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1"/>
  </p:notesMasterIdLst>
  <p:sldIdLst>
    <p:sldId id="287" r:id="rId2"/>
    <p:sldId id="288" r:id="rId3"/>
    <p:sldId id="292" r:id="rId4"/>
    <p:sldId id="293" r:id="rId5"/>
    <p:sldId id="295" r:id="rId6"/>
    <p:sldId id="296" r:id="rId7"/>
    <p:sldId id="298" r:id="rId8"/>
    <p:sldId id="294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CCECFF"/>
    <a:srgbClr val="BEE6FA"/>
    <a:srgbClr val="1E50C8"/>
    <a:srgbClr val="B9EB5F"/>
    <a:srgbClr val="64D7D7"/>
    <a:srgbClr val="0087DC"/>
    <a:srgbClr val="FFDC78"/>
    <a:srgbClr val="E6F005"/>
    <a:srgbClr val="006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34" autoAdjust="0"/>
  </p:normalViewPr>
  <p:slideViewPr>
    <p:cSldViewPr snapToGrid="0" showGuides="1">
      <p:cViewPr>
        <p:scale>
          <a:sx n="100" d="100"/>
          <a:sy n="100" d="100"/>
        </p:scale>
        <p:origin x="974" y="3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2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2485" y="2261722"/>
            <a:ext cx="6858000" cy="102757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200">
                <a:solidFill>
                  <a:schemeClr val="tx2"/>
                </a:solidFill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TW"/>
              <a:t>Presentation Subtitle Goes Here</a:t>
            </a:r>
            <a:br>
              <a:rPr lang="en-US" altLang="zh-TW"/>
            </a:br>
            <a:r>
              <a:rPr lang="en-US" altLang="zh-TW"/>
              <a:t>Maximum 2 Lines (22pt)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496" y="4228790"/>
            <a:ext cx="1151095" cy="263438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8591" y="422879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u="none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TW"/>
              <a:t>Presenter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6" y="0"/>
            <a:ext cx="9134534" cy="51381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2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496" y="4228790"/>
            <a:ext cx="1151095" cy="26343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8591" y="422879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u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/>
              <a:t>簡報人姓名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3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Break Page Title Goes Here</a:t>
            </a:r>
            <a:br>
              <a:rPr lang="en-US" altLang="zh-TW"/>
            </a:br>
            <a:r>
              <a:rPr lang="en-US" altLang="zh-TW"/>
              <a:t>Maximum 2 Lines (32pt)</a:t>
            </a:r>
            <a:endParaRPr 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2485" y="2261723"/>
            <a:ext cx="6858000" cy="101487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altLang="zh-TW"/>
              <a:t>Break Page Subtitle Goes Here</a:t>
            </a:r>
            <a:br>
              <a:rPr lang="en-US" altLang="zh-TW"/>
            </a:br>
            <a:r>
              <a:rPr lang="en-US" altLang="zh-TW"/>
              <a:t>Maximum 2 Lines (22pt)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A6B8E-EB08-4AB0-9768-E121F12A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4800" y="877846"/>
            <a:ext cx="8534400" cy="3715333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/>
              <a:t>Content goes here (18pt)</a:t>
            </a:r>
            <a:endParaRPr 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87020" y="4786662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050" smtClean="0"/>
              <a:t>‹#›</a:t>
            </a:fld>
            <a:endParaRPr lang="en-US" sz="105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361699" y="4824011"/>
            <a:ext cx="9380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/>
              <a:t>Delta Confidential</a:t>
            </a:r>
          </a:p>
        </p:txBody>
      </p:sp>
      <p:pic>
        <p:nvPicPr>
          <p:cNvPr id="55" name="Image" descr="Image">
            <a:extLst>
              <a:ext uri="{FF2B5EF4-FFF2-40B4-BE49-F238E27FC236}">
                <a16:creationId xmlns:a16="http://schemas.microsoft.com/office/drawing/2014/main" id="{3FD067EA-3F6A-4BD1-B5C3-F883F3BD8F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8305" y="4703559"/>
            <a:ext cx="792000" cy="2438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5256671"/>
            <a:ext cx="7768936" cy="317500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914FB4-19CA-4D5A-A773-2BA37F3C6F48}"/>
              </a:ext>
            </a:extLst>
          </p:cNvPr>
          <p:cNvSpPr txBox="1"/>
          <p:nvPr userDrawn="1"/>
        </p:nvSpPr>
        <p:spPr>
          <a:xfrm>
            <a:off x="87020" y="4786662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050" smtClean="0"/>
              <a:t>‹#›</a:t>
            </a:fld>
            <a:endParaRPr lang="en-US" sz="105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76E9996-D8E6-4059-AB64-2F7E9F77C5A9}"/>
              </a:ext>
            </a:extLst>
          </p:cNvPr>
          <p:cNvSpPr txBox="1"/>
          <p:nvPr userDrawn="1"/>
        </p:nvSpPr>
        <p:spPr>
          <a:xfrm>
            <a:off x="361699" y="4824011"/>
            <a:ext cx="9380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/>
              <a:t>Delta Confidential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5256671"/>
            <a:ext cx="7768936" cy="317500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9BC3904D-3EAB-46F0-AEBD-5A1647611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8305" y="4703559"/>
            <a:ext cx="792000" cy="2438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D326CB-1403-48CE-92A3-B97163E74B4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5256671"/>
            <a:ext cx="7768936" cy="317500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2485" y="651272"/>
            <a:ext cx="6858000" cy="1398674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32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Smarter. Greener. Together. (32pt)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1454"/>
            <a:ext cx="8534400" cy="509547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altLang="zh-TW"/>
              <a:t>Page Title Goes Here (24pt)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77846"/>
            <a:ext cx="8534400" cy="35022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/>
              <a:t>Content goes here (18pt)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0" y="4632200"/>
            <a:ext cx="2057400" cy="316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708" y="4643975"/>
            <a:ext cx="3086100" cy="32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4801" y="4643976"/>
            <a:ext cx="300841" cy="31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39" r:id="rId6"/>
    <p:sldLayoutId id="2147483740" r:id="rId7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8D4D-0250-4F2E-9283-56208C1A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96" y="393303"/>
            <a:ext cx="6858000" cy="1398674"/>
          </a:xfrm>
        </p:spPr>
        <p:txBody>
          <a:bodyPr/>
          <a:lstStyle/>
          <a:p>
            <a:r>
              <a:rPr lang="en-US" altLang="zh-TW" dirty="0"/>
              <a:t>5DH Security </a:t>
            </a:r>
            <a:r>
              <a:rPr lang="en-US" altLang="zh-TW" dirty="0" smtClean="0"/>
              <a:t>Access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514E5B-9CF7-4E44-8735-E1885DB8F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96" y="1959389"/>
            <a:ext cx="3095362" cy="1027578"/>
          </a:xfrm>
        </p:spPr>
        <p:txBody>
          <a:bodyPr/>
          <a:lstStyle/>
          <a:p>
            <a:r>
              <a:rPr lang="en-US" dirty="0"/>
              <a:t>Diagnostics Hardening using SaSrv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84630-59E1-4CAE-BFCA-E21894BC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r>
              <a:rPr lang="en-US" dirty="0" smtClean="0"/>
              <a:t>/DD/2023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dirty="0"/>
              <a:t>簡報人姓名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4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96" y="80583"/>
            <a:ext cx="6858000" cy="1398674"/>
          </a:xfrm>
        </p:spPr>
        <p:txBody>
          <a:bodyPr/>
          <a:lstStyle/>
          <a:p>
            <a:r>
              <a:rPr lang="en-US" dirty="0" smtClean="0"/>
              <a:t>Diagnostics Hardening using SaSrv</a:t>
            </a:r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DB51A6-DBFC-4036-ACCF-73BA2F80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01/DD/2023</a:t>
            </a:r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9A2099-036E-434A-A8BE-F5990FAF3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dirty="0"/>
              <a:t>簡報人姓名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7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Access($27)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45" y="1433896"/>
            <a:ext cx="4064069" cy="21366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9472" y="1105113"/>
            <a:ext cx="3463047" cy="65756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 smtClean="0">
                <a:solidFill>
                  <a:sysClr val="windowText" lastClr="000000"/>
                </a:solidFill>
              </a:rPr>
              <a:t>Tester/Tool requests seed from the ECU by Service $27 – Security access and sub function – 01 .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4818433" y="1105113"/>
            <a:ext cx="687421" cy="657566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019471" y="1856699"/>
            <a:ext cx="3463047" cy="65756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>
                <a:solidFill>
                  <a:sysClr val="windowText" lastClr="000000"/>
                </a:solidFill>
              </a:rPr>
              <a:t>ECU replies back with a 256 byte Security seed.</a:t>
            </a:r>
          </a:p>
        </p:txBody>
      </p:sp>
      <p:sp>
        <p:nvSpPr>
          <p:cNvPr id="11" name="Pentagon 10"/>
          <p:cNvSpPr/>
          <p:nvPr/>
        </p:nvSpPr>
        <p:spPr>
          <a:xfrm>
            <a:off x="4818432" y="1856699"/>
            <a:ext cx="687421" cy="657566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9471" y="2602391"/>
            <a:ext cx="3463047" cy="65756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>
                <a:solidFill>
                  <a:sysClr val="windowText" lastClr="000000"/>
                </a:solidFill>
              </a:rPr>
              <a:t>Tester/Tool has to generate 256 byte key and has to send to the ECU using sendKey($27 02) service.</a:t>
            </a:r>
          </a:p>
        </p:txBody>
      </p:sp>
      <p:sp>
        <p:nvSpPr>
          <p:cNvPr id="13" name="Pentagon 12"/>
          <p:cNvSpPr/>
          <p:nvPr/>
        </p:nvSpPr>
        <p:spPr>
          <a:xfrm>
            <a:off x="4818432" y="2602391"/>
            <a:ext cx="687421" cy="657566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19471" y="3348083"/>
            <a:ext cx="3463047" cy="657566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100" dirty="0">
                <a:solidFill>
                  <a:sysClr val="windowText" lastClr="000000"/>
                </a:solidFill>
              </a:rPr>
              <a:t>ECU validates the Key and sends positive or negative response.</a:t>
            </a:r>
          </a:p>
        </p:txBody>
      </p:sp>
      <p:sp>
        <p:nvSpPr>
          <p:cNvPr id="15" name="Pentagon 14"/>
          <p:cNvSpPr/>
          <p:nvPr/>
        </p:nvSpPr>
        <p:spPr>
          <a:xfrm>
            <a:off x="4818432" y="3348083"/>
            <a:ext cx="687421" cy="657566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41428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Seed - $27 01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771489"/>
            <a:ext cx="5173980" cy="35619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1180" y="1334308"/>
            <a:ext cx="2890249" cy="2123658"/>
          </a:xfrm>
          <a:prstGeom prst="rect">
            <a:avLst/>
          </a:prstGeom>
          <a:solidFill>
            <a:srgbClr val="EBF7FF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Tester requests seed with SID 27 and sub function 01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Dcm validates the request from the tester. If the service exists dcm forwards the request to SaSrv SWC. If the service does not exist dcm replies with NRC 11.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SaSrv generates 256 byte seed and Key with the help of Csm jobs.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SaSrv sends 256 bytes seed to dcm module which sends it to the tester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370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24" y="877847"/>
            <a:ext cx="2652409" cy="35432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According to CDD – 32 byte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28" y="1338435"/>
            <a:ext cx="5061625" cy="31714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14145" y="2879387"/>
            <a:ext cx="1525665" cy="4662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10" y="495226"/>
            <a:ext cx="6608323" cy="3997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According to configurator and Security access handler – 256 byte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69" y="953310"/>
            <a:ext cx="6858086" cy="338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06" y="1807048"/>
            <a:ext cx="4529138" cy="2526782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81369" y="3164732"/>
            <a:ext cx="3022060" cy="168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urved Connector 13"/>
          <p:cNvCxnSpPr/>
          <p:nvPr/>
        </p:nvCxnSpPr>
        <p:spPr>
          <a:xfrm rot="16200000" flipH="1">
            <a:off x="1085644" y="1512364"/>
            <a:ext cx="3170980" cy="2978772"/>
          </a:xfrm>
          <a:prstGeom prst="curvedConnector3">
            <a:avLst>
              <a:gd name="adj1" fmla="val 99983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49" y="195865"/>
            <a:ext cx="1297021" cy="509547"/>
          </a:xfrm>
        </p:spPr>
        <p:txBody>
          <a:bodyPr/>
          <a:lstStyle/>
          <a:p>
            <a:r>
              <a:rPr lang="en-US" dirty="0" smtClean="0"/>
              <a:t>SaSrv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274" y="103014"/>
            <a:ext cx="6264612" cy="390510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4748" y="934168"/>
            <a:ext cx="1524001" cy="675916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Dcm send request for seed to SaSrv SWC.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4747" y="1687675"/>
            <a:ext cx="1524001" cy="1172256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SaSrv computes a Secret seed of 86 byte which consists of 32 byte random number generated using Csm job(RNG), ECU serial number and Asym counter from NvM, security level and Session mode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8046" y="2975820"/>
            <a:ext cx="1524001" cy="1172256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SaSrv generates a security seed with the secret seed using RSAES_OAP algorithm from Csm stack to give a 256 byte Security seed.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82019" y="4076956"/>
            <a:ext cx="1524001" cy="717222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SaSrv computes a 256 byte Key using the Security Seed generated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105072" y="4076956"/>
            <a:ext cx="1524001" cy="717222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</a:rPr>
              <a:t>Sends the Generated 256 byte seed to Dcm to the tester.</a:t>
            </a:r>
          </a:p>
        </p:txBody>
      </p:sp>
      <p:sp>
        <p:nvSpPr>
          <p:cNvPr id="19" name="Oval 18"/>
          <p:cNvSpPr/>
          <p:nvPr/>
        </p:nvSpPr>
        <p:spPr>
          <a:xfrm>
            <a:off x="415272" y="934168"/>
            <a:ext cx="245547" cy="2340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1973" y="1635805"/>
            <a:ext cx="245547" cy="2340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8611" y="2975820"/>
            <a:ext cx="245547" cy="2340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11680" y="4031065"/>
            <a:ext cx="245547" cy="2340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7747" y="4031065"/>
            <a:ext cx="245547" cy="23402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5272" y="95832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1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1973" y="16438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2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257" y="299280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3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10730" y="40480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4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7747" y="40480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5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Key - $27 01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83" y="979200"/>
            <a:ext cx="4162641" cy="30247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6620" y="1194399"/>
            <a:ext cx="3625175" cy="2862322"/>
          </a:xfrm>
          <a:prstGeom prst="rect">
            <a:avLst/>
          </a:prstGeom>
          <a:solidFill>
            <a:srgbClr val="EBF7FF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Tester sends 256 bytes seed to DDT2000/Security access Handler.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DDT2000/Security access </a:t>
            </a:r>
            <a:r>
              <a:rPr lang="en-US" sz="1200" dirty="0" smtClean="0"/>
              <a:t>Handler calculates </a:t>
            </a:r>
            <a:r>
              <a:rPr lang="en-US" sz="1200" dirty="0"/>
              <a:t>256 bytes key and sends back to tester. 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Tester send the key along with </a:t>
            </a:r>
            <a:r>
              <a:rPr lang="en-US" sz="1200" dirty="0"/>
              <a:t>SID</a:t>
            </a:r>
            <a:r>
              <a:rPr lang="en-US" sz="1200" dirty="0" smtClean="0"/>
              <a:t> 27(Security Access) and sub function  02(sendKey) to dcm.</a:t>
            </a:r>
          </a:p>
          <a:p>
            <a:r>
              <a:rPr lang="en-US" sz="1200" dirty="0" smtClean="0"/>
              <a:t>      For e.g. : 27 02 xx </a:t>
            </a:r>
            <a:r>
              <a:rPr lang="en-US" sz="1200" dirty="0" smtClean="0"/>
              <a:t>xx</a:t>
            </a:r>
            <a:r>
              <a:rPr lang="en-US" sz="1200" dirty="0" smtClean="0"/>
              <a:t> </a:t>
            </a:r>
            <a:r>
              <a:rPr lang="en-US" sz="1200" dirty="0" smtClean="0"/>
              <a:t>xx</a:t>
            </a:r>
            <a:r>
              <a:rPr lang="en-US" sz="1200" dirty="0" smtClean="0"/>
              <a:t> </a:t>
            </a:r>
            <a:r>
              <a:rPr lang="en-US" sz="1200" dirty="0" smtClean="0"/>
              <a:t>xx</a:t>
            </a:r>
            <a:endParaRPr lang="en-US" sz="120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Dcm validates the request and sends to SaSrv SWC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SaSrv compares the Key from dcm with the key that is already calculated. Gives access with positive response if the key matches and negative response if key does not match.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1011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Smarter. Greener. Together. </a:t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69637"/>
      </p:ext>
    </p:extLst>
  </p:cSld>
  <p:clrMapOvr>
    <a:masterClrMapping/>
  </p:clrMapOvr>
</p:sld>
</file>

<file path=ppt/theme/theme1.xml><?xml version="1.0" encoding="utf-8"?>
<a:theme xmlns:a="http://schemas.openxmlformats.org/drawingml/2006/main" name="Delta_PPTtemplate_16x9">
  <a:themeElements>
    <a:clrScheme name="Delta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64D7D7"/>
      </a:hlink>
      <a:folHlink>
        <a:srgbClr val="BFBFBF"/>
      </a:folHlink>
    </a:clrScheme>
    <a:fontScheme name="自訂 7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849</TotalTime>
  <Words>392</Words>
  <Application>Microsoft Office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Microsoft JhengHei</vt:lpstr>
      <vt:lpstr>Microsoft JhengHei</vt:lpstr>
      <vt:lpstr>Arial</vt:lpstr>
      <vt:lpstr>Calibri</vt:lpstr>
      <vt:lpstr>新細明體</vt:lpstr>
      <vt:lpstr>Verdana</vt:lpstr>
      <vt:lpstr>Delta_PPTtemplate_16x9</vt:lpstr>
      <vt:lpstr>5DH Security Access</vt:lpstr>
      <vt:lpstr>Diagnostics Hardening using SaSrv</vt:lpstr>
      <vt:lpstr>Security Access($27)</vt:lpstr>
      <vt:lpstr>Request Seed - $27 01</vt:lpstr>
      <vt:lpstr>Seed size</vt:lpstr>
      <vt:lpstr>PowerPoint Presentation</vt:lpstr>
      <vt:lpstr>SaSrv</vt:lpstr>
      <vt:lpstr>Send Key - $27 01</vt:lpstr>
      <vt:lpstr>Smarter. Greener. Together.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(32pt)</dc:title>
  <dc:creator>user</dc:creator>
  <cp:lastModifiedBy>Aswin.Krishna</cp:lastModifiedBy>
  <cp:revision>43</cp:revision>
  <dcterms:created xsi:type="dcterms:W3CDTF">2022-01-20T01:43:08Z</dcterms:created>
  <dcterms:modified xsi:type="dcterms:W3CDTF">2023-01-21T20:12:18Z</dcterms:modified>
</cp:coreProperties>
</file>