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</p:sldMasterIdLst>
  <p:notesMasterIdLst>
    <p:notesMasterId r:id="rId11"/>
  </p:notesMasterIdLst>
  <p:sldIdLst>
    <p:sldId id="302" r:id="rId5"/>
    <p:sldId id="309" r:id="rId6"/>
    <p:sldId id="322" r:id="rId7"/>
    <p:sldId id="320" r:id="rId8"/>
    <p:sldId id="321" r:id="rId9"/>
    <p:sldId id="291" r:id="rId1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0"/>
    <a:srgbClr val="FEDEDE"/>
    <a:srgbClr val="008223"/>
    <a:srgbClr val="C88C00"/>
    <a:srgbClr val="1E50C8"/>
    <a:srgbClr val="B9EB5F"/>
    <a:srgbClr val="64D7D7"/>
    <a:srgbClr val="E6F005"/>
    <a:srgbClr val="00647D"/>
    <a:srgbClr val="00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34" autoAdjust="0"/>
  </p:normalViewPr>
  <p:slideViewPr>
    <p:cSldViewPr snapToGrid="0" showGuides="1">
      <p:cViewPr varScale="1">
        <p:scale>
          <a:sx n="105" d="100"/>
          <a:sy n="105" d="100"/>
        </p:scale>
        <p:origin x="84" y="26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 dirty="0" smtClean="0"/>
              <a:t>Presentation Subtitle Goes Here</a:t>
            </a:r>
            <a:br>
              <a:rPr lang="en-US" altLang="zh-TW" sz="3000" dirty="0" smtClean="0"/>
            </a:br>
            <a:r>
              <a:rPr lang="en-US" altLang="zh-TW" sz="3000" dirty="0" smtClean="0"/>
              <a:t>Maximum 2 Lines (24-32pt)</a:t>
            </a:r>
            <a:endParaRPr lang="en-US" altLang="zh-TW" sz="3000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z="1800" dirty="0" smtClean="0"/>
              <a:t>Presenter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Name</a:t>
            </a:r>
            <a:r>
              <a:rPr lang="zh-TW" altLang="en-US" sz="1800" dirty="0" smtClean="0"/>
              <a:t>｜</a:t>
            </a:r>
            <a:r>
              <a:rPr lang="en-US" altLang="zh-TW" sz="1800" dirty="0" smtClean="0"/>
              <a:t>Department</a:t>
            </a:r>
            <a:r>
              <a:rPr lang="zh-TW" altLang="en-US" sz="1800" dirty="0" smtClean="0"/>
              <a:t>｜</a:t>
            </a:r>
            <a:r>
              <a:rPr lang="en-US" altLang="zh-TW" sz="1800" dirty="0" smtClean="0"/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1" y="1"/>
            <a:ext cx="12179379" cy="6850900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MM/DD/YYYY</a:t>
            </a:r>
            <a:endParaRPr 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Presenter Name</a:t>
            </a:r>
            <a:r>
              <a:rPr lang="zh-TW" altLang="en-US" dirty="0" smtClean="0"/>
              <a:t>｜</a:t>
            </a:r>
            <a:r>
              <a:rPr lang="en-US" altLang="zh-TW" dirty="0" smtClean="0"/>
              <a:t>Department </a:t>
            </a:r>
            <a:endParaRPr 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378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5B9A589-C73E-46B0-B30E-8BBC42A4E0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Break Page Title Goes Here</a:t>
            </a:r>
            <a:br>
              <a:rPr lang="en-US" altLang="zh-TW" dirty="0"/>
            </a:br>
            <a:r>
              <a:rPr lang="en-US" altLang="zh-TW" dirty="0"/>
              <a:t>Maximum 2 Lines </a:t>
            </a:r>
            <a:r>
              <a:rPr lang="en-US" altLang="zh-TW" dirty="0" smtClean="0"/>
              <a:t>(32-46pt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 dirty="0"/>
              <a:t>Break Page Subtitle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24-32pt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A6B8E-EB08-4AB0-9768-E121F12A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372981"/>
            <a:ext cx="11379200" cy="67939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altLang="zh-TW" dirty="0"/>
              <a:t>Page Title Goes Here </a:t>
            </a:r>
            <a:r>
              <a:rPr lang="en-US" altLang="zh-TW" dirty="0" smtClean="0"/>
              <a:t>(32pt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170462"/>
            <a:ext cx="11379200" cy="495377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/>
              <a:t>Content goes here </a:t>
            </a:r>
            <a:r>
              <a:rPr lang="en-US" altLang="zh-TW" dirty="0" smtClean="0"/>
              <a:t>(20pt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</a:t>
            </a:r>
            <a:r>
              <a:rPr lang="en-US" altLang="zh-TW" dirty="0" smtClean="0"/>
              <a:t>(28-32pt</a:t>
            </a:r>
            <a:r>
              <a:rPr lang="en-US" altLang="zh-TW" dirty="0"/>
              <a:t>)</a:t>
            </a:r>
            <a:endParaRPr lang="en-US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0993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Smarter. Greener. Together.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70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3" name="矩形 52"/>
          <p:cNvSpPr/>
          <p:nvPr userDrawn="1"/>
        </p:nvSpPr>
        <p:spPr>
          <a:xfrm>
            <a:off x="0" y="-1"/>
            <a:ext cx="12192000" cy="48318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 txBox="1">
            <a:spLocks/>
          </p:cNvSpPr>
          <p:nvPr userDrawn="1"/>
        </p:nvSpPr>
        <p:spPr>
          <a:xfrm>
            <a:off x="376089" y="5152426"/>
            <a:ext cx="9144000" cy="1212111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b="0" dirty="0" smtClean="0">
                <a:solidFill>
                  <a:schemeClr val="tx1"/>
                </a:solidFill>
                <a:latin typeface="+mn-lt"/>
              </a:rPr>
              <a:t>Smarter. Greener. Together. </a:t>
            </a:r>
            <a:br>
              <a:rPr lang="en-US" altLang="zh-TW" sz="4400" b="0" dirty="0" smtClean="0">
                <a:solidFill>
                  <a:schemeClr val="tx1"/>
                </a:solidFill>
                <a:latin typeface="+mn-lt"/>
              </a:rPr>
            </a:br>
            <a:endParaRPr lang="en-US" sz="4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1" y="5475968"/>
            <a:ext cx="2814118" cy="1276115"/>
          </a:xfrm>
          <a:prstGeom prst="rect">
            <a:avLst/>
          </a:prstGeom>
        </p:spPr>
      </p:pic>
      <p:sp>
        <p:nvSpPr>
          <p:cNvPr id="55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8" y="-12701"/>
            <a:ext cx="12192001" cy="47139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TW" dirty="0"/>
              <a:t>     Ending </a:t>
            </a:r>
            <a:r>
              <a:rPr lang="en-US" altLang="zh-TW" dirty="0" err="1"/>
              <a:t>Page_Image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      A corporate-level, sector-level or product-level brand communication imagery can be applied in this gray area.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-1200" y="4701237"/>
            <a:ext cx="12193200" cy="144000"/>
            <a:chOff x="22799" y="4912990"/>
            <a:chExt cx="12193200" cy="144000"/>
          </a:xfrm>
        </p:grpSpPr>
        <p:sp>
          <p:nvSpPr>
            <p:cNvPr id="2" name="矩形 1"/>
            <p:cNvSpPr/>
            <p:nvPr userDrawn="1"/>
          </p:nvSpPr>
          <p:spPr>
            <a:xfrm>
              <a:off x="22799" y="4912990"/>
              <a:ext cx="121932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67999" y="4912990"/>
              <a:ext cx="2448000" cy="144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7323672" y="4912990"/>
              <a:ext cx="2448000" cy="144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</a:t>
            </a:r>
            <a:r>
              <a:rPr lang="en-US" altLang="zh-TW" dirty="0" smtClean="0"/>
              <a:t>(32pt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</a:t>
            </a:r>
            <a:r>
              <a:rPr lang="en-US" altLang="zh-TW" dirty="0" smtClean="0"/>
              <a:t>(24pt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40" r:id="rId6"/>
    <p:sldLayoutId id="2147483739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z="1800" dirty="0" smtClean="0"/>
              <a:t>Alexandru Stan</a:t>
            </a:r>
            <a:r>
              <a:rPr lang="zh-TW" altLang="en-US" sz="1800" dirty="0" smtClean="0"/>
              <a:t>｜</a:t>
            </a:r>
            <a:r>
              <a:rPr lang="en-US" altLang="zh-TW" sz="1800" dirty="0" smtClean="0"/>
              <a:t>FAE</a:t>
            </a:r>
            <a:r>
              <a:rPr lang="zh-TW" altLang="en-US" sz="1800" dirty="0" smtClean="0"/>
              <a:t>｜</a:t>
            </a:r>
            <a:r>
              <a:rPr lang="en-US" altLang="zh-TW" sz="1800" dirty="0" smtClean="0"/>
              <a:t>19/09/2022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D9E8D4D-0250-4F2E-9283-56208C1A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7" y="1118615"/>
            <a:ext cx="9144000" cy="18648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[Renault </a:t>
            </a:r>
            <a:r>
              <a:rPr lang="en-US" altLang="zh-TW" dirty="0" smtClean="0"/>
              <a:t>5DH-step1M Sweet400]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sz="4600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76514E5B-9CF7-4E44-8735-E1885DB8F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/>
          <a:p>
            <a:r>
              <a:rPr lang="en-US" dirty="0" err="1" smtClean="0"/>
              <a:t>Reprog</a:t>
            </a:r>
            <a:r>
              <a:rPr lang="en-US" dirty="0" smtClean="0"/>
              <a:t> issue on PIE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896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E91E4-561E-4B49-8F8E-CCAC21141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Reprogramming Issue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34362E-4E63-46C1-9A7A-D92AE1330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Serial Signature vs </a:t>
            </a:r>
            <a:r>
              <a:rPr lang="en-US" sz="2200" dirty="0" err="1" smtClean="0"/>
              <a:t>Devel</a:t>
            </a:r>
            <a:r>
              <a:rPr lang="en-US" sz="2200" dirty="0" smtClean="0"/>
              <a:t> Signature </a:t>
            </a:r>
            <a:r>
              <a:rPr lang="en-US" sz="2200" dirty="0" err="1" smtClean="0"/>
              <a:t>Issuevara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5195" y="1624607"/>
            <a:ext cx="2442306" cy="580232"/>
            <a:chOff x="3801585" y="1797747"/>
            <a:chExt cx="2577572" cy="580232"/>
          </a:xfrm>
        </p:grpSpPr>
        <p:grpSp>
          <p:nvGrpSpPr>
            <p:cNvPr id="5" name="Group 4"/>
            <p:cNvGrpSpPr/>
            <p:nvPr/>
          </p:nvGrpSpPr>
          <p:grpSpPr>
            <a:xfrm>
              <a:off x="3852382" y="1807156"/>
              <a:ext cx="2526775" cy="570823"/>
              <a:chOff x="1455465" y="2456435"/>
              <a:chExt cx="1698944" cy="4707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55465" y="2456435"/>
                <a:ext cx="1698944" cy="4707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455465" y="2691243"/>
                <a:ext cx="1698944" cy="23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801585" y="2070203"/>
              <a:ext cx="2577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9199" y="1797747"/>
              <a:ext cx="25092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b="1" dirty="0" err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Devel</a:t>
              </a:r>
              <a:r>
                <a:rPr lang="en-US" sz="10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en-US" sz="1000" dirty="0" smtClean="0">
                  <a:sym typeface="Wingdings" panose="05000000000000000000" pitchFamily="2" charset="2"/>
                </a:rPr>
                <a:t>Signature</a:t>
              </a:r>
              <a:endParaRPr lang="en-US" sz="1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036607" y="1622869"/>
            <a:ext cx="2452442" cy="570823"/>
            <a:chOff x="9357223" y="4261156"/>
            <a:chExt cx="2452442" cy="570823"/>
          </a:xfrm>
        </p:grpSpPr>
        <p:grpSp>
          <p:nvGrpSpPr>
            <p:cNvPr id="10" name="Group 9"/>
            <p:cNvGrpSpPr/>
            <p:nvPr/>
          </p:nvGrpSpPr>
          <p:grpSpPr>
            <a:xfrm>
              <a:off x="9391425" y="4261156"/>
              <a:ext cx="2394175" cy="570823"/>
              <a:chOff x="1455465" y="2465595"/>
              <a:chExt cx="1698944" cy="47072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455465" y="2465595"/>
                <a:ext cx="1698944" cy="4707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55465" y="2691243"/>
                <a:ext cx="1698944" cy="2359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367359" y="4554718"/>
              <a:ext cx="2442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SW_23.15.00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57223" y="4263985"/>
              <a:ext cx="23214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SW_23.15.00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Signature</a:t>
              </a:r>
              <a:endParaRPr lang="en-US" sz="1000" b="1" dirty="0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2997501" y="1965139"/>
            <a:ext cx="1060488" cy="190969"/>
          </a:xfrm>
          <a:prstGeom prst="leftRightArrow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3899" y="1870827"/>
            <a:ext cx="6136737" cy="61401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328765" y="1558029"/>
            <a:ext cx="397959" cy="345171"/>
          </a:xfrm>
          <a:prstGeom prst="mathMultiply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EDEDE"/>
              </a:gs>
              <a:gs pos="100000">
                <a:srgbClr val="FF0000"/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5195" y="2945743"/>
            <a:ext cx="2442306" cy="580232"/>
            <a:chOff x="3801585" y="1797747"/>
            <a:chExt cx="2577572" cy="580232"/>
          </a:xfrm>
        </p:grpSpPr>
        <p:grpSp>
          <p:nvGrpSpPr>
            <p:cNvPr id="24" name="Group 23"/>
            <p:cNvGrpSpPr/>
            <p:nvPr/>
          </p:nvGrpSpPr>
          <p:grpSpPr>
            <a:xfrm>
              <a:off x="3852382" y="1807156"/>
              <a:ext cx="2526775" cy="570823"/>
              <a:chOff x="1455465" y="2456435"/>
              <a:chExt cx="1698944" cy="47072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455465" y="2456435"/>
                <a:ext cx="1698944" cy="4707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55465" y="2691243"/>
                <a:ext cx="1698944" cy="23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801585" y="2070203"/>
              <a:ext cx="2577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9199" y="1797747"/>
              <a:ext cx="25092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b="1" dirty="0" err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Devel</a:t>
              </a:r>
              <a:r>
                <a:rPr lang="en-US" sz="10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en-US" sz="1000" dirty="0" smtClean="0">
                  <a:sym typeface="Wingdings" panose="05000000000000000000" pitchFamily="2" charset="2"/>
                </a:rPr>
                <a:t>Signature</a:t>
              </a:r>
              <a:endParaRPr lang="en-US" sz="1000" b="1" dirty="0"/>
            </a:p>
          </p:txBody>
        </p:sp>
      </p:grpSp>
      <p:sp>
        <p:nvSpPr>
          <p:cNvPr id="34" name="Left-Right Arrow 33"/>
          <p:cNvSpPr/>
          <p:nvPr/>
        </p:nvSpPr>
        <p:spPr>
          <a:xfrm>
            <a:off x="2997501" y="3286275"/>
            <a:ext cx="1060488" cy="190969"/>
          </a:xfrm>
          <a:prstGeom prst="leftRightArrow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3899" y="3191964"/>
            <a:ext cx="6136737" cy="6896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2989201" y="2984146"/>
            <a:ext cx="1060488" cy="190969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22000"/>
                  <a:lumOff val="78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92614" y="1381277"/>
            <a:ext cx="2868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err="1" smtClean="0"/>
              <a:t>Selfcheck</a:t>
            </a:r>
            <a:r>
              <a:rPr lang="en-US" sz="900" b="1" i="1" dirty="0" smtClean="0"/>
              <a:t> NOK </a:t>
            </a:r>
            <a:r>
              <a:rPr lang="en-US" sz="900" b="1" i="1" dirty="0" smtClean="0">
                <a:sym typeface="Wingdings" panose="05000000000000000000" pitchFamily="2" charset="2"/>
              </a:rPr>
              <a:t>  Application is erased</a:t>
            </a:r>
            <a:endParaRPr lang="en-US" sz="900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60503" y="2768235"/>
            <a:ext cx="971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err="1" smtClean="0"/>
              <a:t>Selfcheck</a:t>
            </a:r>
            <a:r>
              <a:rPr lang="en-US" sz="900" b="1" i="1" dirty="0" smtClean="0"/>
              <a:t> OK</a:t>
            </a:r>
            <a:endParaRPr lang="en-US" sz="900" b="1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2763693" y="2194504"/>
            <a:ext cx="1564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/>
              <a:t>Flashing completed OK</a:t>
            </a:r>
            <a:endParaRPr lang="en-US" sz="9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45251" y="3520824"/>
            <a:ext cx="1564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/>
              <a:t>Flashing completed OK</a:t>
            </a:r>
            <a:endParaRPr lang="en-US" sz="900" b="1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48752" y="1490962"/>
            <a:ext cx="44645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 addition to the Key used in the SW and FBL, there is also a </a:t>
            </a:r>
            <a:r>
              <a:rPr lang="en-US" sz="1600" b="1" dirty="0" smtClean="0">
                <a:solidFill>
                  <a:srgbClr val="0070C0"/>
                </a:solidFill>
              </a:rPr>
              <a:t>Signature</a:t>
            </a:r>
            <a:r>
              <a:rPr lang="en-US" sz="1600" dirty="0" smtClean="0">
                <a:solidFill>
                  <a:srgbClr val="0070C0"/>
                </a:solidFill>
              </a:rPr>
              <a:t> that is used on the file itself (</a:t>
            </a:r>
            <a:r>
              <a:rPr lang="en-US" sz="1600" b="1" dirty="0" smtClean="0">
                <a:solidFill>
                  <a:srgbClr val="0070C0"/>
                </a:solidFill>
              </a:rPr>
              <a:t>.</a:t>
            </a:r>
            <a:r>
              <a:rPr lang="en-US" sz="1600" b="1" dirty="0" err="1" smtClean="0">
                <a:solidFill>
                  <a:srgbClr val="0070C0"/>
                </a:solidFill>
              </a:rPr>
              <a:t>pdx</a:t>
            </a:r>
            <a:r>
              <a:rPr lang="en-US" sz="1600" dirty="0" smtClean="0">
                <a:solidFill>
                  <a:srgbClr val="0070C0"/>
                </a:solidFill>
              </a:rPr>
              <a:t>) which needs to match in order for the flashing operation to be successful.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1. When the Key is NOK </a:t>
            </a:r>
            <a:r>
              <a:rPr 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the unit cannot be unlocked</a:t>
            </a:r>
          </a:p>
          <a:p>
            <a:r>
              <a:rPr 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2. When Signature is NOK  flashing with fail at DTC checking (last step); the app will be invalided and erased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3899" y="4481382"/>
            <a:ext cx="8196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On the parts from PIE, the FBL was not signed with the official Serial Signature </a:t>
            </a:r>
            <a:r>
              <a:rPr lang="en-US" sz="16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one of the FBL Updaters provided by use was not properly Signed</a:t>
            </a:r>
          </a:p>
          <a:p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1600" dirty="0" smtClean="0">
                <a:solidFill>
                  <a:srgbClr val="0070C0"/>
                </a:solidFill>
                <a:sym typeface="Wingdings" panose="05000000000000000000" pitchFamily="2" charset="2"/>
              </a:rPr>
              <a:t>In order to fix the issue, a new SW was provided with the Development Signature (but Serial Key)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041675" y="2921100"/>
            <a:ext cx="2452442" cy="570823"/>
            <a:chOff x="9357223" y="4261156"/>
            <a:chExt cx="2452442" cy="570823"/>
          </a:xfrm>
        </p:grpSpPr>
        <p:grpSp>
          <p:nvGrpSpPr>
            <p:cNvPr id="48" name="Group 47"/>
            <p:cNvGrpSpPr/>
            <p:nvPr/>
          </p:nvGrpSpPr>
          <p:grpSpPr>
            <a:xfrm>
              <a:off x="9391425" y="4261156"/>
              <a:ext cx="2394175" cy="570823"/>
              <a:chOff x="1455465" y="2465595"/>
              <a:chExt cx="1698944" cy="47072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455465" y="2465595"/>
                <a:ext cx="1698944" cy="4707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455465" y="2691243"/>
                <a:ext cx="1698944" cy="2359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9367359" y="4554718"/>
              <a:ext cx="2442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SW_23.15.00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57223" y="4263985"/>
              <a:ext cx="23214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SW_23.15.00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b="1" dirty="0" err="1" smtClean="0">
                  <a:solidFill>
                    <a:srgbClr val="FFAA00"/>
                  </a:solidFill>
                  <a:sym typeface="Wingdings" panose="05000000000000000000" pitchFamily="2" charset="2"/>
                </a:rPr>
                <a:t>Devel</a:t>
              </a:r>
              <a:r>
                <a:rPr lang="en-US" sz="1000" b="1" dirty="0" smtClean="0">
                  <a:solidFill>
                    <a:srgbClr val="FFAA00"/>
                  </a:solidFill>
                  <a:sym typeface="Wingdings" panose="05000000000000000000" pitchFamily="2" charset="2"/>
                </a:rPr>
                <a:t> </a:t>
              </a:r>
              <a:r>
                <a:rPr lang="en-US" sz="1000" dirty="0" smtClean="0">
                  <a:sym typeface="Wingdings" panose="05000000000000000000" pitchFamily="2" charset="2"/>
                </a:rPr>
                <a:t>Signature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23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Key vs Signature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5195" y="1624607"/>
            <a:ext cx="2442306" cy="580232"/>
            <a:chOff x="3801585" y="1797747"/>
            <a:chExt cx="2577572" cy="580232"/>
          </a:xfrm>
        </p:grpSpPr>
        <p:grpSp>
          <p:nvGrpSpPr>
            <p:cNvPr id="8" name="Group 7"/>
            <p:cNvGrpSpPr/>
            <p:nvPr/>
          </p:nvGrpSpPr>
          <p:grpSpPr>
            <a:xfrm>
              <a:off x="3852382" y="1807156"/>
              <a:ext cx="2526775" cy="570823"/>
              <a:chOff x="1455465" y="2456435"/>
              <a:chExt cx="1698944" cy="4707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55465" y="2456435"/>
                <a:ext cx="1698944" cy="4707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55465" y="2691243"/>
                <a:ext cx="1698944" cy="23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801585" y="2070203"/>
              <a:ext cx="2577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9199" y="1797747"/>
              <a:ext cx="24788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Signature</a:t>
              </a:r>
              <a:endParaRPr lang="en-US" sz="1000" b="1" dirty="0"/>
            </a:p>
          </p:txBody>
        </p:sp>
      </p:grpSp>
      <p:sp>
        <p:nvSpPr>
          <p:cNvPr id="21" name="Left-Right Arrow 20"/>
          <p:cNvSpPr/>
          <p:nvPr/>
        </p:nvSpPr>
        <p:spPr>
          <a:xfrm>
            <a:off x="2997501" y="1965139"/>
            <a:ext cx="1060488" cy="190969"/>
          </a:xfrm>
          <a:prstGeom prst="leftRightArrow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885278" y="3383674"/>
            <a:ext cx="3569123" cy="580232"/>
            <a:chOff x="3801585" y="1797747"/>
            <a:chExt cx="3766791" cy="580232"/>
          </a:xfrm>
        </p:grpSpPr>
        <p:grpSp>
          <p:nvGrpSpPr>
            <p:cNvPr id="23" name="Group 22"/>
            <p:cNvGrpSpPr/>
            <p:nvPr/>
          </p:nvGrpSpPr>
          <p:grpSpPr>
            <a:xfrm>
              <a:off x="3852382" y="1807156"/>
              <a:ext cx="3615351" cy="570823"/>
              <a:chOff x="1455465" y="2456435"/>
              <a:chExt cx="2430877" cy="47072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455465" y="2456435"/>
                <a:ext cx="2430877" cy="4707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55465" y="2691243"/>
                <a:ext cx="2430877" cy="23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801585" y="2070203"/>
              <a:ext cx="2577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29199" y="1797747"/>
              <a:ext cx="37391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FBL_Updater_231901_to_231900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dirty="0" err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Devel</a:t>
              </a:r>
              <a:r>
                <a:rPr lang="en-US" sz="1000" dirty="0" smtClean="0">
                  <a:sym typeface="Wingdings" panose="05000000000000000000" pitchFamily="2" charset="2"/>
                </a:rPr>
                <a:t> Signature</a:t>
              </a:r>
              <a:endParaRPr lang="en-US" sz="1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6400" y="3383674"/>
            <a:ext cx="3511414" cy="580232"/>
            <a:chOff x="3801585" y="1797747"/>
            <a:chExt cx="3705886" cy="580232"/>
          </a:xfrm>
        </p:grpSpPr>
        <p:grpSp>
          <p:nvGrpSpPr>
            <p:cNvPr id="29" name="Group 28"/>
            <p:cNvGrpSpPr/>
            <p:nvPr/>
          </p:nvGrpSpPr>
          <p:grpSpPr>
            <a:xfrm>
              <a:off x="3852382" y="1807156"/>
              <a:ext cx="3615351" cy="570823"/>
              <a:chOff x="1455465" y="2456435"/>
              <a:chExt cx="2430877" cy="47072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455465" y="2456435"/>
                <a:ext cx="2430877" cy="4707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455465" y="2691243"/>
                <a:ext cx="2430877" cy="23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801585" y="2070203"/>
              <a:ext cx="2577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29199" y="1797747"/>
              <a:ext cx="36782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FBL_Updater_231901_to_231900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b="1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Serial</a:t>
              </a:r>
              <a:r>
                <a:rPr lang="en-US" sz="1000" dirty="0" smtClean="0">
                  <a:sym typeface="Wingdings" panose="05000000000000000000" pitchFamily="2" charset="2"/>
                </a:rPr>
                <a:t> Signature</a:t>
              </a:r>
              <a:endParaRPr lang="en-US" sz="1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6400" y="4060613"/>
            <a:ext cx="3588359" cy="580232"/>
            <a:chOff x="3801585" y="1797747"/>
            <a:chExt cx="3787092" cy="580232"/>
          </a:xfrm>
        </p:grpSpPr>
        <p:grpSp>
          <p:nvGrpSpPr>
            <p:cNvPr id="35" name="Group 34"/>
            <p:cNvGrpSpPr/>
            <p:nvPr/>
          </p:nvGrpSpPr>
          <p:grpSpPr>
            <a:xfrm>
              <a:off x="3852382" y="1807156"/>
              <a:ext cx="3615351" cy="570823"/>
              <a:chOff x="1455465" y="2456435"/>
              <a:chExt cx="2430877" cy="47072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455465" y="2456435"/>
                <a:ext cx="2430877" cy="4707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55465" y="2691243"/>
                <a:ext cx="2430877" cy="23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801585" y="2070203"/>
              <a:ext cx="2577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29199" y="1797747"/>
              <a:ext cx="37594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FBL_Updater_230698_to_231900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b="1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Serial</a:t>
              </a:r>
              <a:r>
                <a:rPr lang="en-US" sz="1000" dirty="0" smtClean="0">
                  <a:sym typeface="Wingdings" panose="05000000000000000000" pitchFamily="2" charset="2"/>
                </a:rPr>
                <a:t> Signature</a:t>
              </a:r>
              <a:endParaRPr lang="en-US" sz="10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6400" y="5288200"/>
            <a:ext cx="3517826" cy="580232"/>
            <a:chOff x="3801585" y="1797747"/>
            <a:chExt cx="3712653" cy="580232"/>
          </a:xfrm>
        </p:grpSpPr>
        <p:grpSp>
          <p:nvGrpSpPr>
            <p:cNvPr id="41" name="Group 40"/>
            <p:cNvGrpSpPr/>
            <p:nvPr/>
          </p:nvGrpSpPr>
          <p:grpSpPr>
            <a:xfrm>
              <a:off x="3852382" y="1807156"/>
              <a:ext cx="3615351" cy="570823"/>
              <a:chOff x="1455465" y="2456435"/>
              <a:chExt cx="2430877" cy="47072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55465" y="2456435"/>
                <a:ext cx="2430877" cy="4707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455465" y="2691243"/>
                <a:ext cx="2430877" cy="23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801585" y="2070203"/>
              <a:ext cx="2577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FBL_23.19.00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29199" y="1797747"/>
              <a:ext cx="36850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FBL_Updater_202700_to_231900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b="1" dirty="0" smtClean="0">
                  <a:solidFill>
                    <a:srgbClr val="00B050"/>
                  </a:solidFill>
                  <a:sym typeface="Wingdings" panose="05000000000000000000" pitchFamily="2" charset="2"/>
                </a:rPr>
                <a:t>Serial</a:t>
              </a:r>
              <a:r>
                <a:rPr lang="en-US" sz="10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en-US" sz="1000" dirty="0" smtClean="0">
                  <a:sym typeface="Wingdings" panose="05000000000000000000" pitchFamily="2" charset="2"/>
                </a:rPr>
                <a:t>Signature</a:t>
              </a:r>
              <a:endParaRPr lang="en-US" sz="1000" b="1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02996" y="3046196"/>
            <a:ext cx="3754993" cy="174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2997501" y="1663674"/>
            <a:ext cx="1060488" cy="190969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22000"/>
                  <a:lumOff val="78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137668" y="1493010"/>
            <a:ext cx="736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err="1" smtClean="0"/>
              <a:t>selfcheck</a:t>
            </a:r>
            <a:endParaRPr lang="en-US" sz="900" b="1" i="1" dirty="0"/>
          </a:p>
        </p:txBody>
      </p:sp>
      <p:sp>
        <p:nvSpPr>
          <p:cNvPr id="51" name="Rectangle 50"/>
          <p:cNvSpPr/>
          <p:nvPr/>
        </p:nvSpPr>
        <p:spPr>
          <a:xfrm>
            <a:off x="463899" y="1870828"/>
            <a:ext cx="6136737" cy="45453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92168" y="3092925"/>
            <a:ext cx="973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err="1" smtClean="0"/>
              <a:t>Sharepoint</a:t>
            </a:r>
            <a:endParaRPr lang="en-US" sz="900" b="1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8018252" y="1149583"/>
            <a:ext cx="2451931" cy="246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Provided by HSM Server on Delta Side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8931" y="5010008"/>
            <a:ext cx="3754993" cy="970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325994" y="5018120"/>
            <a:ext cx="973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/>
              <a:t>Email</a:t>
            </a:r>
            <a:endParaRPr lang="en-US" sz="900" b="1" i="1" dirty="0"/>
          </a:p>
        </p:txBody>
      </p:sp>
      <p:sp>
        <p:nvSpPr>
          <p:cNvPr id="58" name="Rectangle 57"/>
          <p:cNvSpPr/>
          <p:nvPr/>
        </p:nvSpPr>
        <p:spPr>
          <a:xfrm>
            <a:off x="6806986" y="3073616"/>
            <a:ext cx="3754993" cy="174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4031639" y="1620624"/>
            <a:ext cx="2452442" cy="570823"/>
            <a:chOff x="9357223" y="4261156"/>
            <a:chExt cx="2452442" cy="570823"/>
          </a:xfrm>
        </p:grpSpPr>
        <p:grpSp>
          <p:nvGrpSpPr>
            <p:cNvPr id="61" name="Group 60"/>
            <p:cNvGrpSpPr/>
            <p:nvPr/>
          </p:nvGrpSpPr>
          <p:grpSpPr>
            <a:xfrm>
              <a:off x="9391425" y="4261156"/>
              <a:ext cx="2394175" cy="570823"/>
              <a:chOff x="1455465" y="2465595"/>
              <a:chExt cx="1698944" cy="47072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455465" y="2465595"/>
                <a:ext cx="1698944" cy="4707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455465" y="2691243"/>
                <a:ext cx="1698944" cy="23591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367359" y="4554718"/>
              <a:ext cx="2442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SW_23.15.00</a:t>
              </a:r>
              <a:r>
                <a:rPr lang="en-US" sz="1000" b="1" dirty="0" smtClean="0"/>
                <a:t>.bin </a:t>
              </a:r>
              <a:r>
                <a:rPr lang="en-US" sz="1000" b="1" dirty="0" smtClean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Key</a:t>
              </a:r>
              <a:endParaRPr lang="en-US" sz="10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357223" y="4263985"/>
              <a:ext cx="23214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SW_23.15.00</a:t>
              </a:r>
              <a:r>
                <a:rPr lang="en-US" sz="1000" b="1" dirty="0" smtClean="0"/>
                <a:t>.pdx </a:t>
              </a:r>
              <a:r>
                <a:rPr lang="en-US" sz="1000" b="1" dirty="0">
                  <a:sym typeface="Wingdings" panose="05000000000000000000" pitchFamily="2" charset="2"/>
                </a:rPr>
                <a:t> </a:t>
              </a:r>
              <a:r>
                <a:rPr lang="en-US" sz="1000" dirty="0" smtClean="0">
                  <a:sym typeface="Wingdings" panose="05000000000000000000" pitchFamily="2" charset="2"/>
                </a:rPr>
                <a:t>Serial Signature</a:t>
              </a:r>
              <a:endParaRPr lang="en-US" sz="10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696158" y="3120345"/>
            <a:ext cx="973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/>
              <a:t>AVL Team</a:t>
            </a:r>
            <a:endParaRPr lang="en-US" sz="900" b="1" i="1" dirty="0"/>
          </a:p>
        </p:txBody>
      </p:sp>
      <p:cxnSp>
        <p:nvCxnSpPr>
          <p:cNvPr id="55" name="Elbow Connector 54"/>
          <p:cNvCxnSpPr>
            <a:stCxn id="53" idx="1"/>
          </p:cNvCxnSpPr>
          <p:nvPr/>
        </p:nvCxnSpPr>
        <p:spPr>
          <a:xfrm rot="10800000" flipV="1">
            <a:off x="6273632" y="1272694"/>
            <a:ext cx="1744620" cy="4864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SW_23.15.00 with Serial Key and Development Signature to match the FBL</a:t>
            </a:r>
          </a:p>
          <a:p>
            <a:r>
              <a:rPr lang="en-US" dirty="0" smtClean="0"/>
              <a:t>We study the possibility of providing an updater from FBL_23.19.00 with Development Signature to FBL_23.19.00 with Serial Signature.</a:t>
            </a:r>
          </a:p>
          <a:p>
            <a:endParaRPr lang="en-US" dirty="0"/>
          </a:p>
          <a:p>
            <a:r>
              <a:rPr lang="en-US" dirty="0" smtClean="0"/>
              <a:t>The 63 unit </a:t>
            </a:r>
            <a:r>
              <a:rPr lang="en-US" dirty="0" err="1" smtClean="0"/>
              <a:t>reflashed</a:t>
            </a:r>
            <a:r>
              <a:rPr lang="en-US" dirty="0" smtClean="0"/>
              <a:t> in Cleon are not affected by this issue</a:t>
            </a:r>
          </a:p>
          <a:p>
            <a:r>
              <a:rPr lang="en-US" dirty="0" smtClean="0"/>
              <a:t>Production is not affected by this issue as they don’t use FBL Updaters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1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7" y="1109141"/>
            <a:ext cx="9144000" cy="1864899"/>
          </a:xfrm>
        </p:spPr>
        <p:txBody>
          <a:bodyPr>
            <a:normAutofit/>
          </a:bodyPr>
          <a:lstStyle/>
          <a:p>
            <a:r>
              <a:rPr lang="en-US" altLang="zh-TW" dirty="0"/>
              <a:t>Smarter. Greener. Together.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46B986D75BD42B845D2ED6EDEA839" ma:contentTypeVersion="4" ma:contentTypeDescription="Create a new document." ma:contentTypeScope="" ma:versionID="2d405064337e7c4f6515a99afef7cd3d">
  <xsd:schema xmlns:xsd="http://www.w3.org/2001/XMLSchema" xmlns:xs="http://www.w3.org/2001/XMLSchema" xmlns:p="http://schemas.microsoft.com/office/2006/metadata/properties" xmlns:ns1="http://schemas.microsoft.com/sharepoint/v3" xmlns:ns2="9e14bc9f-d43a-4562-9a47-6bccc43a8b23" xmlns:ns3="http://schemas.microsoft.com/sharepoint/v4" targetNamespace="http://schemas.microsoft.com/office/2006/metadata/properties" ma:root="true" ma:fieldsID="1e6bbda17f82fa64eacd710a25679081" ns1:_="" ns2:_="" ns3:_="">
    <xsd:import namespace="http://schemas.microsoft.com/sharepoint/v3"/>
    <xsd:import namespace="9e14bc9f-d43a-4562-9a47-6bccc43a8b2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LargeFileSize" minOccurs="0"/>
                <xsd:element ref="ns2:D38D7918E8D62_DiskName" minOccurs="0"/>
                <xsd:element ref="ns1:FileShareFlag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rgeFileSize" ma:index="8" nillable="true" ma:displayName="Linked File Size" ma:hidden="true" ma:internalName="LargeFileSize">
      <xsd:simpleType>
        <xsd:restriction base="dms:Note">
          <xsd:maxLength value="255"/>
        </xsd:restriction>
      </xsd:simpleType>
    </xsd:element>
    <xsd:element name="FileShareFlag" ma:index="10" nillable="true" ma:displayName="File Share Flag" ma:default="0.0" ma:hidden="true" ma:internalName="_x0024_Resources_x003a_FSDLResources_x002c_VDL_FileShareFlag_x003b_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4bc9f-d43a-4562-9a47-6bccc43a8b23" elementFormDefault="qualified">
    <xsd:import namespace="http://schemas.microsoft.com/office/2006/documentManagement/types"/>
    <xsd:import namespace="http://schemas.microsoft.com/office/infopath/2007/PartnerControls"/>
    <xsd:element name="D38D7918E8D62_DiskName" ma:index="9" nillable="true" ma:displayName="DiskName" ma:description="" ma:hidden="true" ma:internalName="DiskName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argeFileSiz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FA8AA2E-71E6-4DEB-9477-3611CB9D9C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FB7862-0190-41A1-A1D3-82AFB16C7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14bc9f-d43a-4562-9a47-6bccc43a8b2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040429-3B2D-4A00-A509-5D697484DEC3}">
  <ds:schemaRefs>
    <ds:schemaRef ds:uri="http://schemas.openxmlformats.org/package/2006/metadata/core-properties"/>
    <ds:schemaRef ds:uri="9e14bc9f-d43a-4562-9a47-6bccc43a8b23"/>
    <ds:schemaRef ds:uri="http://schemas.microsoft.com/office/2006/documentManagement/types"/>
    <ds:schemaRef ds:uri="http://schemas.microsoft.com/sharepoint/v4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14131</TotalTime>
  <Words>329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微軟正黑體</vt:lpstr>
      <vt:lpstr>微軟正黑體</vt:lpstr>
      <vt:lpstr>Arial</vt:lpstr>
      <vt:lpstr>Calibri</vt:lpstr>
      <vt:lpstr>新細明體</vt:lpstr>
      <vt:lpstr>Verdana</vt:lpstr>
      <vt:lpstr>Wingdings</vt:lpstr>
      <vt:lpstr>Delta_PPTtemplate_16x9</vt:lpstr>
      <vt:lpstr>[Renault 5DH-step1M Sweet400] </vt:lpstr>
      <vt:lpstr>Reprogramming Issue</vt:lpstr>
      <vt:lpstr>Problem description</vt:lpstr>
      <vt:lpstr>SW Key vs Signature</vt:lpstr>
      <vt:lpstr>Temporary solution</vt:lpstr>
      <vt:lpstr>Smarter. Greener. Together.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(32pt)</dc:title>
  <dc:creator>user</dc:creator>
  <cp:lastModifiedBy>Alexandru Stanciu</cp:lastModifiedBy>
  <cp:revision>180</cp:revision>
  <dcterms:created xsi:type="dcterms:W3CDTF">2022-01-20T01:43:08Z</dcterms:created>
  <dcterms:modified xsi:type="dcterms:W3CDTF">2023-08-04T11:35:37Z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0x0101003EF46B986D75BD42B845D2ED6EDEA839</vt:lpwstr>
  </property>
</Properties>
</file>