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88" r:id="rId2"/>
    <p:sldId id="292" r:id="rId3"/>
    <p:sldId id="301" r:id="rId4"/>
    <p:sldId id="303" r:id="rId5"/>
    <p:sldId id="304" r:id="rId6"/>
    <p:sldId id="305" r:id="rId7"/>
    <p:sldId id="298" r:id="rId8"/>
    <p:sldId id="300" r:id="rId9"/>
    <p:sldId id="299" r:id="rId10"/>
    <p:sldId id="291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B9EB5F"/>
    <a:srgbClr val="64D7D7"/>
    <a:srgbClr val="1E50C8"/>
    <a:srgbClr val="008223"/>
    <a:srgbClr val="E6F005"/>
    <a:srgbClr val="00647D"/>
    <a:srgbClr val="008C8C"/>
    <a:srgbClr val="C88C00"/>
    <a:srgbClr val="FFD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3834" autoAdjust="0"/>
  </p:normalViewPr>
  <p:slideViewPr>
    <p:cSldViewPr snapToGrid="0" showGuides="1">
      <p:cViewPr varScale="1">
        <p:scale>
          <a:sx n="88" d="100"/>
          <a:sy n="88" d="100"/>
        </p:scale>
        <p:origin x="45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/>
              <a:t>Presentation Subtitle Goes Here</a:t>
            </a:r>
            <a:br>
              <a:rPr lang="en-US" altLang="zh-TW" sz="3000" dirty="0"/>
            </a:br>
            <a:r>
              <a:rPr lang="en-US" altLang="zh-TW" sz="3000" dirty="0"/>
              <a:t>Maximum 2 Lines (24-32pt)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 dirty="0"/>
              <a:t>Presenter</a:t>
            </a:r>
            <a:r>
              <a:rPr lang="zh-TW" altLang="en-US" sz="1800" dirty="0"/>
              <a:t> </a:t>
            </a:r>
            <a:r>
              <a:rPr lang="en-US" altLang="zh-TW" sz="1800" dirty="0"/>
              <a:t>Name</a:t>
            </a:r>
            <a:r>
              <a:rPr lang="zh-TW" altLang="en-US" sz="1800" dirty="0"/>
              <a:t>｜</a:t>
            </a:r>
            <a:r>
              <a:rPr lang="en-US" altLang="zh-TW" sz="1800" dirty="0"/>
              <a:t>Department</a:t>
            </a:r>
            <a:r>
              <a:rPr lang="zh-TW" altLang="en-US" sz="1800" dirty="0"/>
              <a:t>｜</a:t>
            </a:r>
            <a:r>
              <a:rPr lang="en-US" altLang="zh-TW" sz="1800" dirty="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Presenter Name</a:t>
            </a:r>
            <a:r>
              <a:rPr lang="zh-TW" altLang="en-US" dirty="0"/>
              <a:t>｜</a:t>
            </a:r>
            <a:r>
              <a:rPr lang="en-US" altLang="zh-TW" dirty="0"/>
              <a:t>Department </a:t>
            </a:r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(24-32pt)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Content goes here (20pt)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40356"/>
            <a:ext cx="11379200" cy="67939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(28-32pt)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(28-32pt)</a:t>
            </a:r>
            <a:endParaRPr 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0993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Smarter. Greener. Together.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57418A6-12D4-3538-1BD5-1705C7BF97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928670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11" imgW="353" imgH="354" progId="TCLayout.ActiveDocument.1">
                  <p:embed/>
                </p:oleObj>
              </mc:Choice>
              <mc:Fallback>
                <p:oleObj name="think-cell Slide" r:id="rId11" imgW="353" imgH="35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(32pt)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(24pt)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33836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Standard Template for Problem Analysis</a:t>
            </a:r>
            <a:endParaRPr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/>
          <a:p>
            <a:r>
              <a:rPr lang="en-US" dirty="0" smtClean="0"/>
              <a:t>29/02/2024</a:t>
            </a:r>
            <a:endParaRPr 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</p:spPr>
        <p:txBody>
          <a:bodyPr/>
          <a:lstStyle/>
          <a:p>
            <a:r>
              <a:rPr lang="en-US" altLang="zh-TW" dirty="0" smtClean="0"/>
              <a:t>Dheeraj k</a:t>
            </a:r>
            <a:r>
              <a:rPr lang="zh-TW" altLang="en-US" dirty="0" smtClean="0"/>
              <a:t>｜</a:t>
            </a:r>
            <a:r>
              <a:rPr lang="en-US" altLang="zh-TW" dirty="0" smtClean="0"/>
              <a:t>APEBU: IDC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7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09141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Smarter. Greener. Together. 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2CAFC41-1EA5-DDCB-A27D-382031D2BE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8906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" imgW="353" imgH="354" progId="TCLayout.ActiveDocument.1">
                  <p:embed/>
                </p:oleObj>
              </mc:Choice>
              <mc:Fallback>
                <p:oleObj name="think-cell Slide" r:id="rId4" imgW="353" imgH="35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de-DE" dirty="0"/>
              <a:t>Problem Description</a:t>
            </a:r>
          </a:p>
          <a:p>
            <a:pPr marL="457200" indent="-457200">
              <a:buAutoNum type="arabicParenR"/>
            </a:pPr>
            <a:r>
              <a:rPr lang="de-DE" sz="2000" dirty="0"/>
              <a:t>Open Tasks &amp; Tests</a:t>
            </a:r>
          </a:p>
          <a:p>
            <a:pPr marL="457200" indent="-457200">
              <a:buAutoNum type="arabicParenR"/>
            </a:pPr>
            <a:r>
              <a:rPr lang="de-DE" dirty="0"/>
              <a:t>System Architecture</a:t>
            </a:r>
            <a:endParaRPr lang="de-DE" sz="2000" dirty="0"/>
          </a:p>
          <a:p>
            <a:pPr marL="457200" indent="-457200">
              <a:buAutoNum type="arabicParenR"/>
            </a:pPr>
            <a:r>
              <a:rPr lang="de-DE" dirty="0"/>
              <a:t>Analysis</a:t>
            </a:r>
          </a:p>
          <a:p>
            <a:pPr marL="457200" indent="-457200">
              <a:buAutoNum type="arabicParenR"/>
            </a:pPr>
            <a:r>
              <a:rPr lang="de-DE" sz="2000" dirty="0"/>
              <a:t>Rootcause Description</a:t>
            </a:r>
          </a:p>
          <a:p>
            <a:pPr marL="457200" indent="-457200">
              <a:buAutoNum type="arabicParenR"/>
            </a:pPr>
            <a:r>
              <a:rPr lang="de-DE" dirty="0"/>
              <a:t>Solution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400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Short </a:t>
            </a:r>
            <a:r>
              <a:rPr lang="de-DE" dirty="0"/>
              <a:t>Problem Description: </a:t>
            </a:r>
          </a:p>
          <a:p>
            <a:pPr lvl="1"/>
            <a:r>
              <a:rPr lang="de-DE" sz="2000" dirty="0"/>
              <a:t>While in </a:t>
            </a:r>
            <a:r>
              <a:rPr lang="de-DE" sz="2000" dirty="0" smtClean="0"/>
              <a:t>the </a:t>
            </a:r>
            <a:r>
              <a:rPr lang="de-DE" sz="2000" dirty="0"/>
              <a:t>pentration test,</a:t>
            </a:r>
            <a:r>
              <a:rPr lang="en-US" sz="2000" dirty="0"/>
              <a:t> we have found a critical vulnerability where we managed to extract the entire firmware including the </a:t>
            </a:r>
            <a:r>
              <a:rPr lang="en-US" sz="2000" dirty="0" smtClean="0"/>
              <a:t>bootloader </a:t>
            </a:r>
            <a:r>
              <a:rPr lang="en-US" sz="2000" dirty="0"/>
              <a:t>and execute commands on the device </a:t>
            </a:r>
            <a:r>
              <a:rPr lang="en-US" sz="2000" dirty="0" smtClean="0"/>
              <a:t>.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38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D5613C-17A0-8C12-601E-AE585130E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think-cell Slide" r:id="rId4" imgW="353" imgH="354" progId="TCLayout.ActiveDocument.1">
                  <p:embed/>
                </p:oleObj>
              </mc:Choice>
              <mc:Fallback>
                <p:oleObj name="think-cell Slide" r:id="rId4" imgW="353" imgH="35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D5613C-17A0-8C12-601E-AE585130E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472A8BF-95DF-67CF-A31C-D2264A17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Open Tasks &amp; Tests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A931B982-1275-579E-3D5A-60E63EB3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72940"/>
              </p:ext>
            </p:extLst>
          </p:nvPr>
        </p:nvGraphicFramePr>
        <p:xfrm>
          <a:off x="406400" y="1371472"/>
          <a:ext cx="10938316" cy="45496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55113">
                  <a:extLst>
                    <a:ext uri="{9D8B030D-6E8A-4147-A177-3AD203B41FA5}">
                      <a16:colId xmlns:a16="http://schemas.microsoft.com/office/drawing/2014/main" val="1012798459"/>
                    </a:ext>
                  </a:extLst>
                </a:gridCol>
                <a:gridCol w="3344461">
                  <a:extLst>
                    <a:ext uri="{9D8B030D-6E8A-4147-A177-3AD203B41FA5}">
                      <a16:colId xmlns:a16="http://schemas.microsoft.com/office/drawing/2014/main" val="3873757019"/>
                    </a:ext>
                  </a:extLst>
                </a:gridCol>
                <a:gridCol w="1692179">
                  <a:extLst>
                    <a:ext uri="{9D8B030D-6E8A-4147-A177-3AD203B41FA5}">
                      <a16:colId xmlns:a16="http://schemas.microsoft.com/office/drawing/2014/main" val="1712718730"/>
                    </a:ext>
                  </a:extLst>
                </a:gridCol>
                <a:gridCol w="2046563">
                  <a:extLst>
                    <a:ext uri="{9D8B030D-6E8A-4147-A177-3AD203B41FA5}">
                      <a16:colId xmlns:a16="http://schemas.microsoft.com/office/drawing/2014/main" val="1061380582"/>
                    </a:ext>
                  </a:extLst>
                </a:gridCol>
              </a:tblGrid>
              <a:tr h="547621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F0"/>
                          </a:solidFill>
                        </a:rPr>
                        <a:t>Task &amp;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rgbClr val="00B0F0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Responsible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27048"/>
                  </a:ext>
                </a:extLst>
              </a:tr>
              <a:tr h="72352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Firmware release Version 23.39.94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noProof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WK3</a:t>
                      </a:r>
                      <a:endParaRPr lang="de-DE" sz="1400" b="1" kern="1200" noProof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Bug fix (NRC Update) and  Protection in supplier session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71591"/>
                  </a:ext>
                </a:extLst>
              </a:tr>
              <a:tr h="634744"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Firmware release Version 23.39.93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noProof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WK10.5</a:t>
                      </a:r>
                      <a:endParaRPr lang="de-DE" sz="1400" b="1" kern="1200" noProof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release : XCP Protection / or Removal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95580"/>
                  </a:ext>
                </a:extLst>
              </a:tr>
              <a:tr h="634744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V&amp;V for Firmware release Version 23.39.93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smtClean="0">
                          <a:solidFill>
                            <a:srgbClr val="00B0F0"/>
                          </a:solidFill>
                        </a:rPr>
                        <a:t>Open</a:t>
                      </a:r>
                      <a:endParaRPr lang="de-DE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noProof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WK11</a:t>
                      </a:r>
                      <a:endParaRPr lang="de-DE" sz="1400" b="1" kern="1200" noProof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 and Verification for the implementation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520"/>
                  </a:ext>
                </a:extLst>
              </a:tr>
              <a:tr h="634744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Firmware release Version 23.39.92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de-DE" sz="1400" b="1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noProof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WK12</a:t>
                      </a:r>
                      <a:endParaRPr lang="de-DE" sz="1400" b="1" kern="1200" noProof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Release to the customer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79081"/>
                  </a:ext>
                </a:extLst>
              </a:tr>
              <a:tr h="634744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06318"/>
                  </a:ext>
                </a:extLst>
              </a:tr>
              <a:tr h="634744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4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Architecture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936631" y="2286000"/>
            <a:ext cx="1767254" cy="194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5DH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965828" y="2285999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703885" y="3046534"/>
            <a:ext cx="3261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0969" y="764930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HV </a:t>
            </a:r>
            <a:r>
              <a:rPr lang="de-DE" dirty="0" err="1" smtClean="0"/>
              <a:t>Battery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720969" y="3947714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r>
              <a:rPr lang="de-DE" dirty="0" smtClean="0"/>
              <a:t>V </a:t>
            </a:r>
            <a:r>
              <a:rPr lang="de-DE" dirty="0" err="1" smtClean="0"/>
              <a:t>Battery</a:t>
            </a:r>
            <a:endParaRPr lang="de-DE" dirty="0"/>
          </a:p>
        </p:txBody>
      </p:sp>
      <p:cxnSp>
        <p:nvCxnSpPr>
          <p:cNvPr id="16" name="Elbow Connector 15"/>
          <p:cNvCxnSpPr>
            <a:stCxn id="13" idx="3"/>
            <a:endCxn id="4" idx="0"/>
          </p:cNvCxnSpPr>
          <p:nvPr/>
        </p:nvCxnSpPr>
        <p:spPr>
          <a:xfrm>
            <a:off x="2488223" y="1525465"/>
            <a:ext cx="1332035" cy="76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</p:cNvCxnSpPr>
          <p:nvPr/>
        </p:nvCxnSpPr>
        <p:spPr>
          <a:xfrm rot="5400000">
            <a:off x="2916866" y="3804859"/>
            <a:ext cx="474750" cy="1332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2290" y="2597457"/>
            <a:ext cx="257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CAN BUS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30158" y="3987280"/>
            <a:ext cx="1723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192980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Level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965828" y="2486595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XCP Client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89227" y="2466210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HV COntroller</a:t>
            </a:r>
            <a:endParaRPr lang="de-DE" sz="1400" dirty="0"/>
          </a:p>
        </p:txBody>
      </p:sp>
      <p:sp>
        <p:nvSpPr>
          <p:cNvPr id="14" name="Rectangle 13"/>
          <p:cNvSpPr/>
          <p:nvPr/>
        </p:nvSpPr>
        <p:spPr>
          <a:xfrm>
            <a:off x="2829260" y="2466210"/>
            <a:ext cx="2327202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</a:t>
            </a:r>
            <a:r>
              <a:rPr lang="de-DE" sz="1400" dirty="0" smtClean="0"/>
              <a:t>V COntroller</a:t>
            </a:r>
            <a:endParaRPr lang="de-DE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577363" y="2885291"/>
            <a:ext cx="144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CAN BUS: XCP</a:t>
            </a:r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156481" y="3226745"/>
            <a:ext cx="672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6481" y="2922310"/>
            <a:ext cx="110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UART:</a:t>
            </a: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5156462" y="3226744"/>
            <a:ext cx="2809366" cy="20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56841" y="2724346"/>
            <a:ext cx="309006" cy="1008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 rot="5400000">
            <a:off x="4269748" y="3183883"/>
            <a:ext cx="1105193" cy="247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XCP:Server</a:t>
            </a:r>
          </a:p>
        </p:txBody>
      </p:sp>
    </p:spTree>
    <p:extLst>
      <p:ext uri="{BB962C8B-B14F-4D97-AF65-F5344CB8AC3E}">
        <p14:creationId xmlns:p14="http://schemas.microsoft.com/office/powerpoint/2010/main" val="247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Tried </a:t>
            </a:r>
            <a:r>
              <a:rPr lang="de-DE" dirty="0"/>
              <a:t>fetching the data through XCP protocol , to chek the accessability protection.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	Result:</a:t>
            </a:r>
          </a:p>
          <a:p>
            <a:pPr marL="0" indent="0">
              <a:buNone/>
            </a:pPr>
            <a:r>
              <a:rPr lang="de-DE" dirty="0"/>
              <a:t>	The address were accessable </a:t>
            </a:r>
            <a:r>
              <a:rPr lang="de-DE" dirty="0" smtClean="0"/>
              <a:t>with-out </a:t>
            </a:r>
            <a:r>
              <a:rPr lang="de-DE" dirty="0"/>
              <a:t>any security </a:t>
            </a:r>
            <a:r>
              <a:rPr lang="de-DE" dirty="0" smtClean="0"/>
              <a:t>concern.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Analysis: XCP Connection</a:t>
            </a:r>
          </a:p>
        </p:txBody>
      </p:sp>
    </p:spTree>
    <p:extLst>
      <p:ext uri="{BB962C8B-B14F-4D97-AF65-F5344CB8AC3E}">
        <p14:creationId xmlns:p14="http://schemas.microsoft.com/office/powerpoint/2010/main" val="31249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9F1F9A5-19F7-3C0E-FCFC-DFB4EFB493C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Slide" r:id="rId4" imgW="353" imgH="354" progId="TCLayout.ActiveDocument.1">
                  <p:embed/>
                </p:oleObj>
              </mc:Choice>
              <mc:Fallback>
                <p:oleObj name="think-cell Slide" r:id="rId4" imgW="353" imgH="35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9F1F9A5-19F7-3C0E-FCFC-DFB4EFB4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FF1FD-9663-CE09-AE2D-30F65755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XCP protocol access on top of the CAN communication layer was not disabled.</a:t>
            </a:r>
          </a:p>
          <a:p>
            <a:r>
              <a:rPr lang="de-DE" dirty="0" smtClean="0"/>
              <a:t>XCP protocol was not protected with any security in any of the sessions.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8D0D6-C5DF-E795-DCA8-DA8A8A1A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Rootcause </a:t>
            </a:r>
          </a:p>
        </p:txBody>
      </p:sp>
    </p:spTree>
    <p:extLst>
      <p:ext uri="{BB962C8B-B14F-4D97-AF65-F5344CB8AC3E}">
        <p14:creationId xmlns:p14="http://schemas.microsoft.com/office/powerpoint/2010/main" val="31003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9F1F9A5-19F7-3C0E-FCFC-DFB4EFB493C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8403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4" imgW="353" imgH="354" progId="TCLayout.ActiveDocument.1">
                  <p:embed/>
                </p:oleObj>
              </mc:Choice>
              <mc:Fallback>
                <p:oleObj name="think-cell Slide" r:id="rId4" imgW="353" imgH="35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9F1F9A5-19F7-3C0E-FCFC-DFB4EFB4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FF1FD-9663-CE09-AE2D-30F65755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OPtion1: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Add a security layer protection to access the XCP protocol,preferably a customer key protection for the same.</a:t>
            </a:r>
          </a:p>
          <a:p>
            <a:pPr marL="514350" indent="-514350">
              <a:buFont typeface="+mj-lt"/>
              <a:buAutoNum type="romanU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Option2: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Remove the XCP protocol support </a:t>
            </a:r>
            <a:r>
              <a:rPr lang="de-DE" smtClean="0"/>
              <a:t>from </a:t>
            </a:r>
            <a:r>
              <a:rPr lang="de-DE" smtClean="0"/>
              <a:t>the </a:t>
            </a:r>
            <a:r>
              <a:rPr lang="de-DE" dirty="0" smtClean="0"/>
              <a:t>system.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8D0D6-C5DF-E795-DCA8-DA8A8A1A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2852381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.pptx" id="{F4AC57AD-78EA-4D01-9124-CD9561873D91}" vid="{06F6BCE4-4CAC-4FF1-8614-4CC379D1F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163</TotalTime>
  <Words>239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微軟正黑體</vt:lpstr>
      <vt:lpstr>微軟正黑體</vt:lpstr>
      <vt:lpstr>Arial</vt:lpstr>
      <vt:lpstr>Calibri</vt:lpstr>
      <vt:lpstr>新細明體</vt:lpstr>
      <vt:lpstr>Verdana</vt:lpstr>
      <vt:lpstr>Wingdings</vt:lpstr>
      <vt:lpstr>Delta_PPTtemplate_16x9</vt:lpstr>
      <vt:lpstr>think-cell Slide</vt:lpstr>
      <vt:lpstr>Standard Template for Problem Analysis</vt:lpstr>
      <vt:lpstr>Agenda</vt:lpstr>
      <vt:lpstr>Problem Description</vt:lpstr>
      <vt:lpstr>Open Tasks &amp; Tests</vt:lpstr>
      <vt:lpstr>System Architecture </vt:lpstr>
      <vt:lpstr>Communication Level</vt:lpstr>
      <vt:lpstr>Analysis: XCP Connection</vt:lpstr>
      <vt:lpstr>Rootcause </vt:lpstr>
      <vt:lpstr>Solution </vt:lpstr>
      <vt:lpstr>Smarter. Greener. Together.  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(32-46pt)</dc:title>
  <dc:creator>Markus Cordero</dc:creator>
  <cp:lastModifiedBy>Dheeraj.K</cp:lastModifiedBy>
  <cp:revision>48</cp:revision>
  <dcterms:created xsi:type="dcterms:W3CDTF">2023-05-11T09:09:35Z</dcterms:created>
  <dcterms:modified xsi:type="dcterms:W3CDTF">2024-02-29T07:00:22Z</dcterms:modified>
</cp:coreProperties>
</file>