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9"/>
  </p:notesMasterIdLst>
  <p:sldIdLst>
    <p:sldId id="341" r:id="rId2"/>
    <p:sldId id="339" r:id="rId3"/>
    <p:sldId id="342" r:id="rId4"/>
    <p:sldId id="338" r:id="rId5"/>
    <p:sldId id="337" r:id="rId6"/>
    <p:sldId id="343" r:id="rId7"/>
    <p:sldId id="336" r:id="rId8"/>
  </p:sldIdLst>
  <p:sldSz cx="9144000" cy="6858000" type="screen4x3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5955C7-379C-4EA1-87D3-8F61FE0CDB36}">
          <p14:sldIdLst>
            <p14:sldId id="341"/>
            <p14:sldId id="339"/>
            <p14:sldId id="342"/>
            <p14:sldId id="338"/>
            <p14:sldId id="337"/>
            <p14:sldId id="343"/>
          </p14:sldIdLst>
        </p14:section>
        <p14:section name="Untitled Section" id="{E251FE4B-9E81-4636-961C-B754004F0557}">
          <p14:sldIdLst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005"/>
    <a:srgbClr val="00647D"/>
    <a:srgbClr val="008C8C"/>
    <a:srgbClr val="C88C00"/>
    <a:srgbClr val="FFAA00"/>
    <a:srgbClr val="FFDC78"/>
    <a:srgbClr val="008223"/>
    <a:srgbClr val="00BE50"/>
    <a:srgbClr val="96E6BE"/>
    <a:srgbClr val="002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3834" autoAdjust="0"/>
  </p:normalViewPr>
  <p:slideViewPr>
    <p:cSldViewPr snapToGrid="0" showGuides="1">
      <p:cViewPr varScale="1">
        <p:scale>
          <a:sx n="88" d="100"/>
          <a:sy n="88" d="100"/>
        </p:scale>
        <p:origin x="125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F0D9C-0244-48E5-AAB4-F314FC18147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380C3-7D2B-43B9-A2FF-0551F6D2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9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E9EBA-B88C-4731-B44A-419865607F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985" y="1285619"/>
            <a:ext cx="6858000" cy="1370104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3600" b="0" kern="1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zh-TW" dirty="0"/>
              <a:t>Presentation Title Goes Here Maximum 2 Lines (</a:t>
            </a:r>
            <a:r>
              <a:rPr lang="en-US" altLang="zh-TW" dirty="0" smtClean="0"/>
              <a:t>36-48pt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9BD8EC-F37F-4F94-8712-797CC1161E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5985" y="2678209"/>
            <a:ext cx="6858000" cy="137010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  <a:latin typeface="+mj-lt"/>
                <a:ea typeface="+mj-ea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altLang="zh-TW" dirty="0"/>
              <a:t>Presentation Subtitle Goes Here</a:t>
            </a:r>
            <a:br>
              <a:rPr lang="en-US" altLang="zh-TW" dirty="0"/>
            </a:br>
            <a:r>
              <a:rPr lang="en-US" altLang="zh-TW" dirty="0"/>
              <a:t>Maximum 2 Lines (</a:t>
            </a:r>
            <a:r>
              <a:rPr lang="en-US" altLang="zh-TW" dirty="0" smtClean="0"/>
              <a:t>24-36pt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12" name="頁尾版面配置區 4">
            <a:extLst>
              <a:ext uri="{FF2B5EF4-FFF2-40B4-BE49-F238E27FC236}">
                <a16:creationId xmlns:a16="http://schemas.microsoft.com/office/drawing/2014/main" id="{38A83012-CC3B-47DF-9FCA-A1115F39D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6107" y="5884094"/>
            <a:ext cx="5707316" cy="218356"/>
          </a:xfr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Presenter</a:t>
            </a:r>
            <a:r>
              <a:rPr lang="zh-TW" altLang="en-US" smtClean="0"/>
              <a:t> </a:t>
            </a:r>
            <a:r>
              <a:rPr lang="en-US" altLang="zh-TW" smtClean="0"/>
              <a:t>Name</a:t>
            </a:r>
            <a:r>
              <a:rPr lang="zh-TW" altLang="en-US" smtClean="0"/>
              <a:t>｜</a:t>
            </a:r>
            <a:r>
              <a:rPr lang="en-US" altLang="zh-TW" smtClean="0"/>
              <a:t>Department</a:t>
            </a:r>
            <a:r>
              <a:rPr lang="zh-TW" altLang="en-US" smtClean="0"/>
              <a:t>｜</a:t>
            </a:r>
            <a:r>
              <a:rPr lang="en-US" altLang="zh-TW" smtClean="0"/>
              <a:t>MM/DD/YYYY</a:t>
            </a:r>
            <a:endParaRPr lang="en-US" altLang="zh-TW" dirty="0" smtClean="0"/>
          </a:p>
        </p:txBody>
      </p:sp>
      <p:sp>
        <p:nvSpPr>
          <p:cNvPr id="13" name="文字版面配置區 4">
            <a:extLst>
              <a:ext uri="{FF2B5EF4-FFF2-40B4-BE49-F238E27FC236}">
                <a16:creationId xmlns:a16="http://schemas.microsoft.com/office/drawing/2014/main" id="{C5F15596-5511-4524-8143-5414A6D0A4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139" y="738191"/>
            <a:ext cx="2133446" cy="38042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TW" dirty="0"/>
              <a:t>Cover </a:t>
            </a:r>
            <a:r>
              <a:rPr lang="en-US" altLang="zh-TW" dirty="0" err="1"/>
              <a:t>Page_White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43222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>
          <p15:clr>
            <a:srgbClr val="FBAE40"/>
          </p15:clr>
        </p15:guide>
        <p15:guide id="2" pos="45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_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B744D0E-F609-453E-9853-77F99DAF99C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" y="0"/>
            <a:ext cx="9142512" cy="6858000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C41E9EBA-B88C-4731-B44A-419865607F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985" y="1285619"/>
            <a:ext cx="6858000" cy="1370104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3600" b="0" kern="1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zh-TW" dirty="0"/>
              <a:t>Presentation Title Goes Here Maximum 2 Lines (</a:t>
            </a:r>
            <a:r>
              <a:rPr lang="en-US" altLang="zh-TW" dirty="0" smtClean="0"/>
              <a:t>36-48pt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38A83012-CC3B-47DF-9FCA-A1115F39D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6107" y="5787841"/>
            <a:ext cx="5707316" cy="218356"/>
          </a:xfrm>
        </p:spPr>
        <p:txBody>
          <a:bodyPr/>
          <a:lstStyle>
            <a:lvl1pPr algn="just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 smtClean="0"/>
              <a:t>Presenter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｜</a:t>
            </a:r>
            <a:r>
              <a:rPr lang="en-US" altLang="zh-TW" dirty="0" smtClean="0"/>
              <a:t>Department</a:t>
            </a:r>
          </a:p>
          <a:p>
            <a:r>
              <a:rPr lang="en-US" altLang="zh-TW" dirty="0" smtClean="0"/>
              <a:t>MM/DD/YYYY</a:t>
            </a:r>
          </a:p>
        </p:txBody>
      </p:sp>
      <p:sp>
        <p:nvSpPr>
          <p:cNvPr id="12" name="文字版面配置區 4">
            <a:extLst>
              <a:ext uri="{FF2B5EF4-FFF2-40B4-BE49-F238E27FC236}">
                <a16:creationId xmlns:a16="http://schemas.microsoft.com/office/drawing/2014/main" id="{C5F15596-5511-4524-8143-5414A6D0A4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139" y="738191"/>
            <a:ext cx="2133446" cy="38042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TW" dirty="0"/>
              <a:t>Cover </a:t>
            </a:r>
            <a:r>
              <a:rPr lang="en-US" altLang="zh-TW" dirty="0" err="1" smtClean="0"/>
              <a:t>Page_Image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78695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4B44CAB8-9DEC-4DEF-99E0-D78F53E4F8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4400" y="1187056"/>
            <a:ext cx="6858000" cy="1353169"/>
          </a:xfrm>
        </p:spPr>
        <p:txBody>
          <a:bodyPr anchor="b">
            <a:normAutofit/>
          </a:bodyPr>
          <a:lstStyle>
            <a:lvl1pPr algn="l">
              <a:lnSpc>
                <a:spcPct val="110000"/>
              </a:lnSpc>
              <a:defRPr sz="3600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en-US" altLang="zh-TW"/>
              <a:t>Break Page Title Goes Here Maximum 2 Lines (36pt)</a:t>
            </a:r>
            <a:endParaRPr lang="en-US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814F8012-3519-4A75-B26B-57773CA554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4400" y="2822595"/>
            <a:ext cx="6858000" cy="959467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400">
                <a:solidFill>
                  <a:schemeClr val="bg1"/>
                </a:solidFill>
                <a:latin typeface="+mj-lt"/>
                <a:ea typeface="+mj-ea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TW"/>
              <a:t>Break Page Subtitle Goes Here</a:t>
            </a:r>
            <a:br>
              <a:rPr lang="en-US" altLang="zh-TW"/>
            </a:br>
            <a:r>
              <a:rPr lang="en-US" altLang="zh-TW"/>
              <a:t>Maximum 2 Lines (24pt)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5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A6B8E-EB08-4AB0-9768-E121F12AB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351" y="318600"/>
            <a:ext cx="8495300" cy="398366"/>
          </a:xfrm>
        </p:spPr>
        <p:txBody>
          <a:bodyPr>
            <a:noAutofit/>
          </a:bodyPr>
          <a:lstStyle>
            <a:lvl1pPr>
              <a:defRPr sz="2600">
                <a:latin typeface="+mj-lt"/>
                <a:ea typeface="+mj-ea"/>
              </a:defRPr>
            </a:lvl1pPr>
          </a:lstStyle>
          <a:p>
            <a:r>
              <a:rPr lang="en-US" altLang="zh-TW"/>
              <a:t>Page Title Goes Here (26pt)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F22CCF-5B81-47DC-861A-B0A56BD7A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7500" y="948692"/>
            <a:ext cx="8495300" cy="5175551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/>
              <a:t>Content goes here (20pt)</a:t>
            </a:r>
            <a:endParaRPr 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EB72046-7EFA-4D5B-9003-30F89B1D91A8}"/>
              </a:ext>
            </a:extLst>
          </p:cNvPr>
          <p:cNvSpPr txBox="1"/>
          <p:nvPr userDrawn="1"/>
        </p:nvSpPr>
        <p:spPr>
          <a:xfrm>
            <a:off x="128195" y="6420717"/>
            <a:ext cx="356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23BD820-02AB-4111-88E2-98F36ECA9073}" type="slidenum">
              <a:rPr lang="en-US" sz="1100" smtClean="0"/>
              <a:t>‹#›</a:t>
            </a:fld>
            <a:endParaRPr lang="en-US" sz="110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8C46C83-D634-4B86-88D9-5C8B6A41BF9F}"/>
              </a:ext>
            </a:extLst>
          </p:cNvPr>
          <p:cNvSpPr txBox="1"/>
          <p:nvPr userDrawn="1"/>
        </p:nvSpPr>
        <p:spPr>
          <a:xfrm>
            <a:off x="434425" y="6441642"/>
            <a:ext cx="104708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50"/>
              <a:t>Delta Confidential</a:t>
            </a:r>
          </a:p>
        </p:txBody>
      </p:sp>
      <p:pic>
        <p:nvPicPr>
          <p:cNvPr id="73" name="Image" descr="Image">
            <a:extLst>
              <a:ext uri="{FF2B5EF4-FFF2-40B4-BE49-F238E27FC236}">
                <a16:creationId xmlns:a16="http://schemas.microsoft.com/office/drawing/2014/main" id="{6F189FD7-D1C5-4009-80E7-B7DD82AE1A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5323" y="6305367"/>
            <a:ext cx="936000" cy="28819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5" name="群組 84">
            <a:extLst>
              <a:ext uri="{FF2B5EF4-FFF2-40B4-BE49-F238E27FC236}">
                <a16:creationId xmlns:a16="http://schemas.microsoft.com/office/drawing/2014/main" id="{A7CD75C9-666B-44CC-BEE2-FB249235BCAF}"/>
              </a:ext>
            </a:extLst>
          </p:cNvPr>
          <p:cNvGrpSpPr/>
          <p:nvPr userDrawn="1"/>
        </p:nvGrpSpPr>
        <p:grpSpPr>
          <a:xfrm>
            <a:off x="0" y="6994187"/>
            <a:ext cx="7768936" cy="317500"/>
            <a:chOff x="0" y="5256671"/>
            <a:chExt cx="7768936" cy="317500"/>
          </a:xfrm>
        </p:grpSpPr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AA6A72DF-528A-4621-985F-D7961EFA5355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82E3D031-C38B-4F45-AD6F-810E42B9E36F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BF57589A-EEA3-41BD-B888-6AB160EE9F62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05ABECF4-E373-4B6D-BEFE-6A2CCAA26D7F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87" name="群組 86">
              <a:extLst>
                <a:ext uri="{FF2B5EF4-FFF2-40B4-BE49-F238E27FC236}">
                  <a16:creationId xmlns:a16="http://schemas.microsoft.com/office/drawing/2014/main" id="{B923B7E9-340A-49EC-8BFA-E721ECFFF255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D9D10CA1-047E-4DFB-90D6-4A789323443F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360BF35-4B2C-4D97-8535-C2C08E2C8AA0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8BF0236C-F5C6-421C-B607-48B524E3A25E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2DF28DCC-7FA8-4EA0-B4AF-672A25EC18FD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5D3D9D5A-36DB-470A-A7EC-794033531D3C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2B6B7596-F273-4A5C-8252-6E83374AAC64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6EA3EE67-9815-4255-9C99-48D132C85734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3DD57266-89C8-4F28-9D82-4932DFAD639D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B8479AEF-9BAC-4EB7-95D6-07EB7823F99F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06155706-395B-4790-BD20-9D59EE0E8971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5EB75461-592A-4C07-A7F5-90EBBDF2F613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68815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702107E-0279-495A-BF89-DD786730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318600"/>
            <a:ext cx="8496000" cy="398366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r>
              <a:rPr lang="en-US" altLang="zh-TW"/>
              <a:t>Page Title Goes Here (26pt)</a:t>
            </a:r>
            <a:endParaRPr lang="en-US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7834D026-61A1-43C2-8CF5-5ED9558347F9}"/>
              </a:ext>
            </a:extLst>
          </p:cNvPr>
          <p:cNvSpPr txBox="1"/>
          <p:nvPr userDrawn="1"/>
        </p:nvSpPr>
        <p:spPr>
          <a:xfrm>
            <a:off x="128195" y="6420717"/>
            <a:ext cx="356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23BD820-02AB-4111-88E2-98F36ECA9073}" type="slidenum">
              <a:rPr lang="en-US" sz="1100" smtClean="0"/>
              <a:t>‹#›</a:t>
            </a:fld>
            <a:endParaRPr lang="en-US" sz="110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54FF2B8E-D3DE-40F3-84FD-0F04289D92E9}"/>
              </a:ext>
            </a:extLst>
          </p:cNvPr>
          <p:cNvSpPr txBox="1"/>
          <p:nvPr userDrawn="1"/>
        </p:nvSpPr>
        <p:spPr>
          <a:xfrm>
            <a:off x="434425" y="6441642"/>
            <a:ext cx="104708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50"/>
              <a:t>Delta Confidential</a:t>
            </a:r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A2A2E58B-DED1-4C49-B39D-40E3F91C82E5}"/>
              </a:ext>
            </a:extLst>
          </p:cNvPr>
          <p:cNvGrpSpPr/>
          <p:nvPr userDrawn="1"/>
        </p:nvGrpSpPr>
        <p:grpSpPr>
          <a:xfrm>
            <a:off x="0" y="6994187"/>
            <a:ext cx="7768936" cy="317500"/>
            <a:chOff x="0" y="5256671"/>
            <a:chExt cx="7768936" cy="317500"/>
          </a:xfrm>
        </p:grpSpPr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34CC1206-18A3-48F1-A491-8579DB832212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F74B2B40-209D-4A4F-8FE0-671954D3725B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5478CAB6-974D-478D-96A7-3C3BDC4A6483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8889909C-5226-43E9-B1DF-1318C1FD0628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B96425B6-53BB-4803-9E5A-CFD75FA5D006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253A5EA5-2462-4AD2-98B5-BC253F2E5974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204D85B-92FB-4E4D-933F-4D7838BE13D9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8649F79-3590-4145-B6D0-5D2B55004CEA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AB9A4250-1D9B-4CFE-8763-80779CC5B1AE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F5FE5D69-D2E2-403F-9518-13330B602D30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C7C416EA-F702-4E52-88E9-101D96A3C482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D93287F6-6853-4F7D-B7AA-23631159B61F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8AD4925-E226-4B77-A37B-D1A5B2C58A36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E4085A1-5C3C-48A0-BC53-D197933729F7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84D9F9BD-83CC-437D-9642-26DBF5DC57A7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8CE7C736-B8EB-4456-AD81-1FEE9B618998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pic>
        <p:nvPicPr>
          <p:cNvPr id="28" name="Image" descr="Image">
            <a:extLst>
              <a:ext uri="{FF2B5EF4-FFF2-40B4-BE49-F238E27FC236}">
                <a16:creationId xmlns:a16="http://schemas.microsoft.com/office/drawing/2014/main" id="{DA55C835-DB32-435A-B950-F5EBE6F673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5323" y="6305367"/>
            <a:ext cx="936000" cy="28819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599164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5F44435C-4EDB-4AB4-AAD6-08BF8682BA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4401" y="1197212"/>
            <a:ext cx="7761014" cy="1353170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36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zh-TW" dirty="0"/>
              <a:t>Smarter. Greener. Together. </a:t>
            </a:r>
            <a:endParaRPr lang="en-US" dirty="0"/>
          </a:p>
        </p:txBody>
      </p:sp>
      <p:sp>
        <p:nvSpPr>
          <p:cNvPr id="14" name="文字版面配置區 4">
            <a:extLst>
              <a:ext uri="{FF2B5EF4-FFF2-40B4-BE49-F238E27FC236}">
                <a16:creationId xmlns:a16="http://schemas.microsoft.com/office/drawing/2014/main" id="{38C78CAC-0A95-4D70-9EAA-CE96A16F9E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737" y="60183"/>
            <a:ext cx="2133446" cy="38042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TW" dirty="0"/>
              <a:t>Ending </a:t>
            </a:r>
            <a:r>
              <a:rPr lang="en-US" altLang="zh-TW" dirty="0" err="1"/>
              <a:t>Page_White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8489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B392DE6-2AF2-4E28-AF03-1A4F3D15BEAE}"/>
              </a:ext>
            </a:extLst>
          </p:cNvPr>
          <p:cNvSpPr/>
          <p:nvPr userDrawn="1"/>
        </p:nvSpPr>
        <p:spPr>
          <a:xfrm>
            <a:off x="1" y="-1"/>
            <a:ext cx="9144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7" name="矩形 6"/>
          <p:cNvSpPr/>
          <p:nvPr userDrawn="1"/>
        </p:nvSpPr>
        <p:spPr>
          <a:xfrm>
            <a:off x="1" y="-1"/>
            <a:ext cx="9143999" cy="458096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sz="2400" dirty="0"/>
          </a:p>
        </p:txBody>
      </p:sp>
      <p:pic>
        <p:nvPicPr>
          <p:cNvPr id="26" name="圖片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452" y="5769496"/>
            <a:ext cx="2136223" cy="968710"/>
          </a:xfrm>
          <a:prstGeom prst="rect">
            <a:avLst/>
          </a:prstGeom>
        </p:spPr>
      </p:pic>
      <p:sp>
        <p:nvSpPr>
          <p:cNvPr id="27" name="圖片版面配置區 6">
            <a:extLst>
              <a:ext uri="{FF2B5EF4-FFF2-40B4-BE49-F238E27FC236}">
                <a16:creationId xmlns:a16="http://schemas.microsoft.com/office/drawing/2014/main" id="{BEC39B5C-7A19-45E5-87B6-A4D4ACE9133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587" y="-12700"/>
            <a:ext cx="9145586" cy="45936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TW" dirty="0"/>
              <a:t>     Ending </a:t>
            </a:r>
            <a:r>
              <a:rPr lang="en-US" altLang="zh-TW" dirty="0" err="1"/>
              <a:t>Page_Image</a:t>
            </a:r>
            <a:r>
              <a:rPr lang="en-US" altLang="zh-TW" dirty="0"/>
              <a:t>: </a:t>
            </a:r>
            <a:br>
              <a:rPr lang="en-US" altLang="zh-TW" dirty="0"/>
            </a:br>
            <a:r>
              <a:rPr lang="en-US" altLang="zh-TW" dirty="0"/>
              <a:t>      A corporate-level, sector-level or product-level brand communication imagery can be applied in this gray area.</a:t>
            </a:r>
          </a:p>
          <a:p>
            <a:endParaRPr lang="zh-TW" altLang="en-US" dirty="0"/>
          </a:p>
        </p:txBody>
      </p:sp>
      <p:sp>
        <p:nvSpPr>
          <p:cNvPr id="38" name="標題 1">
            <a:extLst>
              <a:ext uri="{FF2B5EF4-FFF2-40B4-BE49-F238E27FC236}">
                <a16:creationId xmlns:a16="http://schemas.microsoft.com/office/drawing/2014/main" id="{5F44435C-4EDB-4AB4-AAD6-08BF8682BA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5512" y="4928501"/>
            <a:ext cx="7761014" cy="1353170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33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zh-TW" dirty="0"/>
              <a:t>Smarter. Greener. Together. </a:t>
            </a:r>
            <a:endParaRPr lang="en-US" dirty="0"/>
          </a:p>
        </p:txBody>
      </p:sp>
      <p:grpSp>
        <p:nvGrpSpPr>
          <p:cNvPr id="39" name="群組 38"/>
          <p:cNvGrpSpPr/>
          <p:nvPr userDrawn="1"/>
        </p:nvGrpSpPr>
        <p:grpSpPr>
          <a:xfrm>
            <a:off x="2269" y="4570335"/>
            <a:ext cx="9144000" cy="108000"/>
            <a:chOff x="2269" y="4580968"/>
            <a:chExt cx="9144000" cy="108000"/>
          </a:xfrm>
        </p:grpSpPr>
        <p:sp>
          <p:nvSpPr>
            <p:cNvPr id="29" name="矩形 28"/>
            <p:cNvSpPr/>
            <p:nvPr userDrawn="1"/>
          </p:nvSpPr>
          <p:spPr>
            <a:xfrm>
              <a:off x="2269" y="4580968"/>
              <a:ext cx="9144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30" name="矩形 29"/>
            <p:cNvSpPr/>
            <p:nvPr userDrawn="1"/>
          </p:nvSpPr>
          <p:spPr>
            <a:xfrm>
              <a:off x="7317469" y="4580968"/>
              <a:ext cx="1828800" cy="108000"/>
            </a:xfrm>
            <a:prstGeom prst="rect">
              <a:avLst/>
            </a:prstGeom>
            <a:solidFill>
              <a:srgbClr val="B9EB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31" name="矩形 30"/>
            <p:cNvSpPr/>
            <p:nvPr userDrawn="1"/>
          </p:nvSpPr>
          <p:spPr>
            <a:xfrm>
              <a:off x="5485403" y="4580968"/>
              <a:ext cx="1828800" cy="108000"/>
            </a:xfrm>
            <a:prstGeom prst="rect">
              <a:avLst/>
            </a:prstGeom>
            <a:solidFill>
              <a:srgbClr val="64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22900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84B288-D41F-4145-A1C0-E0281E1E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9607"/>
            <a:ext cx="8534400" cy="67939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altLang="zh-TW" dirty="0"/>
              <a:t>Page Title Goes Here (26pt)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BE7FFB-6DD4-4C49-91B1-9DC75DF6E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170463"/>
            <a:ext cx="8534400" cy="4669631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pPr lvl="0"/>
            <a:r>
              <a:rPr lang="en-US" altLang="zh-TW" dirty="0"/>
              <a:t>Content goes here(20pt)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BD7ECA-A67F-4BFF-9619-0DDD6E5A9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0" y="6176269"/>
            <a:ext cx="2057400" cy="42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MM/DD/YYYY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9C03B7-7699-4072-AC6D-A339A44A7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709" y="6191969"/>
            <a:ext cx="3086100" cy="437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u="none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Presenter Name</a:t>
            </a:r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C81264-E3A8-4919-AA46-612C30BB1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4803" y="6191970"/>
            <a:ext cx="300841" cy="422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1BD21A8-5E88-4AE4-993C-2D76760CAD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9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2" r:id="rId2"/>
    <p:sldLayoutId id="2147483741" r:id="rId3"/>
    <p:sldLayoutId id="2147483737" r:id="rId4"/>
    <p:sldLayoutId id="2147483738" r:id="rId5"/>
    <p:sldLayoutId id="2147483740" r:id="rId6"/>
    <p:sldLayoutId id="2147483743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626107" y="5660571"/>
            <a:ext cx="5707316" cy="441879"/>
          </a:xfrm>
        </p:spPr>
        <p:txBody>
          <a:bodyPr/>
          <a:lstStyle/>
          <a:p>
            <a:r>
              <a:rPr lang="de-DE" altLang="zh-TW" sz="1350" dirty="0" smtClean="0"/>
              <a:t>Bhavin P V</a:t>
            </a:r>
            <a:r>
              <a:rPr lang="zh-TW" altLang="en-US" sz="1350" dirty="0" smtClean="0"/>
              <a:t>｜</a:t>
            </a:r>
            <a:r>
              <a:rPr lang="en-US" altLang="zh-TW" sz="1350" dirty="0"/>
              <a:t>APEBU</a:t>
            </a:r>
            <a:r>
              <a:rPr lang="zh-TW" altLang="en-US" sz="1350" dirty="0" smtClean="0"/>
              <a:t>｜</a:t>
            </a:r>
            <a:r>
              <a:rPr lang="en-US" altLang="zh-TW" sz="1350" dirty="0" smtClean="0"/>
              <a:t>27/02/2024</a:t>
            </a:r>
            <a:endParaRPr lang="en-US" altLang="zh-TW" sz="135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D9E8D4D-0250-4F2E-9283-56208C1A9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485" y="1696212"/>
            <a:ext cx="6858000" cy="1398674"/>
          </a:xfrm>
        </p:spPr>
        <p:txBody>
          <a:bodyPr>
            <a:normAutofit/>
          </a:bodyPr>
          <a:lstStyle/>
          <a:p>
            <a:r>
              <a:rPr lang="en-US" altLang="zh-TW" sz="3450" dirty="0" smtClean="0"/>
              <a:t>XCP Issue Fix</a:t>
            </a:r>
            <a:endParaRPr lang="en-US" sz="3450" dirty="0"/>
          </a:p>
        </p:txBody>
      </p:sp>
    </p:spTree>
    <p:extLst>
      <p:ext uri="{BB962C8B-B14F-4D97-AF65-F5344CB8AC3E}">
        <p14:creationId xmlns:p14="http://schemas.microsoft.com/office/powerpoint/2010/main" val="13805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XCP Deactivation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XCP is deactivated by default</a:t>
            </a:r>
          </a:p>
          <a:p>
            <a:r>
              <a:rPr lang="en-GB" dirty="0" smtClean="0"/>
              <a:t>XCP access is deactivated from </a:t>
            </a:r>
            <a:r>
              <a:rPr lang="en-US" dirty="0" err="1"/>
              <a:t>ECUEXT_vMain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89" y="2053279"/>
            <a:ext cx="7049484" cy="407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9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33148"/>
            <a:ext cx="9144001" cy="599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9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Activate XCP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DID D008 </a:t>
            </a:r>
            <a:r>
              <a:rPr lang="en-GB" dirty="0" err="1" smtClean="0"/>
              <a:t>Delta_Internal_XCP_Activation</a:t>
            </a:r>
            <a:r>
              <a:rPr lang="en-GB" dirty="0" smtClean="0"/>
              <a:t> Write</a:t>
            </a:r>
          </a:p>
          <a:p>
            <a:r>
              <a:rPr lang="en-GB" dirty="0" smtClean="0"/>
              <a:t>This DID is available only in Delta Session(Protected by Secure Access)</a:t>
            </a:r>
          </a:p>
          <a:p>
            <a:r>
              <a:rPr lang="en-GB" dirty="0" smtClean="0"/>
              <a:t>To Enable XCP : Write 0xAA( Function Enabled ) using 0x2E service</a:t>
            </a:r>
          </a:p>
          <a:p>
            <a:endParaRPr lang="en-GB" dirty="0"/>
          </a:p>
          <a:p>
            <a:r>
              <a:rPr lang="en-GB" dirty="0" smtClean="0"/>
              <a:t>XCP status can be Read using DID D008 </a:t>
            </a:r>
            <a:r>
              <a:rPr lang="en-GB" dirty="0" err="1"/>
              <a:t>Delta_Internal_XCP_Activation</a:t>
            </a:r>
            <a:r>
              <a:rPr lang="en-GB" dirty="0"/>
              <a:t>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Read</a:t>
            </a:r>
          </a:p>
          <a:p>
            <a:r>
              <a:rPr lang="en-GB" dirty="0" smtClean="0"/>
              <a:t>Read the XCP status using 0x22 Service</a:t>
            </a:r>
          </a:p>
          <a:p>
            <a:pPr lvl="2"/>
            <a:r>
              <a:rPr lang="en-GB" dirty="0" smtClean="0"/>
              <a:t>0xAA - Function Enabled</a:t>
            </a:r>
          </a:p>
          <a:p>
            <a:pPr lvl="2"/>
            <a:r>
              <a:rPr lang="en-GB" dirty="0" smtClean="0"/>
              <a:t>0x00 -  Function Disabled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42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9" y="444137"/>
            <a:ext cx="9074331" cy="579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7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Need Testing on how long before calling the </a:t>
            </a:r>
            <a:r>
              <a:rPr lang="en-GB" dirty="0" err="1" smtClean="0"/>
              <a:t>XCP_Deactivate</a:t>
            </a:r>
            <a:r>
              <a:rPr lang="en-GB" dirty="0" smtClean="0"/>
              <a:t>() , the XCP is active</a:t>
            </a:r>
          </a:p>
          <a:p>
            <a:r>
              <a:rPr lang="en-GB" dirty="0" smtClean="0"/>
              <a:t>Basic Developmental Test Done</a:t>
            </a:r>
          </a:p>
          <a:p>
            <a:r>
              <a:rPr lang="en-GB" dirty="0" smtClean="0"/>
              <a:t>Testing from the QTS required to fully verify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1656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A00A4-A6FE-4FFB-A579-6CE7D0456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401" y="1197212"/>
            <a:ext cx="7396877" cy="1353170"/>
          </a:xfrm>
        </p:spPr>
        <p:txBody>
          <a:bodyPr>
            <a:noAutofit/>
          </a:bodyPr>
          <a:lstStyle/>
          <a:p>
            <a:r>
              <a:rPr lang="en-US" altLang="zh-TW" dirty="0"/>
              <a:t>Smarter. Greener. Together</a:t>
            </a:r>
            <a:r>
              <a:rPr lang="en-US" altLang="zh-TW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6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lta_PPTtemplate_16x9">
  <a:themeElements>
    <a:clrScheme name="Delta">
      <a:dk1>
        <a:sysClr val="windowText" lastClr="000000"/>
      </a:dk1>
      <a:lt1>
        <a:sysClr val="window" lastClr="FFFFFF"/>
      </a:lt1>
      <a:dk2>
        <a:srgbClr val="0087DC"/>
      </a:dk2>
      <a:lt2>
        <a:srgbClr val="FFFFFF"/>
      </a:lt2>
      <a:accent1>
        <a:srgbClr val="0087DC"/>
      </a:accent1>
      <a:accent2>
        <a:srgbClr val="64D7D7"/>
      </a:accent2>
      <a:accent3>
        <a:srgbClr val="B9EB5F"/>
      </a:accent3>
      <a:accent4>
        <a:srgbClr val="1E50C8"/>
      </a:accent4>
      <a:accent5>
        <a:srgbClr val="96E6BE"/>
      </a:accent5>
      <a:accent6>
        <a:srgbClr val="00BE50"/>
      </a:accent6>
      <a:hlink>
        <a:srgbClr val="64D7D7"/>
      </a:hlink>
      <a:folHlink>
        <a:srgbClr val="BFBFBF"/>
      </a:folHlink>
    </a:clrScheme>
    <a:fontScheme name="自訂 12">
      <a:majorFont>
        <a:latin typeface="Arial"/>
        <a:ea typeface="Microsoft JhengHei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lta_PPTtemplate_16x9_EN" id="{AB7E8207-7EFD-42D6-915B-94A9E5ABAC21}" vid="{115B2ECF-35DF-4A82-A0C0-9889D580E89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CAN_Protocol</Template>
  <TotalTime>2269</TotalTime>
  <Words>114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Arial</vt:lpstr>
      <vt:lpstr>Calibri</vt:lpstr>
      <vt:lpstr>新細明體</vt:lpstr>
      <vt:lpstr>Delta_PPTtemplate_16x9</vt:lpstr>
      <vt:lpstr>XCP Issue Fix</vt:lpstr>
      <vt:lpstr>XCP Deactivation</vt:lpstr>
      <vt:lpstr>PowerPoint Presentation</vt:lpstr>
      <vt:lpstr>To Activate XCP</vt:lpstr>
      <vt:lpstr>PowerPoint Presentation</vt:lpstr>
      <vt:lpstr>PowerPoint Presentation</vt:lpstr>
      <vt:lpstr>Smarter. Greener. Together.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Maximum 2 Lines (32pt)</dc:title>
  <dc:creator>user</dc:creator>
  <cp:lastModifiedBy>Bhavin.PV</cp:lastModifiedBy>
  <cp:revision>58</cp:revision>
  <dcterms:created xsi:type="dcterms:W3CDTF">2022-01-20T01:43:08Z</dcterms:created>
  <dcterms:modified xsi:type="dcterms:W3CDTF">2024-02-27T12:01:50Z</dcterms:modified>
</cp:coreProperties>
</file>