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5" r:id="rId3"/>
    <p:sldMasterId id="2147483697" r:id="rId4"/>
  </p:sldMasterIdLst>
  <p:notesMasterIdLst>
    <p:notesMasterId r:id="rId32"/>
  </p:notesMasterIdLst>
  <p:sldIdLst>
    <p:sldId id="256" r:id="rId5"/>
    <p:sldId id="257" r:id="rId6"/>
    <p:sldId id="259" r:id="rId7"/>
    <p:sldId id="258" r:id="rId8"/>
    <p:sldId id="260" r:id="rId9"/>
    <p:sldId id="261" r:id="rId10"/>
    <p:sldId id="262" r:id="rId11"/>
    <p:sldId id="263" r:id="rId12"/>
    <p:sldId id="264" r:id="rId13"/>
    <p:sldId id="265" r:id="rId14"/>
    <p:sldId id="266"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2" r:id="rId29"/>
    <p:sldId id="283"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0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4A393-FF82-4932-82B4-BD261658E38C}" type="datetimeFigureOut">
              <a:rPr lang="en-US" smtClean="0"/>
              <a:t>6/8/2023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D02DA-CC02-4931-A2A4-DC0D799F0CC9}" type="slidenum">
              <a:rPr lang="en-US" smtClean="0"/>
              <a:t>‹#›</a:t>
            </a:fld>
            <a:endParaRPr lang="en-US"/>
          </a:p>
        </p:txBody>
      </p:sp>
    </p:spTree>
    <p:extLst>
      <p:ext uri="{BB962C8B-B14F-4D97-AF65-F5344CB8AC3E}">
        <p14:creationId xmlns:p14="http://schemas.microsoft.com/office/powerpoint/2010/main" val="308857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560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Arial" panose="020B0604020202020204" pitchFamily="34" charset="0"/>
                <a:ea typeface="新細明體" pitchFamily="18" charset="-120"/>
              </a:defRPr>
            </a:lvl1pPr>
            <a:lvl2pPr marL="742950" indent="-285750">
              <a:defRPr kumimoji="1">
                <a:solidFill>
                  <a:schemeClr val="tx1"/>
                </a:solidFill>
                <a:latin typeface="Arial" panose="020B0604020202020204" pitchFamily="34" charset="0"/>
                <a:ea typeface="新細明體" pitchFamily="18" charset="-120"/>
              </a:defRPr>
            </a:lvl2pPr>
            <a:lvl3pPr marL="1143000" indent="-228600">
              <a:defRPr kumimoji="1">
                <a:solidFill>
                  <a:schemeClr val="tx1"/>
                </a:solidFill>
                <a:latin typeface="Arial" panose="020B0604020202020204" pitchFamily="34" charset="0"/>
                <a:ea typeface="新細明體" pitchFamily="18" charset="-120"/>
              </a:defRPr>
            </a:lvl3pPr>
            <a:lvl4pPr marL="1600200" indent="-228600">
              <a:defRPr kumimoji="1">
                <a:solidFill>
                  <a:schemeClr val="tx1"/>
                </a:solidFill>
                <a:latin typeface="Arial" panose="020B0604020202020204" pitchFamily="34" charset="0"/>
                <a:ea typeface="新細明體" pitchFamily="18" charset="-120"/>
              </a:defRPr>
            </a:lvl4pPr>
            <a:lvl5pPr marL="2057400" indent="-22860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B3A1031-3732-4BFE-BCB3-EE85D508E889}" type="slidenum">
              <a:rPr kumimoji="1" lang="zh-TW" altLang="en-US" sz="1200" b="0" i="0" u="none" strike="noStrike" kern="1200" cap="none" spc="0" normalizeH="0" baseline="0" noProof="0" smtClean="0">
                <a:ln>
                  <a:noFill/>
                </a:ln>
                <a:solidFill>
                  <a:srgbClr val="000000"/>
                </a:solidFill>
                <a:effectLst/>
                <a:uLnTx/>
                <a:uFillTx/>
                <a:latin typeface="Arial" panose="020B0604020202020204" pitchFamily="34"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zh-TW" altLang="en-US" sz="1200" b="0" i="0" u="none" strike="noStrike" kern="1200" cap="none" spc="0" normalizeH="0" baseline="0" noProof="0" smtClean="0">
              <a:ln>
                <a:noFill/>
              </a:ln>
              <a:solidFill>
                <a:srgbClr val="000000"/>
              </a:solidFill>
              <a:effectLst/>
              <a:uLnTx/>
              <a:uFillTx/>
              <a:latin typeface="Arial" panose="020B0604020202020204" pitchFamily="34" charset="0"/>
              <a:ea typeface="新細明體" pitchFamily="18" charset="-120"/>
              <a:cs typeface="+mn-cs"/>
            </a:endParaRPr>
          </a:p>
        </p:txBody>
      </p:sp>
    </p:spTree>
    <p:extLst>
      <p:ext uri="{BB962C8B-B14F-4D97-AF65-F5344CB8AC3E}">
        <p14:creationId xmlns:p14="http://schemas.microsoft.com/office/powerpoint/2010/main" val="3738324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245" y="1122363"/>
            <a:ext cx="9143512"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245" y="3602038"/>
            <a:ext cx="914351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29801203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179389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66022" y="404814"/>
            <a:ext cx="2636160" cy="2592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55585" y="404814"/>
            <a:ext cx="7722837" cy="259238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5260403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245" y="1122363"/>
            <a:ext cx="9143512"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245" y="3602038"/>
            <a:ext cx="914351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投影片編號版面配置區 5"/>
          <p:cNvSpPr>
            <a:spLocks noGrp="1"/>
          </p:cNvSpPr>
          <p:nvPr>
            <p:ph type="sldNum" sz="quarter" idx="10"/>
          </p:nvPr>
        </p:nvSpPr>
        <p:spPr/>
        <p:txBody>
          <a:bodyPr/>
          <a:lstStyle>
            <a:lvl1pPr>
              <a:defRPr/>
            </a:lvl1pPr>
          </a:lstStyle>
          <a:p>
            <a:pPr>
              <a:defRPr/>
            </a:pPr>
            <a:fld id="{2895B4F6-9328-44D8-841E-24D2C8135C8A}" type="slidenum">
              <a:rPr lang="en-US" altLang="zh-TW"/>
              <a:pPr>
                <a:defRPr/>
              </a:pPr>
              <a:t>‹#›</a:t>
            </a:fld>
            <a:endParaRPr lang="en-US" altLang="zh-TW" dirty="0"/>
          </a:p>
        </p:txBody>
      </p:sp>
    </p:spTree>
    <p:extLst>
      <p:ext uri="{BB962C8B-B14F-4D97-AF65-F5344CB8AC3E}">
        <p14:creationId xmlns:p14="http://schemas.microsoft.com/office/powerpoint/2010/main" val="51874458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投影片編號版面配置區 5"/>
          <p:cNvSpPr>
            <a:spLocks noGrp="1"/>
          </p:cNvSpPr>
          <p:nvPr>
            <p:ph type="sldNum" sz="quarter" idx="10"/>
          </p:nvPr>
        </p:nvSpPr>
        <p:spPr/>
        <p:txBody>
          <a:bodyPr/>
          <a:lstStyle>
            <a:lvl1pPr>
              <a:defRPr/>
            </a:lvl1pPr>
          </a:lstStyle>
          <a:p>
            <a:pPr>
              <a:defRPr/>
            </a:pPr>
            <a:fld id="{39D1CCE8-FF72-48BE-B372-B9AB2B4BF041}" type="slidenum">
              <a:rPr lang="en-US" altLang="zh-TW"/>
              <a:pPr>
                <a:defRPr/>
              </a:pPr>
              <a:t>‹#›</a:t>
            </a:fld>
            <a:endParaRPr lang="en-US" altLang="zh-TW" dirty="0"/>
          </a:p>
        </p:txBody>
      </p:sp>
    </p:spTree>
    <p:extLst>
      <p:ext uri="{BB962C8B-B14F-4D97-AF65-F5344CB8AC3E}">
        <p14:creationId xmlns:p14="http://schemas.microsoft.com/office/powerpoint/2010/main" val="2682323524"/>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2472" y="1709739"/>
            <a:ext cx="10515331"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2472" y="4589464"/>
            <a:ext cx="1051533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投影片編號版面配置區 5"/>
          <p:cNvSpPr>
            <a:spLocks noGrp="1"/>
          </p:cNvSpPr>
          <p:nvPr>
            <p:ph type="sldNum" sz="quarter" idx="10"/>
          </p:nvPr>
        </p:nvSpPr>
        <p:spPr/>
        <p:txBody>
          <a:bodyPr/>
          <a:lstStyle>
            <a:lvl1pPr>
              <a:defRPr/>
            </a:lvl1pPr>
          </a:lstStyle>
          <a:p>
            <a:pPr>
              <a:defRPr/>
            </a:pPr>
            <a:fld id="{6F22DDF3-B392-40FC-A9D0-37174758D550}" type="slidenum">
              <a:rPr lang="en-US" altLang="zh-TW"/>
              <a:pPr>
                <a:defRPr/>
              </a:pPr>
              <a:t>‹#›</a:t>
            </a:fld>
            <a:endParaRPr lang="en-US" altLang="zh-TW" dirty="0"/>
          </a:p>
        </p:txBody>
      </p:sp>
    </p:spTree>
    <p:extLst>
      <p:ext uri="{BB962C8B-B14F-4D97-AF65-F5344CB8AC3E}">
        <p14:creationId xmlns:p14="http://schemas.microsoft.com/office/powerpoint/2010/main" val="165489910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4054" y="1196976"/>
            <a:ext cx="5622115" cy="49688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33768" y="1196976"/>
            <a:ext cx="5622117" cy="49688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投影片編號版面配置區 5"/>
          <p:cNvSpPr>
            <a:spLocks noGrp="1"/>
          </p:cNvSpPr>
          <p:nvPr>
            <p:ph type="sldNum" sz="quarter" idx="10"/>
          </p:nvPr>
        </p:nvSpPr>
        <p:spPr/>
        <p:txBody>
          <a:bodyPr/>
          <a:lstStyle>
            <a:lvl1pPr>
              <a:defRPr/>
            </a:lvl1pPr>
          </a:lstStyle>
          <a:p>
            <a:pPr>
              <a:defRPr/>
            </a:pPr>
            <a:fld id="{87F9CCC0-0222-4AD1-9901-F9A2DA7849D3}" type="slidenum">
              <a:rPr lang="en-US" altLang="zh-TW"/>
              <a:pPr>
                <a:defRPr/>
              </a:pPr>
              <a:t>‹#›</a:t>
            </a:fld>
            <a:endParaRPr lang="en-US" altLang="zh-TW" dirty="0"/>
          </a:p>
        </p:txBody>
      </p:sp>
    </p:spTree>
    <p:extLst>
      <p:ext uri="{BB962C8B-B14F-4D97-AF65-F5344CB8AC3E}">
        <p14:creationId xmlns:p14="http://schemas.microsoft.com/office/powerpoint/2010/main" val="263160073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289" y="365126"/>
            <a:ext cx="10515331"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289" y="1681163"/>
            <a:ext cx="51570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289" y="2505075"/>
            <a:ext cx="515702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1235" y="1681163"/>
            <a:ext cx="51843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1235" y="2505075"/>
            <a:ext cx="5184385"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投影片編號版面配置區 5"/>
          <p:cNvSpPr>
            <a:spLocks noGrp="1"/>
          </p:cNvSpPr>
          <p:nvPr>
            <p:ph type="sldNum" sz="quarter" idx="10"/>
          </p:nvPr>
        </p:nvSpPr>
        <p:spPr/>
        <p:txBody>
          <a:bodyPr/>
          <a:lstStyle>
            <a:lvl1pPr>
              <a:defRPr/>
            </a:lvl1pPr>
          </a:lstStyle>
          <a:p>
            <a:pPr>
              <a:defRPr/>
            </a:pPr>
            <a:fld id="{9D381EB8-733A-4A30-B094-620452996763}" type="slidenum">
              <a:rPr lang="en-US" altLang="zh-TW"/>
              <a:pPr>
                <a:defRPr/>
              </a:pPr>
              <a:t>‹#›</a:t>
            </a:fld>
            <a:endParaRPr lang="en-US" altLang="zh-TW" dirty="0"/>
          </a:p>
        </p:txBody>
      </p:sp>
    </p:spTree>
    <p:extLst>
      <p:ext uri="{BB962C8B-B14F-4D97-AF65-F5344CB8AC3E}">
        <p14:creationId xmlns:p14="http://schemas.microsoft.com/office/powerpoint/2010/main" val="2066511641"/>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投影片編號版面配置區 5"/>
          <p:cNvSpPr>
            <a:spLocks noGrp="1"/>
          </p:cNvSpPr>
          <p:nvPr>
            <p:ph type="sldNum" sz="quarter" idx="10"/>
          </p:nvPr>
        </p:nvSpPr>
        <p:spPr/>
        <p:txBody>
          <a:bodyPr/>
          <a:lstStyle>
            <a:lvl1pPr>
              <a:defRPr/>
            </a:lvl1pPr>
          </a:lstStyle>
          <a:p>
            <a:pPr>
              <a:defRPr/>
            </a:pPr>
            <a:fld id="{3C62D2FF-3B19-4FAB-B2AE-00FED597A45B}" type="slidenum">
              <a:rPr lang="en-US" altLang="zh-TW"/>
              <a:pPr>
                <a:defRPr/>
              </a:pPr>
              <a:t>‹#›</a:t>
            </a:fld>
            <a:endParaRPr lang="en-US" altLang="zh-TW" dirty="0"/>
          </a:p>
        </p:txBody>
      </p:sp>
    </p:spTree>
    <p:extLst>
      <p:ext uri="{BB962C8B-B14F-4D97-AF65-F5344CB8AC3E}">
        <p14:creationId xmlns:p14="http://schemas.microsoft.com/office/powerpoint/2010/main" val="132385570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投影片編號版面配置區 5"/>
          <p:cNvSpPr>
            <a:spLocks noGrp="1"/>
          </p:cNvSpPr>
          <p:nvPr>
            <p:ph type="sldNum" sz="quarter" idx="10"/>
          </p:nvPr>
        </p:nvSpPr>
        <p:spPr/>
        <p:txBody>
          <a:bodyPr/>
          <a:lstStyle>
            <a:lvl1pPr>
              <a:defRPr/>
            </a:lvl1pPr>
          </a:lstStyle>
          <a:p>
            <a:pPr>
              <a:defRPr/>
            </a:pPr>
            <a:fld id="{5C93BFA1-DCDE-45C0-845D-E1A0AA7481FB}" type="slidenum">
              <a:rPr lang="en-US" altLang="zh-TW"/>
              <a:pPr>
                <a:defRPr/>
              </a:pPr>
              <a:t>‹#›</a:t>
            </a:fld>
            <a:endParaRPr lang="en-US" altLang="zh-TW" dirty="0"/>
          </a:p>
        </p:txBody>
      </p:sp>
    </p:spTree>
    <p:extLst>
      <p:ext uri="{BB962C8B-B14F-4D97-AF65-F5344CB8AC3E}">
        <p14:creationId xmlns:p14="http://schemas.microsoft.com/office/powerpoint/2010/main" val="182431390"/>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2431" y="987426"/>
            <a:ext cx="617319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投影片編號版面配置區 5"/>
          <p:cNvSpPr>
            <a:spLocks noGrp="1"/>
          </p:cNvSpPr>
          <p:nvPr>
            <p:ph type="sldNum" sz="quarter" idx="10"/>
          </p:nvPr>
        </p:nvSpPr>
        <p:spPr/>
        <p:txBody>
          <a:bodyPr/>
          <a:lstStyle>
            <a:lvl1pPr>
              <a:defRPr/>
            </a:lvl1pPr>
          </a:lstStyle>
          <a:p>
            <a:pPr>
              <a:defRPr/>
            </a:pPr>
            <a:fld id="{234BBF69-AD24-4194-9E52-90D3FA270888}" type="slidenum">
              <a:rPr lang="en-US" altLang="zh-TW"/>
              <a:pPr>
                <a:defRPr/>
              </a:pPr>
              <a:t>‹#›</a:t>
            </a:fld>
            <a:endParaRPr lang="en-US" altLang="zh-TW" dirty="0"/>
          </a:p>
        </p:txBody>
      </p:sp>
    </p:spTree>
    <p:extLst>
      <p:ext uri="{BB962C8B-B14F-4D97-AF65-F5344CB8AC3E}">
        <p14:creationId xmlns:p14="http://schemas.microsoft.com/office/powerpoint/2010/main" val="187447403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44288692"/>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2431" y="987426"/>
            <a:ext cx="617319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投影片編號版面配置區 5"/>
          <p:cNvSpPr>
            <a:spLocks noGrp="1"/>
          </p:cNvSpPr>
          <p:nvPr>
            <p:ph type="sldNum" sz="quarter" idx="10"/>
          </p:nvPr>
        </p:nvSpPr>
        <p:spPr/>
        <p:txBody>
          <a:bodyPr/>
          <a:lstStyle>
            <a:lvl1pPr>
              <a:defRPr/>
            </a:lvl1pPr>
          </a:lstStyle>
          <a:p>
            <a:pPr>
              <a:defRPr/>
            </a:pPr>
            <a:fld id="{5721B3D3-BE55-497F-8C0B-394CEE48B962}" type="slidenum">
              <a:rPr lang="en-US" altLang="zh-TW"/>
              <a:pPr>
                <a:defRPr/>
              </a:pPr>
              <a:t>‹#›</a:t>
            </a:fld>
            <a:endParaRPr lang="en-US" altLang="zh-TW" dirty="0"/>
          </a:p>
        </p:txBody>
      </p:sp>
    </p:spTree>
    <p:extLst>
      <p:ext uri="{BB962C8B-B14F-4D97-AF65-F5344CB8AC3E}">
        <p14:creationId xmlns:p14="http://schemas.microsoft.com/office/powerpoint/2010/main" val="130932687"/>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投影片編號版面配置區 5"/>
          <p:cNvSpPr>
            <a:spLocks noGrp="1"/>
          </p:cNvSpPr>
          <p:nvPr>
            <p:ph type="sldNum" sz="quarter" idx="10"/>
          </p:nvPr>
        </p:nvSpPr>
        <p:spPr/>
        <p:txBody>
          <a:bodyPr/>
          <a:lstStyle>
            <a:lvl1pPr>
              <a:defRPr/>
            </a:lvl1pPr>
          </a:lstStyle>
          <a:p>
            <a:pPr>
              <a:defRPr/>
            </a:pPr>
            <a:fld id="{88236287-6AFE-4776-89FF-DDBB9F59FA8A}" type="slidenum">
              <a:rPr lang="en-US" altLang="zh-TW"/>
              <a:pPr>
                <a:defRPr/>
              </a:pPr>
              <a:t>‹#›</a:t>
            </a:fld>
            <a:endParaRPr lang="en-US" altLang="zh-TW" dirty="0"/>
          </a:p>
        </p:txBody>
      </p:sp>
    </p:spTree>
    <p:extLst>
      <p:ext uri="{BB962C8B-B14F-4D97-AF65-F5344CB8AC3E}">
        <p14:creationId xmlns:p14="http://schemas.microsoft.com/office/powerpoint/2010/main" val="2951250349"/>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8904" y="328614"/>
            <a:ext cx="2856981" cy="58372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4053" y="328614"/>
            <a:ext cx="8387251" cy="583723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投影片編號版面配置區 5"/>
          <p:cNvSpPr>
            <a:spLocks noGrp="1"/>
          </p:cNvSpPr>
          <p:nvPr>
            <p:ph type="sldNum" sz="quarter" idx="10"/>
          </p:nvPr>
        </p:nvSpPr>
        <p:spPr/>
        <p:txBody>
          <a:bodyPr/>
          <a:lstStyle>
            <a:lvl1pPr>
              <a:defRPr/>
            </a:lvl1pPr>
          </a:lstStyle>
          <a:p>
            <a:pPr>
              <a:defRPr/>
            </a:pPr>
            <a:fld id="{F15351D8-5793-4DF5-8276-F011018874D4}" type="slidenum">
              <a:rPr lang="en-US" altLang="zh-TW"/>
              <a:pPr>
                <a:defRPr/>
              </a:pPr>
              <a:t>‹#›</a:t>
            </a:fld>
            <a:endParaRPr lang="en-US" altLang="zh-TW" dirty="0"/>
          </a:p>
        </p:txBody>
      </p:sp>
    </p:spTree>
    <p:extLst>
      <p:ext uri="{BB962C8B-B14F-4D97-AF65-F5344CB8AC3E}">
        <p14:creationId xmlns:p14="http://schemas.microsoft.com/office/powerpoint/2010/main" val="266841596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訂版面配置">
    <p:spTree>
      <p:nvGrpSpPr>
        <p:cNvPr id="1" name=""/>
        <p:cNvGrpSpPr/>
        <p:nvPr/>
      </p:nvGrpSpPr>
      <p:grpSpPr>
        <a:xfrm>
          <a:off x="0" y="0"/>
          <a:ext cx="0" cy="0"/>
          <a:chOff x="0" y="0"/>
          <a:chExt cx="0" cy="0"/>
        </a:xfrm>
      </p:grpSpPr>
      <p:sp>
        <p:nvSpPr>
          <p:cNvPr id="3" name="標題 4"/>
          <p:cNvSpPr>
            <a:spLocks noGrp="1"/>
          </p:cNvSpPr>
          <p:nvPr>
            <p:ph type="title"/>
          </p:nvPr>
        </p:nvSpPr>
        <p:spPr>
          <a:xfrm>
            <a:off x="709623" y="294841"/>
            <a:ext cx="11142136" cy="86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a:defRPr kumimoji="0" lang="zh-TW" altLang="en-US" sz="2600" baseline="0">
                <a:solidFill>
                  <a:srgbClr val="0087DC"/>
                </a:solidFill>
                <a:latin typeface="Arial" charset="0"/>
                <a:ea typeface="微軟正黑體" panose="020B0604030504040204" pitchFamily="34" charset="-120"/>
                <a:cs typeface="Arial" panose="020B0604020202020204" pitchFamily="34" charset="0"/>
              </a:defRPr>
            </a:lvl1pPr>
          </a:lstStyle>
          <a:p>
            <a:pPr lvl="0"/>
            <a:r>
              <a:rPr lang="en-US" altLang="zh-TW" smtClean="0"/>
              <a:t>Click to edit Master title style</a:t>
            </a:r>
            <a:endParaRPr lang="zh-TW" altLang="en-US"/>
          </a:p>
        </p:txBody>
      </p:sp>
      <p:sp>
        <p:nvSpPr>
          <p:cNvPr id="4" name="投影片編號版面配置區 1"/>
          <p:cNvSpPr>
            <a:spLocks noGrp="1"/>
          </p:cNvSpPr>
          <p:nvPr>
            <p:ph type="sldNum" sz="quarter" idx="10"/>
          </p:nvPr>
        </p:nvSpPr>
        <p:spPr>
          <a:xfrm>
            <a:off x="9448360" y="6602414"/>
            <a:ext cx="2743640" cy="255587"/>
          </a:xfrm>
        </p:spPr>
        <p:txBody>
          <a:bodyPr rtlCol="0" anchor="b"/>
          <a:lstStyle>
            <a:lvl1pPr algn="r">
              <a:defRPr sz="867" baseline="0">
                <a:solidFill>
                  <a:schemeClr val="tx1">
                    <a:lumMod val="50000"/>
                    <a:lumOff val="50000"/>
                  </a:schemeClr>
                </a:solidFill>
                <a:latin typeface="Arial" panose="020B0604020202020204" pitchFamily="34" charset="0"/>
                <a:ea typeface="微軟正黑體" panose="020B0604030504040204" pitchFamily="34" charset="-120"/>
                <a:cs typeface="Arial" panose="020B0604020202020204" pitchFamily="34" charset="0"/>
              </a:defRPr>
            </a:lvl1pPr>
          </a:lstStyle>
          <a:p>
            <a:pPr>
              <a:defRPr/>
            </a:pPr>
            <a:fld id="{B3E44DFA-2B76-412A-B1F3-125AA1471B52}" type="slidenum">
              <a:rPr lang="zh-TW" altLang="en-US"/>
              <a:pPr>
                <a:defRPr/>
              </a:pPr>
              <a:t>‹#›</a:t>
            </a:fld>
            <a:endParaRPr lang="zh-TW" altLang="en-US"/>
          </a:p>
        </p:txBody>
      </p:sp>
    </p:spTree>
    <p:extLst>
      <p:ext uri="{BB962C8B-B14F-4D97-AF65-F5344CB8AC3E}">
        <p14:creationId xmlns:p14="http://schemas.microsoft.com/office/powerpoint/2010/main" val="37298833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245" y="1122363"/>
            <a:ext cx="9143512"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245" y="3602038"/>
            <a:ext cx="914351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557070387"/>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93131770"/>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2472" y="1709739"/>
            <a:ext cx="10515331"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2472" y="4589464"/>
            <a:ext cx="1051533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62073569"/>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9819" y="5805489"/>
            <a:ext cx="2475919" cy="7191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53337" y="5805489"/>
            <a:ext cx="2477874" cy="7191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1868301"/>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289" y="365126"/>
            <a:ext cx="10515331"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289" y="1681163"/>
            <a:ext cx="51570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289" y="2505075"/>
            <a:ext cx="515702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1235" y="1681163"/>
            <a:ext cx="51843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1235" y="2505075"/>
            <a:ext cx="5184385"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1676567"/>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244880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2472" y="1709739"/>
            <a:ext cx="10515331"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2472" y="4589464"/>
            <a:ext cx="1051533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4168038717"/>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7692086"/>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2431" y="987426"/>
            <a:ext cx="617319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508131149"/>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2431" y="987426"/>
            <a:ext cx="617319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856254470"/>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6242468"/>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50416" y="549275"/>
            <a:ext cx="1752880" cy="5975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9819" y="549275"/>
            <a:ext cx="5072997" cy="59753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0212039"/>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245" y="1122363"/>
            <a:ext cx="9143512"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245" y="3602038"/>
            <a:ext cx="914351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89D854ED-907E-4D95-866B-59FD79740F05}"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985257555"/>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670EC130-FA34-4FBE-A78A-F0DC2132A954}"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4123769111"/>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2472" y="1709739"/>
            <a:ext cx="10515331"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2472" y="4589464"/>
            <a:ext cx="1051533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888610C2-D0A7-473C-99D8-C8660F9911BC}"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4130668593"/>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4054" y="1196976"/>
            <a:ext cx="5622115" cy="49688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33768" y="1196976"/>
            <a:ext cx="5622117" cy="49688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8FB8322C-8082-4E58-ACBD-59E60EFA7296}"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3014303629"/>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289" y="365126"/>
            <a:ext cx="10515331"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289" y="1681163"/>
            <a:ext cx="51570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289" y="2505075"/>
            <a:ext cx="515702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1235" y="1681163"/>
            <a:ext cx="51843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1235" y="2505075"/>
            <a:ext cx="5184385"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3457957D-5448-48F5-9464-D87B9851869B}"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289511272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55585" y="2349500"/>
            <a:ext cx="5178522" cy="647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21706" y="2349500"/>
            <a:ext cx="5180475" cy="647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0895119"/>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0DE1F667-D5B0-42AB-97F1-7CEA0520CF8D}"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351979456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A994C996-E60E-435F-80F0-3105B447E1B8}"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2408688120"/>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2431" y="987426"/>
            <a:ext cx="617319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11E814FF-E02F-4A59-98D7-D04EBEFCB40B}"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3854070561"/>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2431" y="987426"/>
            <a:ext cx="617319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D52C4B4B-35A7-4A9A-B517-32C8416BDE9E}"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2149294183"/>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DA3F1AA9-96F5-4EE2-91B7-18B109330AD7}"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453113138"/>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8904" y="328614"/>
            <a:ext cx="2856981" cy="58372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4053" y="328614"/>
            <a:ext cx="8387251" cy="583723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投影片編號版面配置區 5"/>
          <p:cNvSpPr>
            <a:spLocks noGrp="1"/>
          </p:cNvSpPr>
          <p:nvPr>
            <p:ph type="sldNum" sz="quarter" idx="10"/>
          </p:nvPr>
        </p:nvSpPr>
        <p:spPr/>
        <p:txBody>
          <a:bodyPr/>
          <a:lstStyle>
            <a:lvl1pPr>
              <a:defRPr/>
            </a:lvl1pPr>
          </a:lstStyle>
          <a:p>
            <a:pPr fontAlgn="base">
              <a:spcBef>
                <a:spcPct val="0"/>
              </a:spcBef>
              <a:spcAft>
                <a:spcPct val="0"/>
              </a:spcAft>
              <a:defRPr/>
            </a:pPr>
            <a:fld id="{A3AFA0A5-EBC8-4B98-977C-CEF89DD6DA4A}"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Tree>
    <p:extLst>
      <p:ext uri="{BB962C8B-B14F-4D97-AF65-F5344CB8AC3E}">
        <p14:creationId xmlns:p14="http://schemas.microsoft.com/office/powerpoint/2010/main" val="2456343190"/>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自訂版面配置">
    <p:spTree>
      <p:nvGrpSpPr>
        <p:cNvPr id="1" name=""/>
        <p:cNvGrpSpPr/>
        <p:nvPr/>
      </p:nvGrpSpPr>
      <p:grpSpPr>
        <a:xfrm>
          <a:off x="0" y="0"/>
          <a:ext cx="0" cy="0"/>
          <a:chOff x="0" y="0"/>
          <a:chExt cx="0" cy="0"/>
        </a:xfrm>
      </p:grpSpPr>
      <p:sp>
        <p:nvSpPr>
          <p:cNvPr id="3" name="標題 4"/>
          <p:cNvSpPr>
            <a:spLocks noGrp="1"/>
          </p:cNvSpPr>
          <p:nvPr>
            <p:ph type="title"/>
          </p:nvPr>
        </p:nvSpPr>
        <p:spPr>
          <a:xfrm>
            <a:off x="709623" y="294841"/>
            <a:ext cx="11142136" cy="86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a:defRPr kumimoji="0" lang="zh-TW" altLang="en-US" sz="2600" baseline="0">
                <a:solidFill>
                  <a:srgbClr val="0087DC"/>
                </a:solidFill>
                <a:latin typeface="Arial" charset="0"/>
                <a:ea typeface="微軟正黑體" panose="020B0604030504040204" pitchFamily="34" charset="-120"/>
                <a:cs typeface="Arial" panose="020B0604020202020204" pitchFamily="34" charset="0"/>
              </a:defRPr>
            </a:lvl1pPr>
          </a:lstStyle>
          <a:p>
            <a:pPr lvl="0"/>
            <a:r>
              <a:rPr lang="zh-TW" altLang="en-US"/>
              <a:t>按一下以編輯母片標題樣式</a:t>
            </a:r>
          </a:p>
        </p:txBody>
      </p:sp>
      <p:sp>
        <p:nvSpPr>
          <p:cNvPr id="4" name="投影片編號版面配置區 1"/>
          <p:cNvSpPr>
            <a:spLocks noGrp="1"/>
          </p:cNvSpPr>
          <p:nvPr>
            <p:ph type="sldNum" sz="quarter" idx="10"/>
          </p:nvPr>
        </p:nvSpPr>
        <p:spPr>
          <a:xfrm>
            <a:off x="9448360" y="6602414"/>
            <a:ext cx="2743640" cy="255587"/>
          </a:xfrm>
        </p:spPr>
        <p:txBody>
          <a:bodyPr rtlCol="0" anchor="b"/>
          <a:lstStyle>
            <a:lvl1pPr algn="r">
              <a:defRPr sz="867" baseline="0">
                <a:solidFill>
                  <a:schemeClr val="tx1">
                    <a:lumMod val="50000"/>
                    <a:lumOff val="50000"/>
                  </a:schemeClr>
                </a:solidFill>
                <a:latin typeface="Arial" panose="020B0604020202020204" pitchFamily="34" charset="0"/>
                <a:ea typeface="微軟正黑體" panose="020B0604030504040204" pitchFamily="34" charset="-120"/>
                <a:cs typeface="Arial" panose="020B0604020202020204" pitchFamily="34" charset="0"/>
              </a:defRPr>
            </a:lvl1pPr>
          </a:lstStyle>
          <a:p>
            <a:pPr fontAlgn="base">
              <a:spcBef>
                <a:spcPct val="0"/>
              </a:spcBef>
              <a:spcAft>
                <a:spcPct val="0"/>
              </a:spcAft>
              <a:defRPr/>
            </a:pPr>
            <a:fld id="{34EA4D7F-8102-49CC-865A-43284488265A}" type="slidenum">
              <a:rPr lang="zh-TW" altLang="en-US" smtClean="0">
                <a:solidFill>
                  <a:srgbClr val="000000">
                    <a:lumMod val="50000"/>
                    <a:lumOff val="50000"/>
                  </a:srgbClr>
                </a:solidFill>
              </a:rPr>
              <a:pPr fontAlgn="base">
                <a:spcBef>
                  <a:spcPct val="0"/>
                </a:spcBef>
                <a:spcAft>
                  <a:spcPct val="0"/>
                </a:spcAft>
                <a:defRPr/>
              </a:pPr>
              <a:t>‹#›</a:t>
            </a:fld>
            <a:endParaRPr lang="zh-TW" altLang="en-US">
              <a:solidFill>
                <a:srgbClr val="000000">
                  <a:lumMod val="50000"/>
                  <a:lumOff val="50000"/>
                </a:srgbClr>
              </a:solidFill>
            </a:endParaRPr>
          </a:p>
        </p:txBody>
      </p:sp>
    </p:spTree>
    <p:extLst>
      <p:ext uri="{BB962C8B-B14F-4D97-AF65-F5344CB8AC3E}">
        <p14:creationId xmlns:p14="http://schemas.microsoft.com/office/powerpoint/2010/main" val="2082661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289" y="365126"/>
            <a:ext cx="10515331"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289" y="1681163"/>
            <a:ext cx="51570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289" y="2505075"/>
            <a:ext cx="515702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1235" y="1681163"/>
            <a:ext cx="51843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1235" y="2505075"/>
            <a:ext cx="5184385"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232374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935399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539082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2431" y="987426"/>
            <a:ext cx="617319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428196360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2431" y="987426"/>
            <a:ext cx="617319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55213729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3.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955585" y="404814"/>
            <a:ext cx="10546597" cy="165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955585" y="2349500"/>
            <a:ext cx="1054659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p:txBody>
      </p:sp>
      <p:pic>
        <p:nvPicPr>
          <p:cNvPr id="1028" name="Picture 6" descr="Cover_4 3_hand_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011488"/>
            <a:ext cx="12203725"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3151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timing>
    <p:tnLst>
      <p:par>
        <p:cTn id="1" dur="indefinite" restart="never" nodeType="tmRoot"/>
      </p:par>
    </p:tnLst>
  </p:timing>
  <p:txStyles>
    <p:titleStyle>
      <a:lvl1pPr algn="l" rtl="0" eaLnBrk="1" fontAlgn="base" hangingPunct="1">
        <a:spcBef>
          <a:spcPct val="0"/>
        </a:spcBef>
        <a:spcAft>
          <a:spcPct val="0"/>
        </a:spcAft>
        <a:defRPr kumimoji="1" sz="3600" kern="1200">
          <a:solidFill>
            <a:srgbClr val="0087DC"/>
          </a:solidFill>
          <a:latin typeface="+mj-lt"/>
          <a:ea typeface="+mj-ea"/>
          <a:cs typeface="+mj-cs"/>
        </a:defRPr>
      </a:lvl1pPr>
      <a:lvl2pPr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2pPr>
      <a:lvl3pPr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3pPr>
      <a:lvl4pPr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4pPr>
      <a:lvl5pPr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5pPr>
      <a:lvl6pPr marL="457200"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6pPr>
      <a:lvl7pPr marL="914400"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7pPr>
      <a:lvl8pPr marL="1371600"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8pPr>
      <a:lvl9pPr marL="1828800"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defRPr kumimoji="1" sz="2000" kern="1200">
          <a:solidFill>
            <a:srgbClr val="080808"/>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新細明體" pitchFamily="18" charset="-120"/>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新細明體" pitchFamily="18" charset="-120"/>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新細明體" pitchFamily="18" charset="-120"/>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新細明體" pitchFamily="18"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4053" y="333376"/>
            <a:ext cx="186036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文字方塊 10"/>
          <p:cNvSpPr txBox="1">
            <a:spLocks noChangeArrowheads="1"/>
          </p:cNvSpPr>
          <p:nvPr/>
        </p:nvSpPr>
        <p:spPr bwMode="auto">
          <a:xfrm>
            <a:off x="316574" y="6569076"/>
            <a:ext cx="2208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a:solidFill>
                  <a:schemeClr val="tx1"/>
                </a:solidFill>
                <a:latin typeface="Arial" panose="020B0604020202020204" pitchFamily="34" charset="0"/>
                <a:ea typeface="新細明體" pitchFamily="18" charset="-120"/>
              </a:defRPr>
            </a:lvl1pPr>
            <a:lvl2pPr marL="742950" indent="-285750">
              <a:defRPr kumimoji="1">
                <a:solidFill>
                  <a:schemeClr val="tx1"/>
                </a:solidFill>
                <a:latin typeface="Arial" panose="020B0604020202020204" pitchFamily="34" charset="0"/>
                <a:ea typeface="新細明體" pitchFamily="18" charset="-120"/>
              </a:defRPr>
            </a:lvl2pPr>
            <a:lvl3pPr marL="1143000" indent="-228600">
              <a:defRPr kumimoji="1">
                <a:solidFill>
                  <a:schemeClr val="tx1"/>
                </a:solidFill>
                <a:latin typeface="Arial" panose="020B0604020202020204" pitchFamily="34" charset="0"/>
                <a:ea typeface="新細明體" pitchFamily="18" charset="-120"/>
              </a:defRPr>
            </a:lvl3pPr>
            <a:lvl4pPr marL="1600200" indent="-228600">
              <a:defRPr kumimoji="1">
                <a:solidFill>
                  <a:schemeClr val="tx1"/>
                </a:solidFill>
                <a:latin typeface="Arial" panose="020B0604020202020204" pitchFamily="34" charset="0"/>
                <a:ea typeface="新細明體" pitchFamily="18" charset="-120"/>
              </a:defRPr>
            </a:lvl4pPr>
            <a:lvl5pPr marL="2057400" indent="-228600">
              <a:defRPr kumimoji="1">
                <a:solidFill>
                  <a:schemeClr val="tx1"/>
                </a:solidFill>
                <a:latin typeface="Arial" panose="020B0604020202020204" pitchFamily="34" charset="0"/>
                <a:ea typeface="新細明體"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defRPr/>
            </a:pPr>
            <a:r>
              <a:rPr kumimoji="0" lang="en-US" altLang="zh-TW" sz="1000" dirty="0" smtClean="0">
                <a:solidFill>
                  <a:srgbClr val="4D4D4D"/>
                </a:solidFill>
              </a:rPr>
              <a:t>Delta Confidential</a:t>
            </a:r>
          </a:p>
        </p:txBody>
      </p:sp>
      <p:sp>
        <p:nvSpPr>
          <p:cNvPr id="2052" name="標題版面配置區 1"/>
          <p:cNvSpPr>
            <a:spLocks noGrp="1"/>
          </p:cNvSpPr>
          <p:nvPr>
            <p:ph type="title"/>
          </p:nvPr>
        </p:nvSpPr>
        <p:spPr bwMode="auto">
          <a:xfrm>
            <a:off x="2728007" y="328613"/>
            <a:ext cx="912787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Title</a:t>
            </a:r>
          </a:p>
        </p:txBody>
      </p:sp>
      <p:sp>
        <p:nvSpPr>
          <p:cNvPr id="5" name="投影片編號版面配置區 5"/>
          <p:cNvSpPr>
            <a:spLocks noGrp="1"/>
          </p:cNvSpPr>
          <p:nvPr>
            <p:ph type="sldNum" sz="quarter" idx="4"/>
          </p:nvPr>
        </p:nvSpPr>
        <p:spPr>
          <a:xfrm>
            <a:off x="4848270" y="6308726"/>
            <a:ext cx="2843301"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kumimoji="0" sz="1200">
                <a:solidFill>
                  <a:srgbClr val="898989"/>
                </a:solidFill>
              </a:defRPr>
            </a:lvl1pPr>
          </a:lstStyle>
          <a:p>
            <a:pPr>
              <a:defRPr/>
            </a:pPr>
            <a:fld id="{85BFD6EC-22B9-4485-AED5-5E18F241CAB9}" type="slidenum">
              <a:rPr lang="en-US" altLang="zh-TW"/>
              <a:pPr>
                <a:defRPr/>
              </a:pPr>
              <a:t>‹#›</a:t>
            </a:fld>
            <a:endParaRPr lang="en-US" altLang="zh-TW" dirty="0"/>
          </a:p>
        </p:txBody>
      </p:sp>
      <p:sp>
        <p:nvSpPr>
          <p:cNvPr id="2054" name="Rectangle 6"/>
          <p:cNvSpPr>
            <a:spLocks noGrp="1" noChangeArrowheads="1"/>
          </p:cNvSpPr>
          <p:nvPr>
            <p:ph type="body" idx="1"/>
          </p:nvPr>
        </p:nvSpPr>
        <p:spPr bwMode="auto">
          <a:xfrm>
            <a:off x="424054" y="1196976"/>
            <a:ext cx="11431831"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text</a:t>
            </a:r>
          </a:p>
        </p:txBody>
      </p:sp>
    </p:spTree>
    <p:extLst>
      <p:ext uri="{BB962C8B-B14F-4D97-AF65-F5344CB8AC3E}">
        <p14:creationId xmlns:p14="http://schemas.microsoft.com/office/powerpoint/2010/main" val="38920932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spd="med"/>
  <p:timing>
    <p:tnLst>
      <p:par>
        <p:cTn id="1" dur="indefinite" restart="never" nodeType="tmRoot"/>
      </p:par>
    </p:tnLst>
  </p:timing>
  <p:txStyles>
    <p:titleStyle>
      <a:lvl1pPr algn="ctr" rtl="0" eaLnBrk="1" fontAlgn="base" hangingPunct="1">
        <a:spcBef>
          <a:spcPct val="0"/>
        </a:spcBef>
        <a:spcAft>
          <a:spcPct val="0"/>
        </a:spcAft>
        <a:defRPr kumimoji="1" sz="3200" kern="1200">
          <a:solidFill>
            <a:srgbClr val="0087DC"/>
          </a:solidFill>
          <a:latin typeface="+mj-lt"/>
          <a:ea typeface="+mj-ea"/>
          <a:cs typeface="+mj-cs"/>
        </a:defRPr>
      </a:lvl1pPr>
      <a:lvl2pPr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2pPr>
      <a:lvl3pPr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3pPr>
      <a:lvl4pPr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4pPr>
      <a:lvl5pPr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5pPr>
      <a:lvl6pPr marL="457200"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6pPr>
      <a:lvl7pPr marL="914400"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7pPr>
      <a:lvl8pPr marL="1371600"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8pPr>
      <a:lvl9pPr marL="1828800"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新細明體" pitchFamily="18" charset="-120"/>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新細明體" pitchFamily="18" charset="-120"/>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新細明體" pitchFamily="18" charset="-120"/>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新細明體" pitchFamily="18"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8" descr="back_4 3_han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21706" y="-7938"/>
            <a:ext cx="5883973" cy="687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標題版面配置區 1"/>
          <p:cNvSpPr>
            <a:spLocks noGrp="1"/>
          </p:cNvSpPr>
          <p:nvPr>
            <p:ph type="title"/>
          </p:nvPr>
        </p:nvSpPr>
        <p:spPr bwMode="auto">
          <a:xfrm>
            <a:off x="711314" y="549276"/>
            <a:ext cx="6991982"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按一下以編輯母片標題樣式</a:t>
            </a:r>
          </a:p>
        </p:txBody>
      </p:sp>
      <p:sp>
        <p:nvSpPr>
          <p:cNvPr id="3076" name="Rectangle 5"/>
          <p:cNvSpPr>
            <a:spLocks noGrp="1" noChangeArrowheads="1"/>
          </p:cNvSpPr>
          <p:nvPr>
            <p:ph type="body" idx="1"/>
          </p:nvPr>
        </p:nvSpPr>
        <p:spPr bwMode="auto">
          <a:xfrm>
            <a:off x="689819" y="5805489"/>
            <a:ext cx="5141392"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To learn more about Delta, </a:t>
            </a:r>
          </a:p>
          <a:p>
            <a:pPr lvl="0"/>
            <a:r>
              <a:rPr lang="en-US" altLang="zh-TW" smtClean="0"/>
              <a:t>please visit www.deltaww.com</a:t>
            </a:r>
          </a:p>
        </p:txBody>
      </p:sp>
    </p:spTree>
    <p:extLst>
      <p:ext uri="{BB962C8B-B14F-4D97-AF65-F5344CB8AC3E}">
        <p14:creationId xmlns:p14="http://schemas.microsoft.com/office/powerpoint/2010/main" val="102737610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spd="med">
    <p:fade/>
  </p:transition>
  <p:timing>
    <p:tnLst>
      <p:par>
        <p:cTn id="1" dur="indefinite" restart="never" nodeType="tmRoot"/>
      </p:par>
    </p:tnLst>
  </p:timing>
  <p:txStyles>
    <p:titleStyle>
      <a:lvl1pPr algn="ctr" rtl="0" eaLnBrk="1" fontAlgn="base" hangingPunct="1">
        <a:spcBef>
          <a:spcPct val="0"/>
        </a:spcBef>
        <a:spcAft>
          <a:spcPct val="0"/>
        </a:spcAft>
        <a:defRPr sz="3600" kern="1200">
          <a:solidFill>
            <a:srgbClr val="0087DC"/>
          </a:solidFill>
          <a:latin typeface="+mj-lt"/>
          <a:ea typeface="+mj-ea"/>
          <a:cs typeface="+mj-cs"/>
        </a:defRPr>
      </a:lvl1pPr>
      <a:lvl2pPr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2pPr>
      <a:lvl3pPr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3pPr>
      <a:lvl4pPr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4pPr>
      <a:lvl5pPr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5pPr>
      <a:lvl6pPr marL="457200"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6pPr>
      <a:lvl7pPr marL="914400"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7pPr>
      <a:lvl8pPr marL="1371600"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8pPr>
      <a:lvl9pPr marL="1828800"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9pPr>
    </p:titleStyle>
    <p:bodyStyle>
      <a:lvl1pPr marL="342900" indent="-342900" algn="l" rtl="0" eaLnBrk="1" fontAlgn="base" hangingPunct="1">
        <a:spcBef>
          <a:spcPct val="20000"/>
        </a:spcBef>
        <a:spcAft>
          <a:spcPct val="0"/>
        </a:spcAft>
        <a:buFont typeface="Arial" panose="020B0604020202020204" pitchFamily="34" charset="0"/>
        <a:defRPr sz="1400" kern="1200">
          <a:solidFill>
            <a:srgbClr val="0087DC"/>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logo"/>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24053" y="333376"/>
            <a:ext cx="186036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文字方塊 10"/>
          <p:cNvSpPr txBox="1">
            <a:spLocks noChangeArrowheads="1"/>
          </p:cNvSpPr>
          <p:nvPr userDrawn="1"/>
        </p:nvSpPr>
        <p:spPr bwMode="auto">
          <a:xfrm>
            <a:off x="316574" y="6569076"/>
            <a:ext cx="2208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a:solidFill>
                  <a:schemeClr val="tx1"/>
                </a:solidFill>
                <a:latin typeface="Arial" panose="020B0604020202020204" pitchFamily="34" charset="0"/>
                <a:ea typeface="新細明體" pitchFamily="18" charset="-120"/>
              </a:defRPr>
            </a:lvl1pPr>
            <a:lvl2pPr marL="742950" indent="-285750">
              <a:defRPr kumimoji="1">
                <a:solidFill>
                  <a:schemeClr val="tx1"/>
                </a:solidFill>
                <a:latin typeface="Arial" panose="020B0604020202020204" pitchFamily="34" charset="0"/>
                <a:ea typeface="新細明體" pitchFamily="18" charset="-120"/>
              </a:defRPr>
            </a:lvl2pPr>
            <a:lvl3pPr marL="1143000" indent="-228600">
              <a:defRPr kumimoji="1">
                <a:solidFill>
                  <a:schemeClr val="tx1"/>
                </a:solidFill>
                <a:latin typeface="Arial" panose="020B0604020202020204" pitchFamily="34" charset="0"/>
                <a:ea typeface="新細明體" pitchFamily="18" charset="-120"/>
              </a:defRPr>
            </a:lvl3pPr>
            <a:lvl4pPr marL="1600200" indent="-228600">
              <a:defRPr kumimoji="1">
                <a:solidFill>
                  <a:schemeClr val="tx1"/>
                </a:solidFill>
                <a:latin typeface="Arial" panose="020B0604020202020204" pitchFamily="34" charset="0"/>
                <a:ea typeface="新細明體" pitchFamily="18" charset="-120"/>
              </a:defRPr>
            </a:lvl4pPr>
            <a:lvl5pPr marL="2057400" indent="-228600">
              <a:defRPr kumimoji="1">
                <a:solidFill>
                  <a:schemeClr val="tx1"/>
                </a:solidFill>
                <a:latin typeface="Arial" panose="020B0604020202020204" pitchFamily="34" charset="0"/>
                <a:ea typeface="新細明體"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000" b="0" i="0" u="none" strike="noStrike" kern="1200" cap="none" spc="0" normalizeH="0" baseline="0" noProof="0" dirty="0" smtClean="0">
                <a:ln>
                  <a:noFill/>
                </a:ln>
                <a:solidFill>
                  <a:srgbClr val="4D4D4D"/>
                </a:solidFill>
                <a:effectLst/>
                <a:uLnTx/>
                <a:uFillTx/>
                <a:latin typeface="Arial" panose="020B0604020202020204" pitchFamily="34" charset="0"/>
                <a:ea typeface="新細明體" pitchFamily="18" charset="-120"/>
                <a:cs typeface="Arial"/>
              </a:rPr>
              <a:t>Delta Confidential</a:t>
            </a:r>
          </a:p>
        </p:txBody>
      </p:sp>
      <p:sp>
        <p:nvSpPr>
          <p:cNvPr id="2052" name="標題版面配置區 1"/>
          <p:cNvSpPr>
            <a:spLocks noGrp="1"/>
          </p:cNvSpPr>
          <p:nvPr>
            <p:ph type="title"/>
          </p:nvPr>
        </p:nvSpPr>
        <p:spPr bwMode="auto">
          <a:xfrm>
            <a:off x="2728007" y="328613"/>
            <a:ext cx="912787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Title</a:t>
            </a:r>
          </a:p>
        </p:txBody>
      </p:sp>
      <p:sp>
        <p:nvSpPr>
          <p:cNvPr id="5" name="投影片編號版面配置區 5"/>
          <p:cNvSpPr>
            <a:spLocks noGrp="1"/>
          </p:cNvSpPr>
          <p:nvPr>
            <p:ph type="sldNum" sz="quarter" idx="4"/>
          </p:nvPr>
        </p:nvSpPr>
        <p:spPr>
          <a:xfrm>
            <a:off x="4848270" y="6308726"/>
            <a:ext cx="2843301"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kumimoji="0" sz="1200">
                <a:solidFill>
                  <a:srgbClr val="898989"/>
                </a:solidFill>
              </a:defRPr>
            </a:lvl1pPr>
          </a:lstStyle>
          <a:p>
            <a:pPr fontAlgn="base">
              <a:spcBef>
                <a:spcPct val="0"/>
              </a:spcBef>
              <a:spcAft>
                <a:spcPct val="0"/>
              </a:spcAft>
              <a:defRPr/>
            </a:pPr>
            <a:fld id="{8D1FCA7B-276C-4F8E-9F5E-88D770BBF8CA}" type="slidenum">
              <a:rPr lang="en-US" altLang="zh-TW" smtClean="0">
                <a:ea typeface="新細明體" pitchFamily="18" charset="-120"/>
              </a:rPr>
              <a:pPr fontAlgn="base">
                <a:spcBef>
                  <a:spcPct val="0"/>
                </a:spcBef>
                <a:spcAft>
                  <a:spcPct val="0"/>
                </a:spcAft>
                <a:defRPr/>
              </a:pPr>
              <a:t>‹#›</a:t>
            </a:fld>
            <a:endParaRPr lang="en-US" altLang="zh-TW" dirty="0">
              <a:ea typeface="新細明體" pitchFamily="18" charset="-120"/>
            </a:endParaRPr>
          </a:p>
        </p:txBody>
      </p:sp>
      <p:sp>
        <p:nvSpPr>
          <p:cNvPr id="2054" name="Rectangle 6"/>
          <p:cNvSpPr>
            <a:spLocks noGrp="1" noChangeArrowheads="1"/>
          </p:cNvSpPr>
          <p:nvPr>
            <p:ph type="body" idx="1"/>
          </p:nvPr>
        </p:nvSpPr>
        <p:spPr bwMode="auto">
          <a:xfrm>
            <a:off x="424054" y="1196976"/>
            <a:ext cx="11431831"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text</a:t>
            </a:r>
          </a:p>
        </p:txBody>
      </p:sp>
    </p:spTree>
    <p:extLst>
      <p:ext uri="{BB962C8B-B14F-4D97-AF65-F5344CB8AC3E}">
        <p14:creationId xmlns:p14="http://schemas.microsoft.com/office/powerpoint/2010/main" val="204178467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ransition spd="med"/>
  <p:timing>
    <p:tnLst>
      <p:par>
        <p:cTn id="1" dur="indefinite" restart="never" nodeType="tmRoot"/>
      </p:par>
    </p:tnLst>
  </p:timing>
  <p:txStyles>
    <p:titleStyle>
      <a:lvl1pPr algn="ctr" rtl="0" eaLnBrk="0" fontAlgn="base" hangingPunct="0">
        <a:spcBef>
          <a:spcPct val="0"/>
        </a:spcBef>
        <a:spcAft>
          <a:spcPct val="0"/>
        </a:spcAft>
        <a:defRPr kumimoji="1" sz="3200" kern="1200">
          <a:solidFill>
            <a:srgbClr val="0087DC"/>
          </a:solidFill>
          <a:latin typeface="+mj-lt"/>
          <a:ea typeface="+mj-ea"/>
          <a:cs typeface="+mj-cs"/>
        </a:defRPr>
      </a:lvl1pPr>
      <a:lvl2pPr algn="ctr" rtl="0" eaLnBrk="0" fontAlgn="base" hangingPunct="0">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2pPr>
      <a:lvl3pPr algn="ctr" rtl="0" eaLnBrk="0" fontAlgn="base" hangingPunct="0">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3pPr>
      <a:lvl4pPr algn="ctr" rtl="0" eaLnBrk="0" fontAlgn="base" hangingPunct="0">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4pPr>
      <a:lvl5pPr algn="ctr" rtl="0" eaLnBrk="0" fontAlgn="base" hangingPunct="0">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5pPr>
      <a:lvl6pPr marL="457200" algn="ctr" rtl="0" eaLnBrk="0" fontAlgn="base" hangingPunct="0">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6pPr>
      <a:lvl7pPr marL="914400" algn="ctr" rtl="0" eaLnBrk="0" fontAlgn="base" hangingPunct="0">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7pPr>
      <a:lvl8pPr marL="1371600" algn="ctr" rtl="0" eaLnBrk="0" fontAlgn="base" hangingPunct="0">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8pPr>
      <a:lvl9pPr marL="1828800" algn="ctr" rtl="0" eaLnBrk="0" fontAlgn="base" hangingPunct="0">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新細明體" pitchFamily="18" charset="-120"/>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新細明體" pitchFamily="18" charset="-120"/>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新細明體" pitchFamily="18" charset="-120"/>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新細明體" pitchFamily="18"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900" y="448108"/>
            <a:ext cx="9143512" cy="946583"/>
          </a:xfrm>
        </p:spPr>
        <p:txBody>
          <a:bodyPr/>
          <a:lstStyle/>
          <a:p>
            <a:r>
              <a:rPr lang="en-GB" sz="4000" b="1" dirty="0" smtClean="0">
                <a:solidFill>
                  <a:srgbClr val="0070C0"/>
                </a:solidFill>
                <a:latin typeface="Times New Roman" panose="02020603050405020304" pitchFamily="18" charset="0"/>
                <a:cs typeface="Times New Roman" panose="02020603050405020304" pitchFamily="18" charset="0"/>
              </a:rPr>
              <a:t>Introduction of AUTOSAR</a:t>
            </a:r>
            <a:endParaRPr lang="en-US" sz="4000" b="1" dirty="0">
              <a:solidFill>
                <a:srgbClr val="0070C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71300" y="1967345"/>
            <a:ext cx="9143512" cy="1117600"/>
          </a:xfrm>
        </p:spPr>
        <p:txBody>
          <a:bodyPr/>
          <a:lstStyle/>
          <a:p>
            <a:pPr algn="just"/>
            <a:r>
              <a:rPr lang="en-GB" b="1" dirty="0" smtClean="0">
                <a:latin typeface="Times New Roman" panose="02020603050405020304" pitchFamily="18" charset="0"/>
                <a:cs typeface="Times New Roman" panose="02020603050405020304" pitchFamily="18" charset="0"/>
              </a:rPr>
              <a:t>R &amp; D</a:t>
            </a:r>
          </a:p>
          <a:p>
            <a:pPr algn="just"/>
            <a:r>
              <a:rPr lang="en-GB" b="1" dirty="0" smtClean="0">
                <a:latin typeface="Times New Roman" panose="02020603050405020304" pitchFamily="18" charset="0"/>
                <a:cs typeface="Times New Roman" panose="02020603050405020304" pitchFamily="18" charset="0"/>
              </a:rPr>
              <a:t>Date : 07/06/2023</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65703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smtClean="0">
                <a:solidFill>
                  <a:srgbClr val="0070C0"/>
                </a:solidFill>
                <a:latin typeface="Times New Roman" panose="02020603050405020304" pitchFamily="18" charset="0"/>
                <a:cs typeface="Times New Roman" panose="02020603050405020304" pitchFamily="18" charset="0"/>
              </a:rPr>
              <a:t>Application Software Component</a:t>
            </a:r>
            <a:endParaRPr lang="en-US"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AUTOSAR application layer includes various application specific </a:t>
            </a:r>
            <a:r>
              <a:rPr lang="en-IN" sz="2400" dirty="0" smtClean="0">
                <a:latin typeface="Times New Roman" panose="02020603050405020304" pitchFamily="18" charset="0"/>
                <a:cs typeface="Times New Roman" panose="02020603050405020304" pitchFamily="18" charset="0"/>
              </a:rPr>
              <a:t>software components </a:t>
            </a:r>
            <a:r>
              <a:rPr lang="en-IN" sz="2400" dirty="0">
                <a:latin typeface="Times New Roman" panose="02020603050405020304" pitchFamily="18" charset="0"/>
                <a:cs typeface="Times New Roman" panose="02020603050405020304" pitchFamily="18" charset="0"/>
              </a:rPr>
              <a:t>that are designed to execute specific set of tasks, as per the </a:t>
            </a:r>
            <a:r>
              <a:rPr lang="en-IN" sz="2400" dirty="0" smtClean="0">
                <a:latin typeface="Times New Roman" panose="02020603050405020304" pitchFamily="18" charset="0"/>
                <a:cs typeface="Times New Roman" panose="02020603050405020304" pitchFamily="18" charset="0"/>
              </a:rPr>
              <a:t>use case.</a:t>
            </a:r>
          </a:p>
          <a:p>
            <a:pPr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At the beginning , a system is only described by its functionality. Sub-functionalities are distributed to components</a:t>
            </a:r>
            <a:r>
              <a:rPr lang="en-IN"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components transfer information to other components utilizing defined interfaces</a:t>
            </a:r>
            <a:r>
              <a:rPr lang="en-US" sz="2400" dirty="0" smtClean="0">
                <a:latin typeface="Times New Roman" panose="02020603050405020304" pitchFamily="18" charset="0"/>
                <a:cs typeface="Times New Roman" panose="02020603050405020304" pitchFamily="18" charset="0"/>
              </a:rPr>
              <a:t>.</a:t>
            </a:r>
          </a:p>
          <a:p>
            <a:pPr algn="just">
              <a:defRPr/>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Door control </a:t>
            </a:r>
          </a:p>
          <a:p>
            <a:pPr lvl="1" indent="-342900" algn="jus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Components:</a:t>
            </a:r>
          </a:p>
          <a:p>
            <a:pPr marL="1200150" lvl="2" indent="-342900" algn="just">
              <a:defRPr/>
            </a:pPr>
            <a:r>
              <a:rPr lang="en-US" dirty="0">
                <a:latin typeface="Times New Roman" panose="02020603050405020304" pitchFamily="18" charset="0"/>
                <a:cs typeface="Times New Roman" panose="02020603050405020304" pitchFamily="18" charset="0"/>
              </a:rPr>
              <a:t>Right </a:t>
            </a:r>
            <a:r>
              <a:rPr lang="en-US" dirty="0" smtClean="0">
                <a:latin typeface="Times New Roman" panose="02020603050405020304" pitchFamily="18" charset="0"/>
                <a:cs typeface="Times New Roman" panose="02020603050405020304" pitchFamily="18" charset="0"/>
              </a:rPr>
              <a:t>Door</a:t>
            </a:r>
          </a:p>
          <a:p>
            <a:pPr marL="1200150" lvl="2" indent="-342900" algn="just">
              <a:defRPr/>
            </a:pPr>
            <a:r>
              <a:rPr lang="en-US" dirty="0" smtClean="0">
                <a:latin typeface="Times New Roman" panose="02020603050405020304" pitchFamily="18" charset="0"/>
                <a:cs typeface="Times New Roman" panose="02020603050405020304" pitchFamily="18" charset="0"/>
              </a:rPr>
              <a:t>Left </a:t>
            </a:r>
            <a:r>
              <a:rPr lang="en-US" dirty="0">
                <a:latin typeface="Times New Roman" panose="02020603050405020304" pitchFamily="18" charset="0"/>
                <a:cs typeface="Times New Roman" panose="02020603050405020304" pitchFamily="18" charset="0"/>
              </a:rPr>
              <a:t>Door</a:t>
            </a:r>
          </a:p>
          <a:p>
            <a:pPr marL="1200150" lvl="2" indent="-342900" algn="just">
              <a:defRPr/>
            </a:pPr>
            <a:r>
              <a:rPr lang="en-US" dirty="0">
                <a:latin typeface="Times New Roman" panose="02020603050405020304" pitchFamily="18" charset="0"/>
                <a:cs typeface="Times New Roman" panose="02020603050405020304" pitchFamily="18" charset="0"/>
              </a:rPr>
              <a:t>Door Contact</a:t>
            </a:r>
          </a:p>
          <a:p>
            <a:pPr algn="just">
              <a:buFont typeface="Wingdings" panose="05000000000000000000" pitchFamily="2" charset="2"/>
              <a:buChar char="§"/>
              <a:defRPr/>
            </a:pPr>
            <a:endParaRPr lang="en-US" sz="2400" dirty="0" smtClean="0">
              <a:latin typeface="Times New Roman" panose="02020603050405020304" pitchFamily="18" charset="0"/>
              <a:cs typeface="Times New Roman" panose="02020603050405020304" pitchFamily="18" charset="0"/>
            </a:endParaRPr>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20686" y="2881314"/>
            <a:ext cx="61150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761753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5582" y="868218"/>
            <a:ext cx="11431831" cy="5057487"/>
          </a:xfrm>
        </p:spPr>
        <p:txBody>
          <a:bodyPr/>
          <a:lstStyle/>
          <a:p>
            <a:pPr algn="ctr"/>
            <a:r>
              <a:rPr lang="en-GB" b="1" dirty="0" smtClean="0">
                <a:solidFill>
                  <a:srgbClr val="0070C0"/>
                </a:solidFill>
                <a:latin typeface="Times New Roman" panose="02020603050405020304" pitchFamily="18" charset="0"/>
                <a:cs typeface="Times New Roman" panose="02020603050405020304" pitchFamily="18" charset="0"/>
              </a:rPr>
              <a:t>Hardware independent Communication</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7"/>
          <p:cNvPicPr>
            <a:picLocks noChangeAspect="1"/>
          </p:cNvPicPr>
          <p:nvPr/>
        </p:nvPicPr>
        <p:blipFill rotWithShape="1">
          <a:blip r:embed="rId2">
            <a:extLst>
              <a:ext uri="{28A0092B-C50C-407E-A947-70E740481C1C}">
                <a14:useLocalDpi xmlns:a14="http://schemas.microsoft.com/office/drawing/2010/main" val="0"/>
              </a:ext>
            </a:extLst>
          </a:blip>
          <a:srcRect t="10245"/>
          <a:stretch/>
        </p:blipFill>
        <p:spPr bwMode="auto">
          <a:xfrm>
            <a:off x="535707" y="1787814"/>
            <a:ext cx="5226195" cy="385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p:nvSpPr>
        <p:spPr bwMode="auto">
          <a:xfrm>
            <a:off x="5959475" y="1510724"/>
            <a:ext cx="5680364"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itchFamily="18" charset="-120"/>
              </a:defRPr>
            </a:lvl1pPr>
            <a:lvl2pPr marL="742950" indent="-285750">
              <a:defRPr kumimoji="1">
                <a:solidFill>
                  <a:schemeClr val="tx1"/>
                </a:solidFill>
                <a:latin typeface="Arial" panose="020B0604020202020204" pitchFamily="34" charset="0"/>
                <a:ea typeface="新細明體" pitchFamily="18" charset="-120"/>
              </a:defRPr>
            </a:lvl2pPr>
            <a:lvl3pPr marL="1143000" indent="-228600">
              <a:defRPr kumimoji="1">
                <a:solidFill>
                  <a:schemeClr val="tx1"/>
                </a:solidFill>
                <a:latin typeface="Arial" panose="020B0604020202020204" pitchFamily="34" charset="0"/>
                <a:ea typeface="新細明體" pitchFamily="18" charset="-120"/>
              </a:defRPr>
            </a:lvl3pPr>
            <a:lvl4pPr marL="1600200" indent="-228600">
              <a:defRPr kumimoji="1">
                <a:solidFill>
                  <a:schemeClr val="tx1"/>
                </a:solidFill>
                <a:latin typeface="Arial" panose="020B0604020202020204" pitchFamily="34" charset="0"/>
                <a:ea typeface="新細明體" pitchFamily="18" charset="-120"/>
              </a:defRPr>
            </a:lvl4pPr>
            <a:lvl5pPr marL="2057400" indent="-22860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just"/>
            <a:r>
              <a:rPr lang="en-US" altLang="en-US" sz="2400" b="1" dirty="0">
                <a:latin typeface="Times New Roman" panose="02020603050405020304" pitchFamily="18" charset="0"/>
                <a:cs typeface="Times New Roman" panose="02020603050405020304" pitchFamily="18" charset="0"/>
              </a:rPr>
              <a:t>Virtual Function Bus (VFB</a:t>
            </a:r>
            <a:r>
              <a:rPr lang="en-US" altLang="en-US" sz="2400" b="1" dirty="0" smtClean="0">
                <a:latin typeface="Times New Roman" panose="02020603050405020304" pitchFamily="18" charset="0"/>
                <a:cs typeface="Times New Roman" panose="02020603050405020304" pitchFamily="18" charset="0"/>
              </a:rPr>
              <a:t>):</a:t>
            </a:r>
            <a:endParaRPr lang="en-US" alt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VFB symbolizes the communication between the components.</a:t>
            </a:r>
          </a:p>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VFB </a:t>
            </a:r>
            <a:r>
              <a:rPr lang="en-US" altLang="en-US" sz="2400" dirty="0" smtClean="0">
                <a:latin typeface="Times New Roman" panose="02020603050405020304" pitchFamily="18" charset="0"/>
                <a:cs typeface="Times New Roman" panose="02020603050405020304" pitchFamily="18" charset="0"/>
              </a:rPr>
              <a:t>represents the communication </a:t>
            </a:r>
            <a:r>
              <a:rPr lang="en-US" altLang="en-US" sz="2400" dirty="0">
                <a:latin typeface="Times New Roman" panose="02020603050405020304" pitchFamily="18" charset="0"/>
                <a:cs typeface="Times New Roman" panose="02020603050405020304" pitchFamily="18" charset="0"/>
              </a:rPr>
              <a:t>within an ECU as well as between ECU’s. The application has no knowledge of the underlying technologies</a:t>
            </a:r>
            <a:r>
              <a:rPr lang="en-US" altLang="en-US" sz="24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communication between software components is enabled via specific ports using a virtual Function Bus. </a:t>
            </a:r>
            <a:endParaRPr lang="en-GB"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These </a:t>
            </a:r>
            <a:r>
              <a:rPr lang="en-GB" sz="2400" dirty="0">
                <a:latin typeface="Times New Roman" panose="02020603050405020304" pitchFamily="18" charset="0"/>
                <a:cs typeface="Times New Roman" panose="02020603050405020304" pitchFamily="18" charset="0"/>
              </a:rPr>
              <a:t>ports also facilitate communication between software components and AUTOSAR Basic Software (BSW)</a:t>
            </a: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99365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defTabSz="990454" fontAlgn="base">
              <a:spcBef>
                <a:spcPct val="0"/>
              </a:spcBef>
              <a:spcAft>
                <a:spcPct val="0"/>
              </a:spcAft>
              <a:defRPr/>
            </a:pPr>
            <a:fld id="{BD83E9A3-0BDF-46D1-8BEC-E5FAA73A82E7}" type="slidenum">
              <a:rPr kumimoji="1" lang="zh-TW" altLang="en-US">
                <a:solidFill>
                  <a:prstClr val="black">
                    <a:lumMod val="50000"/>
                    <a:lumOff val="50000"/>
                  </a:prstClr>
                </a:solidFill>
              </a:rPr>
              <a:pPr defTabSz="990454" fontAlgn="base">
                <a:spcBef>
                  <a:spcPct val="0"/>
                </a:spcBef>
                <a:spcAft>
                  <a:spcPct val="0"/>
                </a:spcAft>
                <a:defRPr/>
              </a:pPr>
              <a:t>12</a:t>
            </a:fld>
            <a:endParaRPr kumimoji="1" lang="zh-TW" altLang="en-US">
              <a:solidFill>
                <a:prstClr val="black">
                  <a:lumMod val="50000"/>
                  <a:lumOff val="50000"/>
                </a:prstClr>
              </a:solidFill>
            </a:endParaRPr>
          </a:p>
        </p:txBody>
      </p:sp>
      <p:pic>
        <p:nvPicPr>
          <p:cNvPr id="24580"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3883" y="1376869"/>
            <a:ext cx="5470525" cy="4617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6"/>
          <p:cNvSpPr>
            <a:spLocks noChangeArrowheads="1"/>
          </p:cNvSpPr>
          <p:nvPr/>
        </p:nvSpPr>
        <p:spPr bwMode="auto">
          <a:xfrm>
            <a:off x="6391564" y="1376869"/>
            <a:ext cx="5246254"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itchFamily="18" charset="-120"/>
              </a:defRPr>
            </a:lvl1pPr>
            <a:lvl2pPr marL="742950" indent="-285750">
              <a:defRPr kumimoji="1">
                <a:solidFill>
                  <a:schemeClr val="tx1"/>
                </a:solidFill>
                <a:latin typeface="Arial" panose="020B0604020202020204" pitchFamily="34" charset="0"/>
                <a:ea typeface="新細明體" pitchFamily="18" charset="-120"/>
              </a:defRPr>
            </a:lvl2pPr>
            <a:lvl3pPr marL="1143000" indent="-228600">
              <a:defRPr kumimoji="1">
                <a:solidFill>
                  <a:schemeClr val="tx1"/>
                </a:solidFill>
                <a:latin typeface="Arial" panose="020B0604020202020204" pitchFamily="34" charset="0"/>
                <a:ea typeface="新細明體" pitchFamily="18" charset="-120"/>
              </a:defRPr>
            </a:lvl3pPr>
            <a:lvl4pPr marL="1600200" indent="-228600">
              <a:defRPr kumimoji="1">
                <a:solidFill>
                  <a:schemeClr val="tx1"/>
                </a:solidFill>
                <a:latin typeface="Arial" panose="020B0604020202020204" pitchFamily="34" charset="0"/>
                <a:ea typeface="新細明體" pitchFamily="18" charset="-120"/>
              </a:defRPr>
            </a:lvl4pPr>
            <a:lvl5pPr marL="2057400" indent="-22860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pPr algn="just" eaLnBrk="0" fontAlgn="base" hangingPunct="0">
              <a:spcBef>
                <a:spcPct val="0"/>
              </a:spcBef>
              <a:spcAft>
                <a:spcPct val="0"/>
              </a:spcAft>
            </a:pPr>
            <a:r>
              <a:rPr lang="en-IN" altLang="en-US" sz="2400" dirty="0">
                <a:solidFill>
                  <a:srgbClr val="000000"/>
                </a:solidFill>
                <a:latin typeface="Times New Roman" panose="02020603050405020304" pitchFamily="18" charset="0"/>
                <a:cs typeface="Times New Roman" panose="02020603050405020304" pitchFamily="18" charset="0"/>
              </a:rPr>
              <a:t>After all SWCs and interfaces have been set up and defined, they are distributed to the relevant ECUs.</a:t>
            </a:r>
          </a:p>
          <a:p>
            <a:pPr algn="just" eaLnBrk="0" fontAlgn="base" hangingPunct="0">
              <a:spcBef>
                <a:spcPct val="0"/>
              </a:spcBef>
              <a:spcAft>
                <a:spcPct val="0"/>
              </a:spcAft>
            </a:pPr>
            <a:endParaRPr lang="en-IN" altLang="en-US" sz="2400" dirty="0">
              <a:solidFill>
                <a:srgbClr val="000000"/>
              </a:solidFill>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lang="en-IN" altLang="en-US" sz="2400" dirty="0">
                <a:solidFill>
                  <a:srgbClr val="000000"/>
                </a:solidFill>
                <a:latin typeface="Times New Roman" panose="02020603050405020304" pitchFamily="18" charset="0"/>
                <a:cs typeface="Times New Roman" panose="02020603050405020304" pitchFamily="18" charset="0"/>
              </a:rPr>
              <a:t>Then the ECU-specific Runtime Environment implements the Virtual Functional Bus. The RTE organizes communication between the individual software components and – with the help of the operating system – handles execution of the software components.</a:t>
            </a:r>
          </a:p>
        </p:txBody>
      </p:sp>
    </p:spTree>
    <p:extLst>
      <p:ext uri="{BB962C8B-B14F-4D97-AF65-F5344CB8AC3E}">
        <p14:creationId xmlns:p14="http://schemas.microsoft.com/office/powerpoint/2010/main" val="375391531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24054" y="901412"/>
            <a:ext cx="11324601" cy="5410712"/>
          </a:xfrm>
          <a:prstGeom prst="rect">
            <a:avLst/>
          </a:prstGeom>
          <a:noFill/>
        </p:spPr>
        <p:txBody>
          <a:bodyPr wrap="square">
            <a:spAutoFit/>
          </a:bodyPr>
          <a:lstStyle/>
          <a:p>
            <a:pPr algn="just">
              <a:defRPr/>
            </a:pPr>
            <a:r>
              <a:rPr lang="en-US" sz="2400" b="1" dirty="0">
                <a:latin typeface="Times New Roman" panose="02020603050405020304" pitchFamily="18" charset="0"/>
                <a:cs typeface="Times New Roman" panose="02020603050405020304" pitchFamily="18" charset="0"/>
              </a:rPr>
              <a:t>Types of Software Components</a:t>
            </a:r>
            <a:r>
              <a:rPr lang="en-US" sz="2400" b="1"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Ø"/>
              <a:defRPr/>
            </a:pPr>
            <a:r>
              <a:rPr lang="en-US" sz="2400" dirty="0" smtClean="0">
                <a:latin typeface="Times New Roman" panose="02020603050405020304" pitchFamily="18" charset="0"/>
                <a:cs typeface="Times New Roman" panose="02020603050405020304" pitchFamily="18" charset="0"/>
              </a:rPr>
              <a:t>Atomic </a:t>
            </a:r>
            <a:r>
              <a:rPr lang="en-US" sz="2400" dirty="0">
                <a:latin typeface="Times New Roman" panose="02020603050405020304" pitchFamily="18" charset="0"/>
                <a:cs typeface="Times New Roman" panose="02020603050405020304" pitchFamily="18" charset="0"/>
              </a:rPr>
              <a:t>Component</a:t>
            </a:r>
          </a:p>
          <a:p>
            <a:pPr lvl="2" algn="just">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cannot be further subdivided, This will mainly contain the implementation of the component algorithm</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AUTOSAR software component(SWC) is an atomic software code fragment and part of the application. SWCs are independent of the infrastructure and can be mapped to any ECU</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Sensor/Actuator software components are a special type of atomic components and represent dependency on a special sensor/Actuator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Composition</a:t>
            </a:r>
          </a:p>
          <a:p>
            <a:pPr algn="just">
              <a:defRPr/>
            </a:pPr>
            <a:r>
              <a:rPr lang="en-US" sz="2400" dirty="0" smtClean="0">
                <a:latin typeface="Times New Roman" panose="02020603050405020304" pitchFamily="18" charset="0"/>
                <a:cs typeface="Times New Roman" panose="02020603050405020304" pitchFamily="18" charset="0"/>
              </a:rPr>
              <a:t>		Logical </a:t>
            </a:r>
            <a:r>
              <a:rPr lang="en-US" sz="2400" dirty="0">
                <a:latin typeface="Times New Roman" panose="02020603050405020304" pitchFamily="18" charset="0"/>
                <a:cs typeface="Times New Roman" panose="02020603050405020304" pitchFamily="18" charset="0"/>
              </a:rPr>
              <a:t>organization or encapsulation of SWCs and/or composition</a:t>
            </a:r>
          </a:p>
          <a:p>
            <a:pPr marL="1085850" lvl="2" algn="just">
              <a:buFont typeface="Wingdings" panose="05000000000000000000" pitchFamily="2" charset="2"/>
              <a:buChar char="§"/>
              <a:defRPr/>
            </a:pPr>
            <a:r>
              <a:rPr lang="en-IN" dirty="0">
                <a:latin typeface="Times New Roman" panose="02020603050405020304" pitchFamily="18" charset="0"/>
                <a:cs typeface="Times New Roman" panose="02020603050405020304" pitchFamily="18" charset="0"/>
              </a:rPr>
              <a:t>A composite component offers a logical interconnection of other components, which could be either atomic or composite</a:t>
            </a:r>
          </a:p>
        </p:txBody>
      </p:sp>
    </p:spTree>
    <p:extLst>
      <p:ext uri="{BB962C8B-B14F-4D97-AF65-F5344CB8AC3E}">
        <p14:creationId xmlns:p14="http://schemas.microsoft.com/office/powerpoint/2010/main" val="92808791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23863" y="827088"/>
            <a:ext cx="11325225" cy="3785652"/>
          </a:xfrm>
          <a:prstGeom prst="rect">
            <a:avLst/>
          </a:prstGeom>
          <a:noFill/>
        </p:spPr>
        <p:txBody>
          <a:bodyPr>
            <a:spAutoFit/>
          </a:bodyPr>
          <a:lstStyle/>
          <a:p>
            <a:pPr algn="just">
              <a:defRPr/>
            </a:pPr>
            <a:r>
              <a:rPr lang="en-US" sz="2400" b="1" dirty="0">
                <a:latin typeface="Times New Roman" panose="02020603050405020304" pitchFamily="18" charset="0"/>
                <a:cs typeface="Times New Roman" panose="02020603050405020304" pitchFamily="18" charset="0"/>
              </a:rPr>
              <a:t>Types of Ports</a:t>
            </a:r>
            <a:r>
              <a:rPr lang="en-US" sz="2400" b="1"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Software components have </a:t>
            </a:r>
            <a:r>
              <a:rPr lang="en-US" sz="2400" dirty="0" smtClean="0">
                <a:latin typeface="Times New Roman" panose="02020603050405020304" pitchFamily="18" charset="0"/>
                <a:cs typeface="Times New Roman" panose="02020603050405020304" pitchFamily="18" charset="0"/>
              </a:rPr>
              <a:t>ports</a:t>
            </a:r>
            <a:endParaRPr lang="en-US" sz="2400" dirty="0">
              <a:latin typeface="Times New Roman" panose="02020603050405020304" pitchFamily="18" charset="0"/>
              <a:cs typeface="Times New Roman" panose="02020603050405020304" pitchFamily="18" charset="0"/>
            </a:endParaRPr>
          </a:p>
          <a:p>
            <a:pPr marL="685800" lvl="1"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The AUTOSAR Software Components use well-defined ports, which encapsulate certain interfaces as a guarantee for type safety while components are communicating with each other</a:t>
            </a:r>
            <a:r>
              <a:rPr lang="en-IN"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685800" lvl="1"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A port is mapped to a single component and represents a communication point between the components</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685800" lvl="1" algn="just">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Require Port (R-Ports)</a:t>
            </a:r>
          </a:p>
          <a:p>
            <a:pPr marL="685800" lvl="1" algn="just">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Provide Ports (</a:t>
            </a:r>
            <a:r>
              <a:rPr lang="en-US" sz="2400" dirty="0" smtClean="0">
                <a:latin typeface="Times New Roman" panose="02020603050405020304" pitchFamily="18" charset="0"/>
                <a:cs typeface="Times New Roman" panose="02020603050405020304" pitchFamily="18" charset="0"/>
              </a:rPr>
              <a:t>P-Ports)</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652655" y="3522448"/>
            <a:ext cx="4978664" cy="2676376"/>
          </a:xfrm>
          <a:prstGeom prst="rect">
            <a:avLst/>
          </a:prstGeom>
        </p:spPr>
      </p:pic>
    </p:spTree>
    <p:extLst>
      <p:ext uri="{BB962C8B-B14F-4D97-AF65-F5344CB8AC3E}">
        <p14:creationId xmlns:p14="http://schemas.microsoft.com/office/powerpoint/2010/main" val="391768138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108" y="864467"/>
            <a:ext cx="11431831" cy="5573278"/>
          </a:xfrm>
        </p:spPr>
        <p:txBody>
          <a:bodyPr/>
          <a:lstStyle/>
          <a:p>
            <a:pPr algn="just">
              <a:defRPr/>
            </a:pPr>
            <a:r>
              <a:rPr lang="en-US" sz="2400" b="1" dirty="0">
                <a:latin typeface="Times New Roman" panose="02020603050405020304" pitchFamily="18" charset="0"/>
                <a:cs typeface="Times New Roman" panose="02020603050405020304" pitchFamily="18" charset="0"/>
              </a:rPr>
              <a:t>Port Interfaces</a:t>
            </a:r>
            <a:r>
              <a:rPr lang="en-US" sz="2400" b="1" dirty="0" smtClean="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Interface to other components for communication</a:t>
            </a:r>
          </a:p>
          <a:p>
            <a:pPr marL="685800" lvl="1" algn="just">
              <a:buFont typeface="Wingdings" panose="05000000000000000000" pitchFamily="2" charset="2"/>
              <a:buChar char="§"/>
              <a:defRPr/>
            </a:pPr>
            <a:r>
              <a:rPr lang="en-IN" sz="2400" b="1" dirty="0">
                <a:latin typeface="Times New Roman" panose="02020603050405020304" pitchFamily="18" charset="0"/>
                <a:cs typeface="Times New Roman" panose="02020603050405020304" pitchFamily="18" charset="0"/>
              </a:rPr>
              <a:t>Sender Receiver Port Interface</a:t>
            </a:r>
          </a:p>
          <a:p>
            <a:pPr marL="685800" lvl="1" algn="just">
              <a:buFont typeface="Wingdings" panose="05000000000000000000" pitchFamily="2" charset="2"/>
              <a:buChar char="§"/>
              <a:defRPr/>
            </a:pPr>
            <a:r>
              <a:rPr lang="en-IN" sz="2400" b="1" dirty="0">
                <a:latin typeface="Times New Roman" panose="02020603050405020304" pitchFamily="18" charset="0"/>
                <a:cs typeface="Times New Roman" panose="02020603050405020304" pitchFamily="18" charset="0"/>
              </a:rPr>
              <a:t>Client Server Port Interface</a:t>
            </a:r>
          </a:p>
          <a:p>
            <a:pPr marL="685800" lvl="1"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Parameter Port Interface</a:t>
            </a:r>
          </a:p>
          <a:p>
            <a:pPr marL="685800" lvl="1"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Mode Switch Port Interface</a:t>
            </a:r>
          </a:p>
          <a:p>
            <a:pPr marL="685800" lvl="1" algn="just">
              <a:buFont typeface="Wingdings" panose="05000000000000000000" pitchFamily="2" charset="2"/>
              <a:buChar char="§"/>
              <a:defRPr/>
            </a:pPr>
            <a:r>
              <a:rPr lang="en-IN" sz="2400" dirty="0" err="1">
                <a:latin typeface="Times New Roman" panose="02020603050405020304" pitchFamily="18" charset="0"/>
                <a:cs typeface="Times New Roman" panose="02020603050405020304" pitchFamily="18" charset="0"/>
              </a:rPr>
              <a:t>Nv</a:t>
            </a:r>
            <a:r>
              <a:rPr lang="en-IN" sz="2400" dirty="0">
                <a:latin typeface="Times New Roman" panose="02020603050405020304" pitchFamily="18" charset="0"/>
                <a:cs typeface="Times New Roman" panose="02020603050405020304" pitchFamily="18" charset="0"/>
              </a:rPr>
              <a:t>-Data Port </a:t>
            </a:r>
            <a:r>
              <a:rPr lang="en-IN" sz="2400" dirty="0" smtClean="0">
                <a:latin typeface="Times New Roman" panose="02020603050405020304" pitchFamily="18" charset="0"/>
                <a:cs typeface="Times New Roman" panose="02020603050405020304" pitchFamily="18" charset="0"/>
              </a:rPr>
              <a:t>Interface</a:t>
            </a:r>
            <a:endParaRPr lang="en-IN" sz="2400" dirty="0">
              <a:latin typeface="Times New Roman" panose="02020603050405020304" pitchFamily="18" charset="0"/>
              <a:cs typeface="Times New Roman" panose="02020603050405020304" pitchFamily="18" charset="0"/>
            </a:endParaRPr>
          </a:p>
          <a:p>
            <a:pPr algn="just">
              <a:defRPr/>
            </a:pPr>
            <a:r>
              <a:rPr lang="en-IN" sz="2400" b="1" dirty="0">
                <a:latin typeface="Times New Roman" panose="02020603050405020304" pitchFamily="18" charset="0"/>
                <a:cs typeface="Times New Roman" panose="02020603050405020304" pitchFamily="18" charset="0"/>
              </a:rPr>
              <a:t>Sender Receiver Communication:</a:t>
            </a:r>
          </a:p>
          <a:p>
            <a:pPr algn="just">
              <a:defRPr/>
            </a:pPr>
            <a:r>
              <a:rPr lang="en-IN" sz="2400" dirty="0" smtClean="0">
                <a:latin typeface="Times New Roman" panose="02020603050405020304" pitchFamily="18" charset="0"/>
                <a:cs typeface="Times New Roman" panose="02020603050405020304" pitchFamily="18" charset="0"/>
              </a:rPr>
              <a:t>	It </a:t>
            </a:r>
            <a:r>
              <a:rPr lang="en-IN" sz="2400" dirty="0">
                <a:latin typeface="Times New Roman" panose="02020603050405020304" pitchFamily="18" charset="0"/>
                <a:cs typeface="Times New Roman" panose="02020603050405020304" pitchFamily="18" charset="0"/>
              </a:rPr>
              <a:t>is used for the asynchronous data transmission. A sender provides data to one or </a:t>
            </a:r>
            <a:r>
              <a:rPr lang="en-IN" sz="2400" dirty="0" smtClean="0">
                <a:latin typeface="Times New Roman" panose="02020603050405020304" pitchFamily="18" charset="0"/>
                <a:cs typeface="Times New Roman" panose="02020603050405020304" pitchFamily="18" charset="0"/>
              </a:rPr>
              <a:t>more receivers </a:t>
            </a:r>
            <a:r>
              <a:rPr lang="en-IN" sz="2400" dirty="0">
                <a:latin typeface="Times New Roman" panose="02020603050405020304" pitchFamily="18" charset="0"/>
                <a:cs typeface="Times New Roman" panose="02020603050405020304" pitchFamily="18" charset="0"/>
              </a:rPr>
              <a:t>asynchronously. The Sender neither expects nor receive any data</a:t>
            </a:r>
          </a:p>
          <a:p>
            <a:pPr algn="just">
              <a:defRPr/>
            </a:pPr>
            <a:r>
              <a:rPr lang="en-IN" sz="2400" dirty="0" smtClean="0">
                <a:latin typeface="Times New Roman" panose="02020603050405020304" pitchFamily="18" charset="0"/>
                <a:cs typeface="Times New Roman" panose="02020603050405020304" pitchFamily="18" charset="0"/>
              </a:rPr>
              <a:t>		Contents</a:t>
            </a:r>
            <a:r>
              <a:rPr lang="en-IN" sz="2400" dirty="0">
                <a:latin typeface="Times New Roman" panose="02020603050405020304" pitchFamily="18" charset="0"/>
                <a:cs typeface="Times New Roman" panose="02020603050405020304" pitchFamily="18" charset="0"/>
              </a:rPr>
              <a:t>: Data Elements </a:t>
            </a:r>
          </a:p>
          <a:p>
            <a:pPr algn="just">
              <a:defRPr/>
            </a:pPr>
            <a:r>
              <a:rPr lang="en-IN" sz="2400" dirty="0" smtClean="0">
                <a:latin typeface="Times New Roman" panose="02020603050405020304" pitchFamily="18" charset="0"/>
                <a:cs typeface="Times New Roman" panose="02020603050405020304" pitchFamily="18" charset="0"/>
              </a:rPr>
              <a:t>		Communication</a:t>
            </a:r>
            <a:r>
              <a:rPr lang="en-IN" sz="2400" dirty="0">
                <a:latin typeface="Times New Roman" panose="02020603050405020304" pitchFamily="18" charset="0"/>
                <a:cs typeface="Times New Roman" panose="02020603050405020304" pitchFamily="18" charset="0"/>
              </a:rPr>
              <a:t>: 1:n or </a:t>
            </a:r>
            <a:r>
              <a:rPr lang="en-IN" sz="2400" dirty="0" smtClean="0">
                <a:latin typeface="Times New Roman" panose="02020603050405020304" pitchFamily="18" charset="0"/>
                <a:cs typeface="Times New Roman" panose="02020603050405020304" pitchFamily="18" charset="0"/>
              </a:rPr>
              <a:t>n:1</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51751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818" y="910648"/>
            <a:ext cx="11343073" cy="4968875"/>
          </a:xfrm>
        </p:spPr>
        <p:txBody>
          <a:bodyPr/>
          <a:lstStyle/>
          <a:p>
            <a:pPr algn="just">
              <a:defRPr/>
            </a:pPr>
            <a:r>
              <a:rPr lang="en-IN" sz="2400" b="1" dirty="0">
                <a:latin typeface="Times New Roman" panose="02020603050405020304" pitchFamily="18" charset="0"/>
                <a:cs typeface="Times New Roman" panose="02020603050405020304" pitchFamily="18" charset="0"/>
              </a:rPr>
              <a:t>Client Server:</a:t>
            </a:r>
          </a:p>
          <a:p>
            <a:pPr algn="just">
              <a:defRPr/>
            </a:pPr>
            <a:r>
              <a:rPr lang="en-IN" sz="2400" dirty="0" smtClean="0">
                <a:latin typeface="Times New Roman" panose="02020603050405020304" pitchFamily="18" charset="0"/>
                <a:cs typeface="Times New Roman" panose="02020603050405020304" pitchFamily="18" charset="0"/>
              </a:rPr>
              <a:t>	An </a:t>
            </a:r>
            <a:r>
              <a:rPr lang="en-IN" sz="2400" dirty="0">
                <a:latin typeface="Times New Roman" panose="02020603050405020304" pitchFamily="18" charset="0"/>
                <a:cs typeface="Times New Roman" panose="02020603050405020304" pitchFamily="18" charset="0"/>
              </a:rPr>
              <a:t>alternative method for communication between SWCs. The server offers services which are requested by the client. </a:t>
            </a:r>
          </a:p>
          <a:p>
            <a:pPr algn="just">
              <a:defRPr/>
            </a:pPr>
            <a:r>
              <a:rPr lang="en-IN" sz="2400" dirty="0" smtClean="0">
                <a:latin typeface="Times New Roman" panose="02020603050405020304" pitchFamily="18" charset="0"/>
                <a:cs typeface="Times New Roman" panose="02020603050405020304" pitchFamily="18" charset="0"/>
              </a:rPr>
              <a:t>		Contents</a:t>
            </a:r>
            <a:r>
              <a:rPr lang="en-IN" sz="2400" dirty="0">
                <a:latin typeface="Times New Roman" panose="02020603050405020304" pitchFamily="18" charset="0"/>
                <a:cs typeface="Times New Roman" panose="02020603050405020304" pitchFamily="18" charset="0"/>
              </a:rPr>
              <a:t>: Operations</a:t>
            </a:r>
          </a:p>
          <a:p>
            <a:pPr algn="just">
              <a:defRPr/>
            </a:pPr>
            <a:r>
              <a:rPr lang="en-IN" sz="2400" dirty="0" smtClean="0">
                <a:latin typeface="Times New Roman" panose="02020603050405020304" pitchFamily="18" charset="0"/>
                <a:cs typeface="Times New Roman" panose="02020603050405020304" pitchFamily="18" charset="0"/>
              </a:rPr>
              <a:t>		Communication</a:t>
            </a:r>
            <a:r>
              <a:rPr lang="en-IN" sz="2400" dirty="0">
                <a:latin typeface="Times New Roman" panose="02020603050405020304" pitchFamily="18" charset="0"/>
                <a:cs typeface="Times New Roman" panose="02020603050405020304" pitchFamily="18" charset="0"/>
              </a:rPr>
              <a:t>: 1:1 or n:1 (Multiple client to single server</a:t>
            </a:r>
            <a:r>
              <a:rPr lang="en-IN" sz="2400" dirty="0" smtClean="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84086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AUTOSAR: Application Layer | Standardized Software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029" y="1903845"/>
            <a:ext cx="5552498" cy="3095625"/>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AUTOSAR: Application Layer | Standardized Software Architecture"/>
          <p:cNvPicPr>
            <a:picLocks noChangeAspect="1" noChangeArrowheads="1"/>
          </p:cNvPicPr>
          <p:nvPr/>
        </p:nvPicPr>
        <p:blipFill rotWithShape="1">
          <a:blip r:embed="rId3">
            <a:extLst>
              <a:ext uri="{28A0092B-C50C-407E-A947-70E740481C1C}">
                <a14:useLocalDpi xmlns:a14="http://schemas.microsoft.com/office/drawing/2010/main" val="0"/>
              </a:ext>
            </a:extLst>
          </a:blip>
          <a:srcRect l="5789" r="22807" b="12718"/>
          <a:stretch/>
        </p:blipFill>
        <p:spPr bwMode="auto">
          <a:xfrm>
            <a:off x="6280727" y="1856220"/>
            <a:ext cx="5347855" cy="27434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558472" y="4722471"/>
            <a:ext cx="2927927" cy="338554"/>
          </a:xfrm>
          <a:prstGeom prst="rect">
            <a:avLst/>
          </a:prstGeom>
          <a:noFill/>
        </p:spPr>
        <p:txBody>
          <a:bodyPr wrap="square" rtlCol="0">
            <a:spAutoFit/>
          </a:bodyPr>
          <a:lstStyle/>
          <a:p>
            <a:r>
              <a:rPr lang="en-GB" sz="1600" b="1" dirty="0" smtClean="0">
                <a:latin typeface="Times New Roman" panose="02020603050405020304" pitchFamily="18" charset="0"/>
                <a:cs typeface="Times New Roman" panose="02020603050405020304" pitchFamily="18" charset="0"/>
              </a:rPr>
              <a:t>Sender – Receiver Port</a:t>
            </a:r>
            <a:endParaRPr lang="en-US" sz="16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873999" y="4722470"/>
            <a:ext cx="2927927" cy="338554"/>
          </a:xfrm>
          <a:prstGeom prst="rect">
            <a:avLst/>
          </a:prstGeom>
          <a:noFill/>
        </p:spPr>
        <p:txBody>
          <a:bodyPr wrap="square" rtlCol="0">
            <a:spAutoFit/>
          </a:bodyPr>
          <a:lstStyle/>
          <a:p>
            <a:r>
              <a:rPr lang="en-GB" sz="1600" b="1" dirty="0" smtClean="0">
                <a:latin typeface="Times New Roman" panose="02020603050405020304" pitchFamily="18" charset="0"/>
                <a:cs typeface="Times New Roman" panose="02020603050405020304" pitchFamily="18" charset="0"/>
              </a:rPr>
              <a:t>Client – Server Port</a:t>
            </a:r>
            <a:endParaRPr lang="en-US" sz="1600" b="1"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bwMode="auto">
          <a:xfrm>
            <a:off x="6160168" y="548640"/>
            <a:ext cx="0" cy="55730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6437630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055" y="910649"/>
            <a:ext cx="11352310" cy="4968875"/>
          </a:xfrm>
        </p:spPr>
        <p:txBody>
          <a:bodyPr/>
          <a:lstStyle/>
          <a:p>
            <a:pPr algn="just"/>
            <a:r>
              <a:rPr lang="en-US" sz="2400" b="1" dirty="0" smtClean="0">
                <a:latin typeface="Times New Roman" panose="02020603050405020304" pitchFamily="18" charset="0"/>
                <a:cs typeface="Times New Roman" panose="02020603050405020304" pitchFamily="18" charset="0"/>
              </a:rPr>
              <a:t>Runnable:</a:t>
            </a:r>
            <a:endParaRPr lang="en-US" sz="24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Atomic software components contain runnable entities ( Runnable </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It is the function containing the actual implementation and executable unit of a software </a:t>
            </a:r>
            <a:r>
              <a:rPr lang="en-US" sz="2400" dirty="0" smtClean="0">
                <a:latin typeface="Times New Roman" panose="02020603050405020304" pitchFamily="18" charset="0"/>
                <a:cs typeface="Times New Roman" panose="02020603050405020304" pitchFamily="18" charset="0"/>
              </a:rPr>
              <a:t>component</a:t>
            </a:r>
            <a:endParaRPr lang="en-US" sz="2400" dirty="0">
              <a:latin typeface="Times New Roman" panose="02020603050405020304" pitchFamily="18" charset="0"/>
              <a:cs typeface="Times New Roman" panose="02020603050405020304" pitchFamily="18" charset="0"/>
            </a:endParaRPr>
          </a:p>
          <a:p>
            <a:pPr algn="just">
              <a:defRPr/>
            </a:pPr>
            <a:r>
              <a:rPr lang="en-US" sz="2400" dirty="0">
                <a:latin typeface="Times New Roman" panose="02020603050405020304" pitchFamily="18" charset="0"/>
                <a:cs typeface="Times New Roman" panose="02020603050405020304" pitchFamily="18" charset="0"/>
              </a:rPr>
              <a:t>Void Runnable(void</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Software components contains one or more runnable entities (“runnable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This function is called by the RTE if the corresponding trigger occurs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68234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smtClean="0">
                <a:solidFill>
                  <a:srgbClr val="0070C0"/>
                </a:solidFill>
                <a:latin typeface="Times New Roman" panose="02020603050405020304" pitchFamily="18" charset="0"/>
                <a:cs typeface="Times New Roman" panose="02020603050405020304" pitchFamily="18" charset="0"/>
              </a:rPr>
              <a:t>RTE (Run Time Environment)</a:t>
            </a:r>
            <a:endParaRPr lang="en-US"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3419" y="1196976"/>
            <a:ext cx="11120582" cy="4968875"/>
          </a:xfrm>
        </p:spPr>
        <p:txBody>
          <a:bodyPr/>
          <a:lstStyle/>
          <a:p>
            <a:pPr algn="just">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AUTOSAR Run-time Environment is a middleware layer of the AUTOSAR software architecture between the BSW and the application layer and provides communication services for the application software.</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The AUTOSAR Software Components communicate with other components (inter and/or intra ECU) and/or services via the RTE.</a:t>
            </a:r>
          </a:p>
          <a:p>
            <a:pPr algn="just">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Task </a:t>
            </a:r>
          </a:p>
          <a:p>
            <a:pPr marL="0" indent="0" algn="just"/>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Make AUTOSAR Software Components independent from the mapping to a 	specific ECU. </a:t>
            </a:r>
          </a:p>
          <a:p>
            <a:pPr algn="just">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Properties Implementation: </a:t>
            </a:r>
          </a:p>
          <a:p>
            <a:pPr marL="0" indent="0" algn="just"/>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ECU and application specific (generated individually for each ECU)</a:t>
            </a:r>
          </a:p>
          <a:p>
            <a:pPr marL="0" indent="0" algn="just"/>
            <a:r>
              <a:rPr lang="en-GB" sz="2400" dirty="0" smtClean="0">
                <a:latin typeface="Times New Roman" panose="02020603050405020304" pitchFamily="18" charset="0"/>
                <a:cs typeface="Times New Roman" panose="02020603050405020304" pitchFamily="18" charset="0"/>
              </a:rPr>
              <a:t>	Upper Interface: completely ECU independent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82678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055" y="808522"/>
            <a:ext cx="11361546" cy="5357329"/>
          </a:xfrm>
        </p:spPr>
        <p:txBody>
          <a:bodyPr/>
          <a:lstStyle/>
          <a:p>
            <a:pPr algn="just">
              <a:defRPr/>
            </a:pPr>
            <a:r>
              <a:rPr lang="en-US" sz="2400" b="1" dirty="0">
                <a:latin typeface="Times New Roman" panose="02020603050405020304" pitchFamily="18" charset="0"/>
                <a:cs typeface="Times New Roman" panose="02020603050405020304" pitchFamily="18" charset="0"/>
              </a:rPr>
              <a:t>AUTOSAR Fundamentals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defRPr/>
            </a:pPr>
            <a:r>
              <a:rPr lang="en-GB" sz="2400" dirty="0" smtClean="0">
                <a:latin typeface="Times New Roman" panose="02020603050405020304" pitchFamily="18" charset="0"/>
                <a:cs typeface="Times New Roman" panose="02020603050405020304" pitchFamily="18" charset="0"/>
              </a:rPr>
              <a:t>AUTOSAR stand for </a:t>
            </a:r>
            <a:r>
              <a:rPr lang="en-GB" sz="2400" b="1" dirty="0" smtClean="0">
                <a:latin typeface="Times New Roman" panose="02020603050405020304" pitchFamily="18" charset="0"/>
                <a:cs typeface="Times New Roman" panose="02020603050405020304" pitchFamily="18" charset="0"/>
              </a:rPr>
              <a:t>Automatic </a:t>
            </a:r>
            <a:r>
              <a:rPr lang="en-GB" sz="2400" b="1" dirty="0">
                <a:latin typeface="Times New Roman" panose="02020603050405020304" pitchFamily="18" charset="0"/>
                <a:cs typeface="Times New Roman" panose="02020603050405020304" pitchFamily="18" charset="0"/>
              </a:rPr>
              <a:t>O</a:t>
            </a:r>
            <a:r>
              <a:rPr lang="en-GB" sz="2400" b="1" dirty="0" smtClean="0">
                <a:latin typeface="Times New Roman" panose="02020603050405020304" pitchFamily="18" charset="0"/>
                <a:cs typeface="Times New Roman" panose="02020603050405020304" pitchFamily="18" charset="0"/>
              </a:rPr>
              <a:t>pen System Architecture</a:t>
            </a:r>
            <a:endParaRPr lang="en-US" sz="2400" b="1" dirty="0">
              <a:latin typeface="Times New Roman" panose="02020603050405020304" pitchFamily="18" charset="0"/>
              <a:cs typeface="Times New Roman" panose="02020603050405020304" pitchFamily="18" charset="0"/>
            </a:endParaRPr>
          </a:p>
          <a:p>
            <a:pPr algn="just">
              <a:defRPr/>
            </a:pP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AUTOSAR development partnership was founded in 2003 with the goal of establishing an open standard for electrical/Electronic architecture in the automotive industry.</a:t>
            </a:r>
          </a:p>
          <a:p>
            <a:pPr algn="just">
              <a:defRP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Cooperate on standards, compete on implementation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defRPr/>
            </a:pPr>
            <a:r>
              <a:rPr lang="en-US" sz="2400" dirty="0" smtClean="0">
                <a:latin typeface="Times New Roman" panose="02020603050405020304" pitchFamily="18" charset="0"/>
                <a:cs typeface="Times New Roman" panose="02020603050405020304" pitchFamily="18" charset="0"/>
              </a:rPr>
              <a:t>	Releases </a:t>
            </a:r>
            <a:r>
              <a:rPr lang="en-US" sz="2400" dirty="0">
                <a:latin typeface="Times New Roman" panose="02020603050405020304" pitchFamily="18" charset="0"/>
                <a:cs typeface="Times New Roman" panose="02020603050405020304" pitchFamily="18" charset="0"/>
              </a:rPr>
              <a:t>: Release Ver2.0 ~ Ver4.X (4.4 - 2018</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AUTOSAR Classic Platform &amp; </a:t>
            </a:r>
          </a:p>
          <a:p>
            <a:pPr lvl="1" algn="just">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AUTOSAR Adaptive Platform</a:t>
            </a:r>
            <a:endParaRPr lang="en-IN"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18744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528" y="910649"/>
            <a:ext cx="11306128" cy="5425496"/>
          </a:xfrm>
        </p:spPr>
        <p:txBody>
          <a:bodyPr/>
          <a:lstStyle/>
          <a:p>
            <a:pPr marL="285750" indent="-285750" algn="just">
              <a:buFont typeface="Wingdings" panose="05000000000000000000" pitchFamily="2" charset="2"/>
              <a:buChar char="§"/>
              <a:defRPr/>
            </a:pPr>
            <a:r>
              <a:rPr lang="en-IN" sz="2400" b="1" dirty="0">
                <a:latin typeface="Times New Roman" panose="02020603050405020304" pitchFamily="18" charset="0"/>
                <a:cs typeface="Times New Roman" panose="02020603050405020304" pitchFamily="18" charset="0"/>
              </a:rPr>
              <a:t>Functionality:</a:t>
            </a:r>
          </a:p>
          <a:p>
            <a:pPr marL="685800" lvl="1" algn="just">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Middleware providing communication services(Inter/Intra)</a:t>
            </a:r>
          </a:p>
          <a:p>
            <a:pPr marL="685800" lvl="1" algn="just">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The RTE as middleware integrates individual applications with the basic software. </a:t>
            </a:r>
          </a:p>
          <a:p>
            <a:pPr marL="685800" lvl="1" algn="just">
              <a:buFont typeface="Arial" panose="020B0604020202020204" pitchFamily="34" charset="0"/>
              <a:buChar char="•"/>
              <a:defRPr/>
            </a:pPr>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organizes the communication and data exchange between the two and handles execution of software </a:t>
            </a:r>
            <a:r>
              <a:rPr lang="en-IN" sz="2400" dirty="0" smtClean="0">
                <a:latin typeface="Times New Roman" panose="02020603050405020304" pitchFamily="18" charset="0"/>
                <a:cs typeface="Times New Roman" panose="02020603050405020304" pitchFamily="18" charset="0"/>
              </a:rPr>
              <a:t>functions(runnable).</a:t>
            </a:r>
          </a:p>
          <a:p>
            <a:pPr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RTE is configured (mapping </a:t>
            </a:r>
            <a:r>
              <a:rPr lang="en-IN" sz="2400" dirty="0" smtClean="0">
                <a:latin typeface="Times New Roman" panose="02020603050405020304" pitchFamily="18" charset="0"/>
                <a:cs typeface="Times New Roman" panose="02020603050405020304" pitchFamily="18" charset="0"/>
              </a:rPr>
              <a:t>runnable </a:t>
            </a:r>
            <a:r>
              <a:rPr lang="en-IN" sz="2400" dirty="0">
                <a:latin typeface="Times New Roman" panose="02020603050405020304" pitchFamily="18" charset="0"/>
                <a:cs typeface="Times New Roman" panose="02020603050405020304" pitchFamily="18" charset="0"/>
              </a:rPr>
              <a:t>to OS tasks)</a:t>
            </a:r>
          </a:p>
          <a:p>
            <a:pPr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Trigger </a:t>
            </a:r>
            <a:r>
              <a:rPr lang="en-IN" sz="2400" dirty="0" smtClean="0">
                <a:latin typeface="Times New Roman" panose="02020603050405020304" pitchFamily="18" charset="0"/>
                <a:cs typeface="Times New Roman" panose="02020603050405020304" pitchFamily="18" charset="0"/>
              </a:rPr>
              <a:t>runnable </a:t>
            </a:r>
            <a:r>
              <a:rPr lang="en-IN" sz="2400" dirty="0">
                <a:latin typeface="Times New Roman" panose="02020603050405020304" pitchFamily="18" charset="0"/>
                <a:cs typeface="Times New Roman" panose="02020603050405020304" pitchFamily="18" charset="0"/>
              </a:rPr>
              <a:t>via RTE </a:t>
            </a:r>
            <a:r>
              <a:rPr lang="en-IN" sz="2400" dirty="0" smtClean="0">
                <a:latin typeface="Times New Roman" panose="02020603050405020304" pitchFamily="18" charset="0"/>
                <a:cs typeface="Times New Roman" panose="02020603050405020304" pitchFamily="18" charset="0"/>
              </a:rPr>
              <a:t>events</a:t>
            </a:r>
          </a:p>
          <a:p>
            <a:pPr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Configures parts of the OS(tasks, Events, alarms)</a:t>
            </a:r>
          </a:p>
          <a:p>
            <a:pPr algn="just">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Implements </a:t>
            </a:r>
            <a:r>
              <a:rPr lang="en-IN" sz="2400" dirty="0">
                <a:latin typeface="Times New Roman" panose="02020603050405020304" pitchFamily="18" charset="0"/>
                <a:cs typeface="Times New Roman" panose="02020603050405020304" pitchFamily="18" charset="0"/>
              </a:rPr>
              <a:t>communication between components</a:t>
            </a:r>
          </a:p>
          <a:p>
            <a:pPr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RTE is different for each ECU and customized to requirement of SWC</a:t>
            </a:r>
          </a:p>
          <a:p>
            <a:pPr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RTE prevents SWC from directly accessing OS and BSW</a:t>
            </a:r>
          </a:p>
          <a:p>
            <a:pPr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RTE does not have any run time components</a:t>
            </a:r>
          </a:p>
          <a:p>
            <a:pPr marL="685800" lvl="1" algn="just">
              <a:buFont typeface="Arial" panose="020B0604020202020204" pitchFamily="34" charset="0"/>
              <a:buChar char="•"/>
              <a:defRP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48038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sz="2800" b="1" dirty="0">
                <a:solidFill>
                  <a:srgbClr val="0070C0"/>
                </a:solidFill>
                <a:latin typeface="Times New Roman" panose="02020603050405020304" pitchFamily="18" charset="0"/>
                <a:cs typeface="Times New Roman" panose="02020603050405020304" pitchFamily="18" charset="0"/>
              </a:rPr>
              <a:t>The BSW Layer </a:t>
            </a:r>
            <a:r>
              <a:rPr lang="en-IN" sz="2800" b="1" dirty="0" smtClean="0">
                <a:solidFill>
                  <a:srgbClr val="0070C0"/>
                </a:solidFill>
                <a:latin typeface="Times New Roman" panose="02020603050405020304" pitchFamily="18" charset="0"/>
                <a:cs typeface="Times New Roman" panose="02020603050405020304" pitchFamily="18" charset="0"/>
              </a:rPr>
              <a:t>(Basic Software Layer)</a:t>
            </a:r>
            <a:endParaRPr lang="en-IN"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4818" y="984539"/>
            <a:ext cx="11324601" cy="5610225"/>
          </a:xfrm>
        </p:spPr>
        <p:txBody>
          <a:bodyPr/>
          <a:lstStyle/>
          <a:p>
            <a:pPr algn="just">
              <a:buFont typeface="Wingdings" panose="05000000000000000000" pitchFamily="2" charset="2"/>
              <a:buChar char="Ø"/>
              <a:defRPr/>
            </a:pPr>
            <a:r>
              <a:rPr lang="en-IN" sz="2400" dirty="0" smtClean="0">
                <a:latin typeface="Times New Roman" panose="02020603050405020304" pitchFamily="18" charset="0"/>
                <a:cs typeface="Times New Roman" panose="02020603050405020304" pitchFamily="18" charset="0"/>
              </a:rPr>
              <a:t>An </a:t>
            </a:r>
            <a:r>
              <a:rPr lang="en-IN" sz="2400" dirty="0">
                <a:latin typeface="Times New Roman" panose="02020603050405020304" pitchFamily="18" charset="0"/>
                <a:cs typeface="Times New Roman" panose="02020603050405020304" pitchFamily="18" charset="0"/>
              </a:rPr>
              <a:t>AUTOSAR system is described in the form of Software Components, which are interconnected via the VFB (or ECU-specific RTEs). This abstraction might suggest that AUTOSAR Basic Software only covers communication. This is not the case</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defRPr/>
            </a:pPr>
            <a:r>
              <a:rPr lang="en-IN" sz="2400" dirty="0" smtClean="0">
                <a:latin typeface="Times New Roman" panose="02020603050405020304" pitchFamily="18" charset="0"/>
                <a:cs typeface="Times New Roman" panose="02020603050405020304" pitchFamily="18" charset="0"/>
              </a:rPr>
              <a:t>AUTOSAR </a:t>
            </a:r>
            <a:r>
              <a:rPr lang="en-IN" sz="2400" dirty="0">
                <a:latin typeface="Times New Roman" panose="02020603050405020304" pitchFamily="18" charset="0"/>
                <a:cs typeface="Times New Roman" panose="02020603050405020304" pitchFamily="18" charset="0"/>
              </a:rPr>
              <a:t>Basic Software also provides internal ECU services such as state management (ECU state and control of the communication channels), diagnostic services, watchdog services, operating system and management of the </a:t>
            </a:r>
            <a:r>
              <a:rPr lang="en-IN" sz="2400" dirty="0" err="1">
                <a:latin typeface="Times New Roman" panose="02020603050405020304" pitchFamily="18" charset="0"/>
                <a:cs typeface="Times New Roman" panose="02020603050405020304" pitchFamily="18" charset="0"/>
              </a:rPr>
              <a:t>nonvolatile</a:t>
            </a:r>
            <a:r>
              <a:rPr lang="en-IN" sz="2400" dirty="0">
                <a:latin typeface="Times New Roman" panose="02020603050405020304" pitchFamily="18" charset="0"/>
                <a:cs typeface="Times New Roman" panose="02020603050405020304" pitchFamily="18" charset="0"/>
              </a:rPr>
              <a:t> memory; even IO is covered within AUTOSAR standardization</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defRPr/>
            </a:pPr>
            <a:r>
              <a:rPr lang="en-IN" sz="2400" dirty="0">
                <a:latin typeface="Times New Roman" panose="02020603050405020304" pitchFamily="18" charset="0"/>
                <a:cs typeface="Times New Roman" panose="02020603050405020304" pitchFamily="18" charset="0"/>
              </a:rPr>
              <a:t>Standardized Basic Software Component:</a:t>
            </a:r>
          </a:p>
          <a:p>
            <a:pPr lvl="1"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Services</a:t>
            </a:r>
          </a:p>
          <a:p>
            <a:pPr lvl="1"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Communication</a:t>
            </a:r>
          </a:p>
          <a:p>
            <a:pPr lvl="1"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Operating System</a:t>
            </a:r>
          </a:p>
          <a:p>
            <a:pPr lvl="1"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Microcontroller </a:t>
            </a:r>
            <a:r>
              <a:rPr lang="en-IN" sz="2400" dirty="0" smtClean="0">
                <a:latin typeface="Times New Roman" panose="02020603050405020304" pitchFamily="18" charset="0"/>
                <a:cs typeface="Times New Roman" panose="02020603050405020304" pitchFamily="18" charset="0"/>
              </a:rPr>
              <a:t>Abstraction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1517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algn="just">
              <a:buFont typeface="Wingdings" panose="05000000000000000000" pitchFamily="2" charset="2"/>
              <a:buChar char="Ø"/>
              <a:defRPr/>
            </a:pPr>
            <a:r>
              <a:rPr lang="en-IN" sz="2400" dirty="0">
                <a:latin typeface="Times New Roman" panose="02020603050405020304" pitchFamily="18" charset="0"/>
                <a:cs typeface="Times New Roman" panose="02020603050405020304" pitchFamily="18" charset="0"/>
              </a:rPr>
              <a:t>ECU Specific basic software component:</a:t>
            </a:r>
          </a:p>
          <a:p>
            <a:pPr lvl="1"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ECU Abstraction</a:t>
            </a:r>
          </a:p>
          <a:p>
            <a:pPr lvl="1" algn="just">
              <a:buFont typeface="Wingdings" panose="05000000000000000000" pitchFamily="2" charset="2"/>
              <a:buChar char="§"/>
              <a:defRPr/>
            </a:pPr>
            <a:r>
              <a:rPr lang="en-IN" sz="2400" dirty="0">
                <a:latin typeface="Times New Roman" panose="02020603050405020304" pitchFamily="18" charset="0"/>
                <a:cs typeface="Times New Roman" panose="02020603050405020304" pitchFamily="18" charset="0"/>
              </a:rPr>
              <a:t>Complex device </a:t>
            </a:r>
            <a:r>
              <a:rPr lang="en-IN" sz="2400" dirty="0" smtClean="0">
                <a:latin typeface="Times New Roman" panose="02020603050405020304" pitchFamily="18" charset="0"/>
                <a:cs typeface="Times New Roman" panose="02020603050405020304" pitchFamily="18" charset="0"/>
              </a:rPr>
              <a:t>drive</a:t>
            </a:r>
            <a:endParaRPr lang="en-US" sz="2400" dirty="0">
              <a:latin typeface="Times New Roman" panose="02020603050405020304" pitchFamily="18" charset="0"/>
              <a:cs typeface="Times New Roman" panose="02020603050405020304" pitchFamily="18" charset="0"/>
            </a:endParaRPr>
          </a:p>
          <a:p>
            <a:pPr marL="0" lvl="1" indent="0" algn="just">
              <a:buNone/>
              <a:defRPr/>
            </a:pPr>
            <a:r>
              <a:rPr lang="en-IN" sz="2400" b="1" dirty="0" smtClean="0">
                <a:latin typeface="Times New Roman" panose="02020603050405020304" pitchFamily="18" charset="0"/>
                <a:cs typeface="Times New Roman" panose="02020603050405020304" pitchFamily="18" charset="0"/>
              </a:rPr>
              <a:t>BSW Layer subdivided into following Layer:</a:t>
            </a:r>
          </a:p>
          <a:p>
            <a:pPr marL="857250" lvl="2" indent="-457200" algn="just">
              <a:buFont typeface="+mj-lt"/>
              <a:buAutoNum type="arabicPeriod"/>
              <a:defRPr/>
            </a:pPr>
            <a:r>
              <a:rPr lang="en-IN" dirty="0" smtClean="0">
                <a:latin typeface="Times New Roman" panose="02020603050405020304" pitchFamily="18" charset="0"/>
                <a:cs typeface="Times New Roman" panose="02020603050405020304" pitchFamily="18" charset="0"/>
              </a:rPr>
              <a:t>Service Layer</a:t>
            </a:r>
          </a:p>
          <a:p>
            <a:pPr marL="857250" lvl="2" indent="-457200" algn="just">
              <a:buFont typeface="+mj-lt"/>
              <a:buAutoNum type="arabicPeriod"/>
              <a:defRPr/>
            </a:pPr>
            <a:r>
              <a:rPr lang="en-IN" dirty="0" smtClean="0">
                <a:latin typeface="Times New Roman" panose="02020603050405020304" pitchFamily="18" charset="0"/>
                <a:cs typeface="Times New Roman" panose="02020603050405020304" pitchFamily="18" charset="0"/>
              </a:rPr>
              <a:t>ECU Abstraction Layer</a:t>
            </a:r>
          </a:p>
          <a:p>
            <a:pPr marL="857250" lvl="2" indent="-457200" algn="just">
              <a:buFont typeface="+mj-lt"/>
              <a:buAutoNum type="arabicPeriod"/>
              <a:defRPr/>
            </a:pPr>
            <a:r>
              <a:rPr lang="en-IN" dirty="0" smtClean="0">
                <a:latin typeface="Times New Roman" panose="02020603050405020304" pitchFamily="18" charset="0"/>
                <a:cs typeface="Times New Roman" panose="02020603050405020304" pitchFamily="18" charset="0"/>
              </a:rPr>
              <a:t>MCAL Layer (Microcontroller Abstraction Layer)</a:t>
            </a:r>
          </a:p>
          <a:p>
            <a:pPr marL="857250" lvl="2" indent="-457200" algn="just">
              <a:buFont typeface="+mj-lt"/>
              <a:buAutoNum type="arabicPeriod"/>
              <a:defRPr/>
            </a:pPr>
            <a:r>
              <a:rPr lang="en-IN" dirty="0" smtClean="0">
                <a:latin typeface="Times New Roman" panose="02020603050405020304" pitchFamily="18" charset="0"/>
                <a:cs typeface="Times New Roman" panose="02020603050405020304" pitchFamily="18" charset="0"/>
              </a:rPr>
              <a:t>CDD (Complex Device Driver)</a:t>
            </a:r>
          </a:p>
          <a:p>
            <a:pPr marL="857250" lvl="2" indent="-457200" algn="just">
              <a:buFont typeface="+mj-lt"/>
              <a:buAutoNum type="arabicPeriod"/>
              <a:defRPr/>
            </a:pP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32341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054" y="956344"/>
            <a:ext cx="11431831" cy="5463707"/>
          </a:xfrm>
        </p:spPr>
        <p:txBody>
          <a:bodyPr/>
          <a:lstStyle/>
          <a:p>
            <a:pPr marL="0" indent="0" algn="just">
              <a:defRPr/>
            </a:pPr>
            <a:r>
              <a:rPr lang="en-IN" sz="2400" b="1" dirty="0" smtClean="0">
                <a:latin typeface="Times New Roman" panose="02020603050405020304" pitchFamily="18" charset="0"/>
                <a:cs typeface="Times New Roman" panose="02020603050405020304" pitchFamily="18" charset="0"/>
              </a:rPr>
              <a:t>1. Service </a:t>
            </a:r>
            <a:r>
              <a:rPr lang="en-IN" sz="2400" b="1" dirty="0">
                <a:latin typeface="Times New Roman" panose="02020603050405020304" pitchFamily="18" charset="0"/>
                <a:cs typeface="Times New Roman" panose="02020603050405020304" pitchFamily="18" charset="0"/>
              </a:rPr>
              <a:t>Layer:</a:t>
            </a:r>
          </a:p>
          <a:p>
            <a:pPr algn="just">
              <a:defRPr/>
            </a:pPr>
            <a:r>
              <a:rPr lang="en-IN" sz="2400" dirty="0" smtClean="0">
                <a:latin typeface="Times New Roman" panose="02020603050405020304" pitchFamily="18" charset="0"/>
                <a:cs typeface="Times New Roman" panose="02020603050405020304" pitchFamily="18" charset="0"/>
              </a:rPr>
              <a:t>	The </a:t>
            </a:r>
            <a:r>
              <a:rPr lang="en-IN" sz="2400" dirty="0">
                <a:latin typeface="Times New Roman" panose="02020603050405020304" pitchFamily="18" charset="0"/>
                <a:cs typeface="Times New Roman" panose="02020603050405020304" pitchFamily="18" charset="0"/>
              </a:rPr>
              <a:t>service layer provides different types of background services, memory management and bus communication services. The OS also contained in this layer</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lgn="just">
              <a:defRPr/>
            </a:pPr>
            <a:r>
              <a:rPr lang="en-IN" sz="2400" b="1" dirty="0" smtClean="0">
                <a:latin typeface="Times New Roman" panose="02020603050405020304" pitchFamily="18" charset="0"/>
                <a:cs typeface="Times New Roman" panose="02020603050405020304" pitchFamily="18" charset="0"/>
              </a:rPr>
              <a:t>2. </a:t>
            </a:r>
            <a:r>
              <a:rPr lang="en-IN" sz="2400" b="1" dirty="0">
                <a:latin typeface="Times New Roman" panose="02020603050405020304" pitchFamily="18" charset="0"/>
                <a:cs typeface="Times New Roman" panose="02020603050405020304" pitchFamily="18" charset="0"/>
              </a:rPr>
              <a:t>ECU Abstraction Layer:</a:t>
            </a:r>
          </a:p>
          <a:p>
            <a:pPr algn="just">
              <a:defRPr/>
            </a:pPr>
            <a:r>
              <a:rPr lang="en-IN" sz="2400" dirty="0" smtClean="0">
                <a:latin typeface="Times New Roman" panose="02020603050405020304" pitchFamily="18" charset="0"/>
                <a:cs typeface="Times New Roman" panose="02020603050405020304" pitchFamily="18" charset="0"/>
              </a:rPr>
              <a:t>	The </a:t>
            </a:r>
            <a:r>
              <a:rPr lang="en-IN" sz="2400" dirty="0">
                <a:latin typeface="Times New Roman" panose="02020603050405020304" pitchFamily="18" charset="0"/>
                <a:cs typeface="Times New Roman" panose="02020603050405020304" pitchFamily="18" charset="0"/>
              </a:rPr>
              <a:t>ECU Abstraction layer offers uniform access to all of an ECU’s functionalities such as communication ,Memory, IO regardless of whether the functionalities are in-chip or On-Board</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defRPr/>
            </a:pPr>
            <a:r>
              <a:rPr lang="en-IN" sz="2400" b="1" dirty="0" smtClean="0">
                <a:latin typeface="Times New Roman" panose="02020603050405020304" pitchFamily="18" charset="0"/>
                <a:cs typeface="Times New Roman" panose="02020603050405020304" pitchFamily="18" charset="0"/>
              </a:rPr>
              <a:t>3. MCAL </a:t>
            </a:r>
            <a:r>
              <a:rPr lang="en-IN" sz="2400" b="1" dirty="0">
                <a:latin typeface="Times New Roman" panose="02020603050405020304" pitchFamily="18" charset="0"/>
                <a:cs typeface="Times New Roman" panose="02020603050405020304" pitchFamily="18" charset="0"/>
              </a:rPr>
              <a:t>Layer:</a:t>
            </a:r>
          </a:p>
          <a:p>
            <a:pPr algn="just">
              <a:defRPr/>
            </a:pPr>
            <a:r>
              <a:rPr lang="en-IN" sz="2400" dirty="0" smtClean="0">
                <a:latin typeface="Times New Roman" panose="02020603050405020304" pitchFamily="18" charset="0"/>
                <a:cs typeface="Times New Roman" panose="02020603050405020304" pitchFamily="18" charset="0"/>
              </a:rPr>
              <a:t>	The Micro Controller </a:t>
            </a:r>
            <a:r>
              <a:rPr lang="en-IN" sz="2400" dirty="0">
                <a:latin typeface="Times New Roman" panose="02020603050405020304" pitchFamily="18" charset="0"/>
                <a:cs typeface="Times New Roman" panose="02020603050405020304" pitchFamily="18" charset="0"/>
              </a:rPr>
              <a:t>Abstraction Layer contains hardware specific drivers for access to memory , communication and IO of the microcontroller </a:t>
            </a:r>
          </a:p>
          <a:p>
            <a:pPr algn="just">
              <a:defRPr/>
            </a:pPr>
            <a:r>
              <a:rPr lang="en-IN" sz="2400" b="1" dirty="0" smtClean="0">
                <a:latin typeface="Times New Roman" panose="02020603050405020304" pitchFamily="18" charset="0"/>
                <a:cs typeface="Times New Roman" panose="02020603050405020304" pitchFamily="18" charset="0"/>
              </a:rPr>
              <a:t>4. CDD</a:t>
            </a:r>
            <a:r>
              <a:rPr lang="en-IN" sz="2400" b="1" dirty="0">
                <a:latin typeface="Times New Roman" panose="02020603050405020304" pitchFamily="18" charset="0"/>
                <a:cs typeface="Times New Roman" panose="02020603050405020304" pitchFamily="18" charset="0"/>
              </a:rPr>
              <a:t>:</a:t>
            </a:r>
          </a:p>
          <a:p>
            <a:pPr algn="just">
              <a:defRPr/>
            </a:pPr>
            <a:r>
              <a:rPr lang="en-IN" sz="2400" dirty="0" smtClean="0">
                <a:latin typeface="Times New Roman" panose="02020603050405020304" pitchFamily="18" charset="0"/>
                <a:cs typeface="Times New Roman" panose="02020603050405020304" pitchFamily="18" charset="0"/>
              </a:rPr>
              <a:t>	The </a:t>
            </a:r>
            <a:r>
              <a:rPr lang="en-IN" sz="2400" dirty="0">
                <a:latin typeface="Times New Roman" panose="02020603050405020304" pitchFamily="18" charset="0"/>
                <a:cs typeface="Times New Roman" panose="02020603050405020304" pitchFamily="18" charset="0"/>
              </a:rPr>
              <a:t>Complex Device Drivers contain the drivers for the specific  properties of </a:t>
            </a:r>
            <a:r>
              <a:rPr lang="en-IN" sz="2400" dirty="0" smtClean="0">
                <a:latin typeface="Times New Roman" panose="02020603050405020304" pitchFamily="18" charset="0"/>
                <a:cs typeface="Times New Roman" panose="02020603050405020304" pitchFamily="18" charset="0"/>
              </a:rPr>
              <a:t>micro controller </a:t>
            </a:r>
            <a:r>
              <a:rPr lang="en-IN" sz="2400" dirty="0">
                <a:latin typeface="Times New Roman" panose="02020603050405020304" pitchFamily="18" charset="0"/>
                <a:cs typeface="Times New Roman" panose="02020603050405020304" pitchFamily="18" charset="0"/>
              </a:rPr>
              <a:t>or ECU which are not standardized in the AUTOSAR. </a:t>
            </a:r>
          </a:p>
          <a:p>
            <a:pPr algn="just">
              <a:defRPr/>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13780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85524" y="965969"/>
            <a:ext cx="10395284" cy="5184574"/>
          </a:xfrm>
          <a:prstGeom prst="rect">
            <a:avLst/>
          </a:prstGeom>
        </p:spPr>
      </p:pic>
    </p:spTree>
    <p:extLst>
      <p:ext uri="{BB962C8B-B14F-4D97-AF65-F5344CB8AC3E}">
        <p14:creationId xmlns:p14="http://schemas.microsoft.com/office/powerpoint/2010/main" val="252955927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48914" y="1153788"/>
            <a:ext cx="6962235" cy="4419983"/>
          </a:xfrm>
          <a:prstGeom prst="rect">
            <a:avLst/>
          </a:prstGeom>
        </p:spPr>
      </p:pic>
    </p:spTree>
    <p:extLst>
      <p:ext uri="{BB962C8B-B14F-4D97-AF65-F5344CB8AC3E}">
        <p14:creationId xmlns:p14="http://schemas.microsoft.com/office/powerpoint/2010/main" val="411951021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8889" y="913598"/>
            <a:ext cx="93726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448989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latin typeface="Times New Roman" panose="02020603050405020304" pitchFamily="18" charset="0"/>
                <a:cs typeface="Times New Roman" panose="02020603050405020304" pitchFamily="18" charset="0"/>
              </a:rPr>
              <a:t>Smarter. Greener. Together.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1314" y="5805489"/>
            <a:ext cx="5141392" cy="719137"/>
          </a:xfrm>
        </p:spPr>
        <p:txBody>
          <a:bodyPr/>
          <a:lstStyle/>
          <a:p>
            <a:r>
              <a:rPr lang="en-US" altLang="zh-TW" dirty="0">
                <a:latin typeface="Times New Roman" panose="02020603050405020304" pitchFamily="18" charset="0"/>
                <a:ea typeface="新細明體" pitchFamily="18" charset="-120"/>
                <a:cs typeface="Times New Roman" panose="02020603050405020304" pitchFamily="18" charset="0"/>
              </a:rPr>
              <a:t>To learn more about Delta, please visit </a:t>
            </a:r>
          </a:p>
          <a:p>
            <a:r>
              <a:rPr lang="en-US" altLang="zh-TW" dirty="0">
                <a:latin typeface="Times New Roman" panose="02020603050405020304" pitchFamily="18" charset="0"/>
                <a:ea typeface="新細明體" pitchFamily="18" charset="-120"/>
                <a:cs typeface="Times New Roman" panose="02020603050405020304" pitchFamily="18" charset="0"/>
              </a:rPr>
              <a:t>www.deltaelectronicsindia.com</a:t>
            </a:r>
          </a:p>
        </p:txBody>
      </p:sp>
    </p:spTree>
    <p:extLst>
      <p:ext uri="{BB962C8B-B14F-4D97-AF65-F5344CB8AC3E}">
        <p14:creationId xmlns:p14="http://schemas.microsoft.com/office/powerpoint/2010/main" val="1236244606"/>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b="8655"/>
          <a:stretch/>
        </p:blipFill>
        <p:spPr>
          <a:xfrm>
            <a:off x="530692" y="1052513"/>
            <a:ext cx="6156435" cy="4538807"/>
          </a:xfrm>
          <a:prstGeom prst="rect">
            <a:avLst/>
          </a:prstGeom>
        </p:spPr>
      </p:pic>
      <p:sp>
        <p:nvSpPr>
          <p:cNvPr id="4" name="Title 3"/>
          <p:cNvSpPr txBox="1">
            <a:spLocks noGrp="1"/>
          </p:cNvSpPr>
          <p:nvPr>
            <p:ph type="title"/>
          </p:nvPr>
        </p:nvSpPr>
        <p:spPr>
          <a:xfrm>
            <a:off x="2598698" y="328613"/>
            <a:ext cx="9127878" cy="723900"/>
          </a:xfrm>
          <a:prstGeom prst="rect">
            <a:avLst/>
          </a:prstGeom>
          <a:noFill/>
        </p:spPr>
        <p:txBody>
          <a:bodyPr wrap="square" rtlCol="0">
            <a:spAutoFit/>
          </a:bodyPr>
          <a:lstStyle/>
          <a:p>
            <a:pPr algn="ctr"/>
            <a:r>
              <a:rPr lang="en-GB" sz="2800" b="1" dirty="0" smtClean="0">
                <a:solidFill>
                  <a:srgbClr val="0070C0"/>
                </a:solidFill>
                <a:latin typeface="Times New Roman" panose="02020603050405020304" pitchFamily="18" charset="0"/>
                <a:cs typeface="Times New Roman" panose="02020603050405020304" pitchFamily="18" charset="0"/>
              </a:rPr>
              <a:t>Before and After AUTOSAR </a:t>
            </a:r>
            <a:endParaRPr lang="en-US" sz="2800" b="1" dirty="0">
              <a:solidFill>
                <a:srgbClr val="0070C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128000" y="1385455"/>
            <a:ext cx="45719" cy="369332"/>
          </a:xfrm>
          <a:prstGeom prst="rect">
            <a:avLst/>
          </a:prstGeom>
          <a:noFill/>
        </p:spPr>
        <p:txBody>
          <a:bodyPr wrap="square" rtlCol="0">
            <a:spAutoFit/>
          </a:bodyPr>
          <a:lstStyle/>
          <a:p>
            <a:endParaRPr lang="en-US" dirty="0"/>
          </a:p>
        </p:txBody>
      </p:sp>
      <p:sp>
        <p:nvSpPr>
          <p:cNvPr id="7" name="TextBox 6"/>
          <p:cNvSpPr txBox="1"/>
          <p:nvPr/>
        </p:nvSpPr>
        <p:spPr>
          <a:xfrm>
            <a:off x="6991927" y="1052513"/>
            <a:ext cx="4627418" cy="5262979"/>
          </a:xfrm>
          <a:prstGeom prst="rect">
            <a:avLst/>
          </a:prstGeom>
          <a:noFill/>
        </p:spPr>
        <p:txBody>
          <a:bodyPr wrap="square" rtlCol="0">
            <a:spAutoFit/>
          </a:bodyPr>
          <a:lstStyle/>
          <a:p>
            <a:pPr marL="342900" indent="-342900" algn="just">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Before AUTOSAR software and hardware are depended so if any change happens in the hardware whole the things (application/software) need to change.</a:t>
            </a:r>
          </a:p>
          <a:p>
            <a:pPr marL="342900" indent="-342900" algn="just">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And</a:t>
            </a:r>
            <a:r>
              <a:rPr lang="en-GB" sz="2400" dirty="0" smtClean="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these changes will require a lot of invested extra time to make the project functional again. </a:t>
            </a:r>
          </a:p>
          <a:p>
            <a:pPr marL="342900" indent="-342900" algn="just">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So, in AUTOSAR it is layer architecture so that </a:t>
            </a:r>
            <a:r>
              <a:rPr lang="en-GB" sz="2400" dirty="0">
                <a:latin typeface="Times New Roman" panose="02020603050405020304" pitchFamily="18" charset="0"/>
                <a:cs typeface="Times New Roman" panose="02020603050405020304" pitchFamily="18" charset="0"/>
              </a:rPr>
              <a:t>only impacted layer will be the one that interacts directly with the microcontroller.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924094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957454" y="833918"/>
            <a:ext cx="5735782" cy="4524315"/>
          </a:xfrm>
          <a:prstGeom prst="rect">
            <a:avLst/>
          </a:prstGeom>
        </p:spPr>
        <p:txBody>
          <a:bodyPr wrap="square">
            <a:spAutoFit/>
          </a:bodyPr>
          <a:lstStyle/>
          <a:p>
            <a:pPr marL="342900" indent="-342900" algn="just">
              <a:buFont typeface="Arial" panose="020B0604020202020204" pitchFamily="34" charset="0"/>
              <a:buChar char="•"/>
            </a:pPr>
            <a:r>
              <a:rPr lang="en-GB" sz="2400" b="0" i="0" dirty="0" smtClean="0">
                <a:solidFill>
                  <a:srgbClr val="333333"/>
                </a:solidFill>
                <a:effectLst/>
                <a:latin typeface="Times New Roman" panose="02020603050405020304" pitchFamily="18" charset="0"/>
                <a:cs typeface="Times New Roman" panose="02020603050405020304" pitchFamily="18" charset="0"/>
              </a:rPr>
              <a:t>Using AUTOSAR, the software components are entirely independent of the hardware. </a:t>
            </a:r>
          </a:p>
          <a:p>
            <a:pPr marL="342900" indent="-342900" algn="just">
              <a:buFont typeface="Arial" panose="020B0604020202020204" pitchFamily="34" charset="0"/>
              <a:buChar char="•"/>
            </a:pPr>
            <a:r>
              <a:rPr lang="en-GB" sz="2400" b="0" i="0" dirty="0" smtClean="0">
                <a:solidFill>
                  <a:srgbClr val="333333"/>
                </a:solidFill>
                <a:effectLst/>
                <a:latin typeface="Times New Roman" panose="02020603050405020304" pitchFamily="18" charset="0"/>
                <a:cs typeface="Times New Roman" panose="02020603050405020304" pitchFamily="18" charset="0"/>
              </a:rPr>
              <a:t>In other words, the application doesn’t need to know where the dependencies and inputs come from.</a:t>
            </a:r>
          </a:p>
          <a:p>
            <a:pPr marL="342900" indent="-342900" algn="just">
              <a:buFont typeface="Arial" panose="020B0604020202020204" pitchFamily="34" charset="0"/>
              <a:buChar char="•"/>
            </a:pPr>
            <a:r>
              <a:rPr lang="en-GB" sz="2400" dirty="0" smtClean="0">
                <a:solidFill>
                  <a:srgbClr val="333333"/>
                </a:solidFill>
                <a:latin typeface="Times New Roman" panose="02020603050405020304" pitchFamily="18" charset="0"/>
                <a:cs typeface="Times New Roman" panose="02020603050405020304" pitchFamily="18" charset="0"/>
              </a:rPr>
              <a:t>so,</a:t>
            </a:r>
            <a:r>
              <a:rPr lang="en-GB" sz="2400" b="0" i="0" dirty="0" smtClean="0">
                <a:solidFill>
                  <a:srgbClr val="333333"/>
                </a:solidFill>
                <a:effectLst/>
                <a:latin typeface="Times New Roman" panose="02020603050405020304" pitchFamily="18" charset="0"/>
                <a:cs typeface="Times New Roman" panose="02020603050405020304" pitchFamily="18" charset="0"/>
              </a:rPr>
              <a:t> it can be reused in any other project multiple times, saving a lot of time and money. Without this standard, the software components must be re-developed by the underlying hardware every time.</a:t>
            </a:r>
            <a:endParaRPr lang="en-US" sz="2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511761" y="1210912"/>
            <a:ext cx="4965014" cy="3765349"/>
          </a:xfrm>
          <a:prstGeom prst="rect">
            <a:avLst/>
          </a:prstGeom>
        </p:spPr>
      </p:pic>
    </p:spTree>
    <p:extLst>
      <p:ext uri="{BB962C8B-B14F-4D97-AF65-F5344CB8AC3E}">
        <p14:creationId xmlns:p14="http://schemas.microsoft.com/office/powerpoint/2010/main" val="224676835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r>
              <a:rPr lang="en-GB" sz="2400" b="1" dirty="0" smtClean="0">
                <a:latin typeface="Times New Roman" panose="02020603050405020304" pitchFamily="18" charset="0"/>
                <a:cs typeface="Times New Roman" panose="02020603050405020304" pitchFamily="18" charset="0"/>
              </a:rPr>
              <a:t>Objective:</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AUTOSAR provides specifications of basic software modules, defines application interfaces and builds a common development methodology based on standardized exchange format. Basic software modules made available by the AUTOSAR layered software architecture can be used in vehicles of different manufacturers and electronic components of different suppliers, thereby reducing expenditures for research and </a:t>
            </a:r>
            <a:r>
              <a:rPr lang="en-GB" sz="2400" dirty="0" smtClean="0">
                <a:latin typeface="Times New Roman" panose="02020603050405020304" pitchFamily="18" charset="0"/>
                <a:cs typeface="Times New Roman" panose="02020603050405020304" pitchFamily="18" charset="0"/>
              </a:rPr>
              <a:t>development.</a:t>
            </a:r>
          </a:p>
          <a:p>
            <a:pPr algn="just"/>
            <a:r>
              <a:rPr lang="en-GB" sz="2400" b="1" dirty="0" smtClean="0">
                <a:latin typeface="Times New Roman" panose="02020603050405020304" pitchFamily="18" charset="0"/>
                <a:cs typeface="Times New Roman" panose="02020603050405020304" pitchFamily="18" charset="0"/>
              </a:rPr>
              <a:t>Modularity: </a:t>
            </a:r>
            <a:r>
              <a:rPr lang="en-IN" sz="2400" dirty="0">
                <a:latin typeface="Times New Roman" panose="02020603050405020304" pitchFamily="18" charset="0"/>
                <a:cs typeface="Times New Roman" panose="02020603050405020304" pitchFamily="18" charset="0"/>
              </a:rPr>
              <a:t>customizing software regarding the specific requirements of each ECU and its tasks</a:t>
            </a:r>
            <a:r>
              <a:rPr lang="en-IN"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GB" sz="2400" b="1" dirty="0" smtClean="0">
                <a:latin typeface="Times New Roman" panose="02020603050405020304" pitchFamily="18" charset="0"/>
                <a:cs typeface="Times New Roman" panose="02020603050405020304" pitchFamily="18" charset="0"/>
              </a:rPr>
              <a:t>Scalability: </a:t>
            </a:r>
            <a:r>
              <a:rPr lang="en-IN" sz="2400" dirty="0">
                <a:latin typeface="Times New Roman" panose="02020603050405020304" pitchFamily="18" charset="0"/>
                <a:cs typeface="Times New Roman" panose="02020603050405020304" pitchFamily="18" charset="0"/>
              </a:rPr>
              <a:t>avoiding software redundancy by adapting common modules to different vehicles platforms</a:t>
            </a:r>
            <a:r>
              <a:rPr lang="en-IN" sz="2400" dirty="0" smtClean="0">
                <a:latin typeface="Times New Roman" panose="02020603050405020304" pitchFamily="18" charset="0"/>
                <a:cs typeface="Times New Roman" panose="02020603050405020304" pitchFamily="18" charset="0"/>
              </a:rPr>
              <a:t>.</a:t>
            </a:r>
          </a:p>
          <a:p>
            <a:pPr algn="just"/>
            <a:r>
              <a:rPr lang="en-IN" sz="2400" b="1" dirty="0" smtClean="0">
                <a:latin typeface="Times New Roman" panose="02020603050405020304" pitchFamily="18" charset="0"/>
                <a:cs typeface="Times New Roman" panose="02020603050405020304" pitchFamily="18" charset="0"/>
              </a:rPr>
              <a:t>Transferability</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optimizing the use of available resources within the electronic architecture of the vehicle.</a:t>
            </a:r>
            <a:r>
              <a:rPr lang="en-IN" sz="2400" dirty="0" smtClean="0"/>
              <a:t>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40631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345" y="929122"/>
            <a:ext cx="11333019" cy="2285133"/>
          </a:xfrm>
        </p:spPr>
        <p:txBody>
          <a:bodyPr/>
          <a:lstStyle/>
          <a:p>
            <a:pPr algn="just"/>
            <a:r>
              <a:rPr lang="en-IN" sz="2400" b="1" dirty="0" smtClean="0">
                <a:latin typeface="Times New Roman" panose="02020603050405020304" pitchFamily="18" charset="0"/>
                <a:cs typeface="Times New Roman" panose="02020603050405020304" pitchFamily="18" charset="0"/>
              </a:rPr>
              <a:t>Reusability</a:t>
            </a:r>
            <a:r>
              <a:rPr lang="en-IN" sz="2400" dirty="0">
                <a:latin typeface="Times New Roman" panose="02020603050405020304" pitchFamily="18" charset="0"/>
                <a:cs typeface="Times New Roman" panose="02020603050405020304" pitchFamily="18" charset="0"/>
              </a:rPr>
              <a:t>: improving product quality and reliability</a:t>
            </a:r>
            <a:r>
              <a:rPr lang="en-IN" sz="2400" dirty="0" smtClean="0">
                <a:latin typeface="Times New Roman" panose="02020603050405020304" pitchFamily="18" charset="0"/>
                <a:cs typeface="Times New Roman" panose="02020603050405020304" pitchFamily="18" charset="0"/>
              </a:rPr>
              <a:t>.</a:t>
            </a:r>
          </a:p>
          <a:p>
            <a:pPr algn="just"/>
            <a:r>
              <a:rPr lang="en-IN" sz="2400" b="1" dirty="0" smtClean="0">
                <a:latin typeface="Times New Roman" panose="02020603050405020304" pitchFamily="18" charset="0"/>
                <a:cs typeface="Times New Roman" panose="02020603050405020304" pitchFamily="18" charset="0"/>
              </a:rPr>
              <a:t>Standardization</a:t>
            </a:r>
            <a:r>
              <a:rPr lang="en-IN" sz="2400" dirty="0">
                <a:latin typeface="Times New Roman" panose="02020603050405020304" pitchFamily="18" charset="0"/>
                <a:cs typeface="Times New Roman" panose="02020603050405020304" pitchFamily="18" charset="0"/>
              </a:rPr>
              <a:t>: standardizing interfaces between different software layers across manufacturers and </a:t>
            </a:r>
            <a:r>
              <a:rPr lang="en-IN" sz="2400" dirty="0" smtClean="0">
                <a:latin typeface="Times New Roman" panose="02020603050405020304" pitchFamily="18" charset="0"/>
                <a:cs typeface="Times New Roman" panose="02020603050405020304" pitchFamily="18" charset="0"/>
              </a:rPr>
              <a:t>suppliers.</a:t>
            </a:r>
          </a:p>
          <a:p>
            <a:pPr algn="just">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If </a:t>
            </a:r>
            <a:r>
              <a:rPr lang="en-GB" sz="2400" dirty="0">
                <a:latin typeface="Times New Roman" panose="02020603050405020304" pitchFamily="18" charset="0"/>
                <a:cs typeface="Times New Roman" panose="02020603050405020304" pitchFamily="18" charset="0"/>
              </a:rPr>
              <a:t>a new software component needs to be added, using the standard, the focus will only be on implementing the inside algorithm, without adapting to the OEM environment</a:t>
            </a:r>
            <a:r>
              <a:rPr lang="en-GB" sz="2400" dirty="0" smtClean="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27333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70C0"/>
                </a:solidFill>
                <a:latin typeface="Times New Roman" panose="02020603050405020304" pitchFamily="18" charset="0"/>
                <a:cs typeface="Times New Roman" panose="02020603050405020304" pitchFamily="18" charset="0"/>
              </a:rPr>
              <a:t>AUTOSAR Architecture</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4055" y="1196976"/>
            <a:ext cx="11352310" cy="4968875"/>
          </a:xfrm>
        </p:spPr>
        <p:txBody>
          <a:bodyPr/>
          <a:lstStyle/>
          <a:p>
            <a:pPr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AUTOSAR is an open system architecture for automotive software development </a:t>
            </a:r>
            <a:r>
              <a:rPr lang="en-GB" sz="2400" dirty="0" smtClean="0">
                <a:latin typeface="Times New Roman" panose="02020603050405020304" pitchFamily="18" charset="0"/>
                <a:cs typeface="Times New Roman" panose="02020603050405020304" pitchFamily="18" charset="0"/>
              </a:rPr>
              <a:t>and provides </a:t>
            </a:r>
            <a:r>
              <a:rPr lang="en-GB" sz="2400" dirty="0">
                <a:latin typeface="Times New Roman" panose="02020603050405020304" pitchFamily="18" charset="0"/>
                <a:cs typeface="Times New Roman" panose="02020603050405020304" pitchFamily="18" charset="0"/>
              </a:rPr>
              <a:t>standards for developing common automotive software applications</a:t>
            </a:r>
            <a:r>
              <a:rPr lang="en-GB" sz="2400" dirty="0" smtClean="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It </a:t>
            </a:r>
            <a:r>
              <a:rPr lang="en-GB" sz="2400" dirty="0">
                <a:latin typeface="Times New Roman" panose="02020603050405020304" pitchFamily="18" charset="0"/>
                <a:cs typeface="Times New Roman" panose="02020603050405020304" pitchFamily="18" charset="0"/>
              </a:rPr>
              <a:t>is </a:t>
            </a:r>
            <a:r>
              <a:rPr lang="en-GB" sz="2400" dirty="0" smtClean="0">
                <a:latin typeface="Times New Roman" panose="02020603050405020304" pitchFamily="18" charset="0"/>
                <a:cs typeface="Times New Roman" panose="02020603050405020304" pitchFamily="18" charset="0"/>
              </a:rPr>
              <a:t>a growing </a:t>
            </a:r>
            <a:r>
              <a:rPr lang="en-GB" sz="2400" dirty="0">
                <a:latin typeface="Times New Roman" panose="02020603050405020304" pitchFamily="18" charset="0"/>
                <a:cs typeface="Times New Roman" panose="02020603050405020304" pitchFamily="18" charset="0"/>
              </a:rPr>
              <a:t>and evolving standard that defines a layered architecture for the software</a:t>
            </a:r>
            <a:r>
              <a:rPr lang="en-GB" sz="2400" dirty="0" smtClean="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The classic </a:t>
            </a:r>
            <a:r>
              <a:rPr lang="en-GB" sz="2400" dirty="0">
                <a:latin typeface="Times New Roman" panose="02020603050405020304" pitchFamily="18" charset="0"/>
                <a:cs typeface="Times New Roman" panose="02020603050405020304" pitchFamily="18" charset="0"/>
              </a:rPr>
              <a:t>AUTOSAR platform runs on a microcontroller and is divided into 3 main </a:t>
            </a:r>
            <a:r>
              <a:rPr lang="en-GB" sz="2400" dirty="0" smtClean="0">
                <a:latin typeface="Times New Roman" panose="02020603050405020304" pitchFamily="18" charset="0"/>
                <a:cs typeface="Times New Roman" panose="02020603050405020304" pitchFamily="18" charset="0"/>
              </a:rPr>
              <a:t>layers.</a:t>
            </a:r>
          </a:p>
          <a:p>
            <a:pPr lvl="1">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Basic Software Architecture- It is common to any AUTOSAR ECU.</a:t>
            </a:r>
          </a:p>
          <a:p>
            <a:pPr lvl="1">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AUTOSAR Runtime Environment</a:t>
            </a:r>
          </a:p>
          <a:p>
            <a:pPr lvl="1">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Application </a:t>
            </a:r>
            <a:r>
              <a:rPr lang="en-GB" sz="2400" dirty="0" smtClean="0">
                <a:latin typeface="Times New Roman" panose="02020603050405020304" pitchFamily="18" charset="0"/>
                <a:cs typeface="Times New Roman" panose="02020603050405020304" pitchFamily="18" charset="0"/>
              </a:rPr>
              <a:t>Layer</a:t>
            </a:r>
          </a:p>
          <a:p>
            <a:pPr marL="457200" lvl="1" indent="0" algn="just">
              <a:buNone/>
            </a:pPr>
            <a:endParaRPr lang="en-GB" sz="24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02807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p:cNvPicPr>
            <a:picLocks noChangeAspect="1"/>
          </p:cNvPicPr>
          <p:nvPr/>
        </p:nvPicPr>
        <p:blipFill rotWithShape="1">
          <a:blip r:embed="rId2">
            <a:extLst>
              <a:ext uri="{28A0092B-C50C-407E-A947-70E740481C1C}">
                <a14:useLocalDpi xmlns:a14="http://schemas.microsoft.com/office/drawing/2010/main" val="0"/>
              </a:ext>
            </a:extLst>
          </a:blip>
          <a:srcRect l="9192" r="4212" b="7890"/>
          <a:stretch/>
        </p:blipFill>
        <p:spPr bwMode="auto">
          <a:xfrm>
            <a:off x="1616850" y="995946"/>
            <a:ext cx="6391563" cy="487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ight Brace 6"/>
          <p:cNvSpPr/>
          <p:nvPr/>
        </p:nvSpPr>
        <p:spPr bwMode="auto">
          <a:xfrm>
            <a:off x="8008413" y="3101085"/>
            <a:ext cx="701963" cy="2004291"/>
          </a:xfrm>
          <a:prstGeom prst="rightBrace">
            <a:avLst/>
          </a:prstGeom>
          <a:noFill/>
          <a:ln w="38100" cap="flat" cmpd="sng" algn="ctr">
            <a:solidFill>
              <a:srgbClr val="00206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panose="020B0604020202020204" pitchFamily="34" charset="0"/>
              <a:ea typeface="新細明體" pitchFamily="18" charset="-120"/>
            </a:endParaRPr>
          </a:p>
        </p:txBody>
      </p:sp>
      <p:sp>
        <p:nvSpPr>
          <p:cNvPr id="8" name="TextBox 7"/>
          <p:cNvSpPr txBox="1"/>
          <p:nvPr/>
        </p:nvSpPr>
        <p:spPr>
          <a:xfrm>
            <a:off x="8710377" y="3756892"/>
            <a:ext cx="2936192" cy="1200329"/>
          </a:xfrm>
          <a:prstGeom prst="rect">
            <a:avLst/>
          </a:prstGeom>
          <a:noFill/>
        </p:spPr>
        <p:txBody>
          <a:bodyPr wrap="square" rtlCol="0">
            <a:spAutoFit/>
          </a:bodyPr>
          <a:lstStyle/>
          <a:p>
            <a:pPr algn="just"/>
            <a:r>
              <a:rPr lang="en-GB" sz="2400" b="1" dirty="0" smtClean="0">
                <a:solidFill>
                  <a:srgbClr val="FF0000"/>
                </a:solidFill>
                <a:latin typeface="Times New Roman" panose="02020603050405020304" pitchFamily="18" charset="0"/>
                <a:cs typeface="Times New Roman" panose="02020603050405020304" pitchFamily="18" charset="0"/>
              </a:rPr>
              <a:t>BSW </a:t>
            </a:r>
          </a:p>
          <a:p>
            <a:pPr algn="just"/>
            <a:r>
              <a:rPr lang="en-GB" sz="2400" b="1" dirty="0" smtClean="0">
                <a:latin typeface="Times New Roman" panose="02020603050405020304" pitchFamily="18" charset="0"/>
                <a:cs typeface="Times New Roman" panose="02020603050405020304" pitchFamily="18" charset="0"/>
              </a:rPr>
              <a:t>(Basic Software Layer)</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42249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smtClean="0">
                <a:solidFill>
                  <a:srgbClr val="0070C0"/>
                </a:solidFill>
                <a:latin typeface="Times New Roman" panose="02020603050405020304" pitchFamily="18" charset="0"/>
                <a:cs typeface="Times New Roman" panose="02020603050405020304" pitchFamily="18" charset="0"/>
              </a:rPr>
              <a:t>Application Layer</a:t>
            </a:r>
            <a:endParaRPr lang="en-US" sz="2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57200" indent="-457200"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application layer is the first layer of the AUTOSAR software architecture and supports custom functionalities implementation. This layer consists of the specific software components and many applications which perform specific tasks as per </a:t>
            </a:r>
            <a:r>
              <a:rPr lang="en-GB" sz="2400" dirty="0" smtClean="0">
                <a:latin typeface="Times New Roman" panose="02020603050405020304" pitchFamily="18" charset="0"/>
                <a:cs typeface="Times New Roman" panose="02020603050405020304" pitchFamily="18" charset="0"/>
              </a:rPr>
              <a:t>instructions.</a:t>
            </a:r>
          </a:p>
          <a:p>
            <a:pPr marL="457200" indent="-4572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AUTOSAR standard specifies the application layer implementation using a “component” concept</a:t>
            </a:r>
            <a:r>
              <a:rPr lang="en-IN"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AUTOSAR application layer consists of three components which are: </a:t>
            </a:r>
            <a:endParaRPr lang="en-GB" sz="2400" dirty="0" smtClean="0">
              <a:latin typeface="Times New Roman" panose="02020603050405020304" pitchFamily="18" charset="0"/>
              <a:cs typeface="Times New Roman" panose="02020603050405020304" pitchFamily="18" charset="0"/>
            </a:endParaRPr>
          </a:p>
          <a:p>
            <a:pPr marL="1257300" lvl="2" indent="-457200" algn="just">
              <a:buFont typeface="+mj-lt"/>
              <a:buAutoNum type="arabicPeriod"/>
            </a:pPr>
            <a:r>
              <a:rPr lang="en-GB" dirty="0">
                <a:latin typeface="Times New Roman" panose="02020603050405020304" pitchFamily="18" charset="0"/>
                <a:cs typeface="Times New Roman" panose="02020603050405020304" pitchFamily="18" charset="0"/>
              </a:rPr>
              <a:t>A</a:t>
            </a:r>
            <a:r>
              <a:rPr lang="en-GB" dirty="0" smtClean="0">
                <a:latin typeface="Times New Roman" panose="02020603050405020304" pitchFamily="18" charset="0"/>
                <a:cs typeface="Times New Roman" panose="02020603050405020304" pitchFamily="18" charset="0"/>
              </a:rPr>
              <a:t>pplication </a:t>
            </a:r>
            <a:r>
              <a:rPr lang="en-GB" dirty="0">
                <a:latin typeface="Times New Roman" panose="02020603050405020304" pitchFamily="18" charset="0"/>
                <a:cs typeface="Times New Roman" panose="02020603050405020304" pitchFamily="18" charset="0"/>
              </a:rPr>
              <a:t>software </a:t>
            </a:r>
            <a:r>
              <a:rPr lang="en-GB" dirty="0" smtClean="0">
                <a:latin typeface="Times New Roman" panose="02020603050405020304" pitchFamily="18" charset="0"/>
                <a:cs typeface="Times New Roman" panose="02020603050405020304" pitchFamily="18" charset="0"/>
              </a:rPr>
              <a:t>components</a:t>
            </a:r>
          </a:p>
          <a:p>
            <a:pPr marL="1257300" lvl="2" indent="-457200" algn="just">
              <a:buFont typeface="+mj-lt"/>
              <a:buAutoNum type="arabicPeriod"/>
            </a:pPr>
            <a:r>
              <a:rPr lang="en-GB" dirty="0">
                <a:latin typeface="Times New Roman" panose="02020603050405020304" pitchFamily="18" charset="0"/>
                <a:cs typeface="Times New Roman" panose="02020603050405020304" pitchFamily="18" charset="0"/>
              </a:rPr>
              <a:t>P</a:t>
            </a:r>
            <a:r>
              <a:rPr lang="en-GB" dirty="0" smtClean="0">
                <a:latin typeface="Times New Roman" panose="02020603050405020304" pitchFamily="18" charset="0"/>
                <a:cs typeface="Times New Roman" panose="02020603050405020304" pitchFamily="18" charset="0"/>
              </a:rPr>
              <a:t>orts </a:t>
            </a:r>
            <a:r>
              <a:rPr lang="en-GB" dirty="0">
                <a:latin typeface="Times New Roman" panose="02020603050405020304" pitchFamily="18" charset="0"/>
                <a:cs typeface="Times New Roman" panose="02020603050405020304" pitchFamily="18" charset="0"/>
              </a:rPr>
              <a:t>of software </a:t>
            </a:r>
            <a:r>
              <a:rPr lang="en-GB" dirty="0" smtClean="0">
                <a:latin typeface="Times New Roman" panose="02020603050405020304" pitchFamily="18" charset="0"/>
                <a:cs typeface="Times New Roman" panose="02020603050405020304" pitchFamily="18" charset="0"/>
              </a:rPr>
              <a:t>components</a:t>
            </a:r>
          </a:p>
          <a:p>
            <a:pPr marL="1257300" lvl="2" indent="-457200" algn="just">
              <a:buFont typeface="+mj-lt"/>
              <a:buAutoNum type="arabicPeriod"/>
            </a:pPr>
            <a:r>
              <a:rPr lang="en-GB" dirty="0">
                <a:latin typeface="Times New Roman" panose="02020603050405020304" pitchFamily="18" charset="0"/>
                <a:cs typeface="Times New Roman" panose="02020603050405020304" pitchFamily="18" charset="0"/>
              </a:rPr>
              <a:t>P</a:t>
            </a:r>
            <a:r>
              <a:rPr lang="en-GB" dirty="0" smtClean="0">
                <a:latin typeface="Times New Roman" panose="02020603050405020304" pitchFamily="18" charset="0"/>
                <a:cs typeface="Times New Roman" panose="02020603050405020304" pitchFamily="18" charset="0"/>
              </a:rPr>
              <a:t>ort </a:t>
            </a:r>
            <a:r>
              <a:rPr lang="en-GB" dirty="0">
                <a:latin typeface="Times New Roman" panose="02020603050405020304" pitchFamily="18" charset="0"/>
                <a:cs typeface="Times New Roman" panose="02020603050405020304" pitchFamily="18" charset="0"/>
              </a:rPr>
              <a:t>interfaces.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581120"/>
      </p:ext>
    </p:extLst>
  </p:cSld>
  <p:clrMapOvr>
    <a:masterClrMapping/>
  </p:clrMapOvr>
  <p:transition spd="med"/>
</p:sld>
</file>

<file path=ppt/theme/theme1.xml><?xml version="1.0" encoding="utf-8"?>
<a:theme xmlns:a="http://schemas.openxmlformats.org/drawingml/2006/main" name="5_Office 佈景主題">
  <a:themeElements>
    <a:clrScheme name="5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Office 佈景主題">
      <a:majorFont>
        <a:latin typeface="Arial"/>
        <a:ea typeface="微軟正黑體"/>
        <a:cs typeface="Arial"/>
      </a:majorFont>
      <a:minorFont>
        <a:latin typeface="Arial"/>
        <a:ea typeface="微軟正黑體"/>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lnDef>
  </a:objectDefaults>
  <a:extraClrSchemeLst>
    <a:extraClrScheme>
      <a:clrScheme name="5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Office 佈景主題">
  <a:themeElements>
    <a:clrScheme name="7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佈景主題">
      <a:majorFont>
        <a:latin typeface="Arial"/>
        <a:ea typeface="微軟正黑體"/>
        <a:cs typeface="Arial"/>
      </a:majorFont>
      <a:minorFont>
        <a:latin typeface="Arial"/>
        <a:ea typeface="微軟正黑體"/>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lnDef>
  </a:objectDefaults>
  <a:extraClrSchemeLst>
    <a:extraClrScheme>
      <a:clrScheme name="7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0_Office 佈景主題">
  <a:themeElements>
    <a:clrScheme name="10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Office 佈景主題">
      <a:majorFont>
        <a:latin typeface="Arial"/>
        <a:ea typeface="微軟正黑體"/>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lnDef>
  </a:objectDefaults>
  <a:extraClrSchemeLst>
    <a:extraClrScheme>
      <a:clrScheme name="10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8_Office 佈景主題">
  <a:themeElements>
    <a:clrScheme name="7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佈景主題">
      <a:majorFont>
        <a:latin typeface="Arial"/>
        <a:ea typeface="微軟正黑體"/>
        <a:cs typeface="Arial"/>
      </a:majorFont>
      <a:minorFont>
        <a:latin typeface="Arial"/>
        <a:ea typeface="微軟正黑體"/>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lnDef>
  </a:objectDefaults>
  <a:extraClrSchemeLst>
    <a:extraClrScheme>
      <a:clrScheme name="7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PCI_protocol_control_information</Template>
  <TotalTime>977</TotalTime>
  <Words>1138</Words>
  <Application>Microsoft Office PowerPoint</Application>
  <PresentationFormat>Widescreen</PresentationFormat>
  <Paragraphs>142</Paragraphs>
  <Slides>27</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27</vt:i4>
      </vt:variant>
    </vt:vector>
  </HeadingPairs>
  <TitlesOfParts>
    <vt:vector size="37" baseType="lpstr">
      <vt:lpstr>微軟正黑體</vt:lpstr>
      <vt:lpstr>Arial</vt:lpstr>
      <vt:lpstr>Calibri</vt:lpstr>
      <vt:lpstr>新細明體</vt:lpstr>
      <vt:lpstr>Times New Roman</vt:lpstr>
      <vt:lpstr>Wingdings</vt:lpstr>
      <vt:lpstr>5_Office 佈景主題</vt:lpstr>
      <vt:lpstr>7_Office 佈景主題</vt:lpstr>
      <vt:lpstr>10_Office 佈景主題</vt:lpstr>
      <vt:lpstr>8_Office 佈景主題</vt:lpstr>
      <vt:lpstr>Introduction of AUTOSAR</vt:lpstr>
      <vt:lpstr>PowerPoint Presentation</vt:lpstr>
      <vt:lpstr>Before and After AUTOSAR </vt:lpstr>
      <vt:lpstr>PowerPoint Presentation</vt:lpstr>
      <vt:lpstr>PowerPoint Presentation</vt:lpstr>
      <vt:lpstr>PowerPoint Presentation</vt:lpstr>
      <vt:lpstr>AUTOSAR Architecture</vt:lpstr>
      <vt:lpstr>PowerPoint Presentation</vt:lpstr>
      <vt:lpstr>Application Layer</vt:lpstr>
      <vt:lpstr>Application Software Component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RTE (Run Time Environment)</vt:lpstr>
      <vt:lpstr>PowerPoint Presentation</vt:lpstr>
      <vt:lpstr>The BSW Layer (Basic Software Layer)</vt:lpstr>
      <vt:lpstr>PowerPoint Presentation</vt:lpstr>
      <vt:lpstr>PowerPoint Presentation</vt:lpstr>
      <vt:lpstr>PowerPoint Presentation</vt:lpstr>
      <vt:lpstr>PowerPoint Presentation</vt:lpstr>
      <vt:lpstr>PowerPoint Presentation</vt:lpstr>
      <vt:lpstr>Smarter. Greener. Together.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AUTOSAR</dc:title>
  <dc:creator>Hardika.Patel</dc:creator>
  <cp:lastModifiedBy>Hardika.Patel</cp:lastModifiedBy>
  <cp:revision>37</cp:revision>
  <dcterms:created xsi:type="dcterms:W3CDTF">2023-06-07T04:18:40Z</dcterms:created>
  <dcterms:modified xsi:type="dcterms:W3CDTF">2023-06-08T12:17:49Z</dcterms:modified>
</cp:coreProperties>
</file>