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handoutMasterIdLst>
    <p:handoutMasterId r:id="rId44"/>
  </p:handoutMasterIdLst>
  <p:sldIdLst>
    <p:sldId id="259" r:id="rId3"/>
    <p:sldId id="260" r:id="rId4"/>
    <p:sldId id="289" r:id="rId5"/>
    <p:sldId id="257" r:id="rId6"/>
    <p:sldId id="261" r:id="rId7"/>
    <p:sldId id="262" r:id="rId8"/>
    <p:sldId id="293" r:id="rId9"/>
    <p:sldId id="264" r:id="rId10"/>
    <p:sldId id="280" r:id="rId11"/>
    <p:sldId id="263" r:id="rId12"/>
    <p:sldId id="265" r:id="rId13"/>
    <p:sldId id="266" r:id="rId14"/>
    <p:sldId id="267" r:id="rId15"/>
    <p:sldId id="269" r:id="rId16"/>
    <p:sldId id="284" r:id="rId17"/>
    <p:sldId id="270" r:id="rId18"/>
    <p:sldId id="271" r:id="rId19"/>
    <p:sldId id="274" r:id="rId20"/>
    <p:sldId id="275" r:id="rId21"/>
    <p:sldId id="282" r:id="rId22"/>
    <p:sldId id="290" r:id="rId23"/>
    <p:sldId id="291" r:id="rId24"/>
    <p:sldId id="292" r:id="rId25"/>
    <p:sldId id="283" r:id="rId26"/>
    <p:sldId id="281" r:id="rId27"/>
    <p:sldId id="286" r:id="rId28"/>
    <p:sldId id="287" r:id="rId29"/>
    <p:sldId id="296" r:id="rId30"/>
    <p:sldId id="294" r:id="rId31"/>
    <p:sldId id="278" r:id="rId32"/>
    <p:sldId id="279" r:id="rId33"/>
    <p:sldId id="297" r:id="rId34"/>
    <p:sldId id="295" r:id="rId35"/>
    <p:sldId id="299" r:id="rId36"/>
    <p:sldId id="304" r:id="rId37"/>
    <p:sldId id="285" r:id="rId38"/>
    <p:sldId id="301" r:id="rId39"/>
    <p:sldId id="302" r:id="rId40"/>
    <p:sldId id="303" r:id="rId41"/>
    <p:sldId id="3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920E1-A1DE-413B-ACBB-BCC5A786A807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8E518-BB1A-40D0-B147-E021B7FEF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7454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9A821-80A9-46A8-A614-8CA392E84752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15EB3-550F-4D28-BB14-9739E775B9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3088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FA73-F0AF-4D4F-B65E-EEA288FAFDF9}" type="datetime1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42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CAA0-B83E-4B7D-B99A-24395A759E62}" type="datetime1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7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49C8-65A0-4EAE-AA31-D9331012C9C5}" type="datetime1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17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20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8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A91B-3F24-4D1B-B149-81B0EAEC9707}" type="datetime1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65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3334-F542-4218-A0CE-8533D0B06A76}" type="datetime1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31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EB0-BEC6-4E53-ADD9-078CFE82FC39}" type="datetime1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05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B261-21A3-4496-8C51-0AB62423AD4E}" type="datetime1">
              <a:rPr lang="en-IN" smtClean="0"/>
              <a:t>23-05-2023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81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F727-7DD7-4F7E-945B-C99077477D38}" type="datetime1">
              <a:rPr lang="en-IN" smtClean="0"/>
              <a:t>23-05-2023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70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B3BB-F863-4004-89D9-87AD0603E2C0}" type="datetime1">
              <a:rPr lang="en-IN" smtClean="0"/>
              <a:t>23-05-2023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9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9066-0B3D-4B8B-9579-885E178D37D9}" type="datetime1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74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3623-5029-4DB2-B94F-F7D6FEEFC3BF}" type="datetime1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342C0-2E2A-46F8-8132-F715885891E3}" type="datetime1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0E95-7669-4E62-8D07-1D9781B7F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50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over_16 9_hand_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0"/>
            <a:ext cx="60938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35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uxbigdata.in/can-error-basics" TargetMode="External"/><Relationship Id="rId2" Type="http://schemas.openxmlformats.org/officeDocument/2006/relationships/hyperlink" Target="https://www.eecs.umich.edu/courses/eecs461/doc/CAN_notes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CAN_bus" TargetMode="External"/><Relationship Id="rId4" Type="http://schemas.openxmlformats.org/officeDocument/2006/relationships/hyperlink" Target="https://www.kvaser.com/can-protocol-tutorial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navixy.com/docs/academy/can-bus/can-and-alternative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337245" y="580016"/>
            <a:ext cx="5410411" cy="189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4267" b="1" dirty="0">
                <a:solidFill>
                  <a:srgbClr val="0087DC"/>
                </a:solidFill>
                <a:latin typeface="Calibri"/>
                <a:ea typeface="Microsoft JhengHei" pitchFamily="34" charset="-120"/>
              </a:rPr>
              <a:t>CAN </a:t>
            </a:r>
            <a:r>
              <a:rPr lang="en-US" altLang="zh-TW" sz="4267" b="1" dirty="0" smtClean="0">
                <a:solidFill>
                  <a:srgbClr val="0087DC"/>
                </a:solidFill>
                <a:latin typeface="Calibri"/>
                <a:ea typeface="Microsoft JhengHei" pitchFamily="34" charset="-120"/>
              </a:rPr>
              <a:t>PROTOCOL: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i="1" dirty="0" smtClean="0">
                <a:solidFill>
                  <a:srgbClr val="0087DC"/>
                </a:solidFill>
                <a:latin typeface="Calibri"/>
                <a:ea typeface="Microsoft JhengHei" pitchFamily="34" charset="-120"/>
              </a:rPr>
              <a:t>FEATURES, MESSAGING &amp; ERROR HANDLING</a:t>
            </a:r>
            <a:endParaRPr lang="en-US" altLang="zh-TW" sz="3600" i="1" dirty="0">
              <a:solidFill>
                <a:srgbClr val="0087DC"/>
              </a:solidFill>
              <a:latin typeface="Calibri"/>
              <a:ea typeface="Microsoft JhengHei" pitchFamily="34" charset="-12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TW" sz="4800" dirty="0">
              <a:solidFill>
                <a:srgbClr val="0087DC"/>
              </a:solidFill>
              <a:latin typeface="Calibri"/>
              <a:ea typeface="Microsoft JhengHei" pitchFamily="34" charset="-12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TW" sz="4800" dirty="0">
              <a:solidFill>
                <a:srgbClr val="0087DC"/>
              </a:solidFill>
              <a:latin typeface="Calibri"/>
              <a:ea typeface="Microsoft JhengHei" pitchFamily="34" charset="-12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TW" altLang="en-US" sz="4800" dirty="0">
              <a:solidFill>
                <a:srgbClr val="0087DC"/>
              </a:solidFill>
              <a:latin typeface="Calibri"/>
              <a:ea typeface="Microsoft JhengHei" pitchFamily="34" charset="-120"/>
            </a:endParaRPr>
          </a:p>
        </p:txBody>
      </p:sp>
      <p:pic>
        <p:nvPicPr>
          <p:cNvPr id="1028" name="Picture 4" descr="Re-evaluating the role of the LIN Bus in vehicle sensor and control  applications - Embedded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3" y="3168680"/>
            <a:ext cx="4883456" cy="299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7245" y="2451625"/>
            <a:ext cx="4563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Nov 2022</a:t>
            </a:r>
          </a:p>
          <a:p>
            <a:r>
              <a:rPr lang="en-US" dirty="0" smtClean="0"/>
              <a:t>Ashfin.R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07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EE1A-72EA-499C-8F30-BFD73FCDDD9E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CAN Frames/Messages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507" y="1345784"/>
            <a:ext cx="2378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Types of Frames: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Data Frame	</a:t>
            </a:r>
          </a:p>
          <a:p>
            <a:pPr marL="342900" indent="-342900">
              <a:buAutoNum type="arabicPeriod"/>
            </a:pPr>
            <a:r>
              <a:rPr lang="en-US" dirty="0" smtClean="0"/>
              <a:t>Remote Frame</a:t>
            </a:r>
          </a:p>
          <a:p>
            <a:pPr marL="342900" indent="-342900">
              <a:buAutoNum type="arabicPeriod"/>
            </a:pPr>
            <a:r>
              <a:rPr lang="en-US" dirty="0" smtClean="0"/>
              <a:t>Error Frame</a:t>
            </a:r>
          </a:p>
          <a:p>
            <a:pPr marL="342900" indent="-342900">
              <a:buAutoNum type="arabicPeriod"/>
            </a:pPr>
            <a:r>
              <a:rPr lang="en-US" dirty="0" smtClean="0"/>
              <a:t>Overload Frame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345784"/>
            <a:ext cx="7772400" cy="423164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3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56E1-4175-4842-8094-6A8C19E5D766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Frame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07" y="1027610"/>
            <a:ext cx="9258300" cy="1409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3143" y="2550170"/>
            <a:ext cx="104546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SOF</a:t>
            </a:r>
            <a:r>
              <a:rPr lang="en-US" b="1" dirty="0" smtClean="0"/>
              <a:t> (Start Of Frame)</a:t>
            </a:r>
            <a:r>
              <a:rPr lang="en-US" dirty="0" smtClean="0"/>
              <a:t>: </a:t>
            </a:r>
            <a:r>
              <a:rPr lang="en-IN" dirty="0" smtClean="0"/>
              <a:t>- 1 dominant bit (Logic 0)</a:t>
            </a:r>
          </a:p>
          <a:p>
            <a:r>
              <a:rPr lang="en-US" dirty="0"/>
              <a:t>	</a:t>
            </a:r>
            <a:r>
              <a:rPr lang="en-US" dirty="0" smtClean="0"/>
              <a:t>	          - Synchronizes all nodes after bus idle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Arbitration Field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Identifier</a:t>
            </a:r>
            <a:r>
              <a:rPr lang="en-US" dirty="0" smtClean="0"/>
              <a:t>: - 11 bit for Standard CAN Frame</a:t>
            </a:r>
          </a:p>
          <a:p>
            <a:r>
              <a:rPr lang="en-US" dirty="0"/>
              <a:t>	</a:t>
            </a:r>
            <a:r>
              <a:rPr lang="en-US" dirty="0" smtClean="0"/>
              <a:t>       - 29 bit for Extended CAN Frame</a:t>
            </a:r>
          </a:p>
          <a:p>
            <a:r>
              <a:rPr lang="en-US" dirty="0"/>
              <a:t>	</a:t>
            </a:r>
            <a:r>
              <a:rPr lang="en-US" dirty="0" smtClean="0"/>
              <a:t>       - Used for Message arbitration</a:t>
            </a:r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. for 11 bit identifier: 111 1111 0111 (0x7F7)</a:t>
            </a:r>
          </a:p>
          <a:p>
            <a:endParaRPr lang="en-US" dirty="0"/>
          </a:p>
          <a:p>
            <a:r>
              <a:rPr lang="en-US" dirty="0" smtClean="0"/>
              <a:t>Note: -CAN Frames are “content addressed” and not “message addressed”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0ECF-C889-4894-B54B-797306230DC4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820477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Frame – Msg. Arbitration 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507" y="1555036"/>
            <a:ext cx="83005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Any node can start transmission if the bus is idle (&gt;= 11 consecutive recessive bits)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Conflict arises when 2 or more nodes try to start transmission at the same time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Arbitration Process: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transmitting nodes monitor the CAN Bus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 transmitting node detects a dominant bit when it is sending a recessive bit,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it stops transmission immediately and acts as a receiving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arbitration process is done for the entire identifier bit field (11 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the process, only one transmitter will remain on the bus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nodes try to re-transmit the messages once the bus is idle again</a:t>
            </a:r>
          </a:p>
          <a:p>
            <a:pPr lvl="2"/>
            <a:r>
              <a:rPr lang="en-US" dirty="0" smtClean="0"/>
              <a:t>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Non-destructive and delay-free arbitration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12</a:t>
            </a:fld>
            <a:endParaRPr lang="en-IN"/>
          </a:p>
        </p:txBody>
      </p:sp>
      <p:pic>
        <p:nvPicPr>
          <p:cNvPr id="6148" name="Picture 4" descr="Unlocking Tanzania's Arbitration Potential - The Tanzanian Associ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724" y="3857225"/>
            <a:ext cx="3832951" cy="268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5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5D6D-A254-4B5B-975D-52CF437E7AC0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820477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Frame – Msg. Arbitration 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122" name="Picture 2" descr="Controller Area Network (CAN) programming Tutorial 10: bit wise bus  arbitration animation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9" y="1203894"/>
            <a:ext cx="8834845" cy="496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13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12507" y="2048169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0x65F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13806" y="3843661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0x659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12507" y="2945915"/>
            <a:ext cx="74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0x67F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4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B5D9-8318-4A7D-BF33-D44ABAB7A4E2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Frame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07" y="1210490"/>
            <a:ext cx="9258300" cy="1409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3143" y="2760617"/>
            <a:ext cx="104546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RTR (Remote Transmission Request):</a:t>
            </a:r>
            <a:r>
              <a:rPr lang="en-US" dirty="0" smtClean="0"/>
              <a:t> - 1 bit</a:t>
            </a:r>
          </a:p>
          <a:p>
            <a:r>
              <a:rPr lang="en-US" dirty="0"/>
              <a:t>	</a:t>
            </a:r>
            <a:r>
              <a:rPr lang="en-US" dirty="0" smtClean="0"/>
              <a:t>		                    - To distinguish Data &amp; Remote Frames</a:t>
            </a:r>
          </a:p>
          <a:p>
            <a:r>
              <a:rPr lang="en-US" dirty="0"/>
              <a:t>	</a:t>
            </a:r>
            <a:r>
              <a:rPr lang="en-US" dirty="0" smtClean="0"/>
              <a:t>		                     - Dominant in Data Frames (hence more priority)</a:t>
            </a:r>
          </a:p>
          <a:p>
            <a:r>
              <a:rPr lang="en-US" dirty="0"/>
              <a:t>	</a:t>
            </a:r>
            <a:r>
              <a:rPr lang="en-US" dirty="0" smtClean="0"/>
              <a:t>		                     - Recessive in Remote Frame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Control Fields: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IDE (Identifier Extension) </a:t>
            </a:r>
            <a:r>
              <a:rPr lang="en-US" dirty="0" smtClean="0"/>
              <a:t>: - 1 bit</a:t>
            </a:r>
          </a:p>
          <a:p>
            <a:r>
              <a:rPr lang="en-US" dirty="0"/>
              <a:t>	</a:t>
            </a:r>
            <a:r>
              <a:rPr lang="en-US" dirty="0" smtClean="0"/>
              <a:t>	                   - To distinguish if it’s 11 bit standard identifier or 29 bit extended identifier</a:t>
            </a:r>
          </a:p>
          <a:p>
            <a:r>
              <a:rPr lang="en-US" dirty="0"/>
              <a:t>	</a:t>
            </a:r>
            <a:r>
              <a:rPr lang="en-US" dirty="0" smtClean="0"/>
              <a:t>	                   - Dominant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11 bit </a:t>
            </a:r>
            <a:r>
              <a:rPr lang="en-US" dirty="0" err="1" smtClean="0"/>
              <a:t>std</a:t>
            </a:r>
            <a:r>
              <a:rPr lang="en-US" dirty="0" smtClean="0"/>
              <a:t> identifier </a:t>
            </a:r>
          </a:p>
          <a:p>
            <a:r>
              <a:rPr lang="en-US" dirty="0"/>
              <a:t>	</a:t>
            </a:r>
            <a:r>
              <a:rPr lang="en-US" dirty="0" smtClean="0"/>
              <a:t>	                   - Recessive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29 bit extended identifier </a:t>
            </a:r>
          </a:p>
          <a:p>
            <a:r>
              <a:rPr lang="en-US" dirty="0"/>
              <a:t>	</a:t>
            </a:r>
            <a:r>
              <a:rPr lang="en-US" dirty="0" smtClean="0"/>
              <a:t>		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1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167-6F9D-418E-94B0-48836DD6AF81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7185870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Standard vs Extended CAN Frames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143" y="1349829"/>
            <a:ext cx="10293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difference in number of Identifier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CAN frame is described in CAN Protocol 2.0A and 2.0B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Extended CAN frame is described only in CAN Protocol 2.0B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controllers which support extended CAN frames can also support standard CAN (backward compatible)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3062991"/>
            <a:ext cx="5505450" cy="3057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utoShape 2" descr="Light Bulb Idea Vector Art, Icons, and Graphics for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4436">
            <a:off x="6861947" y="3027864"/>
            <a:ext cx="2290763" cy="2290763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1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06FB-CD5C-4A28-A33A-1A905C78903B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Frame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07" y="1227228"/>
            <a:ext cx="9429750" cy="1895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" y="3122703"/>
            <a:ext cx="11681822" cy="19806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2507" y="5103674"/>
            <a:ext cx="11383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SRR (Subsequent Remote Request):</a:t>
            </a:r>
            <a:r>
              <a:rPr lang="en-US" dirty="0" smtClean="0"/>
              <a:t> - Used in CAN2.0B for backward compatibility</a:t>
            </a:r>
          </a:p>
          <a:p>
            <a:r>
              <a:rPr lang="en-US" dirty="0" smtClean="0"/>
              <a:t>			             - 1 bit</a:t>
            </a:r>
          </a:p>
          <a:p>
            <a:r>
              <a:rPr lang="en-US" dirty="0"/>
              <a:t>	</a:t>
            </a:r>
            <a:r>
              <a:rPr lang="en-US" dirty="0" smtClean="0"/>
              <a:t>		             - Always recessive </a:t>
            </a:r>
          </a:p>
          <a:p>
            <a:r>
              <a:rPr lang="en-US" dirty="0"/>
              <a:t>	</a:t>
            </a:r>
            <a:r>
              <a:rPr lang="en-US" dirty="0" smtClean="0"/>
              <a:t>		             - So that 11 bit Std. frame always wins the arbitration against 29 bit ext. frame with 			                the same 11 bit </a:t>
            </a:r>
            <a:r>
              <a:rPr lang="en-US" dirty="0" err="1" smtClean="0"/>
              <a:t>msb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4507-D0CF-459D-8007-87B9673C40BC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Frame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07" y="1210490"/>
            <a:ext cx="9258300" cy="1409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3143" y="2760617"/>
            <a:ext cx="103806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r0, r1 bits : </a:t>
            </a:r>
            <a:r>
              <a:rPr lang="en-US" dirty="0" smtClean="0"/>
              <a:t>reserved bits for future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DLC (Data length Count): </a:t>
            </a:r>
            <a:r>
              <a:rPr lang="en-US" dirty="0" smtClean="0"/>
              <a:t>- 4 bits</a:t>
            </a:r>
          </a:p>
          <a:p>
            <a:r>
              <a:rPr lang="en-US" dirty="0"/>
              <a:t>	</a:t>
            </a:r>
            <a:r>
              <a:rPr lang="en-US" dirty="0" smtClean="0"/>
              <a:t>	                 - Number of bytes of data to be transmitted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Data field</a:t>
            </a:r>
            <a:r>
              <a:rPr lang="en-US" dirty="0" smtClean="0"/>
              <a:t>: - Up to 64 bit/8 Byte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CRC field</a:t>
            </a:r>
            <a:r>
              <a:rPr lang="en-US" dirty="0" smtClean="0"/>
              <a:t>: - 16 bits (15 bit CRC + 1 bit delimiter)</a:t>
            </a:r>
          </a:p>
          <a:p>
            <a:r>
              <a:rPr lang="en-US" dirty="0"/>
              <a:t>	 </a:t>
            </a:r>
            <a:r>
              <a:rPr lang="en-US" dirty="0" smtClean="0"/>
              <a:t>     - Delimiter bit buys breathing time for CRC calculation at receiving node</a:t>
            </a:r>
          </a:p>
          <a:p>
            <a:r>
              <a:rPr lang="en-US" dirty="0" smtClean="0"/>
              <a:t>                        - Has checksum of the data for error-detection (discussed later)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2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5237-067B-4341-8D8F-789962DA3F7B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Frame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07" y="1210490"/>
            <a:ext cx="9258300" cy="1409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3143" y="2882537"/>
            <a:ext cx="11364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ACK field </a:t>
            </a:r>
            <a:r>
              <a:rPr lang="en-US" b="1" dirty="0" smtClean="0"/>
              <a:t>(Acknowledgement):</a:t>
            </a:r>
            <a:r>
              <a:rPr lang="en-US" dirty="0" smtClean="0"/>
              <a:t> - 1 Bit (+1 recessive bit delimiter)</a:t>
            </a:r>
          </a:p>
          <a:p>
            <a:r>
              <a:rPr lang="en-US" dirty="0"/>
              <a:t>	</a:t>
            </a:r>
            <a:r>
              <a:rPr lang="en-US" dirty="0" smtClean="0"/>
              <a:t>	           </a:t>
            </a:r>
            <a:r>
              <a:rPr lang="en-US" dirty="0"/>
              <a:t> </a:t>
            </a:r>
            <a:r>
              <a:rPr lang="en-US" dirty="0" smtClean="0"/>
              <a:t>              - Always recessive in the original message send by the transmitting node</a:t>
            </a:r>
          </a:p>
          <a:p>
            <a:r>
              <a:rPr lang="en-US" dirty="0"/>
              <a:t>	</a:t>
            </a:r>
            <a:r>
              <a:rPr lang="en-US" dirty="0" smtClean="0"/>
              <a:t>	                          - if any receiving node receives the frame without any errors, it sends a dominant bit 		                            during the acknowledgement slot and makes the bus dominant, thus sending 			                            acknowledgment to the transmitter.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                       - At-least 1 receiving node should do acknowledgment to avoid </a:t>
            </a:r>
          </a:p>
          <a:p>
            <a:r>
              <a:rPr lang="en-US" dirty="0"/>
              <a:t>	</a:t>
            </a:r>
            <a:r>
              <a:rPr lang="en-US" dirty="0" smtClean="0"/>
              <a:t>		          ACK error (discussed later)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9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D61B-4090-4111-9B2C-F43D4159D723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Frame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07" y="1210490"/>
            <a:ext cx="9258300" cy="1409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3143" y="2760617"/>
            <a:ext cx="11364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EOF </a:t>
            </a:r>
            <a:r>
              <a:rPr lang="en-US" b="1" dirty="0" smtClean="0"/>
              <a:t>(End of Frame): </a:t>
            </a:r>
            <a:r>
              <a:rPr lang="en-US" dirty="0" smtClean="0"/>
              <a:t>- 7 consecutive recessive Bits </a:t>
            </a:r>
          </a:p>
          <a:p>
            <a:pPr lvl="3"/>
            <a:r>
              <a:rPr lang="en-US" dirty="0"/>
              <a:t>	 </a:t>
            </a:r>
            <a:r>
              <a:rPr lang="en-US" dirty="0" smtClean="0"/>
              <a:t>       - Marks the end of a frame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686" y="3997234"/>
            <a:ext cx="11068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IFS (Inter-Frame Space): </a:t>
            </a:r>
            <a:r>
              <a:rPr lang="en-US" dirty="0" smtClean="0"/>
              <a:t>- 3 consecutive recessive bits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              - Gives sufficient breathing time for CAN controllers to move the received frame to the 		                 message buffer area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8130-1F92-4239-B0C2-0BF9665F23FA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Presentation Overview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345" y="1049157"/>
            <a:ext cx="22608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buAutoNum type="arabicPeriod"/>
            </a:pPr>
            <a:r>
              <a:rPr lang="en-US" dirty="0" smtClean="0"/>
              <a:t>Brief Introduction</a:t>
            </a:r>
          </a:p>
          <a:p>
            <a:pPr marL="228600" lvl="0" indent="-228600">
              <a:buAutoNum type="arabicPeriod"/>
            </a:pPr>
            <a:r>
              <a:rPr lang="en-US" dirty="0" smtClean="0"/>
              <a:t>Features of CAN</a:t>
            </a:r>
          </a:p>
          <a:p>
            <a:pPr marL="228600" lvl="0" indent="-228600">
              <a:buAutoNum type="arabicPeriod"/>
            </a:pPr>
            <a:r>
              <a:rPr lang="en-US" dirty="0" smtClean="0"/>
              <a:t>The CAN Bus   </a:t>
            </a:r>
          </a:p>
          <a:p>
            <a:pPr marL="228600" lvl="0" indent="-228600">
              <a:buAutoNum type="arabicPeriod"/>
            </a:pPr>
            <a:endParaRPr lang="en-US" dirty="0"/>
          </a:p>
          <a:p>
            <a:pPr marL="228600" lvl="0" indent="-228600">
              <a:buAutoNum type="arabicPeriod"/>
            </a:pPr>
            <a:endParaRPr lang="en-US" dirty="0" smtClean="0"/>
          </a:p>
          <a:p>
            <a:pPr marL="228600" lvl="0" indent="-228600">
              <a:buAutoNum type="arabicPeriod"/>
            </a:pPr>
            <a:endParaRPr lang="en-US" dirty="0" smtClean="0"/>
          </a:p>
          <a:p>
            <a:pPr marL="228600" lvl="0" indent="-228600">
              <a:buAutoNum type="arabicPeriod"/>
            </a:pPr>
            <a:r>
              <a:rPr lang="en-US" dirty="0" smtClean="0"/>
              <a:t>Message Frames</a:t>
            </a:r>
          </a:p>
          <a:p>
            <a:pPr marL="228600" lvl="0" indent="-228600">
              <a:buAutoNum type="arabicPeriod"/>
            </a:pPr>
            <a:endParaRPr lang="en-US" dirty="0"/>
          </a:p>
          <a:p>
            <a:pPr marL="228600" lvl="0" indent="-228600">
              <a:buAutoNum type="arabicPeriod"/>
            </a:pPr>
            <a:endParaRPr lang="en-US" dirty="0" smtClean="0"/>
          </a:p>
          <a:p>
            <a:pPr marL="228600" lvl="0" indent="-228600">
              <a:buAutoNum type="arabicPeriod"/>
            </a:pPr>
            <a:endParaRPr lang="en-US" dirty="0"/>
          </a:p>
          <a:p>
            <a:pPr marL="228600" lvl="0" indent="-228600">
              <a:buAutoNum type="arabicPeriod"/>
            </a:pPr>
            <a:endParaRPr lang="en-US" dirty="0" smtClean="0"/>
          </a:p>
          <a:p>
            <a:pPr marL="228600" lvl="0" indent="-228600">
              <a:buAutoNum type="arabicPeriod"/>
            </a:pPr>
            <a:r>
              <a:rPr lang="en-US" dirty="0" smtClean="0"/>
              <a:t>Error Handling</a:t>
            </a:r>
          </a:p>
          <a:p>
            <a:pPr marL="228600" lvl="0" indent="-228600">
              <a:buAutoNum type="arabicPeriod"/>
            </a:pPr>
            <a:endParaRPr lang="en-US" dirty="0" smtClean="0"/>
          </a:p>
          <a:p>
            <a:pPr marL="228600" lvl="0" indent="-228600">
              <a:buAutoNum type="arabicPeriod"/>
            </a:pPr>
            <a:endParaRPr lang="en-US" dirty="0"/>
          </a:p>
          <a:p>
            <a:pPr marL="228600" lvl="0" indent="-228600">
              <a:buAutoNum type="arabicPeriod"/>
            </a:pPr>
            <a:endParaRPr lang="en-US" dirty="0" smtClean="0"/>
          </a:p>
          <a:p>
            <a:pPr marL="228600" lvl="0" indent="-228600">
              <a:buAutoNum type="arabicPeriod"/>
            </a:pPr>
            <a:endParaRPr lang="en-US" dirty="0"/>
          </a:p>
          <a:p>
            <a:pPr marL="228600" lvl="0" indent="-228600">
              <a:buAutoNum type="arabicPeriod"/>
            </a:pPr>
            <a:r>
              <a:rPr lang="en-US" dirty="0" smtClean="0"/>
              <a:t>CAN Messaging</a:t>
            </a:r>
          </a:p>
          <a:p>
            <a:pPr marL="228600" lvl="0" indent="-228600">
              <a:buAutoNum type="arabicPeriod"/>
            </a:pPr>
            <a:r>
              <a:rPr lang="en-US" dirty="0" smtClean="0"/>
              <a:t>Conclusion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8343" y="2995317"/>
            <a:ext cx="1995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Data 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Remote 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Error</a:t>
            </a:r>
            <a:r>
              <a:rPr lang="en-IN" sz="1600" dirty="0" smtClean="0"/>
              <a:t> 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Overload Frame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4920" y="4417590"/>
            <a:ext cx="2002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Error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Error Flags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Error Counters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64920" y="1964499"/>
            <a:ext cx="225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Differential Wiring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Bit Stuffing</a:t>
            </a:r>
          </a:p>
        </p:txBody>
      </p:sp>
      <p:pic>
        <p:nvPicPr>
          <p:cNvPr id="1032" name="Picture 8" descr="Hand with marker writing the word Stock Photo by ©gustavofrazao 840201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21" y="1280504"/>
            <a:ext cx="6898368" cy="450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1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D86-F68A-4038-B98B-A0AEED299927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Frame - Summary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64" y="900572"/>
            <a:ext cx="9705975" cy="527685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1E6-E106-4F4C-9066-D3E3851C1916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8770830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CAN Bus – Synchronization</a:t>
            </a:r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507" y="1125355"/>
            <a:ext cx="10206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clock signal but bit rate is specified for all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Bus follows NRZ (Non-Return to Zero) transmission, hence no rest state between bits</a:t>
            </a:r>
          </a:p>
          <a:p>
            <a:pPr lvl="1"/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08" y="2048685"/>
            <a:ext cx="4021183" cy="3058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729" y="2048685"/>
            <a:ext cx="4257731" cy="314894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5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798-1DB0-4395-8CB9-5FEDD2AD76EC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8770830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CAN Bus – Synchronization</a:t>
            </a:r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507" y="1125355"/>
            <a:ext cx="10206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transceivers synchronize during the change in polarity: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hard Synchronization happens during the falling edge of SOF Bit, </a:t>
            </a:r>
            <a:r>
              <a:rPr lang="en-US" dirty="0" err="1" smtClean="0"/>
              <a:t>ie</a:t>
            </a:r>
            <a:r>
              <a:rPr lang="en-US" dirty="0" smtClean="0"/>
              <a:t> First recessive to dominant after Bus idle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which re-Synchronization happens during every falling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105" y="2461894"/>
            <a:ext cx="5984087" cy="35983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0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32152-C67A-487D-8839-B658CC36A0CB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8770830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CAN Bus – Bit Stuffing </a:t>
            </a:r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507" y="1125355"/>
            <a:ext cx="10521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Bit Stuffing: When a node transmits more than 5 bits of same polarity, 1 bit of opposite polarity is added/stuffed for synchronization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receiving node removes the stuffed bit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Six consecutive bits of same polarity </a:t>
            </a:r>
            <a:r>
              <a:rPr lang="en-IN" dirty="0"/>
              <a:t> (111111 or 000000) </a:t>
            </a:r>
            <a:r>
              <a:rPr lang="en-US" dirty="0" smtClean="0"/>
              <a:t>violates CAN frame formatting and results in an error (discussed later)</a:t>
            </a:r>
            <a:endParaRPr lang="en-US" dirty="0"/>
          </a:p>
        </p:txBody>
      </p:sp>
      <p:pic>
        <p:nvPicPr>
          <p:cNvPr id="29698" name="Picture 2" descr="https://upload.wikimedia.org/wikipedia/commons/thumb/9/97/CAN-Frame_mit_Pegeln_mit_Stuffbits.svg/761px-CAN-Frame_mit_Pegeln_mit_Stuffbit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12" y="2700428"/>
            <a:ext cx="7634968" cy="36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6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5C6A-A2CB-432D-981F-FB69BAF0D58B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CAN Frames Summary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269" y="1184366"/>
            <a:ext cx="7931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Frame: - Most commonly used</a:t>
            </a:r>
          </a:p>
          <a:p>
            <a:pPr lvl="2"/>
            <a:r>
              <a:rPr lang="en-US" dirty="0" smtClean="0"/>
              <a:t>           - To transmit &amp; receive data</a:t>
            </a:r>
          </a:p>
          <a:p>
            <a:pPr lvl="2"/>
            <a:r>
              <a:rPr lang="en-US" dirty="0" smtClean="0"/>
              <a:t>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Remote Frame: - Same structure as a Data Frame except without the data field </a:t>
            </a:r>
          </a:p>
          <a:p>
            <a:pPr lvl="1"/>
            <a:r>
              <a:rPr lang="en-US" dirty="0"/>
              <a:t>	 </a:t>
            </a:r>
            <a:r>
              <a:rPr lang="en-US" dirty="0" smtClean="0"/>
              <a:t>               - Used to request data from another node</a:t>
            </a:r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9269" y="2893195"/>
            <a:ext cx="7097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Error Frame: - Rarely used</a:t>
            </a:r>
          </a:p>
          <a:p>
            <a:pPr lvl="1"/>
            <a:r>
              <a:rPr lang="en-US" dirty="0" smtClean="0"/>
              <a:t>	            - Sent during error condition (discussed later)</a:t>
            </a:r>
          </a:p>
          <a:p>
            <a:pPr lvl="2"/>
            <a:r>
              <a:rPr lang="en-US" dirty="0" smtClean="0"/>
              <a:t>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Overload Frame: - Very Rarely/not used</a:t>
            </a:r>
          </a:p>
          <a:p>
            <a:pPr lvl="2"/>
            <a:r>
              <a:rPr lang="en-US" dirty="0"/>
              <a:t>	 </a:t>
            </a:r>
            <a:r>
              <a:rPr lang="en-US" dirty="0" smtClean="0"/>
              <a:t>- Same structure as an Error Frame</a:t>
            </a:r>
          </a:p>
          <a:p>
            <a:r>
              <a:rPr lang="en-US" dirty="0"/>
              <a:t>	</a:t>
            </a:r>
            <a:r>
              <a:rPr lang="en-US" dirty="0" smtClean="0"/>
              <a:t>	 - Sent by a node when it becomes too busy</a:t>
            </a:r>
          </a:p>
          <a:p>
            <a:pPr lvl="1"/>
            <a:r>
              <a:rPr lang="en-US" dirty="0"/>
              <a:t>	 </a:t>
            </a:r>
            <a:r>
              <a:rPr lang="en-US" dirty="0" smtClean="0"/>
              <a:t>                  - Used to provide an extra delay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24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048" y="2423512"/>
            <a:ext cx="5097780" cy="2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90D9-6258-4F59-8D02-2B19793D0D0E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838200" y="1102036"/>
            <a:ext cx="9420497" cy="813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CAN</a:t>
            </a:r>
            <a:r>
              <a:rPr lang="en-US" b="1" dirty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 Error Check &amp; Fault Confinement</a:t>
            </a:r>
            <a:endParaRPr lang="en-IN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10242" name="Picture 2" descr="Android: Error handling in Clean Architecture | by Duy Pham | ProAndroidDe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597" y="2151017"/>
            <a:ext cx="6816031" cy="382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9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292B-DBF8-4523-99A5-3FE581AB8A35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8004476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CAN: Error Check &amp; Fault Confinement</a:t>
            </a:r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507" y="1221149"/>
            <a:ext cx="78651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 methods of error checking: 3 at msg. level and 2 at bit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Message level:</a:t>
            </a:r>
          </a:p>
          <a:p>
            <a:r>
              <a:rPr lang="en-US" dirty="0" smtClean="0"/>
              <a:t>        a. CRC Error: - 15 bit CRC is transmitted along with data</a:t>
            </a:r>
          </a:p>
          <a:p>
            <a:r>
              <a:rPr lang="en-US" dirty="0"/>
              <a:t>	 </a:t>
            </a:r>
            <a:r>
              <a:rPr lang="en-US" dirty="0" smtClean="0"/>
              <a:t>             - The receiving node also calculates the CRC</a:t>
            </a:r>
          </a:p>
          <a:p>
            <a:r>
              <a:rPr lang="en-US" dirty="0"/>
              <a:t>	 </a:t>
            </a:r>
            <a:r>
              <a:rPr lang="en-US" dirty="0" smtClean="0"/>
              <a:t>             - Error if the sent &amp; received CRC doesn’t match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b. ACK Error: - if the bus is not dominant during ACK slot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c. Form Check: - Some bits in the message should be always recessive </a:t>
            </a:r>
          </a:p>
          <a:p>
            <a:pPr lvl="1"/>
            <a:r>
              <a:rPr lang="en-US" dirty="0" smtClean="0"/>
              <a:t>		 - They are SOF, EOF,ACK delimiter, and CRC delimiter bits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 - Error if dominant bit is detected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506" y="4360470"/>
            <a:ext cx="8213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Bit level:</a:t>
            </a:r>
          </a:p>
          <a:p>
            <a:r>
              <a:rPr lang="en-US" dirty="0"/>
              <a:t> </a:t>
            </a:r>
            <a:r>
              <a:rPr lang="en-US" dirty="0" smtClean="0"/>
              <a:t>        a. Bit error: - Transmitting node monitors the bus after writing each bit to the bus</a:t>
            </a:r>
          </a:p>
          <a:p>
            <a:r>
              <a:rPr lang="en-US" dirty="0"/>
              <a:t>	</a:t>
            </a:r>
            <a:r>
              <a:rPr lang="en-US" dirty="0" smtClean="0"/>
              <a:t>             - Error if the bit written &amp; read doesn’t match</a:t>
            </a:r>
          </a:p>
          <a:p>
            <a:r>
              <a:rPr lang="en-US" dirty="0"/>
              <a:t>	 </a:t>
            </a:r>
            <a:r>
              <a:rPr lang="en-US" dirty="0" smtClean="0"/>
              <a:t>            - Exceptions: Arbitration bits &amp; ACK bit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b. Bit-stuff error: - Error if bit stuffing rule is violated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26</a:t>
            </a:fld>
            <a:endParaRPr lang="en-IN"/>
          </a:p>
        </p:txBody>
      </p:sp>
      <p:sp>
        <p:nvSpPr>
          <p:cNvPr id="13" name="AutoShape 2" descr="Check Mark Errorcircle Error / Vista Elements / 48px / Icon Gall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983" y="1477871"/>
            <a:ext cx="2708366" cy="270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1C5C-960F-4F12-8230-3D21D10EA6CD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8004476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CAN: Error Check &amp; Fault Confinement</a:t>
            </a:r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507" y="1146092"/>
            <a:ext cx="11226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Any of the above error will result in an error frame/error flag to be sent by either the transmitting/receiving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error frame is a special frame which violates the bit stuffing rule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Hence forces all other nodes to send 1 more error frame (if not sent already)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Can be either active or passive based on the error counter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Active error flag </a:t>
            </a:r>
            <a:r>
              <a:rPr lang="en-US" dirty="0" smtClean="0">
                <a:sym typeface="Wingdings" panose="05000000000000000000" pitchFamily="2" charset="2"/>
              </a:rPr>
              <a:t> 6 to 12 dominant bits  + 8 recessive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Passive error flag   6 to 12 recessive bits + 8 recessive bits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6" y="3333711"/>
            <a:ext cx="5075493" cy="1400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836" y="3083043"/>
            <a:ext cx="5099527" cy="140049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1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17C6-71F4-4C1A-94F3-D96E50430DB6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8004476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CAN: Error Check &amp; Fault Confinement</a:t>
            </a:r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560" y="1090735"/>
            <a:ext cx="10736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Error counter are present for each node: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Receive Error Counter (REC): Incremented when the receiver of a node detects an error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Transmit Error Counter (TEC): Incremented when the transmitter of a node detects an error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560" y="2014065"/>
            <a:ext cx="1075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Complex rules for increment/decrement of error counters, in brief: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Transmit error give 8 error points, </a:t>
            </a:r>
            <a:r>
              <a:rPr lang="en-US" dirty="0" err="1" smtClean="0"/>
              <a:t>ie</a:t>
            </a:r>
            <a:r>
              <a:rPr lang="en-US" dirty="0" smtClean="0"/>
              <a:t> increments TEC by +8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Receive error gives 1 error point, </a:t>
            </a:r>
            <a:r>
              <a:rPr lang="en-US" dirty="0" err="1" smtClean="0"/>
              <a:t>ie</a:t>
            </a:r>
            <a:r>
              <a:rPr lang="en-US" dirty="0" smtClean="0"/>
              <a:t> increments REC by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REC is decremented by 1 count for every correctly received message</a:t>
            </a:r>
          </a:p>
          <a:p>
            <a:pPr lvl="1"/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28</a:t>
            </a:fld>
            <a:endParaRPr lang="en-IN"/>
          </a:p>
        </p:txBody>
      </p:sp>
      <p:pic>
        <p:nvPicPr>
          <p:cNvPr id="30722" name="Picture 2" descr="Manual cell counter, Tally | VW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336" y="3306485"/>
            <a:ext cx="3148641" cy="326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8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E7EC-2745-40BD-9D0C-E85F98B5CE37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8004476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CAN: Error Check &amp; Fault Confinement</a:t>
            </a:r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507" y="1146092"/>
            <a:ext cx="7264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node(CAN controller) will be any of the 3 states as below:</a:t>
            </a:r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Error Active: - when TEC (or REC) &lt; 128</a:t>
            </a:r>
          </a:p>
          <a:p>
            <a:pPr lvl="4"/>
            <a:r>
              <a:rPr lang="en-US" dirty="0"/>
              <a:t> </a:t>
            </a:r>
            <a:r>
              <a:rPr lang="en-US" dirty="0" smtClean="0"/>
              <a:t>  - Sends active error flags</a:t>
            </a:r>
          </a:p>
          <a:p>
            <a:pPr lvl="4"/>
            <a:r>
              <a:rPr lang="en-US" dirty="0"/>
              <a:t> </a:t>
            </a:r>
            <a:r>
              <a:rPr lang="en-US" dirty="0" smtClean="0"/>
              <a:t>  - Active error flags destroys the bus traffic</a:t>
            </a:r>
          </a:p>
          <a:p>
            <a:pPr lvl="4"/>
            <a:r>
              <a:rPr lang="en-US" dirty="0"/>
              <a:t> </a:t>
            </a:r>
            <a:r>
              <a:rPr lang="en-US" dirty="0" smtClean="0"/>
              <a:t>  - other nodes discard the current message</a:t>
            </a:r>
          </a:p>
          <a:p>
            <a:pPr lvl="4"/>
            <a:r>
              <a:rPr lang="en-US" dirty="0"/>
              <a:t> </a:t>
            </a:r>
            <a:r>
              <a:rPr lang="en-US" dirty="0" smtClean="0"/>
              <a:t>  - Data frame is transmitted again after re-arbitration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8421" y="3416505"/>
            <a:ext cx="8808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Error Passive: - when TEC (or REC) &gt; 127 (16 attempts)</a:t>
            </a:r>
          </a:p>
          <a:p>
            <a:r>
              <a:rPr lang="en-US" dirty="0"/>
              <a:t>	 </a:t>
            </a:r>
            <a:r>
              <a:rPr lang="en-US" dirty="0" smtClean="0"/>
              <a:t>           - Sends passive error flags</a:t>
            </a:r>
          </a:p>
          <a:p>
            <a:r>
              <a:rPr lang="en-US" dirty="0"/>
              <a:t>	 </a:t>
            </a:r>
            <a:r>
              <a:rPr lang="en-US" dirty="0" smtClean="0"/>
              <a:t>           - Passive error flags does not destroy the bus traffic nor disturb other nodes</a:t>
            </a:r>
          </a:p>
          <a:p>
            <a:r>
              <a:rPr lang="en-US" dirty="0"/>
              <a:t>	</a:t>
            </a:r>
            <a:r>
              <a:rPr lang="en-US" dirty="0" smtClean="0"/>
              <a:t>            - However the TEC count keeps on increasing 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88421" y="4855923"/>
            <a:ext cx="88087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Bus-Off : - when TEC &gt; 255 (32 attempts)</a:t>
            </a:r>
          </a:p>
          <a:p>
            <a:r>
              <a:rPr lang="en-US" dirty="0"/>
              <a:t>	</a:t>
            </a:r>
            <a:r>
              <a:rPr lang="en-US" dirty="0" smtClean="0"/>
              <a:t>   - No frame is transmitted</a:t>
            </a:r>
          </a:p>
          <a:p>
            <a:r>
              <a:rPr lang="en-US" dirty="0"/>
              <a:t>	</a:t>
            </a:r>
            <a:r>
              <a:rPr lang="en-US" dirty="0" smtClean="0"/>
              <a:t>   - Node disconnects itself from the Bus </a:t>
            </a:r>
          </a:p>
          <a:p>
            <a:r>
              <a:rPr lang="en-US" dirty="0"/>
              <a:t>	</a:t>
            </a:r>
            <a:r>
              <a:rPr lang="en-US" dirty="0" smtClean="0"/>
              <a:t>   - REC for all other nodes will be below passive level of 127 (255/8 ~ 32)</a:t>
            </a:r>
          </a:p>
          <a:p>
            <a:r>
              <a:rPr lang="en-US" dirty="0"/>
              <a:t>	</a:t>
            </a:r>
            <a:r>
              <a:rPr lang="en-US" dirty="0" smtClean="0"/>
              <a:t>   - Node re-initializes after 128 occurrences of bus idle</a:t>
            </a:r>
          </a:p>
          <a:p>
            <a:r>
              <a:rPr lang="en-US" dirty="0"/>
              <a:t>	 </a:t>
            </a:r>
            <a:r>
              <a:rPr lang="en-US" dirty="0" smtClean="0"/>
              <a:t>    (11 consecutive recessive bits - </a:t>
            </a:r>
            <a:r>
              <a:rPr lang="en-US" dirty="0"/>
              <a:t> 1 bit ACK Delimiter + 7 End-Of-Frame + 3 IFS</a:t>
            </a:r>
            <a:r>
              <a:rPr lang="en-US" dirty="0" smtClean="0"/>
              <a:t>)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29</a:t>
            </a:fld>
            <a:endParaRPr lang="en-IN" dirty="0"/>
          </a:p>
        </p:txBody>
      </p:sp>
      <p:pic>
        <p:nvPicPr>
          <p:cNvPr id="32774" name="Picture 6" descr="Phone Silent Mode Icon - Free PNG &amp; SVG 1234494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588" y="1307728"/>
            <a:ext cx="2082025" cy="208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6" name="Picture 8" descr="Iphone, mode, music, mute, silent, sound icon - Download on Iconfin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613" y="3038884"/>
            <a:ext cx="1423856" cy="142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142" y="5056829"/>
            <a:ext cx="983796" cy="148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6CFC-BAA8-43B4-BE93-A8F8CD661F34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Brief Introduction to CAN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101" y="1123404"/>
            <a:ext cx="8764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12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CAN stands for Controller Area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CAN Protocol was (developed and) released by </a:t>
            </a:r>
            <a:r>
              <a:rPr lang="en-US" dirty="0"/>
              <a:t>BOSCH </a:t>
            </a:r>
            <a:r>
              <a:rPr lang="en-US" dirty="0" smtClean="0"/>
              <a:t>in 1986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first CAN controller chips were introduced by Intel in 1987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First vehicle to use a CAN based wiring system was the Mercedes-Benz W140 (1991)</a:t>
            </a:r>
          </a:p>
        </p:txBody>
      </p:sp>
      <p:pic>
        <p:nvPicPr>
          <p:cNvPr id="1026" name="Picture 2" descr="1991 Mercedes S-class w140 official promotion video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84" y="2933012"/>
            <a:ext cx="5331065" cy="299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bert Bosch Pro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77" y="2604193"/>
            <a:ext cx="3368040" cy="168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Intel logo (2006-2020)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01" y="4295293"/>
            <a:ext cx="2489191" cy="164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5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9FA-088F-4829-A556-93D474009893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838200" y="1102036"/>
            <a:ext cx="9446623" cy="700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CAN MESSAGING FLOW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10244" name="Picture 4" descr="Best Practices for Instant Messaging at Wo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65399"/>
            <a:ext cx="6787743" cy="38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6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CAEF-2169-46E4-BE27-85CD22C8287C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910" y="0"/>
            <a:ext cx="4332339" cy="68580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3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B3BB-F863-4004-89D9-87AD0603E2C0}" type="datetime1">
              <a:rPr lang="en-IN" smtClean="0"/>
              <a:t>23-05-2023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32</a:t>
            </a:fld>
            <a:endParaRPr lang="en-IN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67733" y="466309"/>
            <a:ext cx="6812930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Conclusion</a:t>
            </a:r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188720"/>
            <a:ext cx="7536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Ideal for applications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Short message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Frequent messaging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reliability &amp; error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Noisy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data required by multiple units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192780"/>
            <a:ext cx="980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Applications found in automobiles, trains, airplanes, construction, mining &amp; marine vehicles</a:t>
            </a:r>
            <a:endParaRPr lang="en-IN" dirty="0"/>
          </a:p>
        </p:txBody>
      </p:sp>
      <p:pic>
        <p:nvPicPr>
          <p:cNvPr id="37890" name="Picture 2" descr="Toyota PNG image, free ca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435" y="4130748"/>
            <a:ext cx="3491139" cy="222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4" name="Picture 6" descr="Montpellier orders 60 trams | Metro Report International | Railway Gazette  Interna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0" y="4029093"/>
            <a:ext cx="4137345" cy="232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6" name="Picture 8" descr="Submarine 3d Rendering Isolated On White Background Stock Photo - Download  Image Now - i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635" y="3764557"/>
            <a:ext cx="3937679" cy="259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9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D531-1522-460F-8860-8F6EB872A82A}" type="datetime1">
              <a:rPr lang="en-IN" smtClean="0"/>
              <a:t>23-05-2023</a:t>
            </a:fld>
            <a:endParaRPr lang="en-IN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67733" y="466309"/>
            <a:ext cx="6812930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References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645" y="1297577"/>
            <a:ext cx="102325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/>
              <a:t>BOSCH. CAN Specification. Version 2.0. 1991, Robert Bosch </a:t>
            </a:r>
            <a:r>
              <a:rPr lang="en-US" i="1" dirty="0" smtClean="0"/>
              <a:t>GmbH</a:t>
            </a:r>
          </a:p>
          <a:p>
            <a:pPr marL="342900" indent="-342900">
              <a:buAutoNum type="arabicPeriod"/>
            </a:pPr>
            <a:r>
              <a:rPr lang="en-US" i="1" dirty="0" smtClean="0"/>
              <a:t>Texas Instruments Application Report SLOA101B - Introduction to the Controller Area Network (CAN)</a:t>
            </a:r>
          </a:p>
          <a:p>
            <a:pPr marL="342900" indent="-342900">
              <a:buAutoNum type="arabicPeriod"/>
            </a:pPr>
            <a:r>
              <a:rPr lang="en-US" i="1" dirty="0" smtClean="0">
                <a:hlinkClick r:id="rId2"/>
              </a:rPr>
              <a:t>https://www.eecs.umich.edu/courses/eecs461/doc/CAN_notes.pdf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smtClean="0">
                <a:hlinkClick r:id="rId3"/>
              </a:rPr>
              <a:t>https://www.influxbigdata.in/can-error-basics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smtClean="0">
                <a:hlinkClick r:id="rId4"/>
              </a:rPr>
              <a:t>https://www.kvaser.com/can-protocol-tutorial/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smtClean="0">
                <a:hlinkClick r:id="rId3"/>
              </a:rPr>
              <a:t>https://www.influxbigdata.in/can-error-basics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smtClean="0">
                <a:hlinkClick r:id="rId5"/>
              </a:rPr>
              <a:t>https://en.wikipedia.org/wiki/CAN_bus</a:t>
            </a:r>
            <a:endParaRPr lang="en-US" i="1" dirty="0" smtClean="0"/>
          </a:p>
          <a:p>
            <a:pPr marL="342900" indent="-342900">
              <a:buAutoNum type="arabicPeriod"/>
            </a:pPr>
            <a:endParaRPr lang="en-US" i="1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7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D531-1522-460F-8860-8F6EB872A82A}" type="datetime1">
              <a:rPr lang="en-IN" smtClean="0"/>
              <a:t>23-05-2023</a:t>
            </a:fld>
            <a:endParaRPr lang="en-IN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67733" y="466309"/>
            <a:ext cx="6812930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Q/A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34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766354" y="1245326"/>
            <a:ext cx="10587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Q1. Max Speed of CAN frames per second?</a:t>
            </a:r>
          </a:p>
          <a:p>
            <a:pPr marL="342900" indent="-342900">
              <a:buAutoNum type="alphaUcPeriod"/>
            </a:pPr>
            <a:r>
              <a:rPr lang="en-US" dirty="0" smtClean="0"/>
              <a:t>Assuming worst case of extended CAN with bit stuffing, total data frame size is 131 (1+32+6+8x8+16+2+7+3) (+20 bit stuffs on worst case),  151 bits, and max bit rate of 1MBit/s, then total frames per second is 1000000/151 = 6622 frames/s (</a:t>
            </a:r>
            <a:r>
              <a:rPr lang="en-US" dirty="0" err="1" smtClean="0"/>
              <a:t>ie</a:t>
            </a:r>
            <a:r>
              <a:rPr lang="en-US" dirty="0" smtClean="0"/>
              <a:t> 0.151 </a:t>
            </a:r>
            <a:r>
              <a:rPr lang="en-US" dirty="0" err="1" smtClean="0"/>
              <a:t>ms</a:t>
            </a:r>
            <a:r>
              <a:rPr lang="en-US" dirty="0" smtClean="0"/>
              <a:t>/frame)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r>
              <a:rPr lang="en-US" dirty="0" smtClean="0"/>
              <a:t>Q2. What happens if 2 nodes use the same CAN ID?</a:t>
            </a:r>
          </a:p>
          <a:p>
            <a:pPr marL="342900" indent="-342900">
              <a:buAutoNum type="alphaUcPeriod"/>
            </a:pPr>
            <a:r>
              <a:rPr lang="en-US" dirty="0" smtClean="0"/>
              <a:t>Assuming both Nodes are trying to send the frames at the same 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Case 1: Both has same data, then CAN Bus sees it as 1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Case 2: the 2 frames have different </a:t>
            </a:r>
            <a:r>
              <a:rPr lang="en-US" dirty="0"/>
              <a:t>d</a:t>
            </a:r>
            <a:r>
              <a:rPr lang="en-US" dirty="0" smtClean="0"/>
              <a:t>ata, results in CRC error</a:t>
            </a:r>
          </a:p>
        </p:txBody>
      </p:sp>
    </p:spTree>
    <p:extLst>
      <p:ext uri="{BB962C8B-B14F-4D97-AF65-F5344CB8AC3E}">
        <p14:creationId xmlns:p14="http://schemas.microsoft.com/office/powerpoint/2010/main" val="1174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D531-1522-460F-8860-8F6EB872A82A}" type="datetime1">
              <a:rPr lang="en-IN" smtClean="0"/>
              <a:t>23-05-2023</a:t>
            </a:fld>
            <a:endParaRPr lang="en-IN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67733" y="466309"/>
            <a:ext cx="6812930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Q/A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35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766354" y="1062444"/>
            <a:ext cx="1058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Q3. Bus behavior with 1 CAN?</a:t>
            </a:r>
          </a:p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385609"/>
            <a:ext cx="7536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Message arbitration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Sends Data Frame but no other node for ACK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Transmitter notes ACK error &amp; sends active error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increments TEC by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repeats 16 times &amp; then goes to error passive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ACK error will not increment TEC in error passive mode (special rule)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Hence stays in error passive mode &amp; will not reach Bus-off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node continues to send data frames &amp; passive (ACK) error flags forever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80" y="3796909"/>
            <a:ext cx="5101183" cy="27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802B-7756-4FFE-AEE4-9D9DAE53F2DA}" type="datetime1">
              <a:rPr lang="en-IN" smtClean="0"/>
              <a:t>23-05-2023</a:t>
            </a:fld>
            <a:endParaRPr lang="en-IN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67733" y="466309"/>
            <a:ext cx="6812930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Appendix I: Rules for REC &amp; TEC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36</a:t>
            </a:fld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6622"/>
            <a:ext cx="8610600" cy="3505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5181420"/>
            <a:ext cx="8401050" cy="7715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7733" y="1069692"/>
            <a:ext cx="857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Ref: BOSCH. CAN Specification. Version 2.0. 1991, Robert Bosch GmbH</a:t>
            </a:r>
          </a:p>
        </p:txBody>
      </p:sp>
    </p:spTree>
    <p:extLst>
      <p:ext uri="{BB962C8B-B14F-4D97-AF65-F5344CB8AC3E}">
        <p14:creationId xmlns:p14="http://schemas.microsoft.com/office/powerpoint/2010/main" val="34054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802B-7756-4FFE-AEE4-9D9DAE53F2DA}" type="datetime1">
              <a:rPr lang="en-IN" smtClean="0"/>
              <a:t>23-05-2023</a:t>
            </a:fld>
            <a:endParaRPr lang="en-IN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67733" y="466309"/>
            <a:ext cx="6812930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Appendix: Rules for REC &amp; TEC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37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33" y="1062444"/>
            <a:ext cx="8110538" cy="50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802B-7756-4FFE-AEE4-9D9DAE53F2DA}" type="datetime1">
              <a:rPr lang="en-IN" smtClean="0"/>
              <a:t>23-05-2023</a:t>
            </a:fld>
            <a:endParaRPr lang="en-IN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67733" y="466309"/>
            <a:ext cx="6812930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Appendix: Rules for REC &amp; TEC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38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33" y="1297575"/>
            <a:ext cx="87249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802B-7756-4FFE-AEE4-9D9DAE53F2DA}" type="datetime1">
              <a:rPr lang="en-IN" smtClean="0"/>
              <a:t>23-05-2023</a:t>
            </a:fld>
            <a:endParaRPr lang="en-IN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67733" y="466309"/>
            <a:ext cx="6812930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Appendix: Rules for REC &amp; TEC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39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33" y="1172119"/>
            <a:ext cx="8696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C021-5EA6-4D1A-A0E9-4E414BC3D4A1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Brief Introduction to CAN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507" y="1027610"/>
            <a:ext cx="87643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12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CAN Protocol describes a network of connection between multiple ECUs </a:t>
            </a:r>
          </a:p>
        </p:txBody>
      </p:sp>
      <p:pic>
        <p:nvPicPr>
          <p:cNvPr id="14" name="Picture 2" descr="What Is An ECU? Electronic Control Unit (ECU) Expla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223" y="1833003"/>
            <a:ext cx="7761514" cy="44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8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802B-7756-4FFE-AEE4-9D9DAE53F2DA}" type="datetime1">
              <a:rPr lang="en-IN" smtClean="0"/>
              <a:t>23-05-2023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38200" y="5431024"/>
            <a:ext cx="9072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i="1" dirty="0" smtClean="0"/>
              <a:t>More Info: </a:t>
            </a:r>
            <a:r>
              <a:rPr lang="en-IN" sz="1600" i="1" dirty="0" smtClean="0">
                <a:hlinkClick r:id="rId2"/>
              </a:rPr>
              <a:t>https://www.navixy.com/docs/academy/can-bus/can-and-alternatives/</a:t>
            </a:r>
            <a:endParaRPr lang="en-IN" sz="1600" i="1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67733" y="466309"/>
            <a:ext cx="6812930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Appendix II: CAN Bus Alternatives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3" y="1355830"/>
            <a:ext cx="10972800" cy="2419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7733" y="3776843"/>
            <a:ext cx="3643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*MOST – Media Oriented System Transport Bus</a:t>
            </a:r>
            <a:endParaRPr lang="en-IN" sz="1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DEBF-000A-4C0F-A166-3518FB5BE938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Features of CAN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507" y="783492"/>
            <a:ext cx="87643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12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Follows 2-Wire Differential Bus Topology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Able to handle electromagnetic noisy environment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Serial &amp; Multicast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Max data rate of 1 Mbit/s (up to 40 m)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Max data length of 8 bytes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Robust Error-Handling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Supports Hot-Plugging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120 Ohm termination resistance &amp; ~60 Ohm bus resistance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5</a:t>
            </a:fld>
            <a:endParaRPr lang="en-IN" dirty="0"/>
          </a:p>
        </p:txBody>
      </p:sp>
      <p:pic>
        <p:nvPicPr>
          <p:cNvPr id="2056" name="Picture 8" descr="CAN Bus and SAE J1939 Wiring Requirements And Trouble-Shooting - Copperhi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28" y="3276482"/>
            <a:ext cx="7226483" cy="276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5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127-50C0-4A90-B8EA-E493C8FBD0B5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CAN Bus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8921" y="1227911"/>
            <a:ext cx="5896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signals of equal magnitude and opposite polarity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High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Low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263" y="2225056"/>
            <a:ext cx="6136777" cy="413129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62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C52F-7695-477E-9C54-0A4A75247EBD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5827333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CAN Bus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4" name="Picture 2" descr="CAN Bus Review - Automotive Tech In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183551"/>
            <a:ext cx="7643949" cy="508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7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573587" y="1183551"/>
            <a:ext cx="34442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Differential signal eliminates </a:t>
            </a:r>
          </a:p>
          <a:p>
            <a:r>
              <a:rPr lang="en-US" dirty="0" smtClean="0"/>
              <a:t>      unwanted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Differential Voltage </a:t>
            </a:r>
          </a:p>
          <a:p>
            <a:r>
              <a:rPr lang="en-US" dirty="0"/>
              <a:t> </a:t>
            </a:r>
            <a:r>
              <a:rPr lang="en-US" dirty="0" smtClean="0"/>
              <a:t> 	Vd = Can High – Can Low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020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FADB-C30F-4EA9-8046-EA83F9D6C04C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12507" y="431475"/>
            <a:ext cx="7281664" cy="59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CAN Bus</a:t>
            </a: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07" y="1261780"/>
            <a:ext cx="7887354" cy="47427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01742" y="1383701"/>
            <a:ext cx="3391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Bus acts as “wired-and”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Recessive state = Logic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Dominant state = Logic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3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9F7E-B940-4D77-9BA2-3A5B9C4FFB11}" type="datetime1">
              <a:rPr lang="en-IN" smtClean="0"/>
              <a:t>23-05-2023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1057"/>
            <a:ext cx="1820091" cy="560588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838200" y="1190667"/>
            <a:ext cx="8410303" cy="796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0186D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CAN MESSAGE FRAMES</a:t>
            </a:r>
          </a:p>
          <a:p>
            <a:endParaRPr lang="en-US" b="1" dirty="0" smtClean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IN" sz="3200" b="1" dirty="0">
              <a:solidFill>
                <a:srgbClr val="0186DC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17412" name="Picture 4" descr="How To Write an Out-Of-Office Message (With 15 Examples) | Indeed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3954"/>
            <a:ext cx="6998416" cy="363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0E95-7669-4E62-8D07-1D9781B7FA4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6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20307</TotalTime>
  <Words>1404</Words>
  <Application>Microsoft Office PowerPoint</Application>
  <PresentationFormat>Widescreen</PresentationFormat>
  <Paragraphs>357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Microsoft JhengHei</vt:lpstr>
      <vt:lpstr>Microsoft JhengHei</vt:lpstr>
      <vt:lpstr>Arial</vt:lpstr>
      <vt:lpstr>Calibri</vt:lpstr>
      <vt:lpstr>Calibri Light</vt:lpstr>
      <vt:lpstr>新細明體</vt:lpstr>
      <vt:lpstr>Wingdings</vt:lpstr>
      <vt:lpstr>Office Theme</vt:lpstr>
      <vt:lpstr>1_自訂設計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Ashfin.R</dc:creator>
  <cp:lastModifiedBy>Ashfin.R</cp:lastModifiedBy>
  <cp:revision>127</cp:revision>
  <dcterms:created xsi:type="dcterms:W3CDTF">2022-10-20T06:47:37Z</dcterms:created>
  <dcterms:modified xsi:type="dcterms:W3CDTF">2023-05-23T06:38:53Z</dcterms:modified>
</cp:coreProperties>
</file>