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6" r:id="rId3"/>
    <p:sldId id="260" r:id="rId4"/>
  </p:sldIdLst>
  <p:sldSz cx="9906000" cy="6858000" type="A4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87D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Objects="1">
      <p:cViewPr varScale="1">
        <p:scale>
          <a:sx n="127" d="100"/>
          <a:sy n="127" d="100"/>
        </p:scale>
        <p:origin x="7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9926093-66EB-4B39-8E1D-12995E717D15}" type="datetimeFigureOut">
              <a:rPr lang="en-US"/>
              <a:pPr>
                <a:defRPr/>
              </a:pPr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A9D197-1C37-4E66-B6FD-F752BE1E97D9}" type="slidenum">
              <a:rPr lang="en-US" altLang="de-DE"/>
              <a:pPr/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8480F6-DB0F-4253-9A0D-0077FD9F3B9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ver_4 3_h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3075"/>
            <a:ext cx="9909175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76288" y="404813"/>
            <a:ext cx="8569325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zh-TW" altLang="en-US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76288" y="2349500"/>
            <a:ext cx="8569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buFontTx/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538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elt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8092" y="1428736"/>
            <a:ext cx="9215502" cy="448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8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B01E05-E6F8-41C1-9DF2-40A3552A0215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13479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elt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9530" y="1446217"/>
            <a:ext cx="4429156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4986336" y="1446217"/>
            <a:ext cx="4467258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03F90E4D-04C8-4088-A441-D551CB8F8C07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7598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elt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807F3A-8EE6-48A6-827C-2D9E67EAE86D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75989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8125" y="0"/>
            <a:ext cx="9667875" cy="6858000"/>
            <a:chOff x="238092" y="0"/>
            <a:chExt cx="9667908" cy="6858000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952736" y="0"/>
              <a:ext cx="6953264" cy="6858000"/>
              <a:chOff x="2952736" y="0"/>
              <a:chExt cx="6953264" cy="6858000"/>
            </a:xfrm>
          </p:grpSpPr>
          <p:sp>
            <p:nvSpPr>
              <p:cNvPr id="6" name="Rectangle 8"/>
              <p:cNvSpPr/>
              <p:nvPr/>
            </p:nvSpPr>
            <p:spPr bwMode="auto">
              <a:xfrm>
                <a:off x="2952726" y="285750"/>
                <a:ext cx="6572273" cy="7858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cs typeface="+mn-cs"/>
                </a:endParaRPr>
              </a:p>
            </p:txBody>
          </p:sp>
          <p:pic>
            <p:nvPicPr>
              <p:cNvPr id="7" name="Picture 9" descr="en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8738" y="0"/>
                <a:ext cx="4767262" cy="685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7"/>
            <p:cNvSpPr/>
            <p:nvPr/>
          </p:nvSpPr>
          <p:spPr bwMode="auto">
            <a:xfrm>
              <a:off x="238092" y="6357938"/>
              <a:ext cx="2000257" cy="35718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81000" y="6143625"/>
            <a:ext cx="41767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1400" dirty="0">
                <a:solidFill>
                  <a:srgbClr val="0087DC"/>
                </a:solidFill>
                <a:latin typeface="+mn-lt"/>
                <a:cs typeface="+mn-cs"/>
              </a:rPr>
              <a:t>www.deltaenergysystems.com</a:t>
            </a:r>
            <a:endParaRPr lang="zh-TW" altLang="en-US" sz="1400" dirty="0">
              <a:solidFill>
                <a:srgbClr val="0087DC"/>
              </a:solidFill>
              <a:latin typeface="+mn-lt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176238" y="476672"/>
            <a:ext cx="6848464" cy="12241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altLang="zh-TW" smtClean="0"/>
              <a:t>Titelmasterformat durch Klicken bearbeiten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168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5" y="1428750"/>
            <a:ext cx="9215438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5" name="文字方塊 10"/>
          <p:cNvSpPr txBox="1">
            <a:spLocks noChangeArrowheads="1"/>
          </p:cNvSpPr>
          <p:nvPr/>
        </p:nvSpPr>
        <p:spPr bwMode="auto">
          <a:xfrm>
            <a:off x="230188" y="6357938"/>
            <a:ext cx="17938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Arial" charset="0"/>
                <a:cs typeface="+mn-cs"/>
              </a:rPr>
              <a:t>Delta Confidential</a:t>
            </a:r>
            <a:endParaRPr lang="zh-TW" altLang="en-US" sz="1200" dirty="0">
              <a:latin typeface="Arial" charset="0"/>
              <a:cs typeface="+mn-cs"/>
            </a:endParaRP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56038" y="6357938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fld id="{BD18A499-605F-4596-A7B5-C50BC1492AB1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1029" name="Title Placeholder 19"/>
          <p:cNvSpPr>
            <a:spLocks noGrp="1"/>
          </p:cNvSpPr>
          <p:nvPr>
            <p:ph type="title"/>
          </p:nvPr>
        </p:nvSpPr>
        <p:spPr bwMode="auto">
          <a:xfrm>
            <a:off x="2309813" y="214313"/>
            <a:ext cx="7143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US" altLang="de-D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+mn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550988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4pPr>
      <a:lvl5pPr marL="19589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5pPr>
      <a:lvl6pPr marL="24161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6pPr>
      <a:lvl7pPr marL="28733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7pPr>
      <a:lvl8pPr marL="33305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8pPr>
      <a:lvl9pPr marL="37877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3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de-DE" dirty="0" smtClean="0"/>
              <a:t>Building Software</a:t>
            </a:r>
          </a:p>
        </p:txBody>
      </p:sp>
      <p:sp>
        <p:nvSpPr>
          <p:cNvPr id="7171" name="Inhaltsplatzhalter 5"/>
          <p:cNvSpPr>
            <a:spLocks noGrp="1"/>
          </p:cNvSpPr>
          <p:nvPr>
            <p:ph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de-DE" dirty="0" smtClean="0"/>
              <a:t>Artur. Kalteis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ComWrapper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01E05-E6F8-41C1-9DF2-40A3552A0215}" type="slidenum">
              <a:rPr lang="en-US" altLang="de-DE" smtClean="0"/>
              <a:pPr/>
              <a:t>2</a:t>
            </a:fld>
            <a:endParaRPr lang="en-US" alt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2141659" y="1705200"/>
            <a:ext cx="1745034" cy="1152128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318123" y="1705200"/>
            <a:ext cx="1745034" cy="1152128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2141659" y="4517278"/>
            <a:ext cx="1745034" cy="1152128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174107" y="2062069"/>
            <a:ext cx="288032" cy="28803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3740310" y="2060791"/>
            <a:ext cx="288032" cy="28803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2867793" y="2713312"/>
            <a:ext cx="288032" cy="28803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2870160" y="4371653"/>
            <a:ext cx="288032" cy="28803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Gerade Verbindung mit Pfeil 7"/>
          <p:cNvCxnSpPr>
            <a:stCxn id="22" idx="1"/>
            <a:endCxn id="23" idx="3"/>
          </p:cNvCxnSpPr>
          <p:nvPr/>
        </p:nvCxnSpPr>
        <p:spPr bwMode="auto">
          <a:xfrm flipH="1" flipV="1">
            <a:off x="4028342" y="2204807"/>
            <a:ext cx="2145765" cy="1278"/>
          </a:xfrm>
          <a:prstGeom prst="straightConnector1">
            <a:avLst/>
          </a:prstGeom>
          <a:solidFill>
            <a:srgbClr val="0087DC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Gerade Verbindung mit Pfeil 9"/>
          <p:cNvCxnSpPr>
            <a:stCxn id="24" idx="2"/>
            <a:endCxn id="25" idx="0"/>
          </p:cNvCxnSpPr>
          <p:nvPr/>
        </p:nvCxnSpPr>
        <p:spPr bwMode="auto">
          <a:xfrm>
            <a:off x="3011809" y="3001344"/>
            <a:ext cx="2367" cy="1370309"/>
          </a:xfrm>
          <a:prstGeom prst="straightConnector1">
            <a:avLst/>
          </a:prstGeom>
          <a:solidFill>
            <a:srgbClr val="0087DC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Ellipse 10"/>
          <p:cNvSpPr/>
          <p:nvPr/>
        </p:nvSpPr>
        <p:spPr bwMode="auto">
          <a:xfrm>
            <a:off x="2778716" y="1957272"/>
            <a:ext cx="576064" cy="50405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Tx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rader Verbinder 14"/>
          <p:cNvCxnSpPr/>
          <p:nvPr/>
        </p:nvCxnSpPr>
        <p:spPr bwMode="auto">
          <a:xfrm>
            <a:off x="3005927" y="2425280"/>
            <a:ext cx="0" cy="288032"/>
          </a:xfrm>
          <a:prstGeom prst="line">
            <a:avLst/>
          </a:prstGeom>
          <a:solidFill>
            <a:srgbClr val="0087DC"/>
          </a:solidFill>
          <a:ln w="19050" cap="flat" cmpd="sng" algn="ctr">
            <a:solidFill>
              <a:srgbClr val="969696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3354780" y="2212441"/>
            <a:ext cx="351656" cy="0"/>
          </a:xfrm>
          <a:prstGeom prst="line">
            <a:avLst/>
          </a:prstGeom>
          <a:solidFill>
            <a:srgbClr val="0087DC"/>
          </a:solidFill>
          <a:ln w="19050" cap="flat" cmpd="sng" algn="ctr">
            <a:solidFill>
              <a:srgbClr val="969696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mit Pfeil 39"/>
          <p:cNvCxnSpPr/>
          <p:nvPr/>
        </p:nvCxnSpPr>
        <p:spPr bwMode="auto">
          <a:xfrm>
            <a:off x="3886693" y="5093342"/>
            <a:ext cx="3801949" cy="0"/>
          </a:xfrm>
          <a:prstGeom prst="straightConnector1">
            <a:avLst/>
          </a:prstGeom>
          <a:solidFill>
            <a:srgbClr val="0087DC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feld 29"/>
          <p:cNvSpPr txBox="1"/>
          <p:nvPr/>
        </p:nvSpPr>
        <p:spPr>
          <a:xfrm>
            <a:off x="2844955" y="1015155"/>
            <a:ext cx="914400" cy="914400"/>
          </a:xfrm>
          <a:prstGeom prst="rect">
            <a:avLst/>
          </a:prstGeom>
        </p:spPr>
        <p:txBody>
          <a:bodyPr wrap="non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ComWrapper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1919479" y="3789994"/>
            <a:ext cx="914400" cy="914400"/>
          </a:xfrm>
          <a:prstGeom prst="rect">
            <a:avLst/>
          </a:prstGeom>
        </p:spPr>
        <p:txBody>
          <a:bodyPr wrap="non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Com</a:t>
            </a: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stack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407909" y="1014600"/>
            <a:ext cx="8826578" cy="5037015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8320087" y="5402681"/>
            <a:ext cx="914400" cy="842558"/>
          </a:xfrm>
          <a:prstGeom prst="rect">
            <a:avLst/>
          </a:prstGeom>
        </p:spPr>
        <p:txBody>
          <a:bodyPr wrap="non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kern="0" dirty="0" err="1" smtClean="0">
                <a:solidFill>
                  <a:srgbClr val="5F5F5F"/>
                </a:solidFill>
                <a:ea typeface="+mj-ea"/>
              </a:rPr>
              <a:t>Autosar</a:t>
            </a:r>
            <a:r>
              <a:rPr lang="de-DE" sz="2000" kern="0" dirty="0" smtClean="0">
                <a:solidFill>
                  <a:srgbClr val="5F5F5F"/>
                </a:solidFill>
                <a:ea typeface="+mj-ea"/>
              </a:rPr>
              <a:t> </a:t>
            </a:r>
            <a:r>
              <a:rPr kumimoji="0" lang="de-DE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xml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4487474" y="1500072"/>
            <a:ext cx="914400" cy="914400"/>
          </a:xfrm>
          <a:prstGeom prst="rect">
            <a:avLst/>
          </a:prstGeom>
        </p:spPr>
        <p:txBody>
          <a:bodyPr wrap="none" rtlCol="0" anchor="ctr"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kern="0" dirty="0" smtClean="0">
                <a:solidFill>
                  <a:srgbClr val="00B050"/>
                </a:solidFill>
                <a:ea typeface="+mj-ea"/>
              </a:rPr>
              <a:t>Input Signal: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kern="0" dirty="0" smtClean="0">
                <a:solidFill>
                  <a:srgbClr val="00B050"/>
                </a:solidFill>
                <a:ea typeface="+mj-ea"/>
              </a:rPr>
              <a:t>DCDC_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j-ea"/>
              </a:rPr>
              <a:t>HVCable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j-ea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037418" y="3006109"/>
            <a:ext cx="914400" cy="914400"/>
          </a:xfrm>
          <a:prstGeom prst="rect">
            <a:avLst/>
          </a:prstGeom>
        </p:spPr>
        <p:txBody>
          <a:bodyPr wrap="none" rtlCol="0" anchor="ctr">
            <a:noAutofit/>
          </a:bodyPr>
          <a:lstStyle/>
          <a:p>
            <a:r>
              <a:rPr lang="de-DE" sz="1200" kern="0" dirty="0" smtClean="0">
                <a:solidFill>
                  <a:srgbClr val="00B050"/>
                </a:solidFill>
              </a:rPr>
              <a:t>Output </a:t>
            </a:r>
            <a:r>
              <a:rPr lang="de-DE" sz="1200" kern="0" dirty="0">
                <a:solidFill>
                  <a:srgbClr val="00B050"/>
                </a:solidFill>
              </a:rPr>
              <a:t>Signal: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kern="0" noProof="0" dirty="0" err="1" smtClean="0">
                <a:solidFill>
                  <a:srgbClr val="00B050"/>
                </a:solidFill>
                <a:ea typeface="+mj-ea"/>
              </a:rPr>
              <a:t>DCDC_HVK_EoHVL_Status</a:t>
            </a:r>
            <a:endParaRPr kumimoji="0" lang="de-DE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j-ea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144207" y="3866482"/>
            <a:ext cx="914400" cy="914400"/>
          </a:xfrm>
          <a:prstGeom prst="rect">
            <a:avLst/>
          </a:prstGeom>
        </p:spPr>
        <p:txBody>
          <a:bodyPr wrap="non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kern="0" noProof="0" dirty="0" smtClean="0">
                <a:solidFill>
                  <a:srgbClr val="0087DC"/>
                </a:solidFill>
                <a:ea typeface="+mj-ea"/>
              </a:rPr>
              <a:t>“</a:t>
            </a:r>
            <a:r>
              <a:rPr lang="de-DE" sz="1400" kern="0" noProof="0" dirty="0" err="1" smtClean="0">
                <a:solidFill>
                  <a:srgbClr val="0087DC"/>
                </a:solidFill>
                <a:ea typeface="+mj-ea"/>
              </a:rPr>
              <a:t>IF_xxx</a:t>
            </a:r>
            <a:r>
              <a:rPr lang="de-DE" sz="1400" kern="0" noProof="0" dirty="0" smtClean="0">
                <a:solidFill>
                  <a:srgbClr val="0087DC"/>
                </a:solidFill>
                <a:ea typeface="+mj-ea"/>
              </a:rPr>
              <a:t>“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19997" y="1014601"/>
            <a:ext cx="914400" cy="914400"/>
          </a:xfrm>
          <a:prstGeom prst="rect">
            <a:avLst/>
          </a:prstGeom>
        </p:spPr>
        <p:txBody>
          <a:bodyPr wrap="non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LVC</a:t>
            </a:r>
            <a:r>
              <a:rPr kumimoji="0" lang="de-DE" sz="20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App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160912" y="957655"/>
            <a:ext cx="914400" cy="914400"/>
          </a:xfrm>
          <a:prstGeom prst="rect">
            <a:avLst/>
          </a:prstGeom>
        </p:spPr>
        <p:txBody>
          <a:bodyPr wrap="none" rtlCol="0" anchor="ctr"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kern="0" dirty="0" smtClean="0">
                <a:solidFill>
                  <a:srgbClr val="0087DC"/>
                </a:solidFill>
                <a:ea typeface="+mj-ea"/>
              </a:rPr>
              <a:t>Input Interface: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kern="0" dirty="0" err="1" smtClean="0">
                <a:solidFill>
                  <a:srgbClr val="0087DC"/>
                </a:solidFill>
                <a:ea typeface="+mj-ea"/>
              </a:rPr>
              <a:t>AI_HvCable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28" name="Gerade Verbindung mit Pfeil 27"/>
          <p:cNvCxnSpPr/>
          <p:nvPr/>
        </p:nvCxnSpPr>
        <p:spPr bwMode="auto">
          <a:xfrm flipH="1">
            <a:off x="3961933" y="1633657"/>
            <a:ext cx="342995" cy="378440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00B0F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9" name="Textfeld 28"/>
          <p:cNvSpPr txBox="1"/>
          <p:nvPr/>
        </p:nvSpPr>
        <p:spPr>
          <a:xfrm>
            <a:off x="623270" y="2952082"/>
            <a:ext cx="914400" cy="914400"/>
          </a:xfrm>
          <a:prstGeom prst="rect">
            <a:avLst/>
          </a:prstGeom>
        </p:spPr>
        <p:txBody>
          <a:bodyPr wrap="none" rtlCol="0" anchor="ctr"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kern="0" dirty="0" smtClean="0">
                <a:solidFill>
                  <a:srgbClr val="0087DC"/>
                </a:solidFill>
                <a:ea typeface="+mj-ea"/>
              </a:rPr>
              <a:t>Output Interface: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kern="0" dirty="0" err="1" smtClean="0">
                <a:solidFill>
                  <a:srgbClr val="0087DC"/>
                </a:solidFill>
                <a:ea typeface="+mj-ea"/>
              </a:rPr>
              <a:t>IF_DCDC_HVK_EoHVL_Status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 bwMode="auto">
          <a:xfrm flipV="1">
            <a:off x="2307046" y="2937986"/>
            <a:ext cx="488739" cy="401848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00B0F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2" name="Textfeld 31"/>
          <p:cNvSpPr txBox="1"/>
          <p:nvPr/>
        </p:nvSpPr>
        <p:spPr>
          <a:xfrm>
            <a:off x="4238178" y="4371653"/>
            <a:ext cx="914400" cy="914400"/>
          </a:xfrm>
          <a:prstGeom prst="rect">
            <a:avLst/>
          </a:prstGeom>
        </p:spPr>
        <p:txBody>
          <a:bodyPr wrap="none" rtlCol="0" anchor="ctr">
            <a:noAutofit/>
          </a:bodyPr>
          <a:lstStyle/>
          <a:p>
            <a:r>
              <a:rPr lang="de-DE" sz="1200" kern="0" dirty="0" smtClean="0">
                <a:solidFill>
                  <a:srgbClr val="00B050"/>
                </a:solidFill>
              </a:rPr>
              <a:t>Signal on </a:t>
            </a:r>
            <a:r>
              <a:rPr lang="de-DE" sz="1200" kern="0" dirty="0" err="1" smtClean="0">
                <a:solidFill>
                  <a:srgbClr val="00B050"/>
                </a:solidFill>
              </a:rPr>
              <a:t>com</a:t>
            </a:r>
            <a:r>
              <a:rPr lang="de-DE" sz="1200" kern="0" dirty="0" smtClean="0">
                <a:solidFill>
                  <a:srgbClr val="00B050"/>
                </a:solidFill>
              </a:rPr>
              <a:t> </a:t>
            </a:r>
            <a:r>
              <a:rPr lang="de-DE" sz="1200" kern="0" dirty="0" err="1" smtClean="0">
                <a:solidFill>
                  <a:srgbClr val="00B050"/>
                </a:solidFill>
              </a:rPr>
              <a:t>stack</a:t>
            </a:r>
            <a:r>
              <a:rPr lang="de-DE" sz="1200" kern="0" dirty="0" smtClean="0">
                <a:solidFill>
                  <a:srgbClr val="00B050"/>
                </a:solidFill>
              </a:rPr>
              <a:t>:</a:t>
            </a:r>
            <a:endParaRPr lang="de-DE" sz="1200" kern="0" dirty="0">
              <a:solidFill>
                <a:srgbClr val="00B050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kern="0" noProof="0" dirty="0" err="1" smtClean="0">
                <a:solidFill>
                  <a:srgbClr val="00B050"/>
                </a:solidFill>
                <a:ea typeface="+mj-ea"/>
              </a:rPr>
              <a:t>DCDC_HVK_EoHVL_Status</a:t>
            </a:r>
            <a:endParaRPr kumimoji="0" lang="de-DE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9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176213" y="476250"/>
            <a:ext cx="6848475" cy="1223963"/>
          </a:xfrm>
        </p:spPr>
        <p:txBody>
          <a:bodyPr/>
          <a:lstStyle/>
          <a:p>
            <a:pPr eaLnBrk="1" hangingPunct="1"/>
            <a:r>
              <a:rPr lang="de-DE" altLang="de-DE" smtClean="0"/>
              <a:t>Smarter. Greener. Together.</a:t>
            </a:r>
            <a:endParaRPr lang="en-US" altLang="de-DE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ta_PPT_Standard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87DC"/>
      </a:hlink>
      <a:folHlink>
        <a:srgbClr val="777777"/>
      </a:folHlink>
    </a:clrScheme>
    <a:fontScheme name="Standarddesign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7DC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7DC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 anchor="ctr">
        <a:no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kern="0" cap="none" spc="0" normalizeH="0" baseline="0" noProof="0" dirty="0" smtClean="0">
            <a:ln>
              <a:noFill/>
            </a:ln>
            <a:solidFill>
              <a:srgbClr val="0087DC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87DC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Delta_PPT_Standard</Template>
  <TotalTime>0</TotalTime>
  <Words>46</Words>
  <Application>Microsoft Office PowerPoint</Application>
  <PresentationFormat>A4-Papier (210 x 297 mm)</PresentationFormat>
  <Paragraphs>21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Tahoma</vt:lpstr>
      <vt:lpstr>Wingdings</vt:lpstr>
      <vt:lpstr>Delta_PPT_Standard</vt:lpstr>
      <vt:lpstr>Building Software</vt:lpstr>
      <vt:lpstr>ComWrapper</vt:lpstr>
      <vt:lpstr>Smarter. Greener. Together.</vt:lpstr>
    </vt:vector>
  </TitlesOfParts>
  <Company>Delta EMEA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compile SW</dc:title>
  <dc:creator>Markus Cordero</dc:creator>
  <cp:lastModifiedBy>Artur Kalteis</cp:lastModifiedBy>
  <cp:revision>132</cp:revision>
  <dcterms:created xsi:type="dcterms:W3CDTF">2019-08-15T13:40:50Z</dcterms:created>
  <dcterms:modified xsi:type="dcterms:W3CDTF">2021-09-20T11:42:29Z</dcterms:modified>
</cp:coreProperties>
</file>