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notesMasterIdLst>
    <p:notesMasterId r:id="rId26"/>
  </p:notesMasterIdLst>
  <p:sldIdLst>
    <p:sldId id="287" r:id="rId2"/>
    <p:sldId id="288" r:id="rId3"/>
    <p:sldId id="315" r:id="rId4"/>
    <p:sldId id="299" r:id="rId5"/>
    <p:sldId id="300" r:id="rId6"/>
    <p:sldId id="306" r:id="rId7"/>
    <p:sldId id="316" r:id="rId8"/>
    <p:sldId id="309" r:id="rId9"/>
    <p:sldId id="313" r:id="rId10"/>
    <p:sldId id="307" r:id="rId11"/>
    <p:sldId id="308" r:id="rId12"/>
    <p:sldId id="302" r:id="rId13"/>
    <p:sldId id="310" r:id="rId14"/>
    <p:sldId id="311" r:id="rId15"/>
    <p:sldId id="317" r:id="rId16"/>
    <p:sldId id="318" r:id="rId17"/>
    <p:sldId id="319" r:id="rId18"/>
    <p:sldId id="304" r:id="rId19"/>
    <p:sldId id="314" r:id="rId20"/>
    <p:sldId id="321" r:id="rId21"/>
    <p:sldId id="320" r:id="rId22"/>
    <p:sldId id="323" r:id="rId23"/>
    <p:sldId id="322" r:id="rId24"/>
    <p:sldId id="291" r:id="rId2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7FF"/>
    <a:srgbClr val="CCECFF"/>
    <a:srgbClr val="BEE6FA"/>
    <a:srgbClr val="1E50C8"/>
    <a:srgbClr val="B9EB5F"/>
    <a:srgbClr val="64D7D7"/>
    <a:srgbClr val="0087DC"/>
    <a:srgbClr val="FFDC78"/>
    <a:srgbClr val="E6F005"/>
    <a:srgbClr val="0064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834" autoAdjust="0"/>
  </p:normalViewPr>
  <p:slideViewPr>
    <p:cSldViewPr snapToGrid="0" showGuides="1">
      <p:cViewPr varScale="1">
        <p:scale>
          <a:sx n="118" d="100"/>
          <a:sy n="118" d="100"/>
        </p:scale>
        <p:origin x="470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8F0D9C-0244-48E5-AAB4-F314FC181477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380C3-7D2B-43B9-A2FF-0551F6D2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95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9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83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75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566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457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Cover_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1E9EBA-B88C-4731-B44A-419865607F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72485" y="651272"/>
            <a:ext cx="6858000" cy="1398674"/>
          </a:xfrm>
        </p:spPr>
        <p:txBody>
          <a:bodyPr anchor="b">
            <a:normAutofit/>
          </a:bodyPr>
          <a:lstStyle>
            <a:lvl1pPr algn="l">
              <a:lnSpc>
                <a:spcPct val="110000"/>
              </a:lnSpc>
              <a:defRPr sz="32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r>
              <a:rPr lang="en-US" altLang="zh-TW"/>
              <a:t>Presentation Title Goes Here</a:t>
            </a:r>
            <a:br>
              <a:rPr lang="en-US" altLang="zh-TW"/>
            </a:br>
            <a:r>
              <a:rPr lang="en-US" altLang="zh-TW"/>
              <a:t>Maximum 2 Lines (32pt)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C9BD8EC-F37F-4F94-8712-797CC1161E9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2485" y="2261722"/>
            <a:ext cx="6858000" cy="102757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200">
                <a:solidFill>
                  <a:schemeClr val="tx2"/>
                </a:solidFill>
                <a:latin typeface="+mj-lt"/>
                <a:ea typeface="+mj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zh-TW"/>
              <a:t>Presentation Subtitle Goes Here</a:t>
            </a:r>
            <a:br>
              <a:rPr lang="en-US" altLang="zh-TW"/>
            </a:br>
            <a:r>
              <a:rPr lang="en-US" altLang="zh-TW"/>
              <a:t>Maximum 2 Lines (22pt)</a:t>
            </a:r>
          </a:p>
        </p:txBody>
      </p:sp>
      <p:sp>
        <p:nvSpPr>
          <p:cNvPr id="7" name="日期版面配置區 3">
            <a:extLst>
              <a:ext uri="{FF2B5EF4-FFF2-40B4-BE49-F238E27FC236}">
                <a16:creationId xmlns:a16="http://schemas.microsoft.com/office/drawing/2014/main" id="{CE458713-38E5-4D94-9527-7C2BC1D5DE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496" y="4228790"/>
            <a:ext cx="1151095" cy="263438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MM/DD/YYYY</a:t>
            </a:r>
          </a:p>
        </p:txBody>
      </p:sp>
      <p:sp>
        <p:nvSpPr>
          <p:cNvPr id="9" name="頁尾版面配置區 4">
            <a:extLst>
              <a:ext uri="{FF2B5EF4-FFF2-40B4-BE49-F238E27FC236}">
                <a16:creationId xmlns:a16="http://schemas.microsoft.com/office/drawing/2014/main" id="{135E4C83-C41A-49B9-9C41-417375F79B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08591" y="4228790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u="none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zh-TW"/>
              <a:t>Presenter Name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222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Cover_Image">
    <p:bg>
      <p:bgPr>
        <a:blipFill dpi="0" rotWithShape="1">
          <a:blip r:embed="rId2">
            <a:alphaModFix amt="9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532A9990-6214-495A-B5B6-C1801359D1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66" y="0"/>
            <a:ext cx="9134534" cy="513817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41E9EBA-B88C-4731-B44A-419865607F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72485" y="651272"/>
            <a:ext cx="6858000" cy="1398674"/>
          </a:xfrm>
        </p:spPr>
        <p:txBody>
          <a:bodyPr anchor="b">
            <a:normAutofit/>
          </a:bodyPr>
          <a:lstStyle>
            <a:lvl1pPr algn="l">
              <a:lnSpc>
                <a:spcPct val="110000"/>
              </a:lnSpc>
              <a:defRPr sz="3200" b="0">
                <a:solidFill>
                  <a:schemeClr val="tx1"/>
                </a:solidFill>
                <a:latin typeface="+mj-lt"/>
                <a:ea typeface="Verdana" panose="020B0604030504040204" pitchFamily="34" charset="0"/>
              </a:defRPr>
            </a:lvl1pPr>
          </a:lstStyle>
          <a:p>
            <a:r>
              <a:rPr lang="en-US" altLang="zh-TW"/>
              <a:t>Presentation Title Goes Here</a:t>
            </a:r>
            <a:br>
              <a:rPr lang="en-US" altLang="zh-TW"/>
            </a:br>
            <a:r>
              <a:rPr lang="en-US" altLang="zh-TW"/>
              <a:t>Maximum 2 Lines (32pt)</a:t>
            </a:r>
            <a:endParaRPr lang="en-US"/>
          </a:p>
        </p:txBody>
      </p:sp>
      <p:sp>
        <p:nvSpPr>
          <p:cNvPr id="7" name="日期版面配置區 3">
            <a:extLst>
              <a:ext uri="{FF2B5EF4-FFF2-40B4-BE49-F238E27FC236}">
                <a16:creationId xmlns:a16="http://schemas.microsoft.com/office/drawing/2014/main" id="{CE458713-38E5-4D94-9527-7C2BC1D5DE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496" y="4228790"/>
            <a:ext cx="1151095" cy="263438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MM/DD/YYYY</a:t>
            </a:r>
          </a:p>
        </p:txBody>
      </p:sp>
      <p:sp>
        <p:nvSpPr>
          <p:cNvPr id="9" name="頁尾版面配置區 4">
            <a:extLst>
              <a:ext uri="{FF2B5EF4-FFF2-40B4-BE49-F238E27FC236}">
                <a16:creationId xmlns:a16="http://schemas.microsoft.com/office/drawing/2014/main" id="{135E4C83-C41A-49B9-9C41-417375F79B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08591" y="4228790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u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zh-TW" altLang="en-US"/>
              <a:t>簡報人姓名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8695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reak P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4B44CAB8-9DEC-4DEF-99E0-D78F53E4F83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72485" y="651273"/>
            <a:ext cx="6858000" cy="1398674"/>
          </a:xfrm>
        </p:spPr>
        <p:txBody>
          <a:bodyPr anchor="b">
            <a:normAutofit/>
          </a:bodyPr>
          <a:lstStyle>
            <a:lvl1pPr algn="l">
              <a:lnSpc>
                <a:spcPct val="110000"/>
              </a:lnSpc>
              <a:defRPr sz="3200" b="0">
                <a:solidFill>
                  <a:schemeClr val="bg1"/>
                </a:solidFill>
                <a:latin typeface="+mj-lt"/>
                <a:ea typeface="Verdana" panose="020B0604030504040204" pitchFamily="34" charset="0"/>
              </a:defRPr>
            </a:lvl1pPr>
          </a:lstStyle>
          <a:p>
            <a:r>
              <a:rPr lang="en-US" altLang="zh-TW"/>
              <a:t>Break Page Title Goes Here</a:t>
            </a:r>
            <a:br>
              <a:rPr lang="en-US" altLang="zh-TW"/>
            </a:br>
            <a:r>
              <a:rPr lang="en-US" altLang="zh-TW"/>
              <a:t>Maximum 2 Lines (32pt)</a:t>
            </a:r>
            <a:endParaRPr lang="en-US"/>
          </a:p>
        </p:txBody>
      </p:sp>
      <p:sp>
        <p:nvSpPr>
          <p:cNvPr id="6" name="副標題 2">
            <a:extLst>
              <a:ext uri="{FF2B5EF4-FFF2-40B4-BE49-F238E27FC236}">
                <a16:creationId xmlns:a16="http://schemas.microsoft.com/office/drawing/2014/main" id="{814F8012-3519-4A75-B26B-57773CA554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2485" y="2261723"/>
            <a:ext cx="6858000" cy="1014877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200">
                <a:solidFill>
                  <a:schemeClr val="bg1"/>
                </a:solidFill>
                <a:latin typeface="+mj-lt"/>
                <a:ea typeface="Verdana" panose="020B0604030504040204" pitchFamily="34" charset="0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altLang="zh-TW"/>
              <a:t>Break Page Subtitle Goes Here</a:t>
            </a:r>
            <a:br>
              <a:rPr lang="en-US" altLang="zh-TW"/>
            </a:br>
            <a:r>
              <a:rPr lang="en-US" altLang="zh-TW"/>
              <a:t>Maximum 2 Lines (22pt)</a:t>
            </a:r>
          </a:p>
        </p:txBody>
      </p:sp>
    </p:spTree>
    <p:extLst>
      <p:ext uri="{BB962C8B-B14F-4D97-AF65-F5344CB8AC3E}">
        <p14:creationId xmlns:p14="http://schemas.microsoft.com/office/powerpoint/2010/main" val="1964055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CA6B8E-EB08-4AB0-9768-E121F12AB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Page Title Goes Here (24pt)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F22CCF-5B81-47DC-861A-B0A56BD7A10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04800" y="877846"/>
            <a:ext cx="8534400" cy="3715333"/>
          </a:xfrm>
        </p:spPr>
        <p:txBody>
          <a:bodyPr/>
          <a:lstStyle>
            <a:lvl1pPr>
              <a:lnSpc>
                <a:spcPct val="110000"/>
              </a:lnSpc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/>
              <a:t>Content goes here (18pt)</a:t>
            </a:r>
            <a:endParaRPr lang="en-US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4EB72046-7EFA-4D5B-9003-30F89B1D91A8}"/>
              </a:ext>
            </a:extLst>
          </p:cNvPr>
          <p:cNvSpPr txBox="1"/>
          <p:nvPr userDrawn="1"/>
        </p:nvSpPr>
        <p:spPr>
          <a:xfrm>
            <a:off x="87020" y="4786662"/>
            <a:ext cx="3497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23BD820-02AB-4111-88E2-98F36ECA9073}" type="slidenum">
              <a:rPr lang="en-US" sz="1050" smtClean="0"/>
              <a:t>‹#›</a:t>
            </a:fld>
            <a:endParaRPr lang="en-US" sz="105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E8C46C83-D634-4B86-88D9-5C8B6A41BF9F}"/>
              </a:ext>
            </a:extLst>
          </p:cNvPr>
          <p:cNvSpPr txBox="1"/>
          <p:nvPr userDrawn="1"/>
        </p:nvSpPr>
        <p:spPr>
          <a:xfrm>
            <a:off x="361699" y="4824011"/>
            <a:ext cx="938077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50"/>
              <a:t>Delta Confidential</a:t>
            </a:r>
          </a:p>
        </p:txBody>
      </p:sp>
      <p:pic>
        <p:nvPicPr>
          <p:cNvPr id="55" name="Image" descr="Image">
            <a:extLst>
              <a:ext uri="{FF2B5EF4-FFF2-40B4-BE49-F238E27FC236}">
                <a16:creationId xmlns:a16="http://schemas.microsoft.com/office/drawing/2014/main" id="{3FD067EA-3F6A-4BD1-B5C3-F883F3BD8F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8305" y="4703559"/>
            <a:ext cx="792000" cy="24385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6" name="群組 55">
            <a:extLst>
              <a:ext uri="{FF2B5EF4-FFF2-40B4-BE49-F238E27FC236}">
                <a16:creationId xmlns:a16="http://schemas.microsoft.com/office/drawing/2014/main" id="{C6679C81-FA7B-49D6-82F0-C4527FE45A1A}"/>
              </a:ext>
            </a:extLst>
          </p:cNvPr>
          <p:cNvGrpSpPr/>
          <p:nvPr userDrawn="1"/>
        </p:nvGrpSpPr>
        <p:grpSpPr>
          <a:xfrm>
            <a:off x="0" y="5256671"/>
            <a:ext cx="7768936" cy="317500"/>
            <a:chOff x="0" y="5256671"/>
            <a:chExt cx="7768936" cy="317500"/>
          </a:xfrm>
        </p:grpSpPr>
        <p:grpSp>
          <p:nvGrpSpPr>
            <p:cNvPr id="57" name="群組 56">
              <a:extLst>
                <a:ext uri="{FF2B5EF4-FFF2-40B4-BE49-F238E27FC236}">
                  <a16:creationId xmlns:a16="http://schemas.microsoft.com/office/drawing/2014/main" id="{C83B355D-DD8E-4886-8A9F-6BD99BFA8CC1}"/>
                </a:ext>
              </a:extLst>
            </p:cNvPr>
            <p:cNvGrpSpPr/>
            <p:nvPr userDrawn="1"/>
          </p:nvGrpSpPr>
          <p:grpSpPr>
            <a:xfrm>
              <a:off x="0" y="5256671"/>
              <a:ext cx="1321058" cy="317500"/>
              <a:chOff x="0" y="5256671"/>
              <a:chExt cx="1321058" cy="317500"/>
            </a:xfrm>
          </p:grpSpPr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1D816D3C-CE63-43F8-AC10-9DFB5870EB4D}"/>
                  </a:ext>
                </a:extLst>
              </p:cNvPr>
              <p:cNvSpPr/>
              <p:nvPr/>
            </p:nvSpPr>
            <p:spPr>
              <a:xfrm>
                <a:off x="0" y="5256671"/>
                <a:ext cx="317500" cy="3175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69A01EFE-0697-4F67-B705-BD578BDC33D9}"/>
                  </a:ext>
                </a:extLst>
              </p:cNvPr>
              <p:cNvSpPr/>
              <p:nvPr userDrawn="1"/>
            </p:nvSpPr>
            <p:spPr>
              <a:xfrm>
                <a:off x="501779" y="5256671"/>
                <a:ext cx="317500" cy="3175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8301EB92-F246-4444-B0E1-6E87E28C044D}"/>
                  </a:ext>
                </a:extLst>
              </p:cNvPr>
              <p:cNvSpPr/>
              <p:nvPr userDrawn="1"/>
            </p:nvSpPr>
            <p:spPr>
              <a:xfrm>
                <a:off x="1003558" y="5256671"/>
                <a:ext cx="317500" cy="3175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58" name="群組 57">
              <a:extLst>
                <a:ext uri="{FF2B5EF4-FFF2-40B4-BE49-F238E27FC236}">
                  <a16:creationId xmlns:a16="http://schemas.microsoft.com/office/drawing/2014/main" id="{93191886-C7FD-40A9-9609-57D23380C62A}"/>
                </a:ext>
              </a:extLst>
            </p:cNvPr>
            <p:cNvGrpSpPr/>
            <p:nvPr userDrawn="1"/>
          </p:nvGrpSpPr>
          <p:grpSpPr>
            <a:xfrm>
              <a:off x="2441313" y="5256671"/>
              <a:ext cx="5327623" cy="317500"/>
              <a:chOff x="2441313" y="5256671"/>
              <a:chExt cx="5327623" cy="317500"/>
            </a:xfrm>
          </p:grpSpPr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28AB9346-3609-4A19-8654-F1F89BAE3612}"/>
                  </a:ext>
                </a:extLst>
              </p:cNvPr>
              <p:cNvSpPr/>
              <p:nvPr/>
            </p:nvSpPr>
            <p:spPr>
              <a:xfrm>
                <a:off x="3944349" y="5256671"/>
                <a:ext cx="317500" cy="317500"/>
              </a:xfrm>
              <a:prstGeom prst="rect">
                <a:avLst/>
              </a:prstGeom>
              <a:solidFill>
                <a:srgbClr val="96E6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135B6686-F122-4A22-94BF-260EA4280B4D}"/>
                  </a:ext>
                </a:extLst>
              </p:cNvPr>
              <p:cNvSpPr/>
              <p:nvPr/>
            </p:nvSpPr>
            <p:spPr>
              <a:xfrm>
                <a:off x="4946373" y="5256671"/>
                <a:ext cx="317500" cy="317500"/>
              </a:xfrm>
              <a:prstGeom prst="rect">
                <a:avLst/>
              </a:prstGeom>
              <a:solidFill>
                <a:srgbClr val="E6F00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C5EDC45A-2526-46FB-81F7-22EE4872B6AF}"/>
                  </a:ext>
                </a:extLst>
              </p:cNvPr>
              <p:cNvSpPr/>
              <p:nvPr/>
            </p:nvSpPr>
            <p:spPr>
              <a:xfrm>
                <a:off x="6449409" y="5256671"/>
                <a:ext cx="317500" cy="317500"/>
              </a:xfrm>
              <a:prstGeom prst="rect">
                <a:avLst/>
              </a:prstGeom>
              <a:solidFill>
                <a:srgbClr val="FFDC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AFCD5573-BB02-4224-8085-E3255856A371}"/>
                  </a:ext>
                </a:extLst>
              </p:cNvPr>
              <p:cNvSpPr/>
              <p:nvPr/>
            </p:nvSpPr>
            <p:spPr>
              <a:xfrm>
                <a:off x="2942325" y="5256671"/>
                <a:ext cx="317500" cy="317500"/>
              </a:xfrm>
              <a:prstGeom prst="rect">
                <a:avLst/>
              </a:prstGeom>
              <a:solidFill>
                <a:srgbClr val="1E50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2F5AD25B-A76B-4782-93A6-A6CFC1F793DB}"/>
                  </a:ext>
                </a:extLst>
              </p:cNvPr>
              <p:cNvSpPr/>
              <p:nvPr/>
            </p:nvSpPr>
            <p:spPr>
              <a:xfrm>
                <a:off x="4445361" y="5256671"/>
                <a:ext cx="317500" cy="317500"/>
              </a:xfrm>
              <a:prstGeom prst="rect">
                <a:avLst/>
              </a:prstGeom>
              <a:solidFill>
                <a:srgbClr val="0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E31B0147-73D4-4A0E-AB60-BDE5D65A0FDA}"/>
                  </a:ext>
                </a:extLst>
              </p:cNvPr>
              <p:cNvSpPr/>
              <p:nvPr/>
            </p:nvSpPr>
            <p:spPr>
              <a:xfrm>
                <a:off x="5447385" y="5256671"/>
                <a:ext cx="317500" cy="317500"/>
              </a:xfrm>
              <a:prstGeom prst="rect">
                <a:avLst/>
              </a:prstGeom>
              <a:solidFill>
                <a:srgbClr val="00BE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20304356-DABA-4FB6-ACD2-3D555DA768DA}"/>
                  </a:ext>
                </a:extLst>
              </p:cNvPr>
              <p:cNvSpPr/>
              <p:nvPr/>
            </p:nvSpPr>
            <p:spPr>
              <a:xfrm>
                <a:off x="6950421" y="5256671"/>
                <a:ext cx="317500" cy="317500"/>
              </a:xfrm>
              <a:prstGeom prst="rect">
                <a:avLst/>
              </a:prstGeom>
              <a:solidFill>
                <a:srgbClr val="FFAA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2A159378-35B9-4C04-9A3C-0680A883C20B}"/>
                  </a:ext>
                </a:extLst>
              </p:cNvPr>
              <p:cNvSpPr/>
              <p:nvPr/>
            </p:nvSpPr>
            <p:spPr>
              <a:xfrm>
                <a:off x="3443337" y="5256671"/>
                <a:ext cx="317500" cy="317500"/>
              </a:xfrm>
              <a:prstGeom prst="rect">
                <a:avLst/>
              </a:prstGeom>
              <a:solidFill>
                <a:srgbClr val="0028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06606867-067F-4294-8D14-6300FB59E7A6}"/>
                  </a:ext>
                </a:extLst>
              </p:cNvPr>
              <p:cNvSpPr/>
              <p:nvPr/>
            </p:nvSpPr>
            <p:spPr>
              <a:xfrm>
                <a:off x="5948397" y="5256671"/>
                <a:ext cx="317500" cy="317500"/>
              </a:xfrm>
              <a:prstGeom prst="rect">
                <a:avLst/>
              </a:prstGeom>
              <a:solidFill>
                <a:srgbClr val="0082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C0B9F68F-02FA-4B05-BD0F-46245FAE32A1}"/>
                  </a:ext>
                </a:extLst>
              </p:cNvPr>
              <p:cNvSpPr/>
              <p:nvPr/>
            </p:nvSpPr>
            <p:spPr>
              <a:xfrm>
                <a:off x="7451436" y="5256671"/>
                <a:ext cx="317500" cy="317500"/>
              </a:xfrm>
              <a:prstGeom prst="rect">
                <a:avLst/>
              </a:prstGeom>
              <a:solidFill>
                <a:srgbClr val="C88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91D1B3FF-2264-4799-880B-9AC63365E06E}"/>
                  </a:ext>
                </a:extLst>
              </p:cNvPr>
              <p:cNvSpPr/>
              <p:nvPr userDrawn="1"/>
            </p:nvSpPr>
            <p:spPr>
              <a:xfrm>
                <a:off x="2441313" y="5256671"/>
                <a:ext cx="317500" cy="317500"/>
              </a:xfrm>
              <a:prstGeom prst="rect">
                <a:avLst/>
              </a:prstGeom>
              <a:solidFill>
                <a:srgbClr val="BEE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16881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17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age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2702107E-0279-495A-BF89-DD786730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Page Title Goes Here (24pt)</a:t>
            </a:r>
            <a:endParaRPr lang="en-US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5C914FB4-19CA-4D5A-A773-2BA37F3C6F48}"/>
              </a:ext>
            </a:extLst>
          </p:cNvPr>
          <p:cNvSpPr txBox="1"/>
          <p:nvPr userDrawn="1"/>
        </p:nvSpPr>
        <p:spPr>
          <a:xfrm>
            <a:off x="87020" y="4786662"/>
            <a:ext cx="3497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23BD820-02AB-4111-88E2-98F36ECA9073}" type="slidenum">
              <a:rPr lang="en-US" sz="1050" smtClean="0"/>
              <a:t>‹#›</a:t>
            </a:fld>
            <a:endParaRPr lang="en-US" sz="105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476E9996-D8E6-4059-AB64-2F7E9F77C5A9}"/>
              </a:ext>
            </a:extLst>
          </p:cNvPr>
          <p:cNvSpPr txBox="1"/>
          <p:nvPr userDrawn="1"/>
        </p:nvSpPr>
        <p:spPr>
          <a:xfrm>
            <a:off x="361699" y="4824011"/>
            <a:ext cx="938077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50"/>
              <a:t>Delta Confidential</a:t>
            </a: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8AEA3F42-8ED3-4628-89CC-CE9DC5D371F1}"/>
              </a:ext>
            </a:extLst>
          </p:cNvPr>
          <p:cNvGrpSpPr/>
          <p:nvPr userDrawn="1"/>
        </p:nvGrpSpPr>
        <p:grpSpPr>
          <a:xfrm>
            <a:off x="0" y="5256671"/>
            <a:ext cx="7768936" cy="317500"/>
            <a:chOff x="0" y="5256671"/>
            <a:chExt cx="7768936" cy="317500"/>
          </a:xfrm>
        </p:grpSpPr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BDCAFD82-B8CA-4738-843C-0FC6D7C6C5F5}"/>
                </a:ext>
              </a:extLst>
            </p:cNvPr>
            <p:cNvGrpSpPr/>
            <p:nvPr userDrawn="1"/>
          </p:nvGrpSpPr>
          <p:grpSpPr>
            <a:xfrm>
              <a:off x="0" y="5256671"/>
              <a:ext cx="1321058" cy="317500"/>
              <a:chOff x="0" y="5256671"/>
              <a:chExt cx="1321058" cy="317500"/>
            </a:xfrm>
          </p:grpSpPr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3C299B04-932C-4519-8E76-017FBD3A569A}"/>
                  </a:ext>
                </a:extLst>
              </p:cNvPr>
              <p:cNvSpPr/>
              <p:nvPr/>
            </p:nvSpPr>
            <p:spPr>
              <a:xfrm>
                <a:off x="0" y="5256671"/>
                <a:ext cx="317500" cy="3175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0B20FB35-F562-4362-B563-165B24074653}"/>
                  </a:ext>
                </a:extLst>
              </p:cNvPr>
              <p:cNvSpPr/>
              <p:nvPr userDrawn="1"/>
            </p:nvSpPr>
            <p:spPr>
              <a:xfrm>
                <a:off x="501779" y="5256671"/>
                <a:ext cx="317500" cy="3175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0DE5232E-7B0E-4AEF-9D43-2E173D30F319}"/>
                  </a:ext>
                </a:extLst>
              </p:cNvPr>
              <p:cNvSpPr/>
              <p:nvPr userDrawn="1"/>
            </p:nvSpPr>
            <p:spPr>
              <a:xfrm>
                <a:off x="1003558" y="5256671"/>
                <a:ext cx="317500" cy="3175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51" name="群組 50">
              <a:extLst>
                <a:ext uri="{FF2B5EF4-FFF2-40B4-BE49-F238E27FC236}">
                  <a16:creationId xmlns:a16="http://schemas.microsoft.com/office/drawing/2014/main" id="{9D8FD8BE-B575-4450-95FD-B132F2FBF30C}"/>
                </a:ext>
              </a:extLst>
            </p:cNvPr>
            <p:cNvGrpSpPr/>
            <p:nvPr userDrawn="1"/>
          </p:nvGrpSpPr>
          <p:grpSpPr>
            <a:xfrm>
              <a:off x="2441313" y="5256671"/>
              <a:ext cx="5327623" cy="317500"/>
              <a:chOff x="2441313" y="5256671"/>
              <a:chExt cx="5327623" cy="317500"/>
            </a:xfrm>
          </p:grpSpPr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FA6D470B-49E6-460D-A2F7-3AA3A3B20021}"/>
                  </a:ext>
                </a:extLst>
              </p:cNvPr>
              <p:cNvSpPr/>
              <p:nvPr/>
            </p:nvSpPr>
            <p:spPr>
              <a:xfrm>
                <a:off x="3944349" y="5256671"/>
                <a:ext cx="317500" cy="317500"/>
              </a:xfrm>
              <a:prstGeom prst="rect">
                <a:avLst/>
              </a:prstGeom>
              <a:solidFill>
                <a:srgbClr val="96E6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184DC0D2-E428-4F38-B04F-7DC781667A34}"/>
                  </a:ext>
                </a:extLst>
              </p:cNvPr>
              <p:cNvSpPr/>
              <p:nvPr/>
            </p:nvSpPr>
            <p:spPr>
              <a:xfrm>
                <a:off x="4946373" y="5256671"/>
                <a:ext cx="317500" cy="317500"/>
              </a:xfrm>
              <a:prstGeom prst="rect">
                <a:avLst/>
              </a:prstGeom>
              <a:solidFill>
                <a:srgbClr val="E6F00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681D0C29-FC7B-4F3F-BD32-E40206A62370}"/>
                  </a:ext>
                </a:extLst>
              </p:cNvPr>
              <p:cNvSpPr/>
              <p:nvPr/>
            </p:nvSpPr>
            <p:spPr>
              <a:xfrm>
                <a:off x="6449409" y="5256671"/>
                <a:ext cx="317500" cy="317500"/>
              </a:xfrm>
              <a:prstGeom prst="rect">
                <a:avLst/>
              </a:prstGeom>
              <a:solidFill>
                <a:srgbClr val="FFDC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D032A71D-5325-4D28-B4B1-6B6BF4AAB30A}"/>
                  </a:ext>
                </a:extLst>
              </p:cNvPr>
              <p:cNvSpPr/>
              <p:nvPr/>
            </p:nvSpPr>
            <p:spPr>
              <a:xfrm>
                <a:off x="2942325" y="5256671"/>
                <a:ext cx="317500" cy="317500"/>
              </a:xfrm>
              <a:prstGeom prst="rect">
                <a:avLst/>
              </a:prstGeom>
              <a:solidFill>
                <a:srgbClr val="1E50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738A70FA-150B-4708-B634-5950D1A00DF9}"/>
                  </a:ext>
                </a:extLst>
              </p:cNvPr>
              <p:cNvSpPr/>
              <p:nvPr/>
            </p:nvSpPr>
            <p:spPr>
              <a:xfrm>
                <a:off x="4445361" y="5256671"/>
                <a:ext cx="317500" cy="317500"/>
              </a:xfrm>
              <a:prstGeom prst="rect">
                <a:avLst/>
              </a:prstGeom>
              <a:solidFill>
                <a:srgbClr val="0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D3854FDB-0E9B-46EB-A142-15E78B7E2E6D}"/>
                  </a:ext>
                </a:extLst>
              </p:cNvPr>
              <p:cNvSpPr/>
              <p:nvPr/>
            </p:nvSpPr>
            <p:spPr>
              <a:xfrm>
                <a:off x="5447385" y="5256671"/>
                <a:ext cx="317500" cy="317500"/>
              </a:xfrm>
              <a:prstGeom prst="rect">
                <a:avLst/>
              </a:prstGeom>
              <a:solidFill>
                <a:srgbClr val="00BE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6FD94B95-A8E7-4E9F-A041-9A4885EECF37}"/>
                  </a:ext>
                </a:extLst>
              </p:cNvPr>
              <p:cNvSpPr/>
              <p:nvPr/>
            </p:nvSpPr>
            <p:spPr>
              <a:xfrm>
                <a:off x="6950421" y="5256671"/>
                <a:ext cx="317500" cy="317500"/>
              </a:xfrm>
              <a:prstGeom prst="rect">
                <a:avLst/>
              </a:prstGeom>
              <a:solidFill>
                <a:srgbClr val="FFAA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1F6E9780-35D6-4AF2-80BB-A3569C8BA2E3}"/>
                  </a:ext>
                </a:extLst>
              </p:cNvPr>
              <p:cNvSpPr/>
              <p:nvPr/>
            </p:nvSpPr>
            <p:spPr>
              <a:xfrm>
                <a:off x="3443337" y="5256671"/>
                <a:ext cx="317500" cy="317500"/>
              </a:xfrm>
              <a:prstGeom prst="rect">
                <a:avLst/>
              </a:prstGeom>
              <a:solidFill>
                <a:srgbClr val="0028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4A11A937-B5ED-40BD-9B95-73D6C01FBDBD}"/>
                  </a:ext>
                </a:extLst>
              </p:cNvPr>
              <p:cNvSpPr/>
              <p:nvPr/>
            </p:nvSpPr>
            <p:spPr>
              <a:xfrm>
                <a:off x="5948397" y="5256671"/>
                <a:ext cx="317500" cy="317500"/>
              </a:xfrm>
              <a:prstGeom prst="rect">
                <a:avLst/>
              </a:prstGeom>
              <a:solidFill>
                <a:srgbClr val="0082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71465539-F4BD-48C9-8CC9-44AE7B975869}"/>
                  </a:ext>
                </a:extLst>
              </p:cNvPr>
              <p:cNvSpPr/>
              <p:nvPr/>
            </p:nvSpPr>
            <p:spPr>
              <a:xfrm>
                <a:off x="7451436" y="5256671"/>
                <a:ext cx="317500" cy="317500"/>
              </a:xfrm>
              <a:prstGeom prst="rect">
                <a:avLst/>
              </a:prstGeom>
              <a:solidFill>
                <a:srgbClr val="C88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85BCC709-E469-4948-B4D5-AF8897457737}"/>
                  </a:ext>
                </a:extLst>
              </p:cNvPr>
              <p:cNvSpPr/>
              <p:nvPr userDrawn="1"/>
            </p:nvSpPr>
            <p:spPr>
              <a:xfrm>
                <a:off x="2441313" y="5256671"/>
                <a:ext cx="317500" cy="317500"/>
              </a:xfrm>
              <a:prstGeom prst="rect">
                <a:avLst/>
              </a:prstGeom>
              <a:solidFill>
                <a:srgbClr val="BEE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pic>
        <p:nvPicPr>
          <p:cNvPr id="23" name="Image" descr="Image">
            <a:extLst>
              <a:ext uri="{FF2B5EF4-FFF2-40B4-BE49-F238E27FC236}">
                <a16:creationId xmlns:a16="http://schemas.microsoft.com/office/drawing/2014/main" id="{9BC3904D-3EAB-46F0-AEBD-5A1647611D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8305" y="4703559"/>
            <a:ext cx="792000" cy="24385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4599164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ag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DD326CB-1403-48CE-92A3-B97163E74B4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B392DE6-2AF2-4E28-AF03-1A4F3D15BEAE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ABE8868F-CA4D-431A-BCA3-79708C4A93CC}"/>
              </a:ext>
            </a:extLst>
          </p:cNvPr>
          <p:cNvGrpSpPr/>
          <p:nvPr userDrawn="1"/>
        </p:nvGrpSpPr>
        <p:grpSpPr>
          <a:xfrm>
            <a:off x="0" y="5256671"/>
            <a:ext cx="7768936" cy="317500"/>
            <a:chOff x="0" y="5256671"/>
            <a:chExt cx="7768936" cy="317500"/>
          </a:xfrm>
        </p:grpSpPr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E5238164-92D2-4070-B189-8D969D4D4C1C}"/>
                </a:ext>
              </a:extLst>
            </p:cNvPr>
            <p:cNvGrpSpPr/>
            <p:nvPr userDrawn="1"/>
          </p:nvGrpSpPr>
          <p:grpSpPr>
            <a:xfrm>
              <a:off x="0" y="5256671"/>
              <a:ext cx="1321058" cy="317500"/>
              <a:chOff x="0" y="5256671"/>
              <a:chExt cx="1321058" cy="317500"/>
            </a:xfrm>
          </p:grpSpPr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FD4CBB22-8F55-4813-A361-6B31616CEFC5}"/>
                  </a:ext>
                </a:extLst>
              </p:cNvPr>
              <p:cNvSpPr/>
              <p:nvPr/>
            </p:nvSpPr>
            <p:spPr>
              <a:xfrm>
                <a:off x="0" y="5256671"/>
                <a:ext cx="317500" cy="3175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9AE6129C-E538-40C6-95CE-8D689DA806C3}"/>
                  </a:ext>
                </a:extLst>
              </p:cNvPr>
              <p:cNvSpPr/>
              <p:nvPr userDrawn="1"/>
            </p:nvSpPr>
            <p:spPr>
              <a:xfrm>
                <a:off x="501779" y="5256671"/>
                <a:ext cx="317500" cy="3175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B42DF3C8-6F17-4F9B-8224-82E6BF529D75}"/>
                  </a:ext>
                </a:extLst>
              </p:cNvPr>
              <p:cNvSpPr/>
              <p:nvPr userDrawn="1"/>
            </p:nvSpPr>
            <p:spPr>
              <a:xfrm>
                <a:off x="1003558" y="5256671"/>
                <a:ext cx="317500" cy="3175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37" name="群組 36">
              <a:extLst>
                <a:ext uri="{FF2B5EF4-FFF2-40B4-BE49-F238E27FC236}">
                  <a16:creationId xmlns:a16="http://schemas.microsoft.com/office/drawing/2014/main" id="{CA03870D-CA4E-4A68-B643-C828AB156380}"/>
                </a:ext>
              </a:extLst>
            </p:cNvPr>
            <p:cNvGrpSpPr/>
            <p:nvPr userDrawn="1"/>
          </p:nvGrpSpPr>
          <p:grpSpPr>
            <a:xfrm>
              <a:off x="2441313" y="5256671"/>
              <a:ext cx="5327623" cy="317500"/>
              <a:chOff x="2441313" y="5256671"/>
              <a:chExt cx="5327623" cy="317500"/>
            </a:xfrm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204627FC-9E22-4DF5-9620-E588D5B1D754}"/>
                  </a:ext>
                </a:extLst>
              </p:cNvPr>
              <p:cNvSpPr/>
              <p:nvPr/>
            </p:nvSpPr>
            <p:spPr>
              <a:xfrm>
                <a:off x="3944349" y="5256671"/>
                <a:ext cx="317500" cy="317500"/>
              </a:xfrm>
              <a:prstGeom prst="rect">
                <a:avLst/>
              </a:prstGeom>
              <a:solidFill>
                <a:srgbClr val="96E6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9FFB4E0B-7913-4DBA-B9BC-22815DD1E9F5}"/>
                  </a:ext>
                </a:extLst>
              </p:cNvPr>
              <p:cNvSpPr/>
              <p:nvPr/>
            </p:nvSpPr>
            <p:spPr>
              <a:xfrm>
                <a:off x="4946373" y="5256671"/>
                <a:ext cx="317500" cy="317500"/>
              </a:xfrm>
              <a:prstGeom prst="rect">
                <a:avLst/>
              </a:prstGeom>
              <a:solidFill>
                <a:srgbClr val="E6F00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2E6EA7B8-B405-4A2B-8F6C-66644CA26469}"/>
                  </a:ext>
                </a:extLst>
              </p:cNvPr>
              <p:cNvSpPr/>
              <p:nvPr/>
            </p:nvSpPr>
            <p:spPr>
              <a:xfrm>
                <a:off x="6449409" y="5256671"/>
                <a:ext cx="317500" cy="317500"/>
              </a:xfrm>
              <a:prstGeom prst="rect">
                <a:avLst/>
              </a:prstGeom>
              <a:solidFill>
                <a:srgbClr val="FFDC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531D023A-8171-4D62-AD85-A3E51BEECBCA}"/>
                  </a:ext>
                </a:extLst>
              </p:cNvPr>
              <p:cNvSpPr/>
              <p:nvPr/>
            </p:nvSpPr>
            <p:spPr>
              <a:xfrm>
                <a:off x="2942325" y="5256671"/>
                <a:ext cx="317500" cy="317500"/>
              </a:xfrm>
              <a:prstGeom prst="rect">
                <a:avLst/>
              </a:prstGeom>
              <a:solidFill>
                <a:srgbClr val="1E50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B8F6B22F-DD93-4EC4-8E97-7E5A61686F3E}"/>
                  </a:ext>
                </a:extLst>
              </p:cNvPr>
              <p:cNvSpPr/>
              <p:nvPr/>
            </p:nvSpPr>
            <p:spPr>
              <a:xfrm>
                <a:off x="4445361" y="5256671"/>
                <a:ext cx="317500" cy="317500"/>
              </a:xfrm>
              <a:prstGeom prst="rect">
                <a:avLst/>
              </a:prstGeom>
              <a:solidFill>
                <a:srgbClr val="0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28833C97-6D6E-40FC-976A-CF4C2B0848D9}"/>
                  </a:ext>
                </a:extLst>
              </p:cNvPr>
              <p:cNvSpPr/>
              <p:nvPr/>
            </p:nvSpPr>
            <p:spPr>
              <a:xfrm>
                <a:off x="5447385" y="5256671"/>
                <a:ext cx="317500" cy="317500"/>
              </a:xfrm>
              <a:prstGeom prst="rect">
                <a:avLst/>
              </a:prstGeom>
              <a:solidFill>
                <a:srgbClr val="00BE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ED3716C8-CA0D-4806-A013-3F0E791C886C}"/>
                  </a:ext>
                </a:extLst>
              </p:cNvPr>
              <p:cNvSpPr/>
              <p:nvPr/>
            </p:nvSpPr>
            <p:spPr>
              <a:xfrm>
                <a:off x="6950421" y="5256671"/>
                <a:ext cx="317500" cy="317500"/>
              </a:xfrm>
              <a:prstGeom prst="rect">
                <a:avLst/>
              </a:prstGeom>
              <a:solidFill>
                <a:srgbClr val="FFAA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EB57F906-7144-4062-914D-703110CC17BF}"/>
                  </a:ext>
                </a:extLst>
              </p:cNvPr>
              <p:cNvSpPr/>
              <p:nvPr/>
            </p:nvSpPr>
            <p:spPr>
              <a:xfrm>
                <a:off x="3443337" y="5256671"/>
                <a:ext cx="317500" cy="317500"/>
              </a:xfrm>
              <a:prstGeom prst="rect">
                <a:avLst/>
              </a:prstGeom>
              <a:solidFill>
                <a:srgbClr val="0028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09D68DFB-0813-4C3A-8CE7-03C842C11ED7}"/>
                  </a:ext>
                </a:extLst>
              </p:cNvPr>
              <p:cNvSpPr/>
              <p:nvPr/>
            </p:nvSpPr>
            <p:spPr>
              <a:xfrm>
                <a:off x="5948397" y="5256671"/>
                <a:ext cx="317500" cy="317500"/>
              </a:xfrm>
              <a:prstGeom prst="rect">
                <a:avLst/>
              </a:prstGeom>
              <a:solidFill>
                <a:srgbClr val="0082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AE8DE291-898F-4470-A37E-2D3C217EDD29}"/>
                  </a:ext>
                </a:extLst>
              </p:cNvPr>
              <p:cNvSpPr/>
              <p:nvPr/>
            </p:nvSpPr>
            <p:spPr>
              <a:xfrm>
                <a:off x="7451436" y="5256671"/>
                <a:ext cx="317500" cy="317500"/>
              </a:xfrm>
              <a:prstGeom prst="rect">
                <a:avLst/>
              </a:prstGeom>
              <a:solidFill>
                <a:srgbClr val="C88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37A1C886-D4A7-40F8-BEDF-DE906366403B}"/>
                  </a:ext>
                </a:extLst>
              </p:cNvPr>
              <p:cNvSpPr/>
              <p:nvPr userDrawn="1"/>
            </p:nvSpPr>
            <p:spPr>
              <a:xfrm>
                <a:off x="2441313" y="5256671"/>
                <a:ext cx="317500" cy="317500"/>
              </a:xfrm>
              <a:prstGeom prst="rect">
                <a:avLst/>
              </a:prstGeom>
              <a:solidFill>
                <a:srgbClr val="BEE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00561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ing P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5F44435C-4EDB-4AB4-AAD6-08BF8682BAA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72485" y="651272"/>
            <a:ext cx="6858000" cy="1398674"/>
          </a:xfrm>
        </p:spPr>
        <p:txBody>
          <a:bodyPr anchor="b">
            <a:normAutofit/>
          </a:bodyPr>
          <a:lstStyle>
            <a:lvl1pPr algn="l">
              <a:lnSpc>
                <a:spcPct val="110000"/>
              </a:lnSpc>
              <a:defRPr sz="3200" b="0">
                <a:solidFill>
                  <a:schemeClr val="tx1"/>
                </a:solidFill>
                <a:latin typeface="+mj-lt"/>
                <a:ea typeface="Verdana" panose="020B0604030504040204" pitchFamily="34" charset="0"/>
              </a:defRPr>
            </a:lvl1pPr>
          </a:lstStyle>
          <a:p>
            <a:r>
              <a:rPr lang="en-US" altLang="zh-TW"/>
              <a:t>Smarter. Greener. Together. (32pt)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489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584B288-D41F-4145-A1C0-E0281E1E2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71454"/>
            <a:ext cx="8534400" cy="509547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altLang="zh-TW"/>
              <a:t>Page Title Goes Here (24pt)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3BE7FFB-6DD4-4C49-91B1-9DC75DF6E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877846"/>
            <a:ext cx="8534400" cy="350222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altLang="zh-TW"/>
              <a:t>Content goes here (18pt)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BD7ECA-A67F-4BFF-9619-0DDD6E5A92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0" y="4632200"/>
            <a:ext cx="2057400" cy="3165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MM/DD/YYYY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9C03B7-7699-4072-AC6D-A339A44A70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2708" y="4643975"/>
            <a:ext cx="3086100" cy="328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u="none">
                <a:solidFill>
                  <a:schemeClr val="tx1"/>
                </a:solidFill>
              </a:defRPr>
            </a:lvl1pPr>
          </a:lstStyle>
          <a:p>
            <a:r>
              <a:rPr lang="en-US"/>
              <a:t>Presenter Name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C81264-E3A8-4919-AA46-612C30BB1B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04801" y="4643976"/>
            <a:ext cx="300841" cy="316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D21A8-5E88-4AE4-993C-2D76760CAD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93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42" r:id="rId2"/>
    <p:sldLayoutId id="2147483741" r:id="rId3"/>
    <p:sldLayoutId id="2147483737" r:id="rId4"/>
    <p:sldLayoutId id="2147483738" r:id="rId5"/>
    <p:sldLayoutId id="2147483739" r:id="rId6"/>
    <p:sldLayoutId id="2147483740" r:id="rId7"/>
  </p:sldLayoutIdLst>
  <p:hf hdr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tx2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tx2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tx2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9E8D4D-0250-4F2E-9283-56208C1A9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496" y="393303"/>
            <a:ext cx="6858000" cy="1398674"/>
          </a:xfrm>
        </p:spPr>
        <p:txBody>
          <a:bodyPr/>
          <a:lstStyle/>
          <a:p>
            <a:r>
              <a:rPr lang="en-US" altLang="zh-TW" dirty="0" smtClean="0"/>
              <a:t>DEM : Diagnostic Event Manager</a:t>
            </a:r>
            <a:endParaRPr 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6514E5B-9CF7-4E44-8735-E1885DB8F2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496" y="1791977"/>
            <a:ext cx="3095362" cy="1027578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F84630-59E1-4CAE-BFCA-E21894BCC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22/03/2023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94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DTC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317" y="877846"/>
            <a:ext cx="7906044" cy="3715333"/>
          </a:xfrm>
        </p:spPr>
        <p:txBody>
          <a:bodyPr/>
          <a:lstStyle/>
          <a:p>
            <a:r>
              <a:rPr lang="en-US" sz="1400" dirty="0" smtClean="0"/>
              <a:t>Diagnostic Trouble codes : unique identifier mapped to a Diagnostic event</a:t>
            </a:r>
          </a:p>
          <a:p>
            <a:r>
              <a:rPr lang="en-US" sz="1400" dirty="0" smtClean="0"/>
              <a:t>Event : Passed or failed, status of DTC changes.</a:t>
            </a:r>
          </a:p>
          <a:p>
            <a:r>
              <a:rPr lang="en-US" sz="1400" dirty="0"/>
              <a:t>DTC status is stored in a byte called DTC status </a:t>
            </a:r>
            <a:r>
              <a:rPr lang="en-US" sz="1400" dirty="0" smtClean="0"/>
              <a:t>byte(4 byte long).</a:t>
            </a:r>
            <a:endParaRPr lang="en-US" sz="14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150" y="2362542"/>
            <a:ext cx="5754799" cy="157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583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1002"/>
            <a:ext cx="8534400" cy="3912178"/>
          </a:xfrm>
        </p:spPr>
        <p:txBody>
          <a:bodyPr/>
          <a:lstStyle/>
          <a:p>
            <a:r>
              <a:rPr lang="en-US" sz="1400" dirty="0" smtClean="0"/>
              <a:t>Types of DTCs</a:t>
            </a:r>
          </a:p>
          <a:p>
            <a:pPr lvl="1"/>
            <a:r>
              <a:rPr lang="en-US" sz="1400" dirty="0" smtClean="0"/>
              <a:t>P </a:t>
            </a:r>
            <a:r>
              <a:rPr lang="en-US" sz="1400" dirty="0"/>
              <a:t>– Powertrain. Includes engine, transmission, and associated accessories.</a:t>
            </a:r>
          </a:p>
          <a:p>
            <a:pPr lvl="1"/>
            <a:r>
              <a:rPr lang="en-US" sz="1400" dirty="0"/>
              <a:t>C – Chassis. Covers mechanical systems and functions: steering, suspension, and braking.</a:t>
            </a:r>
          </a:p>
          <a:p>
            <a:pPr lvl="1"/>
            <a:r>
              <a:rPr lang="en-US" sz="1400" dirty="0"/>
              <a:t>B – Body. Parts that are mainly found in the passenger compartment area.</a:t>
            </a:r>
          </a:p>
          <a:p>
            <a:pPr lvl="1"/>
            <a:r>
              <a:rPr lang="en-US" sz="1400" dirty="0"/>
              <a:t>U – Network &amp; vehicle integration. Functions that are managed by the onboard computer system</a:t>
            </a:r>
            <a:r>
              <a:rPr lang="en-US" sz="1400" dirty="0" smtClean="0"/>
              <a:t>.</a:t>
            </a:r>
          </a:p>
          <a:p>
            <a:pPr marL="342900" lvl="1" indent="0">
              <a:buNone/>
            </a:pPr>
            <a:endParaRPr lang="en-US" sz="1400" dirty="0" smtClean="0"/>
          </a:p>
          <a:p>
            <a:r>
              <a:rPr lang="en-US" sz="1400" dirty="0" smtClean="0"/>
              <a:t>IPB :</a:t>
            </a:r>
          </a:p>
          <a:p>
            <a:pPr lvl="1"/>
            <a:r>
              <a:rPr lang="en-US" sz="1400" dirty="0" smtClean="0"/>
              <a:t>Delta DTCs : Sensor fail/active, functional DTCs, Safety.</a:t>
            </a:r>
          </a:p>
          <a:p>
            <a:pPr lvl="1"/>
            <a:r>
              <a:rPr lang="en-US" sz="1400" dirty="0" smtClean="0"/>
              <a:t>Porsche DTCs : Communication, Coding.</a:t>
            </a:r>
          </a:p>
          <a:p>
            <a:pPr lvl="1"/>
            <a:r>
              <a:rPr lang="en-US" sz="1400" dirty="0" smtClean="0"/>
              <a:t>PAG Security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158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463284"/>
            <a:ext cx="8534400" cy="509547"/>
          </a:xfrm>
        </p:spPr>
        <p:txBody>
          <a:bodyPr/>
          <a:lstStyle/>
          <a:p>
            <a:r>
              <a:rPr lang="en-US" dirty="0"/>
              <a:t>DTC status byte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8697" y="2107659"/>
            <a:ext cx="6160852" cy="221963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Bit 0 : Test Failed</a:t>
            </a:r>
          </a:p>
          <a:p>
            <a:r>
              <a:rPr lang="en-US" dirty="0"/>
              <a:t>Bit 1 : This Failed This Operation Cycle</a:t>
            </a:r>
          </a:p>
          <a:p>
            <a:r>
              <a:rPr lang="en-US" dirty="0"/>
              <a:t>Bit 2 : Pending DTC</a:t>
            </a:r>
          </a:p>
          <a:p>
            <a:r>
              <a:rPr lang="en-US" dirty="0"/>
              <a:t>Bit 3 : Confirmed DTC</a:t>
            </a:r>
          </a:p>
          <a:p>
            <a:r>
              <a:rPr lang="en-US" dirty="0"/>
              <a:t>Bit 4 : Test Not Completed Since Last Clear</a:t>
            </a:r>
          </a:p>
          <a:p>
            <a:r>
              <a:rPr lang="en-US" dirty="0"/>
              <a:t>Bit 5 : Test Failed Since Last Clear</a:t>
            </a:r>
          </a:p>
          <a:p>
            <a:r>
              <a:rPr lang="en-US" dirty="0"/>
              <a:t>Bit 6 : Test Not Completed This Operation Cycle</a:t>
            </a:r>
          </a:p>
          <a:p>
            <a:r>
              <a:rPr lang="en-US" dirty="0"/>
              <a:t>Bit 7 : Warning Indicator Requested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948" y="1508364"/>
            <a:ext cx="5792101" cy="38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427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Snapshot and extended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7168" y="877846"/>
            <a:ext cx="8042031" cy="3715333"/>
          </a:xfrm>
        </p:spPr>
        <p:txBody>
          <a:bodyPr>
            <a:normAutofit/>
          </a:bodyPr>
          <a:lstStyle/>
          <a:p>
            <a:r>
              <a:rPr lang="en-US" sz="1400" dirty="0"/>
              <a:t>When event is failed then event related data can be stored into </a:t>
            </a:r>
            <a:r>
              <a:rPr lang="en-US" sz="1400" dirty="0" smtClean="0"/>
              <a:t>NVM</a:t>
            </a:r>
          </a:p>
          <a:p>
            <a:pPr lvl="1"/>
            <a:r>
              <a:rPr lang="en-US" sz="1400" dirty="0" smtClean="0"/>
              <a:t>Snapshot data</a:t>
            </a:r>
          </a:p>
          <a:p>
            <a:pPr lvl="1"/>
            <a:r>
              <a:rPr lang="en-US" sz="1400" dirty="0" smtClean="0"/>
              <a:t>Extended data</a:t>
            </a:r>
          </a:p>
          <a:p>
            <a:r>
              <a:rPr lang="en-US" sz="1400" dirty="0"/>
              <a:t>Freeze frame/Snapshot data contains a DID or multiple DIDs</a:t>
            </a:r>
            <a:r>
              <a:rPr lang="en-US" sz="1400" dirty="0" smtClean="0"/>
              <a:t>.</a:t>
            </a:r>
          </a:p>
          <a:p>
            <a:pPr marL="342900" lvl="1" indent="0">
              <a:buNone/>
            </a:pPr>
            <a:r>
              <a:rPr lang="en-US" sz="1400" dirty="0" err="1" smtClean="0"/>
              <a:t>Eg</a:t>
            </a:r>
            <a:r>
              <a:rPr lang="en-US" sz="1400" dirty="0" smtClean="0"/>
              <a:t>: Event battery health, snapshot data : battery voltage and current</a:t>
            </a:r>
          </a:p>
          <a:p>
            <a:r>
              <a:rPr lang="en-US" sz="1400" dirty="0" smtClean="0"/>
              <a:t>DEM will </a:t>
            </a:r>
            <a:r>
              <a:rPr lang="en-US" sz="1400" dirty="0"/>
              <a:t>read each DID from application using client server port interface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759" y="2735512"/>
            <a:ext cx="4700482" cy="167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378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304800" y="541338"/>
            <a:ext cx="8534400" cy="4051300"/>
          </a:xfrm>
        </p:spPr>
        <p:txBody>
          <a:bodyPr>
            <a:normAutofit/>
          </a:bodyPr>
          <a:lstStyle/>
          <a:p>
            <a:r>
              <a:rPr lang="en-US" sz="1400" dirty="0"/>
              <a:t>Extended Data Record is defined globally and consists of one or more data </a:t>
            </a:r>
            <a:r>
              <a:rPr lang="en-US" sz="1400" dirty="0" smtClean="0"/>
              <a:t>elements</a:t>
            </a:r>
          </a:p>
          <a:p>
            <a:r>
              <a:rPr lang="en-US" sz="1400" dirty="0" smtClean="0"/>
              <a:t>Statistical data, </a:t>
            </a:r>
            <a:r>
              <a:rPr lang="en-US" sz="1400" dirty="0" err="1" smtClean="0"/>
              <a:t>eg</a:t>
            </a:r>
            <a:r>
              <a:rPr lang="en-US" sz="1400" dirty="0" smtClean="0"/>
              <a:t>: occurrence </a:t>
            </a:r>
            <a:r>
              <a:rPr lang="en-US" sz="1400" dirty="0"/>
              <a:t>counter or aging counter that are not frozen at storage </a:t>
            </a:r>
            <a:r>
              <a:rPr lang="en-US" sz="1400" dirty="0" smtClean="0"/>
              <a:t>time</a:t>
            </a:r>
          </a:p>
          <a:p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909" y="1762721"/>
            <a:ext cx="4955565" cy="177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662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18347"/>
            <a:ext cx="8534400" cy="509547"/>
          </a:xfrm>
        </p:spPr>
        <p:txBody>
          <a:bodyPr>
            <a:normAutofit/>
          </a:bodyPr>
          <a:lstStyle/>
          <a:p>
            <a:r>
              <a:rPr lang="en-US" dirty="0"/>
              <a:t>Event Aging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2215" y="976923"/>
            <a:ext cx="7596554" cy="3196493"/>
          </a:xfrm>
        </p:spPr>
        <p:txBody>
          <a:bodyPr>
            <a:normAutofit/>
          </a:bodyPr>
          <a:lstStyle/>
          <a:p>
            <a:r>
              <a:rPr lang="en-US" sz="1400" dirty="0" smtClean="0"/>
              <a:t>Event </a:t>
            </a:r>
            <a:r>
              <a:rPr lang="en-US" sz="1400" dirty="0"/>
              <a:t>is stored into NVM, and event is no longer getting failed, then event starts aging and once event is aged, event is removed from </a:t>
            </a:r>
            <a:r>
              <a:rPr lang="en-US" sz="1400" dirty="0" smtClean="0"/>
              <a:t>memory</a:t>
            </a:r>
          </a:p>
          <a:p>
            <a:r>
              <a:rPr lang="en-US" sz="1400" dirty="0" smtClean="0"/>
              <a:t>An </a:t>
            </a:r>
            <a:r>
              <a:rPr lang="en-US" sz="1400" dirty="0"/>
              <a:t>aging cycle counter is started and incremented in each operation cycle if event is passed only in operation cycle and does not failed</a:t>
            </a:r>
            <a:r>
              <a:rPr lang="en-US" sz="1400" dirty="0" smtClean="0"/>
              <a:t>.</a:t>
            </a:r>
          </a:p>
          <a:p>
            <a:r>
              <a:rPr lang="en-US" sz="1400" dirty="0"/>
              <a:t>When aging cycle counter reached threshold value defined by user, event is removed from memory.</a:t>
            </a:r>
          </a:p>
        </p:txBody>
      </p:sp>
    </p:spTree>
    <p:extLst>
      <p:ext uri="{BB962C8B-B14F-4D97-AF65-F5344CB8AC3E}">
        <p14:creationId xmlns:p14="http://schemas.microsoft.com/office/powerpoint/2010/main" val="1232423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247" y="870072"/>
            <a:ext cx="7895506" cy="346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597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799" y="265238"/>
            <a:ext cx="8534400" cy="509547"/>
          </a:xfrm>
        </p:spPr>
        <p:txBody>
          <a:bodyPr/>
          <a:lstStyle/>
          <a:p>
            <a:r>
              <a:rPr lang="en-US" dirty="0" smtClean="0"/>
              <a:t>Fault memory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9498" y="877888"/>
            <a:ext cx="6105003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725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43FF19-6AE0-40E2-A551-EE30A5D33A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496" y="648510"/>
            <a:ext cx="6858000" cy="908567"/>
          </a:xfrm>
        </p:spPr>
        <p:txBody>
          <a:bodyPr/>
          <a:lstStyle/>
          <a:p>
            <a:r>
              <a:rPr lang="en-US" dirty="0"/>
              <a:t>DCM Services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DDB51A6-DBFC-4036-ACCF-73BA2F80C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01/DD/2023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99A2099-036E-434A-A8BE-F5990FAF34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TW" altLang="en-US" dirty="0"/>
              <a:t>簡報人姓名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769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ReadDTCInformation</a:t>
            </a:r>
            <a:r>
              <a:rPr lang="en-US" dirty="0"/>
              <a:t> </a:t>
            </a:r>
            <a:r>
              <a:rPr lang="en-US" dirty="0" smtClean="0"/>
              <a:t>– 0x19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 smtClean="0"/>
              <a:t>The </a:t>
            </a:r>
            <a:r>
              <a:rPr lang="en-US" sz="1400" dirty="0"/>
              <a:t>ReadDTCInformation 19hex service is used to read out events and notices that have occurred or are recognizable, as well as the associated additional information such as the environment data of a </a:t>
            </a:r>
            <a:r>
              <a:rPr lang="en-US" sz="1400" dirty="0" smtClean="0"/>
              <a:t>server</a:t>
            </a:r>
          </a:p>
          <a:p>
            <a:r>
              <a:rPr lang="en-US" sz="1400" dirty="0" smtClean="0"/>
              <a:t>Subfunctions :</a:t>
            </a:r>
          </a:p>
          <a:p>
            <a:pPr lvl="1"/>
            <a:r>
              <a:rPr lang="en-US" sz="1400" dirty="0"/>
              <a:t>ReportNumberOfDTCByStatusMask (0x01) </a:t>
            </a:r>
            <a:endParaRPr lang="en-US" sz="1400" dirty="0" smtClean="0"/>
          </a:p>
          <a:p>
            <a:pPr lvl="1"/>
            <a:r>
              <a:rPr lang="en-US" sz="1400" dirty="0"/>
              <a:t>ReportDTCByStatusMask (0x02</a:t>
            </a:r>
            <a:r>
              <a:rPr lang="en-US" sz="1400" dirty="0" smtClean="0"/>
              <a:t>)</a:t>
            </a:r>
          </a:p>
          <a:p>
            <a:pPr lvl="1"/>
            <a:r>
              <a:rPr lang="en-US" sz="1400" dirty="0"/>
              <a:t>ReportDTCSnapshotIdentification (0x03</a:t>
            </a:r>
            <a:r>
              <a:rPr lang="en-US" sz="1400" dirty="0" smtClean="0"/>
              <a:t>)</a:t>
            </a:r>
          </a:p>
          <a:p>
            <a:pPr lvl="1"/>
            <a:r>
              <a:rPr lang="en-US" sz="1400" dirty="0"/>
              <a:t>ReportDTCSnapshotRecordByDTCNumber (0x04</a:t>
            </a:r>
            <a:r>
              <a:rPr lang="en-US" sz="1400" dirty="0" smtClean="0"/>
              <a:t>)</a:t>
            </a:r>
          </a:p>
          <a:p>
            <a:pPr lvl="1"/>
            <a:r>
              <a:rPr lang="en-US" sz="1400" dirty="0"/>
              <a:t>ReportDTCExtendedDataRecordByDTCNumber (0x06) </a:t>
            </a:r>
            <a:endParaRPr 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825246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43FF19-6AE0-40E2-A551-EE30A5D33A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496" y="80583"/>
            <a:ext cx="6858000" cy="1398674"/>
          </a:xfrm>
        </p:spPr>
        <p:txBody>
          <a:bodyPr/>
          <a:lstStyle/>
          <a:p>
            <a:r>
              <a:rPr lang="en-US" dirty="0"/>
              <a:t>DEM : Diagnostic Event Manager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DDB51A6-DBFC-4036-ACCF-73BA2F80C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22/03/2023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27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434" y="467194"/>
            <a:ext cx="5449885" cy="391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611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339" y="368299"/>
            <a:ext cx="8534400" cy="509547"/>
          </a:xfrm>
        </p:spPr>
        <p:txBody>
          <a:bodyPr/>
          <a:lstStyle/>
          <a:p>
            <a:r>
              <a:rPr lang="en-US" dirty="0" smtClean="0"/>
              <a:t>Control DTC Setting(x85)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831" y="1187938"/>
            <a:ext cx="7729416" cy="3405241"/>
          </a:xfrm>
        </p:spPr>
        <p:txBody>
          <a:bodyPr/>
          <a:lstStyle/>
          <a:p>
            <a:r>
              <a:rPr lang="en-US" dirty="0"/>
              <a:t>This service is used to disable and re-enable the updating of the s</a:t>
            </a:r>
            <a:r>
              <a:rPr lang="en-US" dirty="0" smtClean="0"/>
              <a:t>tatus of DTC </a:t>
            </a:r>
            <a:r>
              <a:rPr lang="en-US" dirty="0"/>
              <a:t>bits of events and </a:t>
            </a:r>
            <a:r>
              <a:rPr lang="en-US" dirty="0" smtClean="0"/>
              <a:t>notifications </a:t>
            </a:r>
            <a:r>
              <a:rPr lang="en-US" dirty="0"/>
              <a:t>in a server's event </a:t>
            </a:r>
            <a:r>
              <a:rPr lang="en-US" dirty="0" smtClean="0"/>
              <a:t>store</a:t>
            </a:r>
          </a:p>
          <a:p>
            <a:r>
              <a:rPr lang="en-US" dirty="0" smtClean="0"/>
              <a:t>Subfunctions:</a:t>
            </a:r>
          </a:p>
          <a:p>
            <a:pPr lvl="1"/>
            <a:r>
              <a:rPr lang="en-US" dirty="0" smtClean="0"/>
              <a:t>Enable  : 0x01</a:t>
            </a:r>
          </a:p>
          <a:p>
            <a:pPr lvl="1"/>
            <a:r>
              <a:rPr lang="en-US" dirty="0" smtClean="0"/>
              <a:t>Disable : 0x02</a:t>
            </a:r>
          </a:p>
          <a:p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dirty="0"/>
              <a:t>the service </a:t>
            </a:r>
            <a:r>
              <a:rPr lang="en-US" dirty="0" err="1"/>
              <a:t>ControlDTCSetting</a:t>
            </a:r>
            <a:r>
              <a:rPr lang="en-US" dirty="0"/>
              <a:t> and </a:t>
            </a:r>
            <a:r>
              <a:rPr lang="en-US" dirty="0" smtClean="0"/>
              <a:t>sub function Off/disable </a:t>
            </a:r>
            <a:r>
              <a:rPr lang="en-US" dirty="0"/>
              <a:t>(0x02) is accepted by the server, the </a:t>
            </a:r>
            <a:r>
              <a:rPr lang="en-US" dirty="0" err="1"/>
              <a:t>StatusOfDTC</a:t>
            </a:r>
            <a:r>
              <a:rPr lang="en-US" dirty="0"/>
              <a:t> is no longer updated or the </a:t>
            </a:r>
            <a:r>
              <a:rPr lang="en-US" dirty="0" err="1" smtClean="0"/>
              <a:t>StatusOfDTC</a:t>
            </a:r>
            <a:r>
              <a:rPr lang="en-US" dirty="0" smtClean="0"/>
              <a:t> </a:t>
            </a:r>
            <a:r>
              <a:rPr lang="en-US" dirty="0"/>
              <a:t>is frozen until the functionality</a:t>
            </a:r>
          </a:p>
        </p:txBody>
      </p:sp>
    </p:spTree>
    <p:extLst>
      <p:ext uri="{BB962C8B-B14F-4D97-AF65-F5344CB8AC3E}">
        <p14:creationId xmlns:p14="http://schemas.microsoft.com/office/powerpoint/2010/main" val="29201144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2485" y="651272"/>
            <a:ext cx="6858000" cy="866243"/>
          </a:xfrm>
        </p:spPr>
        <p:txBody>
          <a:bodyPr/>
          <a:lstStyle/>
          <a:p>
            <a:r>
              <a:rPr lang="en-US" dirty="0" err="1" smtClean="0"/>
              <a:t>Demwrap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MM/DD/YYYY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TW" altLang="en-US" smtClean="0"/>
              <a:t>簡報人姓名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1922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(To </a:t>
            </a:r>
            <a:r>
              <a:rPr lang="en-US" smtClean="0"/>
              <a:t>be updated)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9061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F8E5F9-3E27-4FB9-9E7F-AA69CBB722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Smarter. Greener. Together. </a:t>
            </a:r>
            <a:br>
              <a:rPr lang="en-US" altLang="zh-TW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469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08" y="194900"/>
            <a:ext cx="8534400" cy="509547"/>
          </a:xfrm>
        </p:spPr>
        <p:txBody>
          <a:bodyPr/>
          <a:lstStyle/>
          <a:p>
            <a:r>
              <a:rPr lang="en-US" dirty="0" smtClean="0"/>
              <a:t>DEM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199" y="760440"/>
            <a:ext cx="6736923" cy="377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58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Diagnostic Event Manager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798646" y="1219200"/>
            <a:ext cx="3482502" cy="2735386"/>
          </a:xfrm>
        </p:spPr>
        <p:txBody>
          <a:bodyPr>
            <a:normAutofit/>
          </a:bodyPr>
          <a:lstStyle/>
          <a:p>
            <a:r>
              <a:rPr lang="en-US" sz="1200" dirty="0" smtClean="0"/>
              <a:t>Responsible for processing and storing Diagnostic event and associated environmental data</a:t>
            </a:r>
          </a:p>
          <a:p>
            <a:r>
              <a:rPr lang="en-US" sz="1200" dirty="0" smtClean="0"/>
              <a:t>Provides fault information data to DCM</a:t>
            </a:r>
          </a:p>
          <a:p>
            <a:r>
              <a:rPr lang="en-US" sz="1200" dirty="0" smtClean="0"/>
              <a:t>Provides warning indication suppose an event request is occurred</a:t>
            </a:r>
          </a:p>
          <a:p>
            <a:r>
              <a:rPr lang="en-US" sz="1200" dirty="0" smtClean="0"/>
              <a:t>Stores the status of an event for OBD-2 relevant DTC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71" y="745141"/>
            <a:ext cx="3559991" cy="395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069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7476" y="877846"/>
            <a:ext cx="3821723" cy="3715333"/>
          </a:xfrm>
        </p:spPr>
        <p:txBody>
          <a:bodyPr>
            <a:normAutofit/>
          </a:bodyPr>
          <a:lstStyle/>
          <a:p>
            <a:r>
              <a:rPr lang="en-US" sz="1200" dirty="0" smtClean="0"/>
              <a:t>SWCs  : Reports the event status. Monitors the event    and sets the status of the event</a:t>
            </a:r>
          </a:p>
          <a:p>
            <a:r>
              <a:rPr lang="en-US" sz="1200" dirty="0" smtClean="0"/>
              <a:t>NvM : Store the event status and Environmental data of each event. Snapshot data/Freeze frame , Extended data</a:t>
            </a:r>
          </a:p>
          <a:p>
            <a:r>
              <a:rPr lang="en-US" sz="1200" dirty="0" smtClean="0"/>
              <a:t>DCM : Read diagnostic information. Provides event related data to tester</a:t>
            </a:r>
          </a:p>
          <a:p>
            <a:r>
              <a:rPr lang="en-US" sz="1200" dirty="0" smtClean="0"/>
              <a:t>BSW </a:t>
            </a:r>
            <a:r>
              <a:rPr lang="en-US" sz="1200" dirty="0"/>
              <a:t>modules </a:t>
            </a:r>
            <a:r>
              <a:rPr lang="en-US" sz="1200" dirty="0" smtClean="0"/>
              <a:t>: Reports </a:t>
            </a:r>
            <a:r>
              <a:rPr lang="en-US" sz="1200" dirty="0"/>
              <a:t>the event status. Monitors the </a:t>
            </a:r>
            <a:r>
              <a:rPr lang="en-US" sz="1200" dirty="0" smtClean="0"/>
              <a:t>event </a:t>
            </a:r>
            <a:r>
              <a:rPr lang="en-US" sz="1200" dirty="0"/>
              <a:t>and sets the status of the </a:t>
            </a:r>
            <a:r>
              <a:rPr lang="en-US" sz="1200" dirty="0" smtClean="0"/>
              <a:t>event. Also used to set the MIL status.</a:t>
            </a:r>
          </a:p>
          <a:p>
            <a:r>
              <a:rPr lang="en-US" sz="1200" dirty="0" smtClean="0"/>
              <a:t>FIM : Configure and modify the inhibiting conditions of the functionalities.eg : To stop/ restrict the functionality based on the DTC status.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36" y="1023815"/>
            <a:ext cx="4152864" cy="298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638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Diagnostic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5588" y="949569"/>
            <a:ext cx="7990449" cy="3509889"/>
          </a:xfrm>
        </p:spPr>
        <p:txBody>
          <a:bodyPr>
            <a:normAutofit lnSpcReduction="10000"/>
          </a:bodyPr>
          <a:lstStyle/>
          <a:p>
            <a:r>
              <a:rPr lang="en-US" sz="1400" dirty="0" smtClean="0"/>
              <a:t>Diagnostic event : Result of a monitor</a:t>
            </a:r>
          </a:p>
          <a:p>
            <a:r>
              <a:rPr lang="en-US" sz="1400" dirty="0" smtClean="0"/>
              <a:t>Monitored by SWCs / BSW components.</a:t>
            </a:r>
          </a:p>
          <a:p>
            <a:r>
              <a:rPr lang="en-US" sz="1400" dirty="0" err="1" smtClean="0"/>
              <a:t>Eg</a:t>
            </a:r>
            <a:r>
              <a:rPr lang="en-US" sz="1400" dirty="0" smtClean="0"/>
              <a:t>: Health of a battery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 smtClean="0"/>
              <a:t>Each event has its own event priority based upon the level of importance</a:t>
            </a:r>
          </a:p>
          <a:p>
            <a:r>
              <a:rPr lang="en-US" sz="1400" dirty="0" smtClean="0"/>
              <a:t>Event IDs are assigned to an event. SWCs and BSW components reports the event status to DEM using event ID.</a:t>
            </a:r>
          </a:p>
          <a:p>
            <a:r>
              <a:rPr lang="en-US" sz="1400" dirty="0" smtClean="0"/>
              <a:t>Event status : </a:t>
            </a:r>
          </a:p>
          <a:p>
            <a:pPr lvl="1"/>
            <a:r>
              <a:rPr lang="en-US" sz="1400" dirty="0" smtClean="0"/>
              <a:t>PASSED</a:t>
            </a:r>
          </a:p>
          <a:p>
            <a:pPr lvl="1"/>
            <a:r>
              <a:rPr lang="en-US" sz="1400" dirty="0" smtClean="0"/>
              <a:t>FAILED</a:t>
            </a:r>
          </a:p>
          <a:p>
            <a:r>
              <a:rPr lang="en-US" sz="1400" dirty="0"/>
              <a:t>There are two different types of events</a:t>
            </a:r>
            <a:r>
              <a:rPr lang="en-US" sz="1400" dirty="0" smtClean="0"/>
              <a:t>:</a:t>
            </a:r>
          </a:p>
          <a:p>
            <a:pPr lvl="1"/>
            <a:r>
              <a:rPr lang="en-US" sz="1400" dirty="0" smtClean="0"/>
              <a:t> </a:t>
            </a:r>
            <a:r>
              <a:rPr lang="en-US" sz="1400" dirty="0"/>
              <a:t>BSW-related events (reported via C-API - </a:t>
            </a:r>
            <a:r>
              <a:rPr lang="en-US" sz="1400" dirty="0" err="1"/>
              <a:t>Dem_SetEventStatus</a:t>
            </a:r>
            <a:r>
              <a:rPr lang="en-US" sz="1400" dirty="0" smtClean="0"/>
              <a:t>)</a:t>
            </a:r>
          </a:p>
          <a:p>
            <a:pPr lvl="1"/>
            <a:r>
              <a:rPr lang="en-US" sz="1400" dirty="0" smtClean="0"/>
              <a:t> SW-C-related </a:t>
            </a:r>
            <a:r>
              <a:rPr lang="en-US" sz="1400" dirty="0"/>
              <a:t>events (reported via RTE operation - </a:t>
            </a:r>
            <a:r>
              <a:rPr lang="en-US" sz="1400" dirty="0" err="1"/>
              <a:t>SetEventStatus</a:t>
            </a:r>
            <a:r>
              <a:rPr lang="en-US" sz="1400" dirty="0"/>
              <a:t>)</a:t>
            </a:r>
            <a:endParaRPr lang="en-US" sz="1400" dirty="0" smtClean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23323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799" y="265238"/>
            <a:ext cx="8534400" cy="509547"/>
          </a:xfrm>
        </p:spPr>
        <p:txBody>
          <a:bodyPr/>
          <a:lstStyle/>
          <a:p>
            <a:r>
              <a:rPr lang="en-US" dirty="0" smtClean="0"/>
              <a:t>Fault memory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9498" y="877888"/>
            <a:ext cx="6105003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440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</a:t>
            </a:r>
            <a:r>
              <a:rPr lang="en-US" dirty="0" err="1" smtClean="0"/>
              <a:t>debouncing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77846"/>
            <a:ext cx="2212258" cy="3715333"/>
          </a:xfrm>
        </p:spPr>
        <p:txBody>
          <a:bodyPr>
            <a:normAutofit/>
          </a:bodyPr>
          <a:lstStyle/>
          <a:p>
            <a:r>
              <a:rPr lang="en-US" sz="1400" dirty="0"/>
              <a:t>Q</a:t>
            </a:r>
            <a:r>
              <a:rPr lang="en-US" sz="1400" dirty="0" smtClean="0"/>
              <a:t>ualifying </a:t>
            </a:r>
            <a:r>
              <a:rPr lang="en-US" sz="1400" dirty="0"/>
              <a:t>the fault before it is reported as a DTC</a:t>
            </a:r>
            <a:endParaRPr lang="en-US" sz="1400" b="1" dirty="0" smtClean="0"/>
          </a:p>
          <a:p>
            <a:r>
              <a:rPr lang="en-US" sz="1400" b="1" dirty="0" smtClean="0"/>
              <a:t>Counter </a:t>
            </a:r>
            <a:r>
              <a:rPr lang="en-US" sz="1400" b="1" dirty="0"/>
              <a:t>Based </a:t>
            </a:r>
            <a:r>
              <a:rPr lang="en-US" sz="1400" b="1" dirty="0" err="1" smtClean="0"/>
              <a:t>Debouncing</a:t>
            </a:r>
            <a:r>
              <a:rPr lang="en-US" sz="1400" b="1" dirty="0" smtClean="0"/>
              <a:t> : </a:t>
            </a:r>
            <a:r>
              <a:rPr lang="en-US" sz="1400" dirty="0" smtClean="0"/>
              <a:t>In </a:t>
            </a:r>
            <a:r>
              <a:rPr lang="en-US" sz="1400" dirty="0"/>
              <a:t>counter based </a:t>
            </a:r>
            <a:r>
              <a:rPr lang="en-US" sz="1400" dirty="0" err="1"/>
              <a:t>debouncing</a:t>
            </a:r>
            <a:r>
              <a:rPr lang="en-US" sz="1400" dirty="0"/>
              <a:t>, every time you set an event to PREPASSED or PREFAILED, you are increasing / decreasing a counter by a number of steps. After a certain threshold is reached, the event is </a:t>
            </a:r>
            <a:r>
              <a:rPr lang="en-US" sz="1400" dirty="0" err="1"/>
              <a:t>debounced</a:t>
            </a:r>
            <a:r>
              <a:rPr lang="en-US" sz="1400" dirty="0"/>
              <a:t> as FAILED or PASSED. </a:t>
            </a:r>
            <a:endParaRPr lang="en-US" sz="1400" dirty="0" smtClean="0"/>
          </a:p>
          <a:p>
            <a:endParaRPr lang="en-US" sz="1400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817" y="681001"/>
            <a:ext cx="5212860" cy="410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622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78338"/>
            <a:ext cx="2328985" cy="4014841"/>
          </a:xfrm>
        </p:spPr>
        <p:txBody>
          <a:bodyPr/>
          <a:lstStyle/>
          <a:p>
            <a:r>
              <a:rPr lang="en-US" sz="1400" b="1" dirty="0"/>
              <a:t>Time Based </a:t>
            </a:r>
            <a:r>
              <a:rPr lang="en-US" sz="1400" b="1" dirty="0" err="1"/>
              <a:t>Debouncing</a:t>
            </a:r>
            <a:r>
              <a:rPr lang="en-US" sz="1400" b="1" dirty="0"/>
              <a:t> -</a:t>
            </a:r>
            <a:r>
              <a:rPr lang="en-US" sz="1400" dirty="0"/>
              <a:t> If an event is reported as PREPASSED or PREFAILED, after a certain time without an opposite event status, the event is automatically considered as PASSED or FAILED. </a:t>
            </a:r>
          </a:p>
          <a:p>
            <a:r>
              <a:rPr lang="en-US" sz="1400" b="1" dirty="0"/>
              <a:t>Internally Monitored </a:t>
            </a:r>
            <a:r>
              <a:rPr lang="en-US" sz="1400" b="1" dirty="0" err="1"/>
              <a:t>Debouncing</a:t>
            </a:r>
            <a:r>
              <a:rPr lang="en-US" sz="1400" b="1" dirty="0"/>
              <a:t> -</a:t>
            </a:r>
            <a:r>
              <a:rPr lang="en-US" sz="1400" dirty="0"/>
              <a:t> in this </a:t>
            </a:r>
            <a:r>
              <a:rPr lang="en-US" sz="1400" dirty="0" err="1"/>
              <a:t>debounce</a:t>
            </a:r>
            <a:r>
              <a:rPr lang="en-US" sz="1400" dirty="0"/>
              <a:t> mode, you can take care of the </a:t>
            </a:r>
            <a:r>
              <a:rPr lang="en-US" sz="1400" dirty="0" err="1"/>
              <a:t>debouncing</a:t>
            </a:r>
            <a:r>
              <a:rPr lang="en-US" sz="1400" dirty="0"/>
              <a:t> yourself</a:t>
            </a:r>
            <a:r>
              <a:rPr lang="en-US" sz="1400" dirty="0" smtClean="0"/>
              <a:t>.(by BSW or SWC)</a:t>
            </a:r>
            <a:endParaRPr lang="en-US" sz="1400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9" y="483052"/>
            <a:ext cx="5236309" cy="420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053267"/>
      </p:ext>
    </p:extLst>
  </p:cSld>
  <p:clrMapOvr>
    <a:masterClrMapping/>
  </p:clrMapOvr>
</p:sld>
</file>

<file path=ppt/theme/theme1.xml><?xml version="1.0" encoding="utf-8"?>
<a:theme xmlns:a="http://schemas.openxmlformats.org/drawingml/2006/main" name="Delta_PPTtemplate_16x9">
  <a:themeElements>
    <a:clrScheme name="Delta">
      <a:dk1>
        <a:sysClr val="windowText" lastClr="000000"/>
      </a:dk1>
      <a:lt1>
        <a:sysClr val="window" lastClr="FFFFFF"/>
      </a:lt1>
      <a:dk2>
        <a:srgbClr val="0087DC"/>
      </a:dk2>
      <a:lt2>
        <a:srgbClr val="FFFFFF"/>
      </a:lt2>
      <a:accent1>
        <a:srgbClr val="0087DC"/>
      </a:accent1>
      <a:accent2>
        <a:srgbClr val="64D7D7"/>
      </a:accent2>
      <a:accent3>
        <a:srgbClr val="B9EB5F"/>
      </a:accent3>
      <a:accent4>
        <a:srgbClr val="1E50C8"/>
      </a:accent4>
      <a:accent5>
        <a:srgbClr val="96E6BE"/>
      </a:accent5>
      <a:accent6>
        <a:srgbClr val="00BE50"/>
      </a:accent6>
      <a:hlink>
        <a:srgbClr val="64D7D7"/>
      </a:hlink>
      <a:folHlink>
        <a:srgbClr val="BFBFBF"/>
      </a:folHlink>
    </a:clrScheme>
    <a:fontScheme name="自訂 7">
      <a:majorFont>
        <a:latin typeface="Arial"/>
        <a:ea typeface="Microsoft JhengHei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lta_PPTtemplate_16x9_EN" id="{AB7E8207-7EFD-42D6-915B-94A9E5ABAC21}" vid="{115B2ECF-35DF-4A82-A0C0-9889D580E89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Delta_PPTtemplate_16x9_EN</Template>
  <TotalTime>3120</TotalTime>
  <Words>804</Words>
  <Application>Microsoft Office PowerPoint</Application>
  <PresentationFormat>On-screen Show (16:9)</PresentationFormat>
  <Paragraphs>96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微軟正黑體</vt:lpstr>
      <vt:lpstr>微軟正黑體</vt:lpstr>
      <vt:lpstr>Arial</vt:lpstr>
      <vt:lpstr>Calibri</vt:lpstr>
      <vt:lpstr>新細明體</vt:lpstr>
      <vt:lpstr>Verdana</vt:lpstr>
      <vt:lpstr>Delta_PPTtemplate_16x9</vt:lpstr>
      <vt:lpstr>DEM : Diagnostic Event Manager</vt:lpstr>
      <vt:lpstr>DEM : Diagnostic Event Manager</vt:lpstr>
      <vt:lpstr>DEM</vt:lpstr>
      <vt:lpstr>Diagnostic Event Manager</vt:lpstr>
      <vt:lpstr>Dependencies</vt:lpstr>
      <vt:lpstr>Diagnostic event</vt:lpstr>
      <vt:lpstr>Fault memory</vt:lpstr>
      <vt:lpstr>Event debouncing</vt:lpstr>
      <vt:lpstr>PowerPoint Presentation</vt:lpstr>
      <vt:lpstr>DTC</vt:lpstr>
      <vt:lpstr>PowerPoint Presentation</vt:lpstr>
      <vt:lpstr>DTC status byte</vt:lpstr>
      <vt:lpstr>Snapshot and extended data</vt:lpstr>
      <vt:lpstr>PowerPoint Presentation</vt:lpstr>
      <vt:lpstr>Event Aging </vt:lpstr>
      <vt:lpstr>Flow</vt:lpstr>
      <vt:lpstr>Fault memory</vt:lpstr>
      <vt:lpstr>DCM Services</vt:lpstr>
      <vt:lpstr>ReadDTCInformation – 0x19 </vt:lpstr>
      <vt:lpstr>PowerPoint Presentation</vt:lpstr>
      <vt:lpstr>Control DTC Setting(x85)</vt:lpstr>
      <vt:lpstr>Demwrap</vt:lpstr>
      <vt:lpstr>Configure</vt:lpstr>
      <vt:lpstr>Smarter. Greener. Together.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 Maximum 2 Lines (32pt)</dc:title>
  <dc:creator>user</dc:creator>
  <cp:lastModifiedBy>Aswin.Krishna</cp:lastModifiedBy>
  <cp:revision>90</cp:revision>
  <dcterms:created xsi:type="dcterms:W3CDTF">2022-01-20T01:43:08Z</dcterms:created>
  <dcterms:modified xsi:type="dcterms:W3CDTF">2023-03-27T08:37:25Z</dcterms:modified>
</cp:coreProperties>
</file>