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30"/>
  </p:notesMasterIdLst>
  <p:sldIdLst>
    <p:sldId id="288" r:id="rId2"/>
    <p:sldId id="283" r:id="rId3"/>
    <p:sldId id="346" r:id="rId4"/>
    <p:sldId id="310" r:id="rId5"/>
    <p:sldId id="311" r:id="rId6"/>
    <p:sldId id="347" r:id="rId7"/>
    <p:sldId id="313" r:id="rId8"/>
    <p:sldId id="348" r:id="rId9"/>
    <p:sldId id="314" r:id="rId10"/>
    <p:sldId id="315" r:id="rId11"/>
    <p:sldId id="316" r:id="rId12"/>
    <p:sldId id="312" r:id="rId13"/>
    <p:sldId id="317" r:id="rId14"/>
    <p:sldId id="342" r:id="rId15"/>
    <p:sldId id="343" r:id="rId16"/>
    <p:sldId id="306" r:id="rId17"/>
    <p:sldId id="319" r:id="rId18"/>
    <p:sldId id="318" r:id="rId19"/>
    <p:sldId id="320" r:id="rId20"/>
    <p:sldId id="339" r:id="rId21"/>
    <p:sldId id="340" r:id="rId22"/>
    <p:sldId id="338" r:id="rId23"/>
    <p:sldId id="341" r:id="rId24"/>
    <p:sldId id="324" r:id="rId25"/>
    <p:sldId id="322" r:id="rId26"/>
    <p:sldId id="323" r:id="rId27"/>
    <p:sldId id="321" r:id="rId28"/>
    <p:sldId id="291" r:id="rId29"/>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fin.R" initials="A" lastIdx="3" clrIdx="0">
    <p:extLst>
      <p:ext uri="{19B8F6BF-5375-455C-9EA6-DF929625EA0E}">
        <p15:presenceInfo xmlns:p15="http://schemas.microsoft.com/office/powerpoint/2012/main" userId="S-1-5-21-706670597-753717926-1206375605-4191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A00"/>
    <a:srgbClr val="B9EB5F"/>
    <a:srgbClr val="64D7D7"/>
    <a:srgbClr val="1E50C8"/>
    <a:srgbClr val="008223"/>
    <a:srgbClr val="E6F005"/>
    <a:srgbClr val="00647D"/>
    <a:srgbClr val="008C8C"/>
    <a:srgbClr val="C88C00"/>
    <a:srgbClr val="FFDC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34" autoAdjust="0"/>
  </p:normalViewPr>
  <p:slideViewPr>
    <p:cSldViewPr snapToGrid="0" showGuides="1">
      <p:cViewPr varScale="1">
        <p:scale>
          <a:sx n="82" d="100"/>
          <a:sy n="82" d="100"/>
        </p:scale>
        <p:origin x="720" y="4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16T16:18:12.886" idx="1">
    <p:pos x="10" y="10"/>
    <p:text>Note: EEPROM Memory is byte wise erasable and endures more read/write cycles. Flash memory is block wise erasable, available bigger, cheaper and faster.</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F0D9C-0244-48E5-AAB4-F314FC181477}" type="datetimeFigureOut">
              <a:rPr lang="en-US" smtClean="0"/>
              <a:t>6/19/2023</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380C3-7D2B-43B9-A2FF-0551F6D200CF}" type="slidenum">
              <a:rPr lang="en-US" smtClean="0"/>
              <a:t>‹#›</a:t>
            </a:fld>
            <a:endParaRPr lang="en-US"/>
          </a:p>
        </p:txBody>
      </p:sp>
    </p:spTree>
    <p:extLst>
      <p:ext uri="{BB962C8B-B14F-4D97-AF65-F5344CB8AC3E}">
        <p14:creationId xmlns:p14="http://schemas.microsoft.com/office/powerpoint/2010/main" val="3287395566"/>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en-IN" dirty="0"/>
          </a:p>
        </p:txBody>
      </p:sp>
      <p:sp>
        <p:nvSpPr>
          <p:cNvPr id="4" name="Slide Number Placeholder 3"/>
          <p:cNvSpPr>
            <a:spLocks noGrp="1"/>
          </p:cNvSpPr>
          <p:nvPr>
            <p:ph type="sldNum" sz="quarter" idx="10"/>
          </p:nvPr>
        </p:nvSpPr>
        <p:spPr/>
        <p:txBody>
          <a:bodyPr/>
          <a:lstStyle/>
          <a:p>
            <a:fld id="{BFF380C3-7D2B-43B9-A2FF-0551F6D200CF}" type="slidenum">
              <a:rPr lang="en-US" smtClean="0"/>
              <a:t>25</a:t>
            </a:fld>
            <a:endParaRPr lang="en-US"/>
          </a:p>
        </p:txBody>
      </p:sp>
    </p:spTree>
    <p:extLst>
      <p:ext uri="{BB962C8B-B14F-4D97-AF65-F5344CB8AC3E}">
        <p14:creationId xmlns:p14="http://schemas.microsoft.com/office/powerpoint/2010/main" val="260174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FF380C3-7D2B-43B9-A2FF-0551F6D200CF}" type="slidenum">
              <a:rPr lang="en-US" smtClean="0"/>
              <a:t>26</a:t>
            </a:fld>
            <a:endParaRPr lang="en-US"/>
          </a:p>
        </p:txBody>
      </p:sp>
    </p:spTree>
    <p:extLst>
      <p:ext uri="{BB962C8B-B14F-4D97-AF65-F5344CB8AC3E}">
        <p14:creationId xmlns:p14="http://schemas.microsoft.com/office/powerpoint/2010/main" val="1242980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1E9EBA-B88C-4731-B44A-419865607F19}"/>
              </a:ext>
            </a:extLst>
          </p:cNvPr>
          <p:cNvSpPr>
            <a:spLocks noGrp="1"/>
          </p:cNvSpPr>
          <p:nvPr>
            <p:ph type="ctrTitle" hasCustomPrompt="1"/>
          </p:nvPr>
        </p:nvSpPr>
        <p:spPr>
          <a:xfrm>
            <a:off x="896647" y="1118615"/>
            <a:ext cx="9144000" cy="1864899"/>
          </a:xfrm>
        </p:spPr>
        <p:txBody>
          <a:bodyPr anchor="t">
            <a:normAutofit/>
          </a:bodyPr>
          <a:lstStyle>
            <a:lvl1pPr algn="l">
              <a:lnSpc>
                <a:spcPct val="110000"/>
              </a:lnSpc>
              <a:defRPr sz="4600" b="0">
                <a:solidFill>
                  <a:schemeClr val="tx1"/>
                </a:solidFill>
                <a:latin typeface="+mj-lt"/>
                <a:ea typeface="+mj-ea"/>
              </a:defRPr>
            </a:lvl1pPr>
          </a:lstStyle>
          <a:p>
            <a:r>
              <a:rPr lang="en-US" altLang="zh-TW" dirty="0"/>
              <a:t>Presentation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3" name="副標題 2">
            <a:extLst>
              <a:ext uri="{FF2B5EF4-FFF2-40B4-BE49-F238E27FC236}">
                <a16:creationId xmlns:a16="http://schemas.microsoft.com/office/drawing/2014/main" id="{6C9BD8EC-F37F-4F94-8712-797CC1161E95}"/>
              </a:ext>
            </a:extLst>
          </p:cNvPr>
          <p:cNvSpPr>
            <a:spLocks noGrp="1"/>
          </p:cNvSpPr>
          <p:nvPr>
            <p:ph type="subTitle" idx="1" hasCustomPrompt="1"/>
          </p:nvPr>
        </p:nvSpPr>
        <p:spPr>
          <a:xfrm>
            <a:off x="896647" y="3015629"/>
            <a:ext cx="9144000" cy="1370104"/>
          </a:xfrm>
        </p:spPr>
        <p:txBody>
          <a:bodyPr>
            <a:normAutofit/>
          </a:bodyPr>
          <a:lstStyle>
            <a:lvl1pPr marL="0" indent="0" algn="l">
              <a:lnSpc>
                <a:spcPct val="110000"/>
              </a:lnSpc>
              <a:spcBef>
                <a:spcPts val="0"/>
              </a:spcBef>
              <a:buNone/>
              <a:defRPr sz="3000">
                <a:solidFill>
                  <a:schemeClr val="tx2"/>
                </a:solidFill>
                <a:latin typeface="+mj-lt"/>
                <a:ea typeface="+mj-ea"/>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ltLang="zh-TW" sz="3000" dirty="0" smtClean="0"/>
              <a:t>Presentation Subtitle Goes Here</a:t>
            </a:r>
            <a:br>
              <a:rPr lang="en-US" altLang="zh-TW" sz="3000" dirty="0" smtClean="0"/>
            </a:br>
            <a:r>
              <a:rPr lang="en-US" altLang="zh-TW" sz="3000" dirty="0" smtClean="0"/>
              <a:t>Maximum 2 Lines (24-32pt)</a:t>
            </a:r>
            <a:endParaRPr lang="en-US" altLang="zh-TW" sz="3000" dirty="0"/>
          </a:p>
        </p:txBody>
      </p:sp>
      <p:sp>
        <p:nvSpPr>
          <p:cNvPr id="11" name="頁尾版面配置區 4">
            <a:extLst>
              <a:ext uri="{FF2B5EF4-FFF2-40B4-BE49-F238E27FC236}">
                <a16:creationId xmlns:a16="http://schemas.microsoft.com/office/drawing/2014/main" id="{38A83012-CC3B-47DF-9FCA-A1115F39D319}"/>
              </a:ext>
            </a:extLst>
          </p:cNvPr>
          <p:cNvSpPr>
            <a:spLocks noGrp="1"/>
          </p:cNvSpPr>
          <p:nvPr>
            <p:ph type="ftr" sz="quarter" idx="3"/>
          </p:nvPr>
        </p:nvSpPr>
        <p:spPr>
          <a:xfrm>
            <a:off x="818612" y="5739683"/>
            <a:ext cx="5707316" cy="218356"/>
          </a:xfrm>
        </p:spPr>
        <p:txBody>
          <a:bodyPr/>
          <a:lstStyle>
            <a:lvl1pPr>
              <a:defRPr>
                <a:latin typeface="Arial" panose="020B0604020202020204" pitchFamily="34" charset="0"/>
                <a:cs typeface="Arial" panose="020B0604020202020204" pitchFamily="34" charset="0"/>
              </a:defRPr>
            </a:lvl1pPr>
          </a:lstStyle>
          <a:p>
            <a:r>
              <a:rPr lang="en-US" altLang="zh-TW" sz="1800" dirty="0" smtClean="0"/>
              <a:t>Presenter</a:t>
            </a:r>
            <a:r>
              <a:rPr lang="zh-TW" altLang="en-US" sz="1800" dirty="0" smtClean="0"/>
              <a:t> </a:t>
            </a:r>
            <a:r>
              <a:rPr lang="en-US" altLang="zh-TW" sz="1800" dirty="0" smtClean="0"/>
              <a:t>Name</a:t>
            </a:r>
            <a:r>
              <a:rPr lang="zh-TW" altLang="en-US" sz="1800" dirty="0" smtClean="0"/>
              <a:t>｜</a:t>
            </a:r>
            <a:r>
              <a:rPr lang="en-US" altLang="zh-TW" sz="1800" dirty="0" smtClean="0"/>
              <a:t>Department</a:t>
            </a:r>
            <a:r>
              <a:rPr lang="zh-TW" altLang="en-US" sz="1800" dirty="0" smtClean="0"/>
              <a:t>｜</a:t>
            </a:r>
            <a:r>
              <a:rPr lang="en-US" altLang="zh-TW" sz="1800" dirty="0" smtClean="0"/>
              <a:t>MM/DD/YYYY</a:t>
            </a:r>
          </a:p>
        </p:txBody>
      </p:sp>
      <p:sp>
        <p:nvSpPr>
          <p:cNvPr id="9" name="文字版面配置區 4">
            <a:extLst>
              <a:ext uri="{FF2B5EF4-FFF2-40B4-BE49-F238E27FC236}">
                <a16:creationId xmlns:a16="http://schemas.microsoft.com/office/drawing/2014/main" id="{C5F15596-5511-4524-8143-5414A6D0A46F}"/>
              </a:ext>
            </a:extLst>
          </p:cNvPr>
          <p:cNvSpPr>
            <a:spLocks noGrp="1"/>
          </p:cNvSpPr>
          <p:nvPr>
            <p:ph type="body" sz="quarter" idx="12" hasCustomPrompt="1"/>
          </p:nvPr>
        </p:nvSpPr>
        <p:spPr>
          <a:xfrm>
            <a:off x="934219" y="738191"/>
            <a:ext cx="2133446" cy="380427"/>
          </a:xfrm>
        </p:spPr>
        <p:txBody>
          <a:bodyPr>
            <a:normAutofit/>
          </a:bodyPr>
          <a:lstStyle>
            <a:lvl1pPr marL="0" indent="0">
              <a:buNone/>
              <a:defRPr sz="1800">
                <a:solidFill>
                  <a:srgbClr val="0070C0"/>
                </a:solidFill>
              </a:defRPr>
            </a:lvl1pPr>
          </a:lstStyle>
          <a:p>
            <a:pPr lvl="0"/>
            <a:r>
              <a:rPr lang="en-US" altLang="zh-TW" dirty="0"/>
              <a:t>Cover </a:t>
            </a:r>
            <a:r>
              <a:rPr lang="en-US" altLang="zh-TW" dirty="0" err="1"/>
              <a:t>Page_White</a:t>
            </a:r>
            <a:endParaRPr lang="zh-TW" altLang="en-US" dirty="0"/>
          </a:p>
        </p:txBody>
      </p:sp>
    </p:spTree>
    <p:extLst>
      <p:ext uri="{BB962C8B-B14F-4D97-AF65-F5344CB8AC3E}">
        <p14:creationId xmlns:p14="http://schemas.microsoft.com/office/powerpoint/2010/main" val="417432220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_Image">
    <p:bg>
      <p:bgPr>
        <a:blipFill dpi="0" rotWithShape="1">
          <a:blip r:embed="rId2">
            <a:alphaModFix amt="97000"/>
            <a:lum/>
          </a:blip>
          <a:srcRect/>
          <a:stretch>
            <a:fillRect/>
          </a:stretch>
        </a:blipFill>
        <a:effectLst/>
      </p:bgPr>
    </p:bg>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532A9990-6214-495A-B5B6-C1801359D16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0" y="1"/>
            <a:ext cx="12179379" cy="6850900"/>
          </a:xfrm>
          <a:prstGeom prst="rect">
            <a:avLst/>
          </a:prstGeom>
        </p:spPr>
      </p:pic>
      <p:sp>
        <p:nvSpPr>
          <p:cNvPr id="7" name="日期版面配置區 3">
            <a:extLst>
              <a:ext uri="{FF2B5EF4-FFF2-40B4-BE49-F238E27FC236}">
                <a16:creationId xmlns:a16="http://schemas.microsoft.com/office/drawing/2014/main" id="{CE458713-38E5-4D94-9527-7C2BC1D5DE79}"/>
              </a:ext>
            </a:extLst>
          </p:cNvPr>
          <p:cNvSpPr>
            <a:spLocks noGrp="1"/>
          </p:cNvSpPr>
          <p:nvPr>
            <p:ph type="dt" sz="half" idx="10"/>
          </p:nvPr>
        </p:nvSpPr>
        <p:spPr>
          <a:xfrm>
            <a:off x="818912" y="5705762"/>
            <a:ext cx="2010917" cy="319651"/>
          </a:xfrm>
        </p:spPr>
        <p:txBody>
          <a:bodyPr/>
          <a:lstStyle>
            <a:lvl1pPr>
              <a:defRPr sz="1800">
                <a:solidFill>
                  <a:schemeClr val="bg1"/>
                </a:solidFill>
              </a:defRPr>
            </a:lvl1pPr>
          </a:lstStyle>
          <a:p>
            <a:r>
              <a:rPr lang="en-US" dirty="0" smtClean="0"/>
              <a:t>MM/DD/YYYY</a:t>
            </a:r>
            <a:endParaRPr lang="en-US" dirty="0"/>
          </a:p>
        </p:txBody>
      </p:sp>
      <p:sp>
        <p:nvSpPr>
          <p:cNvPr id="9" name="頁尾版面配置區 4">
            <a:extLst>
              <a:ext uri="{FF2B5EF4-FFF2-40B4-BE49-F238E27FC236}">
                <a16:creationId xmlns:a16="http://schemas.microsoft.com/office/drawing/2014/main" id="{135E4C83-C41A-49B9-9C41-417375F79B2F}"/>
              </a:ext>
            </a:extLst>
          </p:cNvPr>
          <p:cNvSpPr>
            <a:spLocks noGrp="1"/>
          </p:cNvSpPr>
          <p:nvPr>
            <p:ph type="ftr" sz="quarter" idx="3"/>
          </p:nvPr>
        </p:nvSpPr>
        <p:spPr>
          <a:xfrm>
            <a:off x="838897" y="5333736"/>
            <a:ext cx="4114800" cy="365125"/>
          </a:xfrm>
          <a:prstGeom prst="rect">
            <a:avLst/>
          </a:prstGeom>
        </p:spPr>
        <p:txBody>
          <a:bodyPr vert="horz" lIns="91440" tIns="45720" rIns="91440" bIns="45720" rtlCol="0" anchor="ctr"/>
          <a:lstStyle>
            <a:lvl1pPr algn="l">
              <a:defRPr sz="1800" u="none">
                <a:solidFill>
                  <a:schemeClr val="bg1"/>
                </a:solidFill>
                <a:latin typeface="Arial" panose="020B0604020202020204" pitchFamily="34" charset="0"/>
                <a:cs typeface="Arial" panose="020B0604020202020204" pitchFamily="34" charset="0"/>
              </a:defRPr>
            </a:lvl1pPr>
          </a:lstStyle>
          <a:p>
            <a:r>
              <a:rPr lang="en-US" altLang="zh-TW" dirty="0" smtClean="0"/>
              <a:t>Presenter Name</a:t>
            </a:r>
            <a:r>
              <a:rPr lang="zh-TW" altLang="en-US" dirty="0" smtClean="0"/>
              <a:t>｜</a:t>
            </a:r>
            <a:r>
              <a:rPr lang="en-US" altLang="zh-TW" dirty="0" smtClean="0"/>
              <a:t>Department </a:t>
            </a:r>
            <a:endParaRPr lang="en-US" dirty="0"/>
          </a:p>
        </p:txBody>
      </p:sp>
      <p:sp>
        <p:nvSpPr>
          <p:cNvPr id="10" name="標題 1">
            <a:extLst>
              <a:ext uri="{FF2B5EF4-FFF2-40B4-BE49-F238E27FC236}">
                <a16:creationId xmlns:a16="http://schemas.microsoft.com/office/drawing/2014/main" id="{C41E9EBA-B88C-4731-B44A-419865607F19}"/>
              </a:ext>
            </a:extLst>
          </p:cNvPr>
          <p:cNvSpPr>
            <a:spLocks noGrp="1"/>
          </p:cNvSpPr>
          <p:nvPr>
            <p:ph type="ctrTitle" hasCustomPrompt="1"/>
          </p:nvPr>
        </p:nvSpPr>
        <p:spPr>
          <a:xfrm>
            <a:off x="896647" y="1137872"/>
            <a:ext cx="9144000" cy="1864899"/>
          </a:xfrm>
        </p:spPr>
        <p:txBody>
          <a:bodyPr anchor="t">
            <a:normAutofit/>
          </a:bodyPr>
          <a:lstStyle>
            <a:lvl1pPr algn="l">
              <a:lnSpc>
                <a:spcPct val="110000"/>
              </a:lnSpc>
              <a:defRPr sz="4600" b="0">
                <a:solidFill>
                  <a:schemeClr val="tx1"/>
                </a:solidFill>
                <a:latin typeface="+mj-lt"/>
                <a:ea typeface="+mj-ea"/>
              </a:defRPr>
            </a:lvl1pPr>
          </a:lstStyle>
          <a:p>
            <a:r>
              <a:rPr lang="en-US" altLang="zh-TW" dirty="0"/>
              <a:t>Presentation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11" name="文字版面配置區 4">
            <a:extLst>
              <a:ext uri="{FF2B5EF4-FFF2-40B4-BE49-F238E27FC236}">
                <a16:creationId xmlns:a16="http://schemas.microsoft.com/office/drawing/2014/main" id="{35B9A589-C73E-46B0-B30E-8BBC42A4E098}"/>
              </a:ext>
            </a:extLst>
          </p:cNvPr>
          <p:cNvSpPr>
            <a:spLocks noGrp="1"/>
          </p:cNvSpPr>
          <p:nvPr>
            <p:ph type="body" sz="quarter" idx="12" hasCustomPrompt="1"/>
          </p:nvPr>
        </p:nvSpPr>
        <p:spPr>
          <a:xfrm>
            <a:off x="934219" y="738191"/>
            <a:ext cx="2133446" cy="380427"/>
          </a:xfrm>
        </p:spPr>
        <p:txBody>
          <a:bodyPr>
            <a:normAutofit/>
          </a:bodyPr>
          <a:lstStyle>
            <a:lvl1pPr marL="0" indent="0">
              <a:buNone/>
              <a:defRPr sz="1800">
                <a:solidFill>
                  <a:srgbClr val="0070C0"/>
                </a:solidFill>
              </a:defRPr>
            </a:lvl1pPr>
          </a:lstStyle>
          <a:p>
            <a:pPr lvl="0"/>
            <a:r>
              <a:rPr lang="en-US" altLang="zh-TW" dirty="0"/>
              <a:t>Cover </a:t>
            </a:r>
            <a:r>
              <a:rPr lang="en-US" altLang="zh-TW" dirty="0" err="1"/>
              <a:t>Page_Image</a:t>
            </a:r>
            <a:endParaRPr lang="zh-TW" altLang="en-US" dirty="0"/>
          </a:p>
        </p:txBody>
      </p:sp>
    </p:spTree>
    <p:extLst>
      <p:ext uri="{BB962C8B-B14F-4D97-AF65-F5344CB8AC3E}">
        <p14:creationId xmlns:p14="http://schemas.microsoft.com/office/powerpoint/2010/main" val="404786958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eak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4B44CAB8-9DEC-4DEF-99E0-D78F53E4F834}"/>
              </a:ext>
            </a:extLst>
          </p:cNvPr>
          <p:cNvSpPr>
            <a:spLocks noGrp="1"/>
          </p:cNvSpPr>
          <p:nvPr>
            <p:ph type="ctrTitle" hasCustomPrompt="1"/>
          </p:nvPr>
        </p:nvSpPr>
        <p:spPr>
          <a:xfrm>
            <a:off x="896647" y="1118621"/>
            <a:ext cx="9144000" cy="1864899"/>
          </a:xfrm>
        </p:spPr>
        <p:txBody>
          <a:bodyPr anchor="t">
            <a:normAutofit/>
          </a:bodyPr>
          <a:lstStyle>
            <a:lvl1pPr algn="l">
              <a:lnSpc>
                <a:spcPct val="110000"/>
              </a:lnSpc>
              <a:defRPr sz="4600" b="0">
                <a:solidFill>
                  <a:schemeClr val="bg1"/>
                </a:solidFill>
                <a:latin typeface="+mj-lt"/>
                <a:ea typeface="Verdana" panose="020B0604030504040204" pitchFamily="34" charset="0"/>
              </a:defRPr>
            </a:lvl1pPr>
          </a:lstStyle>
          <a:p>
            <a:r>
              <a:rPr lang="en-US" altLang="zh-TW" dirty="0"/>
              <a:t>Break Page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6" name="副標題 2">
            <a:extLst>
              <a:ext uri="{FF2B5EF4-FFF2-40B4-BE49-F238E27FC236}">
                <a16:creationId xmlns:a16="http://schemas.microsoft.com/office/drawing/2014/main" id="{814F8012-3519-4A75-B26B-57773CA554B6}"/>
              </a:ext>
            </a:extLst>
          </p:cNvPr>
          <p:cNvSpPr>
            <a:spLocks noGrp="1"/>
          </p:cNvSpPr>
          <p:nvPr>
            <p:ph type="subTitle" idx="1" hasCustomPrompt="1"/>
          </p:nvPr>
        </p:nvSpPr>
        <p:spPr>
          <a:xfrm>
            <a:off x="896647" y="3015632"/>
            <a:ext cx="9144000" cy="1353169"/>
          </a:xfrm>
        </p:spPr>
        <p:txBody>
          <a:bodyPr>
            <a:normAutofit/>
          </a:bodyPr>
          <a:lstStyle>
            <a:lvl1pPr marL="0" indent="0" algn="l">
              <a:lnSpc>
                <a:spcPct val="110000"/>
              </a:lnSpc>
              <a:spcBef>
                <a:spcPts val="0"/>
              </a:spcBef>
              <a:buNone/>
              <a:defRPr sz="3200">
                <a:solidFill>
                  <a:schemeClr val="bg1"/>
                </a:solidFill>
                <a:latin typeface="+mj-lt"/>
                <a:ea typeface="Verdana" panose="020B060403050404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TW" dirty="0"/>
              <a:t>Break Page Subtitle Goes Here</a:t>
            </a:r>
            <a:br>
              <a:rPr lang="en-US" altLang="zh-TW" dirty="0"/>
            </a:br>
            <a:r>
              <a:rPr lang="en-US" altLang="zh-TW" dirty="0"/>
              <a:t>Maximum 2 Lines (</a:t>
            </a:r>
            <a:r>
              <a:rPr lang="en-US" altLang="zh-TW" dirty="0" smtClean="0"/>
              <a:t>24-32pt</a:t>
            </a:r>
            <a:r>
              <a:rPr lang="en-US" altLang="zh-TW" dirty="0"/>
              <a:t>)</a:t>
            </a:r>
          </a:p>
        </p:txBody>
      </p:sp>
    </p:spTree>
    <p:extLst>
      <p:ext uri="{BB962C8B-B14F-4D97-AF65-F5344CB8AC3E}">
        <p14:creationId xmlns:p14="http://schemas.microsoft.com/office/powerpoint/2010/main" val="19640555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
    <p:bg>
      <p:bgPr>
        <a:solidFill>
          <a:schemeClr val="bg1"/>
        </a:solidFill>
        <a:effectLst/>
      </p:bgPr>
    </p:bg>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3440" y="6225871"/>
            <a:ext cx="1368000" cy="620345"/>
          </a:xfrm>
          <a:prstGeom prst="rect">
            <a:avLst/>
          </a:prstGeom>
        </p:spPr>
      </p:pic>
      <p:sp>
        <p:nvSpPr>
          <p:cNvPr id="3" name="內容版面配置區 2">
            <a:extLst>
              <a:ext uri="{FF2B5EF4-FFF2-40B4-BE49-F238E27FC236}">
                <a16:creationId xmlns:a16="http://schemas.microsoft.com/office/drawing/2014/main" id="{BEF22CCF-5B81-47DC-861A-B0A56BD7A109}"/>
              </a:ext>
            </a:extLst>
          </p:cNvPr>
          <p:cNvSpPr>
            <a:spLocks noGrp="1"/>
          </p:cNvSpPr>
          <p:nvPr>
            <p:ph idx="1" hasCustomPrompt="1"/>
          </p:nvPr>
        </p:nvSpPr>
        <p:spPr>
          <a:xfrm>
            <a:off x="406400" y="1170462"/>
            <a:ext cx="11379200" cy="4953777"/>
          </a:xfrm>
        </p:spPr>
        <p:txBody>
          <a:bodyPr>
            <a:normAutofit/>
          </a:bodyPr>
          <a:lstStyle>
            <a:lvl1pPr>
              <a:lnSpc>
                <a:spcPct val="110000"/>
              </a:lnSpc>
              <a:defRPr sz="2000">
                <a:solidFill>
                  <a:schemeClr val="tx1"/>
                </a:solidFill>
              </a:defRPr>
            </a:lvl1pPr>
          </a:lstStyle>
          <a:p>
            <a:pPr lvl="0"/>
            <a:r>
              <a:rPr lang="en-US" altLang="zh-TW" dirty="0"/>
              <a:t>Content goes here </a:t>
            </a:r>
            <a:r>
              <a:rPr lang="en-US" altLang="zh-TW" dirty="0" smtClean="0"/>
              <a:t>(20pt</a:t>
            </a:r>
            <a:r>
              <a:rPr lang="en-US" altLang="zh-TW" dirty="0"/>
              <a:t>)</a:t>
            </a:r>
            <a:endParaRPr lang="en-US" dirty="0"/>
          </a:p>
        </p:txBody>
      </p:sp>
      <p:sp>
        <p:nvSpPr>
          <p:cNvPr id="52" name="文字方塊 51">
            <a:extLst>
              <a:ext uri="{FF2B5EF4-FFF2-40B4-BE49-F238E27FC236}">
                <a16:creationId xmlns:a16="http://schemas.microsoft.com/office/drawing/2014/main" id="{4EB72046-7EFA-4D5B-9003-30F89B1D91A8}"/>
              </a:ext>
            </a:extLst>
          </p:cNvPr>
          <p:cNvSpPr txBox="1"/>
          <p:nvPr userDrawn="1"/>
        </p:nvSpPr>
        <p:spPr>
          <a:xfrm>
            <a:off x="116026" y="6478467"/>
            <a:ext cx="402674" cy="307777"/>
          </a:xfrm>
          <a:prstGeom prst="rect">
            <a:avLst/>
          </a:prstGeom>
          <a:noFill/>
        </p:spPr>
        <p:txBody>
          <a:bodyPr wrap="none" rtlCol="0">
            <a:spAutoFit/>
          </a:bodyPr>
          <a:lstStyle/>
          <a:p>
            <a:fld id="{823BD820-02AB-4111-88E2-98F36ECA9073}" type="slidenum">
              <a:rPr lang="en-US" sz="1400" smtClean="0"/>
              <a:t>‹#›</a:t>
            </a:fld>
            <a:endParaRPr lang="en-US" sz="1400"/>
          </a:p>
        </p:txBody>
      </p:sp>
      <p:sp>
        <p:nvSpPr>
          <p:cNvPr id="53" name="文字方塊 52">
            <a:extLst>
              <a:ext uri="{FF2B5EF4-FFF2-40B4-BE49-F238E27FC236}">
                <a16:creationId xmlns:a16="http://schemas.microsoft.com/office/drawing/2014/main" id="{E8C46C83-D634-4B86-88D9-5C8B6A41BF9F}"/>
              </a:ext>
            </a:extLst>
          </p:cNvPr>
          <p:cNvSpPr txBox="1"/>
          <p:nvPr userDrawn="1"/>
        </p:nvSpPr>
        <p:spPr>
          <a:xfrm>
            <a:off x="482266" y="6528265"/>
            <a:ext cx="1191352" cy="246221"/>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a:t>Delta Confidential</a:t>
            </a:r>
          </a:p>
        </p:txBody>
      </p:sp>
      <p:grpSp>
        <p:nvGrpSpPr>
          <p:cNvPr id="56" name="群組 55">
            <a:extLst>
              <a:ext uri="{FF2B5EF4-FFF2-40B4-BE49-F238E27FC236}">
                <a16:creationId xmlns:a16="http://schemas.microsoft.com/office/drawing/2014/main" id="{C6679C81-FA7B-49D6-82F0-C4527FE45A1A}"/>
              </a:ext>
            </a:extLst>
          </p:cNvPr>
          <p:cNvGrpSpPr/>
          <p:nvPr userDrawn="1"/>
        </p:nvGrpSpPr>
        <p:grpSpPr>
          <a:xfrm>
            <a:off x="0" y="7008895"/>
            <a:ext cx="10358581" cy="423333"/>
            <a:chOff x="0" y="5256671"/>
            <a:chExt cx="7768936" cy="317500"/>
          </a:xfrm>
        </p:grpSpPr>
        <p:grpSp>
          <p:nvGrpSpPr>
            <p:cNvPr id="57" name="群組 56">
              <a:extLst>
                <a:ext uri="{FF2B5EF4-FFF2-40B4-BE49-F238E27FC236}">
                  <a16:creationId xmlns:a16="http://schemas.microsoft.com/office/drawing/2014/main" id="{C83B355D-DD8E-4886-8A9F-6BD99BFA8CC1}"/>
                </a:ext>
              </a:extLst>
            </p:cNvPr>
            <p:cNvGrpSpPr/>
            <p:nvPr userDrawn="1"/>
          </p:nvGrpSpPr>
          <p:grpSpPr>
            <a:xfrm>
              <a:off x="0" y="5256671"/>
              <a:ext cx="1321058" cy="317500"/>
              <a:chOff x="0" y="5256671"/>
              <a:chExt cx="1321058" cy="317500"/>
            </a:xfrm>
          </p:grpSpPr>
          <p:sp>
            <p:nvSpPr>
              <p:cNvPr id="70" name="矩形 69">
                <a:extLst>
                  <a:ext uri="{FF2B5EF4-FFF2-40B4-BE49-F238E27FC236}">
                    <a16:creationId xmlns:a16="http://schemas.microsoft.com/office/drawing/2014/main" id="{1D816D3C-CE63-43F8-AC10-9DFB5870EB4D}"/>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矩形 70">
                <a:extLst>
                  <a:ext uri="{FF2B5EF4-FFF2-40B4-BE49-F238E27FC236}">
                    <a16:creationId xmlns:a16="http://schemas.microsoft.com/office/drawing/2014/main" id="{69A01EFE-0697-4F67-B705-BD578BDC33D9}"/>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矩形 71">
                <a:extLst>
                  <a:ext uri="{FF2B5EF4-FFF2-40B4-BE49-F238E27FC236}">
                    <a16:creationId xmlns:a16="http://schemas.microsoft.com/office/drawing/2014/main" id="{8301EB92-F246-4444-B0E1-6E87E28C044D}"/>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58" name="群組 57">
              <a:extLst>
                <a:ext uri="{FF2B5EF4-FFF2-40B4-BE49-F238E27FC236}">
                  <a16:creationId xmlns:a16="http://schemas.microsoft.com/office/drawing/2014/main" id="{93191886-C7FD-40A9-9609-57D23380C62A}"/>
                </a:ext>
              </a:extLst>
            </p:cNvPr>
            <p:cNvGrpSpPr/>
            <p:nvPr userDrawn="1"/>
          </p:nvGrpSpPr>
          <p:grpSpPr>
            <a:xfrm>
              <a:off x="2441313" y="5256671"/>
              <a:ext cx="5327623" cy="317500"/>
              <a:chOff x="2441313" y="5256671"/>
              <a:chExt cx="5327623" cy="317500"/>
            </a:xfrm>
          </p:grpSpPr>
          <p:sp>
            <p:nvSpPr>
              <p:cNvPr id="59" name="矩形 58">
                <a:extLst>
                  <a:ext uri="{FF2B5EF4-FFF2-40B4-BE49-F238E27FC236}">
                    <a16:creationId xmlns:a16="http://schemas.microsoft.com/office/drawing/2014/main" id="{28AB9346-3609-4A19-8654-F1F89BAE3612}"/>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矩形 59">
                <a:extLst>
                  <a:ext uri="{FF2B5EF4-FFF2-40B4-BE49-F238E27FC236}">
                    <a16:creationId xmlns:a16="http://schemas.microsoft.com/office/drawing/2014/main" id="{135B6686-F122-4A22-94BF-260EA4280B4D}"/>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矩形 60">
                <a:extLst>
                  <a:ext uri="{FF2B5EF4-FFF2-40B4-BE49-F238E27FC236}">
                    <a16:creationId xmlns:a16="http://schemas.microsoft.com/office/drawing/2014/main" id="{C5EDC45A-2526-46FB-81F7-22EE4872B6AF}"/>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矩形 61">
                <a:extLst>
                  <a:ext uri="{FF2B5EF4-FFF2-40B4-BE49-F238E27FC236}">
                    <a16:creationId xmlns:a16="http://schemas.microsoft.com/office/drawing/2014/main" id="{AFCD5573-BB02-4224-8085-E3255856A371}"/>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矩形 62">
                <a:extLst>
                  <a:ext uri="{FF2B5EF4-FFF2-40B4-BE49-F238E27FC236}">
                    <a16:creationId xmlns:a16="http://schemas.microsoft.com/office/drawing/2014/main" id="{2F5AD25B-A76B-4782-93A6-A6CFC1F793DB}"/>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矩形 63">
                <a:extLst>
                  <a:ext uri="{FF2B5EF4-FFF2-40B4-BE49-F238E27FC236}">
                    <a16:creationId xmlns:a16="http://schemas.microsoft.com/office/drawing/2014/main" id="{E31B0147-73D4-4A0E-AB60-BDE5D65A0FDA}"/>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矩形 64">
                <a:extLst>
                  <a:ext uri="{FF2B5EF4-FFF2-40B4-BE49-F238E27FC236}">
                    <a16:creationId xmlns:a16="http://schemas.microsoft.com/office/drawing/2014/main" id="{20304356-DABA-4FB6-ACD2-3D555DA768DA}"/>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矩形 65">
                <a:extLst>
                  <a:ext uri="{FF2B5EF4-FFF2-40B4-BE49-F238E27FC236}">
                    <a16:creationId xmlns:a16="http://schemas.microsoft.com/office/drawing/2014/main" id="{2A159378-35B9-4C04-9A3C-0680A883C20B}"/>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矩形 66">
                <a:extLst>
                  <a:ext uri="{FF2B5EF4-FFF2-40B4-BE49-F238E27FC236}">
                    <a16:creationId xmlns:a16="http://schemas.microsoft.com/office/drawing/2014/main" id="{06606867-067F-4294-8D14-6300FB59E7A6}"/>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矩形 67">
                <a:extLst>
                  <a:ext uri="{FF2B5EF4-FFF2-40B4-BE49-F238E27FC236}">
                    <a16:creationId xmlns:a16="http://schemas.microsoft.com/office/drawing/2014/main" id="{C0B9F68F-02FA-4B05-BD0F-46245FAE32A1}"/>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矩形 68">
                <a:extLst>
                  <a:ext uri="{FF2B5EF4-FFF2-40B4-BE49-F238E27FC236}">
                    <a16:creationId xmlns:a16="http://schemas.microsoft.com/office/drawing/2014/main" id="{91D1B3FF-2264-4799-880B-9AC63365E06E}"/>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4" name="標題 4">
            <a:extLst>
              <a:ext uri="{FF2B5EF4-FFF2-40B4-BE49-F238E27FC236}">
                <a16:creationId xmlns:a16="http://schemas.microsoft.com/office/drawing/2014/main" id="{2702107E-0279-495A-BF89-DD786730CC37}"/>
              </a:ext>
            </a:extLst>
          </p:cNvPr>
          <p:cNvSpPr>
            <a:spLocks noGrp="1"/>
          </p:cNvSpPr>
          <p:nvPr>
            <p:ph type="title" hasCustomPrompt="1"/>
          </p:nvPr>
        </p:nvSpPr>
        <p:spPr>
          <a:xfrm>
            <a:off x="406400" y="440356"/>
            <a:ext cx="11379200" cy="679396"/>
          </a:xfrm>
        </p:spPr>
        <p:txBody>
          <a:bodyPr/>
          <a:lstStyle>
            <a:lvl1pPr>
              <a:defRPr/>
            </a:lvl1pPr>
          </a:lstStyle>
          <a:p>
            <a:r>
              <a:rPr lang="en-US" altLang="zh-TW" dirty="0"/>
              <a:t>Page Title Goes Here </a:t>
            </a:r>
            <a:r>
              <a:rPr lang="en-US" altLang="zh-TW" dirty="0" smtClean="0"/>
              <a:t>(28-32pt</a:t>
            </a:r>
            <a:r>
              <a:rPr lang="en-US" altLang="zh-TW" dirty="0"/>
              <a:t>)</a:t>
            </a:r>
            <a:endParaRPr lang="en-US" dirty="0"/>
          </a:p>
        </p:txBody>
      </p:sp>
    </p:spTree>
    <p:extLst>
      <p:ext uri="{BB962C8B-B14F-4D97-AF65-F5344CB8AC3E}">
        <p14:creationId xmlns:p14="http://schemas.microsoft.com/office/powerpoint/2010/main" val="321688154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Page_Title Only">
    <p:bg>
      <p:bgPr>
        <a:solidFill>
          <a:schemeClr val="bg1"/>
        </a:solidFill>
        <a:effectLst/>
      </p:bgPr>
    </p:bg>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702107E-0279-495A-BF89-DD786730CC37}"/>
              </a:ext>
            </a:extLst>
          </p:cNvPr>
          <p:cNvSpPr>
            <a:spLocks noGrp="1"/>
          </p:cNvSpPr>
          <p:nvPr>
            <p:ph type="title" hasCustomPrompt="1"/>
          </p:nvPr>
        </p:nvSpPr>
        <p:spPr/>
        <p:txBody>
          <a:bodyPr/>
          <a:lstStyle>
            <a:lvl1pPr>
              <a:defRPr/>
            </a:lvl1pPr>
          </a:lstStyle>
          <a:p>
            <a:r>
              <a:rPr lang="en-US" altLang="zh-TW" dirty="0"/>
              <a:t>Page Title Goes Here </a:t>
            </a:r>
            <a:r>
              <a:rPr lang="en-US" altLang="zh-TW" dirty="0" smtClean="0"/>
              <a:t>(28-32pt</a:t>
            </a:r>
            <a:r>
              <a:rPr lang="en-US" altLang="zh-TW" dirty="0"/>
              <a:t>)</a:t>
            </a:r>
            <a:endParaRPr lang="en-US" dirty="0"/>
          </a:p>
        </p:txBody>
      </p:sp>
      <p:grpSp>
        <p:nvGrpSpPr>
          <p:cNvPr id="49" name="群組 48">
            <a:extLst>
              <a:ext uri="{FF2B5EF4-FFF2-40B4-BE49-F238E27FC236}">
                <a16:creationId xmlns:a16="http://schemas.microsoft.com/office/drawing/2014/main" id="{8AEA3F42-8ED3-4628-89CC-CE9DC5D371F1}"/>
              </a:ext>
            </a:extLst>
          </p:cNvPr>
          <p:cNvGrpSpPr/>
          <p:nvPr userDrawn="1"/>
        </p:nvGrpSpPr>
        <p:grpSpPr>
          <a:xfrm>
            <a:off x="0" y="7008895"/>
            <a:ext cx="10358581" cy="423333"/>
            <a:chOff x="0" y="5256671"/>
            <a:chExt cx="7768936" cy="317500"/>
          </a:xfrm>
        </p:grpSpPr>
        <p:grpSp>
          <p:nvGrpSpPr>
            <p:cNvPr id="50" name="群組 49">
              <a:extLst>
                <a:ext uri="{FF2B5EF4-FFF2-40B4-BE49-F238E27FC236}">
                  <a16:creationId xmlns:a16="http://schemas.microsoft.com/office/drawing/2014/main" id="{BDCAFD82-B8CA-4738-843C-0FC6D7C6C5F5}"/>
                </a:ext>
              </a:extLst>
            </p:cNvPr>
            <p:cNvGrpSpPr/>
            <p:nvPr userDrawn="1"/>
          </p:nvGrpSpPr>
          <p:grpSpPr>
            <a:xfrm>
              <a:off x="0" y="5256671"/>
              <a:ext cx="1321058" cy="317500"/>
              <a:chOff x="0" y="5256671"/>
              <a:chExt cx="1321058" cy="317500"/>
            </a:xfrm>
          </p:grpSpPr>
          <p:sp>
            <p:nvSpPr>
              <p:cNvPr id="63" name="矩形 62">
                <a:extLst>
                  <a:ext uri="{FF2B5EF4-FFF2-40B4-BE49-F238E27FC236}">
                    <a16:creationId xmlns:a16="http://schemas.microsoft.com/office/drawing/2014/main" id="{3C299B04-932C-4519-8E76-017FBD3A569A}"/>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矩形 63">
                <a:extLst>
                  <a:ext uri="{FF2B5EF4-FFF2-40B4-BE49-F238E27FC236}">
                    <a16:creationId xmlns:a16="http://schemas.microsoft.com/office/drawing/2014/main" id="{0B20FB35-F562-4362-B563-165B24074653}"/>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矩形 64">
                <a:extLst>
                  <a:ext uri="{FF2B5EF4-FFF2-40B4-BE49-F238E27FC236}">
                    <a16:creationId xmlns:a16="http://schemas.microsoft.com/office/drawing/2014/main" id="{0DE5232E-7B0E-4AEF-9D43-2E173D30F319}"/>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51" name="群組 50">
              <a:extLst>
                <a:ext uri="{FF2B5EF4-FFF2-40B4-BE49-F238E27FC236}">
                  <a16:creationId xmlns:a16="http://schemas.microsoft.com/office/drawing/2014/main" id="{9D8FD8BE-B575-4450-95FD-B132F2FBF30C}"/>
                </a:ext>
              </a:extLst>
            </p:cNvPr>
            <p:cNvGrpSpPr/>
            <p:nvPr userDrawn="1"/>
          </p:nvGrpSpPr>
          <p:grpSpPr>
            <a:xfrm>
              <a:off x="2441313" y="5256671"/>
              <a:ext cx="5327623" cy="317500"/>
              <a:chOff x="2441313" y="5256671"/>
              <a:chExt cx="5327623" cy="317500"/>
            </a:xfrm>
          </p:grpSpPr>
          <p:sp>
            <p:nvSpPr>
              <p:cNvPr id="52" name="矩形 51">
                <a:extLst>
                  <a:ext uri="{FF2B5EF4-FFF2-40B4-BE49-F238E27FC236}">
                    <a16:creationId xmlns:a16="http://schemas.microsoft.com/office/drawing/2014/main" id="{FA6D470B-49E6-460D-A2F7-3AA3A3B20021}"/>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矩形 52">
                <a:extLst>
                  <a:ext uri="{FF2B5EF4-FFF2-40B4-BE49-F238E27FC236}">
                    <a16:creationId xmlns:a16="http://schemas.microsoft.com/office/drawing/2014/main" id="{184DC0D2-E428-4F38-B04F-7DC781667A34}"/>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矩形 53">
                <a:extLst>
                  <a:ext uri="{FF2B5EF4-FFF2-40B4-BE49-F238E27FC236}">
                    <a16:creationId xmlns:a16="http://schemas.microsoft.com/office/drawing/2014/main" id="{681D0C29-FC7B-4F3F-BD32-E40206A62370}"/>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矩形 54">
                <a:extLst>
                  <a:ext uri="{FF2B5EF4-FFF2-40B4-BE49-F238E27FC236}">
                    <a16:creationId xmlns:a16="http://schemas.microsoft.com/office/drawing/2014/main" id="{D032A71D-5325-4D28-B4B1-6B6BF4AAB30A}"/>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矩形 55">
                <a:extLst>
                  <a:ext uri="{FF2B5EF4-FFF2-40B4-BE49-F238E27FC236}">
                    <a16:creationId xmlns:a16="http://schemas.microsoft.com/office/drawing/2014/main" id="{738A70FA-150B-4708-B634-5950D1A00DF9}"/>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矩形 56">
                <a:extLst>
                  <a:ext uri="{FF2B5EF4-FFF2-40B4-BE49-F238E27FC236}">
                    <a16:creationId xmlns:a16="http://schemas.microsoft.com/office/drawing/2014/main" id="{D3854FDB-0E9B-46EB-A142-15E78B7E2E6D}"/>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矩形 57">
                <a:extLst>
                  <a:ext uri="{FF2B5EF4-FFF2-40B4-BE49-F238E27FC236}">
                    <a16:creationId xmlns:a16="http://schemas.microsoft.com/office/drawing/2014/main" id="{6FD94B95-A8E7-4E9F-A041-9A4885EECF37}"/>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矩形 58">
                <a:extLst>
                  <a:ext uri="{FF2B5EF4-FFF2-40B4-BE49-F238E27FC236}">
                    <a16:creationId xmlns:a16="http://schemas.microsoft.com/office/drawing/2014/main" id="{1F6E9780-35D6-4AF2-80BB-A3569C8BA2E3}"/>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矩形 59">
                <a:extLst>
                  <a:ext uri="{FF2B5EF4-FFF2-40B4-BE49-F238E27FC236}">
                    <a16:creationId xmlns:a16="http://schemas.microsoft.com/office/drawing/2014/main" id="{4A11A937-B5ED-40BD-9B95-73D6C01FBDBD}"/>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矩形 60">
                <a:extLst>
                  <a:ext uri="{FF2B5EF4-FFF2-40B4-BE49-F238E27FC236}">
                    <a16:creationId xmlns:a16="http://schemas.microsoft.com/office/drawing/2014/main" id="{71465539-F4BD-48C9-8CC9-44AE7B975869}"/>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矩形 61">
                <a:extLst>
                  <a:ext uri="{FF2B5EF4-FFF2-40B4-BE49-F238E27FC236}">
                    <a16:creationId xmlns:a16="http://schemas.microsoft.com/office/drawing/2014/main" id="{85BCC709-E469-4948-B4D5-AF8897457737}"/>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4" name="文字方塊 23">
            <a:extLst>
              <a:ext uri="{FF2B5EF4-FFF2-40B4-BE49-F238E27FC236}">
                <a16:creationId xmlns:a16="http://schemas.microsoft.com/office/drawing/2014/main" id="{4EB72046-7EFA-4D5B-9003-30F89B1D91A8}"/>
              </a:ext>
            </a:extLst>
          </p:cNvPr>
          <p:cNvSpPr txBox="1"/>
          <p:nvPr userDrawn="1"/>
        </p:nvSpPr>
        <p:spPr>
          <a:xfrm>
            <a:off x="116026" y="6478467"/>
            <a:ext cx="402674" cy="307777"/>
          </a:xfrm>
          <a:prstGeom prst="rect">
            <a:avLst/>
          </a:prstGeom>
          <a:noFill/>
        </p:spPr>
        <p:txBody>
          <a:bodyPr wrap="none" rtlCol="0">
            <a:spAutoFit/>
          </a:bodyPr>
          <a:lstStyle/>
          <a:p>
            <a:fld id="{823BD820-02AB-4111-88E2-98F36ECA9073}" type="slidenum">
              <a:rPr lang="en-US" sz="1400" smtClean="0"/>
              <a:t>‹#›</a:t>
            </a:fld>
            <a:endParaRPr lang="en-US" sz="1400"/>
          </a:p>
        </p:txBody>
      </p:sp>
      <p:sp>
        <p:nvSpPr>
          <p:cNvPr id="25" name="文字方塊 24">
            <a:extLst>
              <a:ext uri="{FF2B5EF4-FFF2-40B4-BE49-F238E27FC236}">
                <a16:creationId xmlns:a16="http://schemas.microsoft.com/office/drawing/2014/main" id="{E8C46C83-D634-4B86-88D9-5C8B6A41BF9F}"/>
              </a:ext>
            </a:extLst>
          </p:cNvPr>
          <p:cNvSpPr txBox="1"/>
          <p:nvPr userDrawn="1"/>
        </p:nvSpPr>
        <p:spPr>
          <a:xfrm>
            <a:off x="482266" y="6528265"/>
            <a:ext cx="1191352" cy="246221"/>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a:t>Delta Confidential</a:t>
            </a:r>
          </a:p>
        </p:txBody>
      </p:sp>
      <p:pic>
        <p:nvPicPr>
          <p:cNvPr id="23" name="圖片 22"/>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3440" y="6225871"/>
            <a:ext cx="1368000" cy="620345"/>
          </a:xfrm>
          <a:prstGeom prst="rect">
            <a:avLst/>
          </a:prstGeom>
        </p:spPr>
      </p:pic>
    </p:spTree>
    <p:extLst>
      <p:ext uri="{BB962C8B-B14F-4D97-AF65-F5344CB8AC3E}">
        <p14:creationId xmlns:p14="http://schemas.microsoft.com/office/powerpoint/2010/main" val="345991642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ing Page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5F44435C-4EDB-4AB4-AAD6-08BF8682BAAC}"/>
              </a:ext>
            </a:extLst>
          </p:cNvPr>
          <p:cNvSpPr>
            <a:spLocks noGrp="1"/>
          </p:cNvSpPr>
          <p:nvPr>
            <p:ph type="ctrTitle" hasCustomPrompt="1"/>
          </p:nvPr>
        </p:nvSpPr>
        <p:spPr>
          <a:xfrm>
            <a:off x="896647" y="1099372"/>
            <a:ext cx="9144000" cy="1864899"/>
          </a:xfrm>
        </p:spPr>
        <p:txBody>
          <a:bodyPr anchor="t">
            <a:normAutofit/>
          </a:bodyPr>
          <a:lstStyle>
            <a:lvl1pPr algn="l">
              <a:lnSpc>
                <a:spcPct val="110000"/>
              </a:lnSpc>
              <a:defRPr sz="4600" b="0">
                <a:solidFill>
                  <a:schemeClr val="tx1"/>
                </a:solidFill>
                <a:latin typeface="+mj-lt"/>
                <a:ea typeface="Verdana" panose="020B0604030504040204" pitchFamily="34" charset="0"/>
              </a:defRPr>
            </a:lvl1pPr>
          </a:lstStyle>
          <a:p>
            <a:r>
              <a:rPr lang="en-US" altLang="zh-TW" dirty="0"/>
              <a:t>Smarter. Greener. Together. </a:t>
            </a:r>
            <a:r>
              <a:rPr lang="en-US" dirty="0" smtClean="0"/>
              <a:t/>
            </a:r>
            <a:br>
              <a:rPr lang="en-US" dirty="0" smtClean="0"/>
            </a:br>
            <a:endParaRPr lang="en-US" dirty="0"/>
          </a:p>
        </p:txBody>
      </p:sp>
      <p:sp>
        <p:nvSpPr>
          <p:cNvPr id="6" name="文字版面配置區 4">
            <a:extLst>
              <a:ext uri="{FF2B5EF4-FFF2-40B4-BE49-F238E27FC236}">
                <a16:creationId xmlns:a16="http://schemas.microsoft.com/office/drawing/2014/main" id="{38C78CAC-0A95-4D70-9EAA-CE96A16F9E0A}"/>
              </a:ext>
            </a:extLst>
          </p:cNvPr>
          <p:cNvSpPr>
            <a:spLocks noGrp="1"/>
          </p:cNvSpPr>
          <p:nvPr>
            <p:ph type="body" sz="quarter" idx="12" hasCustomPrompt="1"/>
          </p:nvPr>
        </p:nvSpPr>
        <p:spPr>
          <a:xfrm>
            <a:off x="385370" y="60183"/>
            <a:ext cx="2133446" cy="380427"/>
          </a:xfrm>
        </p:spPr>
        <p:txBody>
          <a:bodyPr>
            <a:normAutofit/>
          </a:bodyPr>
          <a:lstStyle>
            <a:lvl1pPr marL="0" indent="0">
              <a:buNone/>
              <a:defRPr sz="1600">
                <a:solidFill>
                  <a:srgbClr val="0070C0"/>
                </a:solidFill>
              </a:defRPr>
            </a:lvl1pPr>
          </a:lstStyle>
          <a:p>
            <a:pPr lvl="0"/>
            <a:r>
              <a:rPr lang="en-US" altLang="zh-TW" dirty="0"/>
              <a:t>Ending </a:t>
            </a:r>
            <a:r>
              <a:rPr lang="en-US" altLang="zh-TW" dirty="0" err="1"/>
              <a:t>Page_White</a:t>
            </a:r>
            <a:endParaRPr lang="zh-TW" altLang="en-US" dirty="0"/>
          </a:p>
        </p:txBody>
      </p:sp>
    </p:spTree>
    <p:extLst>
      <p:ext uri="{BB962C8B-B14F-4D97-AF65-F5344CB8AC3E}">
        <p14:creationId xmlns:p14="http://schemas.microsoft.com/office/powerpoint/2010/main" val="32184892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ing Page_Image">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3B392DE6-2AF2-4E28-AF03-1A4F3D15BEAE}"/>
              </a:ext>
            </a:extLst>
          </p:cNvPr>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53" name="矩形 52"/>
          <p:cNvSpPr/>
          <p:nvPr userDrawn="1"/>
        </p:nvSpPr>
        <p:spPr>
          <a:xfrm>
            <a:off x="0" y="-1"/>
            <a:ext cx="12192000" cy="4831883"/>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dirty="0"/>
          </a:p>
        </p:txBody>
      </p:sp>
      <p:grpSp>
        <p:nvGrpSpPr>
          <p:cNvPr id="35" name="群組 34">
            <a:extLst>
              <a:ext uri="{FF2B5EF4-FFF2-40B4-BE49-F238E27FC236}">
                <a16:creationId xmlns:a16="http://schemas.microsoft.com/office/drawing/2014/main" id="{ABE8868F-CA4D-431A-BCA3-79708C4A93CC}"/>
              </a:ext>
            </a:extLst>
          </p:cNvPr>
          <p:cNvGrpSpPr/>
          <p:nvPr userDrawn="1"/>
        </p:nvGrpSpPr>
        <p:grpSpPr>
          <a:xfrm>
            <a:off x="0" y="7008895"/>
            <a:ext cx="10358581" cy="423333"/>
            <a:chOff x="0" y="5256671"/>
            <a:chExt cx="7768936" cy="317500"/>
          </a:xfrm>
        </p:grpSpPr>
        <p:grpSp>
          <p:nvGrpSpPr>
            <p:cNvPr id="36" name="群組 35">
              <a:extLst>
                <a:ext uri="{FF2B5EF4-FFF2-40B4-BE49-F238E27FC236}">
                  <a16:creationId xmlns:a16="http://schemas.microsoft.com/office/drawing/2014/main" id="{E5238164-92D2-4070-B189-8D969D4D4C1C}"/>
                </a:ext>
              </a:extLst>
            </p:cNvPr>
            <p:cNvGrpSpPr/>
            <p:nvPr userDrawn="1"/>
          </p:nvGrpSpPr>
          <p:grpSpPr>
            <a:xfrm>
              <a:off x="0" y="5256671"/>
              <a:ext cx="1321058" cy="317500"/>
              <a:chOff x="0" y="5256671"/>
              <a:chExt cx="1321058" cy="317500"/>
            </a:xfrm>
          </p:grpSpPr>
          <p:sp>
            <p:nvSpPr>
              <p:cNvPr id="49" name="矩形 48">
                <a:extLst>
                  <a:ext uri="{FF2B5EF4-FFF2-40B4-BE49-F238E27FC236}">
                    <a16:creationId xmlns:a16="http://schemas.microsoft.com/office/drawing/2014/main" id="{FD4CBB22-8F55-4813-A361-6B31616CEFC5}"/>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矩形 49">
                <a:extLst>
                  <a:ext uri="{FF2B5EF4-FFF2-40B4-BE49-F238E27FC236}">
                    <a16:creationId xmlns:a16="http://schemas.microsoft.com/office/drawing/2014/main" id="{9AE6129C-E538-40C6-95CE-8D689DA806C3}"/>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矩形 50">
                <a:extLst>
                  <a:ext uri="{FF2B5EF4-FFF2-40B4-BE49-F238E27FC236}">
                    <a16:creationId xmlns:a16="http://schemas.microsoft.com/office/drawing/2014/main" id="{B42DF3C8-6F17-4F9B-8224-82E6BF529D75}"/>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7" name="群組 36">
              <a:extLst>
                <a:ext uri="{FF2B5EF4-FFF2-40B4-BE49-F238E27FC236}">
                  <a16:creationId xmlns:a16="http://schemas.microsoft.com/office/drawing/2014/main" id="{CA03870D-CA4E-4A68-B643-C828AB156380}"/>
                </a:ext>
              </a:extLst>
            </p:cNvPr>
            <p:cNvGrpSpPr/>
            <p:nvPr userDrawn="1"/>
          </p:nvGrpSpPr>
          <p:grpSpPr>
            <a:xfrm>
              <a:off x="2441313" y="5256671"/>
              <a:ext cx="5327623" cy="317500"/>
              <a:chOff x="2441313" y="5256671"/>
              <a:chExt cx="5327623" cy="317500"/>
            </a:xfrm>
          </p:grpSpPr>
          <p:sp>
            <p:nvSpPr>
              <p:cNvPr id="38" name="矩形 37">
                <a:extLst>
                  <a:ext uri="{FF2B5EF4-FFF2-40B4-BE49-F238E27FC236}">
                    <a16:creationId xmlns:a16="http://schemas.microsoft.com/office/drawing/2014/main" id="{204627FC-9E22-4DF5-9620-E588D5B1D754}"/>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矩形 38">
                <a:extLst>
                  <a:ext uri="{FF2B5EF4-FFF2-40B4-BE49-F238E27FC236}">
                    <a16:creationId xmlns:a16="http://schemas.microsoft.com/office/drawing/2014/main" id="{9FFB4E0B-7913-4DBA-B9BC-22815DD1E9F5}"/>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矩形 39">
                <a:extLst>
                  <a:ext uri="{FF2B5EF4-FFF2-40B4-BE49-F238E27FC236}">
                    <a16:creationId xmlns:a16="http://schemas.microsoft.com/office/drawing/2014/main" id="{2E6EA7B8-B405-4A2B-8F6C-66644CA26469}"/>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矩形 40">
                <a:extLst>
                  <a:ext uri="{FF2B5EF4-FFF2-40B4-BE49-F238E27FC236}">
                    <a16:creationId xmlns:a16="http://schemas.microsoft.com/office/drawing/2014/main" id="{531D023A-8171-4D62-AD85-A3E51BEECBCA}"/>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矩形 41">
                <a:extLst>
                  <a:ext uri="{FF2B5EF4-FFF2-40B4-BE49-F238E27FC236}">
                    <a16:creationId xmlns:a16="http://schemas.microsoft.com/office/drawing/2014/main" id="{B8F6B22F-DD93-4EC4-8E97-7E5A61686F3E}"/>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矩形 42">
                <a:extLst>
                  <a:ext uri="{FF2B5EF4-FFF2-40B4-BE49-F238E27FC236}">
                    <a16:creationId xmlns:a16="http://schemas.microsoft.com/office/drawing/2014/main" id="{28833C97-6D6E-40FC-976A-CF4C2B0848D9}"/>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矩形 43">
                <a:extLst>
                  <a:ext uri="{FF2B5EF4-FFF2-40B4-BE49-F238E27FC236}">
                    <a16:creationId xmlns:a16="http://schemas.microsoft.com/office/drawing/2014/main" id="{ED3716C8-CA0D-4806-A013-3F0E791C886C}"/>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矩形 44">
                <a:extLst>
                  <a:ext uri="{FF2B5EF4-FFF2-40B4-BE49-F238E27FC236}">
                    <a16:creationId xmlns:a16="http://schemas.microsoft.com/office/drawing/2014/main" id="{EB57F906-7144-4062-914D-703110CC17BF}"/>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矩形 45">
                <a:extLst>
                  <a:ext uri="{FF2B5EF4-FFF2-40B4-BE49-F238E27FC236}">
                    <a16:creationId xmlns:a16="http://schemas.microsoft.com/office/drawing/2014/main" id="{09D68DFB-0813-4C3A-8CE7-03C842C11ED7}"/>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矩形 46">
                <a:extLst>
                  <a:ext uri="{FF2B5EF4-FFF2-40B4-BE49-F238E27FC236}">
                    <a16:creationId xmlns:a16="http://schemas.microsoft.com/office/drawing/2014/main" id="{AE8DE291-898F-4470-A37E-2D3C217EDD29}"/>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矩形 47">
                <a:extLst>
                  <a:ext uri="{FF2B5EF4-FFF2-40B4-BE49-F238E27FC236}">
                    <a16:creationId xmlns:a16="http://schemas.microsoft.com/office/drawing/2014/main" id="{37A1C886-D4A7-40F8-BEDF-DE906366403B}"/>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2" name="標題 1">
            <a:extLst>
              <a:ext uri="{FF2B5EF4-FFF2-40B4-BE49-F238E27FC236}">
                <a16:creationId xmlns:a16="http://schemas.microsoft.com/office/drawing/2014/main" id="{9FF8E5F9-3E27-4FB9-9E7F-AA69CBB722EF}"/>
              </a:ext>
            </a:extLst>
          </p:cNvPr>
          <p:cNvSpPr txBox="1">
            <a:spLocks/>
          </p:cNvSpPr>
          <p:nvPr userDrawn="1"/>
        </p:nvSpPr>
        <p:spPr>
          <a:xfrm>
            <a:off x="376089" y="5152426"/>
            <a:ext cx="9144000" cy="1212111"/>
          </a:xfrm>
          <a:prstGeom prst="rect">
            <a:avLst/>
          </a:prstGeom>
        </p:spPr>
        <p:txBody>
          <a:bodyPr/>
          <a:lstStyle>
            <a:lvl1pPr algn="ctr" defTabSz="914377" rtl="0" eaLnBrk="1" latinLnBrk="0" hangingPunct="1">
              <a:lnSpc>
                <a:spcPct val="90000"/>
              </a:lnSpc>
              <a:spcBef>
                <a:spcPct val="0"/>
              </a:spcBef>
              <a:buNone/>
              <a:defRPr sz="3200" b="1" kern="1200">
                <a:solidFill>
                  <a:schemeClr val="tx2"/>
                </a:solidFill>
                <a:latin typeface="+mj-lt"/>
                <a:ea typeface="+mj-ea"/>
                <a:cs typeface="+mj-cs"/>
              </a:defRPr>
            </a:lvl1pPr>
          </a:lstStyle>
          <a:p>
            <a:pPr algn="l"/>
            <a:r>
              <a:rPr lang="en-US" altLang="zh-TW" sz="4400" b="0" dirty="0" smtClean="0">
                <a:solidFill>
                  <a:schemeClr val="tx1"/>
                </a:solidFill>
                <a:latin typeface="+mn-lt"/>
              </a:rPr>
              <a:t>Smarter. Greener. Together. </a:t>
            </a:r>
            <a:br>
              <a:rPr lang="en-US" altLang="zh-TW" sz="4400" b="0" dirty="0" smtClean="0">
                <a:solidFill>
                  <a:schemeClr val="tx1"/>
                </a:solidFill>
                <a:latin typeface="+mn-lt"/>
              </a:rPr>
            </a:br>
            <a:endParaRPr lang="en-US" sz="4400" b="0" dirty="0">
              <a:solidFill>
                <a:schemeClr val="tx1"/>
              </a:solidFill>
              <a:latin typeface="+mn-lt"/>
            </a:endParaRPr>
          </a:p>
        </p:txBody>
      </p:sp>
      <p:pic>
        <p:nvPicPr>
          <p:cNvPr id="23" name="圖片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5101" y="5475968"/>
            <a:ext cx="2814118" cy="1276115"/>
          </a:xfrm>
          <a:prstGeom prst="rect">
            <a:avLst/>
          </a:prstGeom>
        </p:spPr>
      </p:pic>
      <p:sp>
        <p:nvSpPr>
          <p:cNvPr id="55" name="圖片版面配置區 6">
            <a:extLst>
              <a:ext uri="{FF2B5EF4-FFF2-40B4-BE49-F238E27FC236}">
                <a16:creationId xmlns:a16="http://schemas.microsoft.com/office/drawing/2014/main" id="{BEC39B5C-7A19-45E5-87B6-A4D4ACE91330}"/>
              </a:ext>
            </a:extLst>
          </p:cNvPr>
          <p:cNvSpPr>
            <a:spLocks noGrp="1"/>
          </p:cNvSpPr>
          <p:nvPr>
            <p:ph type="pic" sz="quarter" idx="11" hasCustomPrompt="1"/>
          </p:nvPr>
        </p:nvSpPr>
        <p:spPr>
          <a:xfrm>
            <a:off x="-1588" y="-12701"/>
            <a:ext cx="12192001" cy="4713938"/>
          </a:xfrm>
        </p:spPr>
        <p:txBody>
          <a:bodyPr/>
          <a:lstStyle>
            <a:lvl1pPr marL="0" indent="0">
              <a:lnSpc>
                <a:spcPct val="100000"/>
              </a:lnSpc>
              <a:buNone/>
              <a:defRPr sz="1600">
                <a:solidFill>
                  <a:srgbClr val="0070C0"/>
                </a:solidFill>
              </a:defRPr>
            </a:lvl1pPr>
          </a:lstStyle>
          <a:p>
            <a:r>
              <a:rPr lang="en-US" altLang="zh-TW" dirty="0"/>
              <a:t>     Ending </a:t>
            </a:r>
            <a:r>
              <a:rPr lang="en-US" altLang="zh-TW" dirty="0" err="1"/>
              <a:t>Page_Image</a:t>
            </a:r>
            <a:r>
              <a:rPr lang="en-US" altLang="zh-TW" dirty="0"/>
              <a:t>: </a:t>
            </a:r>
            <a:br>
              <a:rPr lang="en-US" altLang="zh-TW" dirty="0"/>
            </a:br>
            <a:r>
              <a:rPr lang="en-US" altLang="zh-TW" dirty="0"/>
              <a:t>      A corporate-level, sector-level or product-level brand communication imagery can be applied in this gray area.</a:t>
            </a:r>
          </a:p>
          <a:p>
            <a:endParaRPr lang="zh-TW" altLang="en-US" dirty="0"/>
          </a:p>
        </p:txBody>
      </p:sp>
      <p:grpSp>
        <p:nvGrpSpPr>
          <p:cNvPr id="5" name="群組 4"/>
          <p:cNvGrpSpPr/>
          <p:nvPr userDrawn="1"/>
        </p:nvGrpSpPr>
        <p:grpSpPr>
          <a:xfrm>
            <a:off x="-1200" y="4701237"/>
            <a:ext cx="12193200" cy="144000"/>
            <a:chOff x="22799" y="4912990"/>
            <a:chExt cx="12193200" cy="144000"/>
          </a:xfrm>
        </p:grpSpPr>
        <p:sp>
          <p:nvSpPr>
            <p:cNvPr id="2" name="矩形 1"/>
            <p:cNvSpPr/>
            <p:nvPr userDrawn="1"/>
          </p:nvSpPr>
          <p:spPr>
            <a:xfrm>
              <a:off x="22799" y="4912990"/>
              <a:ext cx="121932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9767999" y="4912990"/>
              <a:ext cx="2448000" cy="144000"/>
            </a:xfrm>
            <a:prstGeom prst="rect">
              <a:avLst/>
            </a:prstGeom>
            <a:solidFill>
              <a:srgbClr val="B9E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7323672" y="4912990"/>
              <a:ext cx="2448000" cy="144000"/>
            </a:xfrm>
            <a:prstGeom prst="rect">
              <a:avLst/>
            </a:prstGeom>
            <a:solidFill>
              <a:srgbClr val="64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100561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584B288-D41F-4145-A1C0-E0281E1E2461}"/>
              </a:ext>
            </a:extLst>
          </p:cNvPr>
          <p:cNvSpPr>
            <a:spLocks noGrp="1"/>
          </p:cNvSpPr>
          <p:nvPr>
            <p:ph type="title"/>
          </p:nvPr>
        </p:nvSpPr>
        <p:spPr>
          <a:xfrm>
            <a:off x="406400" y="440356"/>
            <a:ext cx="11379200" cy="679396"/>
          </a:xfrm>
          <a:prstGeom prst="rect">
            <a:avLst/>
          </a:prstGeom>
        </p:spPr>
        <p:txBody>
          <a:bodyPr vert="horz" lIns="0" tIns="45720" rIns="0" bIns="45720" rtlCol="0" anchor="t">
            <a:normAutofit/>
          </a:bodyPr>
          <a:lstStyle/>
          <a:p>
            <a:r>
              <a:rPr lang="en-US" altLang="zh-TW" dirty="0"/>
              <a:t>Page Title Goes Here </a:t>
            </a:r>
            <a:r>
              <a:rPr lang="en-US" altLang="zh-TW" dirty="0" smtClean="0"/>
              <a:t>(32pt</a:t>
            </a:r>
            <a:r>
              <a:rPr lang="en-US" altLang="zh-TW" dirty="0"/>
              <a:t>)</a:t>
            </a:r>
            <a:endParaRPr lang="en-US" dirty="0"/>
          </a:p>
        </p:txBody>
      </p:sp>
      <p:sp>
        <p:nvSpPr>
          <p:cNvPr id="3" name="文字版面配置區 2">
            <a:extLst>
              <a:ext uri="{FF2B5EF4-FFF2-40B4-BE49-F238E27FC236}">
                <a16:creationId xmlns:a16="http://schemas.microsoft.com/office/drawing/2014/main" id="{23BE7FFB-6DD4-4C49-91B1-9DC75DF6EC07}"/>
              </a:ext>
            </a:extLst>
          </p:cNvPr>
          <p:cNvSpPr>
            <a:spLocks noGrp="1"/>
          </p:cNvSpPr>
          <p:nvPr>
            <p:ph type="body" idx="1"/>
          </p:nvPr>
        </p:nvSpPr>
        <p:spPr>
          <a:xfrm>
            <a:off x="406400" y="1170462"/>
            <a:ext cx="11379200" cy="4669631"/>
          </a:xfrm>
          <a:prstGeom prst="rect">
            <a:avLst/>
          </a:prstGeom>
        </p:spPr>
        <p:txBody>
          <a:bodyPr vert="horz" lIns="0" tIns="45720" rIns="0" bIns="45720" rtlCol="0">
            <a:normAutofit/>
          </a:bodyPr>
          <a:lstStyle/>
          <a:p>
            <a:pPr lvl="0"/>
            <a:r>
              <a:rPr lang="en-US" altLang="zh-TW" dirty="0"/>
              <a:t>Content goes here </a:t>
            </a:r>
            <a:r>
              <a:rPr lang="en-US" altLang="zh-TW" dirty="0" smtClean="0"/>
              <a:t>(24pt</a:t>
            </a:r>
            <a:r>
              <a:rPr lang="en-US" altLang="zh-TW" dirty="0"/>
              <a:t>)</a:t>
            </a:r>
            <a:endParaRPr lang="en-US" dirty="0"/>
          </a:p>
        </p:txBody>
      </p:sp>
      <p:sp>
        <p:nvSpPr>
          <p:cNvPr id="4" name="日期版面配置區 3">
            <a:extLst>
              <a:ext uri="{FF2B5EF4-FFF2-40B4-BE49-F238E27FC236}">
                <a16:creationId xmlns:a16="http://schemas.microsoft.com/office/drawing/2014/main" id="{1BBD7ECA-A67F-4BFF-9619-0DDD6E5A9229}"/>
              </a:ext>
            </a:extLst>
          </p:cNvPr>
          <p:cNvSpPr>
            <a:spLocks noGrp="1"/>
          </p:cNvSpPr>
          <p:nvPr>
            <p:ph type="dt" sz="half" idx="2"/>
          </p:nvPr>
        </p:nvSpPr>
        <p:spPr>
          <a:xfrm>
            <a:off x="6096000" y="6176267"/>
            <a:ext cx="2743200" cy="422101"/>
          </a:xfrm>
          <a:prstGeom prst="rect">
            <a:avLst/>
          </a:prstGeom>
        </p:spPr>
        <p:txBody>
          <a:bodyPr vert="horz" lIns="91440" tIns="45720" rIns="91440" bIns="45720" rtlCol="0" anchor="ctr"/>
          <a:lstStyle>
            <a:lvl1pPr algn="l">
              <a:defRPr sz="1200">
                <a:solidFill>
                  <a:schemeClr val="tx1"/>
                </a:solidFill>
              </a:defRPr>
            </a:lvl1pPr>
          </a:lstStyle>
          <a:p>
            <a:r>
              <a:rPr lang="en-US" dirty="0"/>
              <a:t>MM/DD/YYYY</a:t>
            </a:r>
          </a:p>
        </p:txBody>
      </p:sp>
      <p:sp>
        <p:nvSpPr>
          <p:cNvPr id="5" name="頁尾版面配置區 4">
            <a:extLst>
              <a:ext uri="{FF2B5EF4-FFF2-40B4-BE49-F238E27FC236}">
                <a16:creationId xmlns:a16="http://schemas.microsoft.com/office/drawing/2014/main" id="{989C03B7-7699-4072-AC6D-A339A44A7047}"/>
              </a:ext>
            </a:extLst>
          </p:cNvPr>
          <p:cNvSpPr>
            <a:spLocks noGrp="1"/>
          </p:cNvSpPr>
          <p:nvPr>
            <p:ph type="ftr" sz="quarter" idx="3"/>
          </p:nvPr>
        </p:nvSpPr>
        <p:spPr>
          <a:xfrm>
            <a:off x="843611" y="6191967"/>
            <a:ext cx="4114800" cy="437428"/>
          </a:xfrm>
          <a:prstGeom prst="rect">
            <a:avLst/>
          </a:prstGeom>
        </p:spPr>
        <p:txBody>
          <a:bodyPr vert="horz" lIns="91440" tIns="45720" rIns="91440" bIns="45720" rtlCol="0" anchor="ctr"/>
          <a:lstStyle>
            <a:lvl1pPr algn="l">
              <a:defRPr sz="1200" u="none">
                <a:solidFill>
                  <a:schemeClr val="tx1"/>
                </a:solidFill>
              </a:defRPr>
            </a:lvl1pPr>
          </a:lstStyle>
          <a:p>
            <a:r>
              <a:rPr lang="en-US" dirty="0"/>
              <a:t>Presenter Name</a:t>
            </a:r>
          </a:p>
        </p:txBody>
      </p:sp>
      <p:sp>
        <p:nvSpPr>
          <p:cNvPr id="6" name="投影片編號版面配置區 5">
            <a:extLst>
              <a:ext uri="{FF2B5EF4-FFF2-40B4-BE49-F238E27FC236}">
                <a16:creationId xmlns:a16="http://schemas.microsoft.com/office/drawing/2014/main" id="{9AC81264-E3A8-4919-AA46-612C30BB1B99}"/>
              </a:ext>
            </a:extLst>
          </p:cNvPr>
          <p:cNvSpPr>
            <a:spLocks noGrp="1"/>
          </p:cNvSpPr>
          <p:nvPr>
            <p:ph type="sldNum" sz="quarter" idx="4"/>
          </p:nvPr>
        </p:nvSpPr>
        <p:spPr>
          <a:xfrm>
            <a:off x="406402" y="6191968"/>
            <a:ext cx="401121" cy="422589"/>
          </a:xfrm>
          <a:prstGeom prst="rect">
            <a:avLst/>
          </a:prstGeom>
        </p:spPr>
        <p:txBody>
          <a:bodyPr vert="horz" lIns="91440" tIns="45720" rIns="91440" bIns="45720" rtlCol="0" anchor="ctr"/>
          <a:lstStyle>
            <a:lvl1pPr algn="l">
              <a:defRPr sz="1200">
                <a:solidFill>
                  <a:schemeClr val="tx1"/>
                </a:solidFill>
              </a:defRPr>
            </a:lvl1pPr>
          </a:lstStyle>
          <a:p>
            <a:fld id="{81BD21A8-5E88-4AE4-993C-2D76760CAD3D}" type="slidenum">
              <a:rPr lang="en-US" smtClean="0"/>
              <a:pPr/>
              <a:t>‹#›</a:t>
            </a:fld>
            <a:endParaRPr lang="en-US"/>
          </a:p>
        </p:txBody>
      </p:sp>
    </p:spTree>
    <p:extLst>
      <p:ext uri="{BB962C8B-B14F-4D97-AF65-F5344CB8AC3E}">
        <p14:creationId xmlns:p14="http://schemas.microsoft.com/office/powerpoint/2010/main" val="2100293352"/>
      </p:ext>
    </p:extLst>
  </p:cSld>
  <p:clrMap bg1="lt1" tx1="dk1" bg2="lt2" tx2="dk2" accent1="accent1" accent2="accent2" accent3="accent3" accent4="accent4" accent5="accent5" accent6="accent6" hlink="hlink" folHlink="folHlink"/>
  <p:sldLayoutIdLst>
    <p:sldLayoutId id="2147483735" r:id="rId1"/>
    <p:sldLayoutId id="2147483742" r:id="rId2"/>
    <p:sldLayoutId id="2147483741" r:id="rId3"/>
    <p:sldLayoutId id="2147483737" r:id="rId4"/>
    <p:sldLayoutId id="2147483738" r:id="rId5"/>
    <p:sldLayoutId id="2147483740" r:id="rId6"/>
    <p:sldLayoutId id="2147483739" r:id="rId7"/>
  </p:sldLayoutIdLst>
  <p:timing>
    <p:tnLst>
      <p:par>
        <p:cTn id="1" dur="indefinite" restart="never" nodeType="tmRoot"/>
      </p:par>
    </p:tnLst>
  </p:timing>
  <p:hf hdr="0"/>
  <p:txStyles>
    <p:titleStyle>
      <a:lvl1pPr algn="ctr" defTabSz="914377"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228594" indent="-228594" algn="l" defTabSz="914377" rtl="0" eaLnBrk="1" latinLnBrk="0" hangingPunct="1">
        <a:lnSpc>
          <a:spcPct val="90000"/>
        </a:lnSpc>
        <a:spcBef>
          <a:spcPts val="1000"/>
        </a:spcBef>
        <a:buClr>
          <a:schemeClr val="tx2"/>
        </a:buClr>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tx2"/>
        </a:buClr>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desoeap16.delta.corp/svn/IPB_PPE_auto_porsche/trunk/20_Design/23_Software/2310_HowTo/HowTo_Diagnostics/ISO_14229-1_2013-03.pdf" TargetMode="External"/><Relationship Id="rId2" Type="http://schemas.openxmlformats.org/officeDocument/2006/relationships/hyperlink" Target="https://www.youtube.com/watch?v=hSoLFaI4-qg" TargetMode="External"/><Relationship Id="rId1" Type="http://schemas.openxmlformats.org/officeDocument/2006/relationships/slideLayout" Target="../slideLayouts/slideLayout4.xml"/><Relationship Id="rId4" Type="http://schemas.openxmlformats.org/officeDocument/2006/relationships/hyperlink" Target="https://desoeap16.delta.corp/svn/External_IPB_auto_pag/trunk/20_Design/23_Software/2304_Implementation/10_APPL/10_ComController/1001_Common/70_Tools/10_AR_ToolChain/Components/Dcm/Documentation/TechnicalReference_Dcm.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3FF19-6AE0-40E2-A551-EE30A5D33A8F}"/>
              </a:ext>
            </a:extLst>
          </p:cNvPr>
          <p:cNvSpPr>
            <a:spLocks noGrp="1"/>
          </p:cNvSpPr>
          <p:nvPr>
            <p:ph type="ctrTitle"/>
          </p:nvPr>
        </p:nvSpPr>
        <p:spPr>
          <a:xfrm>
            <a:off x="896647" y="1133836"/>
            <a:ext cx="9144000" cy="1864899"/>
          </a:xfrm>
        </p:spPr>
        <p:txBody>
          <a:bodyPr>
            <a:normAutofit fontScale="90000"/>
          </a:bodyPr>
          <a:lstStyle/>
          <a:p>
            <a:r>
              <a:rPr lang="en-US" dirty="0" smtClean="0"/>
              <a:t>Introduction to </a:t>
            </a:r>
            <a:r>
              <a:rPr lang="en-US" dirty="0" err="1" smtClean="0"/>
              <a:t>Autosar</a:t>
            </a:r>
            <a:r>
              <a:rPr lang="en-US" dirty="0" smtClean="0"/>
              <a:t> Diagnostics and Diagnostics Communication</a:t>
            </a:r>
            <a:br>
              <a:rPr lang="en-US" dirty="0" smtClean="0"/>
            </a:br>
            <a:r>
              <a:rPr lang="en-US" dirty="0" smtClean="0"/>
              <a:t>Manager (DCM)</a:t>
            </a:r>
            <a:endParaRPr lang="en-US" dirty="0"/>
          </a:p>
        </p:txBody>
      </p:sp>
      <p:sp>
        <p:nvSpPr>
          <p:cNvPr id="8" name="日期版面配置區 1"/>
          <p:cNvSpPr>
            <a:spLocks noGrp="1"/>
          </p:cNvSpPr>
          <p:nvPr>
            <p:ph type="dt" sz="half" idx="10"/>
          </p:nvPr>
        </p:nvSpPr>
        <p:spPr>
          <a:xfrm>
            <a:off x="818912" y="5705762"/>
            <a:ext cx="2010917" cy="319651"/>
          </a:xfrm>
        </p:spPr>
        <p:txBody>
          <a:bodyPr/>
          <a:lstStyle/>
          <a:p>
            <a:r>
              <a:rPr lang="en-US" dirty="0" smtClean="0"/>
              <a:t>20/03/2023</a:t>
            </a:r>
            <a:endParaRPr lang="en-US" dirty="0"/>
          </a:p>
        </p:txBody>
      </p:sp>
      <p:sp>
        <p:nvSpPr>
          <p:cNvPr id="9" name="頁尾版面配置區 2"/>
          <p:cNvSpPr>
            <a:spLocks noGrp="1"/>
          </p:cNvSpPr>
          <p:nvPr>
            <p:ph type="ftr" sz="quarter" idx="3"/>
          </p:nvPr>
        </p:nvSpPr>
        <p:spPr>
          <a:xfrm>
            <a:off x="838897" y="5333736"/>
            <a:ext cx="4114800" cy="365125"/>
          </a:xfrm>
        </p:spPr>
        <p:txBody>
          <a:bodyPr/>
          <a:lstStyle/>
          <a:p>
            <a:r>
              <a:rPr lang="en-US" altLang="zh-TW" dirty="0" smtClean="0"/>
              <a:t>Ashfin.R</a:t>
            </a:r>
            <a:r>
              <a:rPr lang="zh-TW" altLang="en-US" dirty="0" smtClean="0"/>
              <a:t>｜</a:t>
            </a:r>
            <a:r>
              <a:rPr lang="en-US" altLang="zh-TW" dirty="0" smtClean="0"/>
              <a:t>APEBU </a:t>
            </a:r>
            <a:endParaRPr lang="en-US" dirty="0"/>
          </a:p>
        </p:txBody>
      </p:sp>
    </p:spTree>
    <p:extLst>
      <p:ext uri="{BB962C8B-B14F-4D97-AF65-F5344CB8AC3E}">
        <p14:creationId xmlns:p14="http://schemas.microsoft.com/office/powerpoint/2010/main" val="3940271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UDS</a:t>
            </a:r>
            <a:r>
              <a:rPr lang="en-US" altLang="zh-TW" b="0" dirty="0"/>
              <a:t> Services : Request Message Structure</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2252007"/>
          </a:xfrm>
        </p:spPr>
        <p:txBody>
          <a:bodyPr/>
          <a:lstStyle/>
          <a:p>
            <a:r>
              <a:rPr lang="en-US" dirty="0" smtClean="0"/>
              <a:t>Sub-function Byte: Some services requires additional data (similar to arguments in a function call). Is 1 byte long and can have up to 128 sub function values using 7 bits (7th bit is used for positive response enable/disable-0/1 </a:t>
            </a:r>
            <a:r>
              <a:rPr lang="en-US" dirty="0" err="1" smtClean="0"/>
              <a:t>resp</a:t>
            </a:r>
            <a:r>
              <a:rPr lang="en-US" dirty="0" smtClean="0"/>
              <a:t>). This is optional.</a:t>
            </a:r>
          </a:p>
          <a:p>
            <a:endParaRPr lang="en-US" dirty="0" smtClean="0"/>
          </a:p>
          <a:p>
            <a:endParaRPr lang="en-US" dirty="0" smtClean="0"/>
          </a:p>
        </p:txBody>
      </p:sp>
      <p:pic>
        <p:nvPicPr>
          <p:cNvPr id="4098" name="Picture 2" descr="UDS Sub Function Byte Table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35" y="2438400"/>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78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UDS</a:t>
            </a:r>
            <a:r>
              <a:rPr lang="en-US" altLang="zh-TW" b="0" dirty="0"/>
              <a:t> Services : Request Message Structure</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2252007"/>
          </a:xfrm>
        </p:spPr>
        <p:txBody>
          <a:bodyPr/>
          <a:lstStyle/>
          <a:p>
            <a:r>
              <a:rPr lang="en-US" dirty="0" smtClean="0"/>
              <a:t>Request Data Parameters: Used to give further configuration of a request beyond the </a:t>
            </a:r>
            <a:r>
              <a:rPr lang="en-US" i="1" dirty="0" smtClean="0"/>
              <a:t>Sub Function Bye</a:t>
            </a:r>
            <a:r>
              <a:rPr lang="en-US" dirty="0" smtClean="0"/>
              <a:t>. For example when using 0x22 “Read Data by Identifier” Service, this field can used to provide the DID (Data Identifier).</a:t>
            </a:r>
          </a:p>
          <a:p>
            <a:r>
              <a:rPr lang="en-US" dirty="0" smtClean="0"/>
              <a:t>Padding: To keep the total size of the CAN data frame fixed as 8 bytes.</a:t>
            </a:r>
          </a:p>
        </p:txBody>
      </p:sp>
      <p:pic>
        <p:nvPicPr>
          <p:cNvPr id="6" name="Picture 5"/>
          <p:cNvPicPr/>
          <p:nvPr/>
        </p:nvPicPr>
        <p:blipFill>
          <a:blip r:embed="rId2"/>
          <a:stretch>
            <a:fillRect/>
          </a:stretch>
        </p:blipFill>
        <p:spPr>
          <a:xfrm>
            <a:off x="2062162" y="3422469"/>
            <a:ext cx="8474076" cy="2443798"/>
          </a:xfrm>
          <a:prstGeom prst="rect">
            <a:avLst/>
          </a:prstGeom>
        </p:spPr>
      </p:pic>
    </p:spTree>
    <p:extLst>
      <p:ext uri="{BB962C8B-B14F-4D97-AF65-F5344CB8AC3E}">
        <p14:creationId xmlns:p14="http://schemas.microsoft.com/office/powerpoint/2010/main" val="3819686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UDS: Positive &amp; Negative Response</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2252007"/>
          </a:xfrm>
        </p:spPr>
        <p:txBody>
          <a:bodyPr>
            <a:normAutofit lnSpcReduction="10000"/>
          </a:bodyPr>
          <a:lstStyle/>
          <a:p>
            <a:r>
              <a:rPr lang="en-US" dirty="0" smtClean="0"/>
              <a:t>The ECU can respond positively or negatively to a UDS request.</a:t>
            </a:r>
          </a:p>
          <a:p>
            <a:r>
              <a:rPr lang="en-US" dirty="0" smtClean="0"/>
              <a:t>The Positive response follows a similar structure as the request and will contain the requested data if applicable. The response SID is the request SID+0x40. For example if the request SID is 0x22, then the response SID will be 0x62.</a:t>
            </a:r>
          </a:p>
          <a:p>
            <a:r>
              <a:rPr lang="en-US" dirty="0" smtClean="0"/>
              <a:t>The ECU will give a negative responses in some cases, which is structured in the following CAN frame format:</a:t>
            </a:r>
          </a:p>
          <a:p>
            <a:endParaRPr lang="en-US" dirty="0" smtClean="0"/>
          </a:p>
          <a:p>
            <a:endParaRPr lang="en-US" dirty="0" smtClean="0"/>
          </a:p>
        </p:txBody>
      </p:sp>
      <p:pic>
        <p:nvPicPr>
          <p:cNvPr id="5" name="Picture 4"/>
          <p:cNvPicPr>
            <a:picLocks noChangeAspect="1"/>
          </p:cNvPicPr>
          <p:nvPr/>
        </p:nvPicPr>
        <p:blipFill>
          <a:blip r:embed="rId2"/>
          <a:stretch>
            <a:fillRect/>
          </a:stretch>
        </p:blipFill>
        <p:spPr>
          <a:xfrm>
            <a:off x="1809750" y="3614420"/>
            <a:ext cx="8572500" cy="1905000"/>
          </a:xfrm>
          <a:prstGeom prst="rect">
            <a:avLst/>
          </a:prstGeom>
        </p:spPr>
      </p:pic>
      <p:sp>
        <p:nvSpPr>
          <p:cNvPr id="6" name="AutoShape 4" descr="Negative Response Unified Diagnostic Services 0x7F 7F NR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92838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UDS: Negative Response</a:t>
            </a:r>
            <a:endParaRPr lang="en-US" b="0" dirty="0"/>
          </a:p>
        </p:txBody>
      </p:sp>
      <p:sp>
        <p:nvSpPr>
          <p:cNvPr id="6" name="AutoShape 4" descr="Negative Response Unified Diagnostic Services 0x7F 7F NR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stretch>
            <a:fillRect/>
          </a:stretch>
        </p:blipFill>
        <p:spPr>
          <a:xfrm>
            <a:off x="1412558" y="1148080"/>
            <a:ext cx="5029034" cy="4808537"/>
          </a:xfrm>
          <a:prstGeom prst="rect">
            <a:avLst/>
          </a:prstGeom>
        </p:spPr>
      </p:pic>
      <p:pic>
        <p:nvPicPr>
          <p:cNvPr id="9" name="Picture 8"/>
          <p:cNvPicPr>
            <a:picLocks noChangeAspect="1"/>
          </p:cNvPicPr>
          <p:nvPr/>
        </p:nvPicPr>
        <p:blipFill>
          <a:blip r:embed="rId3"/>
          <a:stretch>
            <a:fillRect/>
          </a:stretch>
        </p:blipFill>
        <p:spPr>
          <a:xfrm>
            <a:off x="6947535" y="1882338"/>
            <a:ext cx="4025265" cy="2745859"/>
          </a:xfrm>
          <a:prstGeom prst="rect">
            <a:avLst/>
          </a:prstGeom>
        </p:spPr>
      </p:pic>
    </p:spTree>
    <p:extLst>
      <p:ext uri="{BB962C8B-B14F-4D97-AF65-F5344CB8AC3E}">
        <p14:creationId xmlns:p14="http://schemas.microsoft.com/office/powerpoint/2010/main" val="2153253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10957" y="0"/>
            <a:ext cx="6419656" cy="6627774"/>
          </a:xfrm>
          <a:prstGeom prst="rect">
            <a:avLst/>
          </a:prstGeom>
        </p:spPr>
      </p:pic>
    </p:spTree>
    <p:extLst>
      <p:ext uri="{BB962C8B-B14F-4D97-AF65-F5344CB8AC3E}">
        <p14:creationId xmlns:p14="http://schemas.microsoft.com/office/powerpoint/2010/main" val="3883454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08332" y="161100"/>
            <a:ext cx="6097704" cy="6581153"/>
          </a:xfrm>
          <a:prstGeom prst="rect">
            <a:avLst/>
          </a:prstGeom>
        </p:spPr>
      </p:pic>
    </p:spTree>
    <p:extLst>
      <p:ext uri="{BB962C8B-B14F-4D97-AF65-F5344CB8AC3E}">
        <p14:creationId xmlns:p14="http://schemas.microsoft.com/office/powerpoint/2010/main" val="825335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 AUTOSAR Software Stack</a:t>
            </a:r>
            <a:endParaRPr lang="en-US" b="0" dirty="0"/>
          </a:p>
        </p:txBody>
      </p:sp>
      <p:pic>
        <p:nvPicPr>
          <p:cNvPr id="10242" name="Picture 2" descr="AUTOSAR Classic |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667" y="1052377"/>
            <a:ext cx="8876665" cy="49926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795519" y="20181"/>
            <a:ext cx="1492898" cy="1384995"/>
          </a:xfrm>
          <a:prstGeom prst="rect">
            <a:avLst/>
          </a:prstGeom>
          <a:noFill/>
        </p:spPr>
        <p:txBody>
          <a:bodyPr wrap="square" rtlCol="0">
            <a:spAutoFit/>
          </a:bodyPr>
          <a:lstStyle/>
          <a:p>
            <a:r>
              <a:rPr lang="en-US" sz="1400" dirty="0" smtClean="0"/>
              <a:t>Correction: no memory space for DID, processed when requested by </a:t>
            </a:r>
            <a:r>
              <a:rPr lang="en-US" sz="1400" dirty="0" err="1" smtClean="0"/>
              <a:t>runnables</a:t>
            </a:r>
            <a:endParaRPr lang="en-IN" sz="1400" dirty="0"/>
          </a:p>
        </p:txBody>
      </p:sp>
    </p:spTree>
    <p:extLst>
      <p:ext uri="{BB962C8B-B14F-4D97-AF65-F5344CB8AC3E}">
        <p14:creationId xmlns:p14="http://schemas.microsoft.com/office/powerpoint/2010/main" val="292927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a:t>
            </a:r>
            <a:r>
              <a:rPr lang="en-US" altLang="zh-TW" b="0" dirty="0"/>
              <a:t>: AUTOSAR </a:t>
            </a:r>
            <a:r>
              <a:rPr lang="en-US" altLang="zh-TW" b="0" dirty="0" smtClean="0"/>
              <a:t>Software Stack</a:t>
            </a:r>
            <a:endParaRPr lang="en-US" b="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669" y="1052377"/>
            <a:ext cx="8895067" cy="5002983"/>
          </a:xfrm>
          <a:prstGeom prst="rect">
            <a:avLst/>
          </a:prstGeom>
        </p:spPr>
      </p:pic>
    </p:spTree>
    <p:extLst>
      <p:ext uri="{BB962C8B-B14F-4D97-AF65-F5344CB8AC3E}">
        <p14:creationId xmlns:p14="http://schemas.microsoft.com/office/powerpoint/2010/main" val="321903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a:t>
            </a:r>
            <a:r>
              <a:rPr lang="en-US" altLang="zh-TW" b="0" dirty="0"/>
              <a:t>: AUTOSAR </a:t>
            </a:r>
            <a:r>
              <a:rPr lang="en-US" altLang="zh-TW" b="0" dirty="0" smtClean="0"/>
              <a:t>BSW Software Stack</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052377"/>
            <a:ext cx="11306175" cy="4953777"/>
          </a:xfrm>
        </p:spPr>
        <p:txBody>
          <a:bodyPr>
            <a:normAutofit/>
          </a:bodyPr>
          <a:lstStyle/>
          <a:p>
            <a:r>
              <a:rPr lang="en-US" dirty="0" smtClean="0"/>
              <a:t>DCM (Diagnostics Communication Manager): </a:t>
            </a:r>
          </a:p>
          <a:p>
            <a:pPr lvl="1"/>
            <a:r>
              <a:rPr lang="en-US" sz="1800" dirty="0" smtClean="0"/>
              <a:t>Manages communication between the tester and the ECU</a:t>
            </a:r>
          </a:p>
          <a:p>
            <a:pPr lvl="1"/>
            <a:r>
              <a:rPr lang="en-US" sz="1800" dirty="0" smtClean="0"/>
              <a:t>Analyzes and understands the diagnostics communication as per the ISO-14229-1 UDS standard</a:t>
            </a:r>
          </a:p>
          <a:p>
            <a:pPr lvl="1"/>
            <a:r>
              <a:rPr lang="en-US" sz="1800" dirty="0" smtClean="0"/>
              <a:t>Implements the UDS Services</a:t>
            </a:r>
          </a:p>
          <a:p>
            <a:pPr lvl="1"/>
            <a:r>
              <a:rPr lang="en-US" sz="1800" dirty="0" smtClean="0"/>
              <a:t>Stores and manages fault related data with the help of DEM</a:t>
            </a:r>
          </a:p>
          <a:p>
            <a:pPr lvl="1"/>
            <a:r>
              <a:rPr lang="en-US" sz="1800" dirty="0" smtClean="0"/>
              <a:t>Does precondition check before service execution (session control and security access)</a:t>
            </a:r>
          </a:p>
          <a:p>
            <a:pPr marL="457189" lvl="1" indent="0">
              <a:buNone/>
            </a:pPr>
            <a:endParaRPr lang="en-US" dirty="0"/>
          </a:p>
          <a:p>
            <a:r>
              <a:rPr lang="en-US" dirty="0" smtClean="0"/>
              <a:t>DEM (Diagnostic Event Manager): Responsible for processing diagnostic events, storing the related data (DTCs) to the </a:t>
            </a:r>
            <a:r>
              <a:rPr lang="en-US" dirty="0" err="1" smtClean="0"/>
              <a:t>NvM</a:t>
            </a:r>
            <a:r>
              <a:rPr lang="en-US" dirty="0" smtClean="0"/>
              <a:t> (Non Volatile Memory) and also providing the same to the DCM. </a:t>
            </a:r>
          </a:p>
          <a:p>
            <a:pPr marL="171450" indent="-171450"/>
            <a:r>
              <a:rPr lang="en-US" dirty="0" smtClean="0"/>
              <a:t>CAN: CAN driver stack in the MCAL layer which manages the CAN transceiver. </a:t>
            </a:r>
          </a:p>
          <a:p>
            <a:pPr marL="171450" indent="-171450"/>
            <a:r>
              <a:rPr lang="en-US" dirty="0" smtClean="0"/>
              <a:t>CANIF (CAN Interface): Present in the ECU Abstraction layer. Provides interface for the upper layer to manage the CAN Driver.</a:t>
            </a:r>
          </a:p>
        </p:txBody>
      </p:sp>
    </p:spTree>
    <p:extLst>
      <p:ext uri="{BB962C8B-B14F-4D97-AF65-F5344CB8AC3E}">
        <p14:creationId xmlns:p14="http://schemas.microsoft.com/office/powerpoint/2010/main" val="2048561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a:t>
            </a:r>
            <a:r>
              <a:rPr lang="en-US" altLang="zh-TW" b="0" dirty="0"/>
              <a:t>: AUTOSAR </a:t>
            </a:r>
            <a:r>
              <a:rPr lang="en-US" altLang="zh-TW" b="0" dirty="0" smtClean="0"/>
              <a:t>BSW Software Stack</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052377"/>
            <a:ext cx="11306175" cy="1071063"/>
          </a:xfrm>
        </p:spPr>
        <p:txBody>
          <a:bodyPr>
            <a:normAutofit/>
          </a:bodyPr>
          <a:lstStyle/>
          <a:p>
            <a:pPr marL="171450" indent="-171450"/>
            <a:r>
              <a:rPr lang="en-US" dirty="0" smtClean="0"/>
              <a:t>CANTP </a:t>
            </a:r>
            <a:r>
              <a:rPr lang="en-US" dirty="0"/>
              <a:t>(CAN Transport Protocol): Responsible for segmentation, transmission and reception </a:t>
            </a:r>
            <a:r>
              <a:rPr lang="en-US" dirty="0" smtClean="0"/>
              <a:t>of CAN frames having payload higher than 8 bytes. Follows the ISO 15765 CAN TP standard. </a:t>
            </a:r>
          </a:p>
          <a:p>
            <a:pPr marL="0" indent="0">
              <a:buNone/>
            </a:pPr>
            <a:endParaRPr lang="en-US" dirty="0" smtClean="0"/>
          </a:p>
        </p:txBody>
      </p:sp>
      <p:sp>
        <p:nvSpPr>
          <p:cNvPr id="5" name="Title 2"/>
          <p:cNvSpPr txBox="1">
            <a:spLocks/>
          </p:cNvSpPr>
          <p:nvPr/>
        </p:nvSpPr>
        <p:spPr>
          <a:xfrm>
            <a:off x="442912" y="2476752"/>
            <a:ext cx="11379200" cy="679396"/>
          </a:xfrm>
          <a:prstGeom prst="rect">
            <a:avLst/>
          </a:prstGeom>
        </p:spPr>
        <p:txBody>
          <a:bodyPr vert="horz" lIns="0" tIns="45720" rIns="0" bIns="45720" rtlCol="0" anchor="t">
            <a:normAutofit/>
          </a:bodyPr>
          <a:lstStyle>
            <a:lvl1pPr algn="ctr" defTabSz="914377" rtl="0" eaLnBrk="1" latinLnBrk="0" hangingPunct="1">
              <a:lnSpc>
                <a:spcPct val="90000"/>
              </a:lnSpc>
              <a:spcBef>
                <a:spcPct val="0"/>
              </a:spcBef>
              <a:buNone/>
              <a:defRPr sz="3200" b="1" kern="1200">
                <a:solidFill>
                  <a:schemeClr val="tx2"/>
                </a:solidFill>
                <a:latin typeface="+mj-lt"/>
                <a:ea typeface="+mj-ea"/>
                <a:cs typeface="+mj-cs"/>
              </a:defRPr>
            </a:lvl1pPr>
          </a:lstStyle>
          <a:p>
            <a:r>
              <a:rPr lang="en-US" b="0" smtClean="0"/>
              <a:t>CAN TP – ISO 15765</a:t>
            </a:r>
            <a:endParaRPr lang="en-IN" b="0" dirty="0"/>
          </a:p>
        </p:txBody>
      </p:sp>
      <p:sp>
        <p:nvSpPr>
          <p:cNvPr id="7" name="內容版面配置區 2">
            <a:extLst>
              <a:ext uri="{FF2B5EF4-FFF2-40B4-BE49-F238E27FC236}">
                <a16:creationId xmlns:a16="http://schemas.microsoft.com/office/drawing/2014/main" id="{34605D68-7F74-4F42-9A23-39AC40EC2B48}"/>
              </a:ext>
            </a:extLst>
          </p:cNvPr>
          <p:cNvSpPr txBox="1">
            <a:spLocks/>
          </p:cNvSpPr>
          <p:nvPr/>
        </p:nvSpPr>
        <p:spPr>
          <a:xfrm>
            <a:off x="692785" y="3156148"/>
            <a:ext cx="11306175" cy="1071063"/>
          </a:xfrm>
          <a:prstGeom prst="rect">
            <a:avLst/>
          </a:prstGeom>
        </p:spPr>
        <p:txBody>
          <a:bodyPr vert="horz" lIns="0" tIns="45720" rIns="0" bIns="45720" rtlCol="0">
            <a:normAutofit/>
          </a:bodyPr>
          <a:lstStyle>
            <a:lvl1pPr marL="228594" indent="-228594" algn="l" defTabSz="914377"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tx2"/>
              </a:buClr>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defTabSz="914400"/>
            <a:r>
              <a:rPr lang="en-US" dirty="0"/>
              <a:t>CAN TP (Transport Protocol) is used when the data size to be transmitted is bigger than 8 bytes, </a:t>
            </a:r>
            <a:r>
              <a:rPr lang="en-US" dirty="0" err="1"/>
              <a:t>ie</a:t>
            </a:r>
            <a:r>
              <a:rPr lang="en-US" dirty="0"/>
              <a:t> maximum data size in a single CAN frame.</a:t>
            </a:r>
          </a:p>
          <a:p>
            <a:pPr marL="0" indent="0">
              <a:buFont typeface="Arial" panose="020B0604020202020204" pitchFamily="34" charset="0"/>
              <a:buNone/>
            </a:pPr>
            <a:endParaRPr lang="en-US" dirty="0" smtClean="0"/>
          </a:p>
        </p:txBody>
      </p:sp>
    </p:spTree>
    <p:extLst>
      <p:ext uri="{BB962C8B-B14F-4D97-AF65-F5344CB8AC3E}">
        <p14:creationId xmlns:p14="http://schemas.microsoft.com/office/powerpoint/2010/main" val="1788976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Vehicle Diagnostics</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3"/>
            <a:ext cx="11306175" cy="4595856"/>
          </a:xfrm>
        </p:spPr>
        <p:txBody>
          <a:bodyPr>
            <a:normAutofit/>
          </a:bodyPr>
          <a:lstStyle/>
          <a:p>
            <a:r>
              <a:rPr lang="en-US" dirty="0" smtClean="0"/>
              <a:t>Vehicle Diagnostics helps to analyze the health of a vehicle, by checking the diagnostic data.</a:t>
            </a:r>
          </a:p>
          <a:p>
            <a:r>
              <a:rPr lang="en-US" dirty="0" smtClean="0"/>
              <a:t>Diagnostic Data is classified as:</a:t>
            </a:r>
          </a:p>
          <a:p>
            <a:pPr lvl="1">
              <a:buClr>
                <a:srgbClr val="0087DC"/>
              </a:buClr>
            </a:pPr>
            <a:r>
              <a:rPr lang="en-US" sz="2000" dirty="0">
                <a:solidFill>
                  <a:prstClr val="black"/>
                </a:solidFill>
              </a:rPr>
              <a:t>Current Data: Data available at the moment of request, keeps changing</a:t>
            </a:r>
          </a:p>
          <a:p>
            <a:pPr lvl="1">
              <a:buClr>
                <a:srgbClr val="0087DC"/>
              </a:buClr>
            </a:pPr>
            <a:r>
              <a:rPr lang="en-US" sz="2000" dirty="0">
                <a:solidFill>
                  <a:prstClr val="black"/>
                </a:solidFill>
              </a:rPr>
              <a:t>Stored Data: Data copied and stored during an event</a:t>
            </a:r>
          </a:p>
          <a:p>
            <a:pPr lvl="1">
              <a:buClr>
                <a:srgbClr val="0087DC"/>
              </a:buClr>
            </a:pPr>
            <a:r>
              <a:rPr lang="en-US" sz="2000" dirty="0">
                <a:solidFill>
                  <a:prstClr val="black"/>
                </a:solidFill>
              </a:rPr>
              <a:t>Static Data: </a:t>
            </a:r>
            <a:r>
              <a:rPr lang="en-US" sz="2000" dirty="0" err="1">
                <a:solidFill>
                  <a:prstClr val="black"/>
                </a:solidFill>
              </a:rPr>
              <a:t>eg</a:t>
            </a:r>
            <a:r>
              <a:rPr lang="en-US" sz="2000" dirty="0">
                <a:solidFill>
                  <a:prstClr val="black"/>
                </a:solidFill>
              </a:rPr>
              <a:t>: manufacture </a:t>
            </a:r>
            <a:r>
              <a:rPr lang="en-US" sz="2000" dirty="0" smtClean="0">
                <a:solidFill>
                  <a:prstClr val="black"/>
                </a:solidFill>
              </a:rPr>
              <a:t>date</a:t>
            </a:r>
            <a:endParaRPr lang="en-US" dirty="0" smtClean="0"/>
          </a:p>
          <a:p>
            <a:r>
              <a:rPr lang="en-US" dirty="0" smtClean="0"/>
              <a:t>Terminologies:</a:t>
            </a:r>
          </a:p>
          <a:p>
            <a:pPr lvl="1"/>
            <a:r>
              <a:rPr lang="en-US" sz="2000" dirty="0" smtClean="0"/>
              <a:t>DID (Data Identifier)</a:t>
            </a:r>
          </a:p>
          <a:p>
            <a:pPr lvl="1"/>
            <a:r>
              <a:rPr lang="en-US" sz="2000" dirty="0" smtClean="0"/>
              <a:t>DTC (Diagnostic Trouble Code)</a:t>
            </a:r>
          </a:p>
          <a:p>
            <a:pPr lvl="1"/>
            <a:r>
              <a:rPr lang="en-US" sz="2000" dirty="0" smtClean="0"/>
              <a:t>RID (Routine </a:t>
            </a:r>
            <a:r>
              <a:rPr lang="en-US" sz="2000" dirty="0" err="1" smtClean="0"/>
              <a:t>Identifer</a:t>
            </a:r>
            <a:r>
              <a:rPr lang="en-US" sz="2000" dirty="0" smtClean="0"/>
              <a:t>)</a:t>
            </a:r>
          </a:p>
        </p:txBody>
      </p:sp>
    </p:spTree>
    <p:extLst>
      <p:ext uri="{BB962C8B-B14F-4D97-AF65-F5344CB8AC3E}">
        <p14:creationId xmlns:p14="http://schemas.microsoft.com/office/powerpoint/2010/main" val="3280327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7520" y="1111744"/>
            <a:ext cx="11379200" cy="2832578"/>
          </a:xfrm>
        </p:spPr>
        <p:txBody>
          <a:bodyPr>
            <a:normAutofit/>
          </a:bodyPr>
          <a:lstStyle/>
          <a:p>
            <a:pPr marL="285750" indent="-285750" defTabSz="914400"/>
            <a:r>
              <a:rPr lang="en-US" sz="1600" dirty="0" smtClean="0"/>
              <a:t>Under </a:t>
            </a:r>
            <a:r>
              <a:rPr lang="en-US" sz="1600" dirty="0"/>
              <a:t>CAN-TP, there are 4 </a:t>
            </a:r>
            <a:r>
              <a:rPr lang="en-US" sz="1600" dirty="0" smtClean="0"/>
              <a:t>frame types, </a:t>
            </a:r>
            <a:r>
              <a:rPr lang="en-US" sz="1600" dirty="0"/>
              <a:t>as explained in the image given. All 4 frames are differentiated using the type number.</a:t>
            </a:r>
          </a:p>
          <a:p>
            <a:pPr marL="285750" indent="-285750" defTabSz="914400"/>
            <a:r>
              <a:rPr lang="en-US" sz="1600" dirty="0"/>
              <a:t>During normal CAN transmission with data size &lt; 8 bytes, only single frame is use. When the data size is greater than 8 bytes, then the rest 3 frames are used.</a:t>
            </a:r>
          </a:p>
          <a:p>
            <a:pPr marL="285750" indent="-285750" defTabSz="914400"/>
            <a:r>
              <a:rPr lang="en-US" sz="1600" dirty="0"/>
              <a:t>The flow of frames is explained in the image given. </a:t>
            </a:r>
          </a:p>
          <a:p>
            <a:endParaRPr lang="en-IN" sz="1600" dirty="0"/>
          </a:p>
        </p:txBody>
      </p:sp>
      <p:sp>
        <p:nvSpPr>
          <p:cNvPr id="3" name="Title 2"/>
          <p:cNvSpPr>
            <a:spLocks noGrp="1"/>
          </p:cNvSpPr>
          <p:nvPr>
            <p:ph type="title"/>
          </p:nvPr>
        </p:nvSpPr>
        <p:spPr/>
        <p:txBody>
          <a:bodyPr/>
          <a:lstStyle/>
          <a:p>
            <a:r>
              <a:rPr lang="en-US" b="0" dirty="0" smtClean="0"/>
              <a:t>CAN TP – ISO 15765</a:t>
            </a:r>
            <a:endParaRPr lang="en-IN" b="0" dirty="0"/>
          </a:p>
        </p:txBody>
      </p:sp>
      <p:pic>
        <p:nvPicPr>
          <p:cNvPr id="4" name="Picture 3" descr="CAN TP (ISO 15765 - 2)"/>
          <p:cNvPicPr/>
          <p:nvPr/>
        </p:nvPicPr>
        <p:blipFill>
          <a:blip r:embed="rId2">
            <a:extLst>
              <a:ext uri="{28A0092B-C50C-407E-A947-70E740481C1C}">
                <a14:useLocalDpi xmlns:a14="http://schemas.microsoft.com/office/drawing/2010/main" val="0"/>
              </a:ext>
            </a:extLst>
          </a:blip>
          <a:srcRect/>
          <a:stretch>
            <a:fillRect/>
          </a:stretch>
        </p:blipFill>
        <p:spPr bwMode="auto">
          <a:xfrm>
            <a:off x="5415281" y="2217122"/>
            <a:ext cx="6441440" cy="3919518"/>
          </a:xfrm>
          <a:prstGeom prst="rect">
            <a:avLst/>
          </a:prstGeom>
          <a:noFill/>
          <a:ln>
            <a:noFill/>
          </a:ln>
        </p:spPr>
      </p:pic>
    </p:spTree>
    <p:extLst>
      <p:ext uri="{BB962C8B-B14F-4D97-AF65-F5344CB8AC3E}">
        <p14:creationId xmlns:p14="http://schemas.microsoft.com/office/powerpoint/2010/main" val="1619296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170462"/>
            <a:ext cx="7162800" cy="4953777"/>
          </a:xfrm>
        </p:spPr>
        <p:txBody>
          <a:bodyPr>
            <a:normAutofit/>
          </a:bodyPr>
          <a:lstStyle/>
          <a:p>
            <a:pPr marL="285750" indent="-285750" defTabSz="914400"/>
            <a:r>
              <a:rPr lang="en-US" sz="1600" dirty="0" smtClean="0"/>
              <a:t>Initially </a:t>
            </a:r>
            <a:r>
              <a:rPr lang="en-US" sz="1600" dirty="0"/>
              <a:t>the Sender sends the first frame is sent with the total data size, which can vary from 8 to 4095 bytes (4KB). </a:t>
            </a:r>
          </a:p>
          <a:p>
            <a:pPr marL="285750" indent="-285750" defTabSz="914400"/>
            <a:r>
              <a:rPr lang="en-US" sz="1600" dirty="0"/>
              <a:t>The receiver then sends the Flow control frame with flow control flag, BS and </a:t>
            </a:r>
            <a:r>
              <a:rPr lang="en-US" sz="1600" dirty="0" err="1"/>
              <a:t>Stmin</a:t>
            </a:r>
            <a:endParaRPr lang="en-US" sz="1600" dirty="0"/>
          </a:p>
          <a:p>
            <a:pPr marL="285750" indent="-285750" defTabSz="914400"/>
            <a:r>
              <a:rPr lang="en-US" sz="1600" dirty="0"/>
              <a:t>Block size is the number of consecutive frames to be sent for now. The Receiver can request the data to be sent part by part with different block sizes as per its processing capability. It can also make sender wait if required using the flow control flag</a:t>
            </a:r>
            <a:r>
              <a:rPr lang="en-US" sz="1600" dirty="0" smtClean="0"/>
              <a:t>. Block size 0 means no limit set.</a:t>
            </a:r>
            <a:endParaRPr lang="en-US" sz="1600" dirty="0"/>
          </a:p>
          <a:p>
            <a:pPr marL="285750" indent="-285750" defTabSz="914400"/>
            <a:r>
              <a:rPr lang="en-US" sz="1600" dirty="0" err="1"/>
              <a:t>Stmin</a:t>
            </a:r>
            <a:r>
              <a:rPr lang="en-US" sz="1600" dirty="0"/>
              <a:t> is the minimum separation time between the frames</a:t>
            </a:r>
          </a:p>
          <a:p>
            <a:pPr marL="285750" indent="-285750" defTabSz="914400"/>
            <a:r>
              <a:rPr lang="en-US" sz="1600" dirty="0"/>
              <a:t>flow control flag: </a:t>
            </a:r>
          </a:p>
          <a:p>
            <a:pPr marL="285750" indent="-285750" defTabSz="914400"/>
            <a:r>
              <a:rPr lang="en-US" sz="1600" dirty="0"/>
              <a:t>	FS = 0: Clear to Send.</a:t>
            </a:r>
          </a:p>
          <a:p>
            <a:pPr marL="285750" indent="-285750" defTabSz="914400"/>
            <a:r>
              <a:rPr lang="en-US" sz="1600" dirty="0"/>
              <a:t>	FS = 1: Wait.</a:t>
            </a:r>
          </a:p>
          <a:p>
            <a:pPr marL="285750" indent="-285750" defTabSz="914400"/>
            <a:r>
              <a:rPr lang="en-US" sz="1600" dirty="0"/>
              <a:t>	FS = 2: Overload.</a:t>
            </a:r>
          </a:p>
          <a:p>
            <a:endParaRPr lang="en-IN" sz="1600" dirty="0"/>
          </a:p>
        </p:txBody>
      </p:sp>
      <p:sp>
        <p:nvSpPr>
          <p:cNvPr id="3" name="Title 2"/>
          <p:cNvSpPr>
            <a:spLocks noGrp="1"/>
          </p:cNvSpPr>
          <p:nvPr>
            <p:ph type="title"/>
          </p:nvPr>
        </p:nvSpPr>
        <p:spPr/>
        <p:txBody>
          <a:bodyPr/>
          <a:lstStyle/>
          <a:p>
            <a:r>
              <a:rPr lang="en-US" b="0" dirty="0" smtClean="0"/>
              <a:t>CAN TP – ISO 15765</a:t>
            </a:r>
            <a:endParaRPr lang="en-IN" b="0" dirty="0"/>
          </a:p>
        </p:txBody>
      </p:sp>
      <p:pic>
        <p:nvPicPr>
          <p:cNvPr id="4" name="Picture 3" descr="CAN TP (ISO 15765 - 2)"/>
          <p:cNvPicPr/>
          <p:nvPr/>
        </p:nvPicPr>
        <p:blipFill>
          <a:blip r:embed="rId2">
            <a:extLst>
              <a:ext uri="{28A0092B-C50C-407E-A947-70E740481C1C}">
                <a14:useLocalDpi xmlns:a14="http://schemas.microsoft.com/office/drawing/2010/main" val="0"/>
              </a:ext>
            </a:extLst>
          </a:blip>
          <a:srcRect/>
          <a:stretch>
            <a:fillRect/>
          </a:stretch>
        </p:blipFill>
        <p:spPr bwMode="auto">
          <a:xfrm>
            <a:off x="7650481" y="1119752"/>
            <a:ext cx="4368800" cy="4905128"/>
          </a:xfrm>
          <a:prstGeom prst="rect">
            <a:avLst/>
          </a:prstGeom>
          <a:noFill/>
          <a:ln>
            <a:noFill/>
          </a:ln>
        </p:spPr>
      </p:pic>
    </p:spTree>
    <p:extLst>
      <p:ext uri="{BB962C8B-B14F-4D97-AF65-F5344CB8AC3E}">
        <p14:creationId xmlns:p14="http://schemas.microsoft.com/office/powerpoint/2010/main" val="319956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AN Multiple Frame Transmission – happily embedded"/>
          <p:cNvPicPr/>
          <p:nvPr/>
        </p:nvPicPr>
        <p:blipFill>
          <a:blip r:embed="rId2">
            <a:extLst>
              <a:ext uri="{28A0092B-C50C-407E-A947-70E740481C1C}">
                <a14:useLocalDpi xmlns:a14="http://schemas.microsoft.com/office/drawing/2010/main" val="0"/>
              </a:ext>
            </a:extLst>
          </a:blip>
          <a:srcRect/>
          <a:stretch>
            <a:fillRect/>
          </a:stretch>
        </p:blipFill>
        <p:spPr bwMode="auto">
          <a:xfrm>
            <a:off x="1770899" y="1085561"/>
            <a:ext cx="8416809" cy="3529560"/>
          </a:xfrm>
          <a:prstGeom prst="rect">
            <a:avLst/>
          </a:prstGeom>
          <a:noFill/>
          <a:ln>
            <a:noFill/>
          </a:ln>
        </p:spPr>
      </p:pic>
      <p:sp>
        <p:nvSpPr>
          <p:cNvPr id="2" name="Rectangle 1"/>
          <p:cNvSpPr/>
          <p:nvPr/>
        </p:nvSpPr>
        <p:spPr>
          <a:xfrm>
            <a:off x="1770899" y="2924868"/>
            <a:ext cx="8416809" cy="169025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Title 2"/>
          <p:cNvSpPr>
            <a:spLocks noGrp="1"/>
          </p:cNvSpPr>
          <p:nvPr>
            <p:ph type="title"/>
          </p:nvPr>
        </p:nvSpPr>
        <p:spPr>
          <a:xfrm>
            <a:off x="406400" y="440356"/>
            <a:ext cx="11379200" cy="679396"/>
          </a:xfrm>
        </p:spPr>
        <p:txBody>
          <a:bodyPr/>
          <a:lstStyle/>
          <a:p>
            <a:r>
              <a:rPr lang="en-US" b="0" dirty="0" smtClean="0"/>
              <a:t>CAN TP – ISO 15765</a:t>
            </a:r>
            <a:endParaRPr lang="en-IN" b="0" dirty="0"/>
          </a:p>
        </p:txBody>
      </p:sp>
      <p:pic>
        <p:nvPicPr>
          <p:cNvPr id="8" name="Picture 7" descr="CAN TP (ISO 15765 - 2)"/>
          <p:cNvPicPr/>
          <p:nvPr/>
        </p:nvPicPr>
        <p:blipFill>
          <a:blip r:embed="rId3">
            <a:extLst>
              <a:ext uri="{28A0092B-C50C-407E-A947-70E740481C1C}">
                <a14:useLocalDpi xmlns:a14="http://schemas.microsoft.com/office/drawing/2010/main" val="0"/>
              </a:ext>
            </a:extLst>
          </a:blip>
          <a:srcRect/>
          <a:stretch>
            <a:fillRect/>
          </a:stretch>
        </p:blipFill>
        <p:spPr bwMode="auto">
          <a:xfrm>
            <a:off x="6563360" y="3071286"/>
            <a:ext cx="5323840" cy="2914799"/>
          </a:xfrm>
          <a:prstGeom prst="rect">
            <a:avLst/>
          </a:prstGeom>
          <a:noFill/>
          <a:ln>
            <a:noFill/>
          </a:ln>
        </p:spPr>
      </p:pic>
    </p:spTree>
    <p:extLst>
      <p:ext uri="{BB962C8B-B14F-4D97-AF65-F5344CB8AC3E}">
        <p14:creationId xmlns:p14="http://schemas.microsoft.com/office/powerpoint/2010/main" val="3535864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a:t>
            </a:r>
            <a:r>
              <a:rPr lang="en-US" altLang="zh-TW" b="0" dirty="0"/>
              <a:t>: AUTOSAR </a:t>
            </a:r>
            <a:r>
              <a:rPr lang="en-US" altLang="zh-TW" b="0" dirty="0" smtClean="0"/>
              <a:t>BSW Software Stack</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052377"/>
            <a:ext cx="11306175" cy="4953777"/>
          </a:xfrm>
        </p:spPr>
        <p:txBody>
          <a:bodyPr>
            <a:normAutofit/>
          </a:bodyPr>
          <a:lstStyle/>
          <a:p>
            <a:pPr marL="171450" indent="-171450"/>
            <a:r>
              <a:rPr lang="en-US" dirty="0" err="1" smtClean="0"/>
              <a:t>PDUr</a:t>
            </a:r>
            <a:r>
              <a:rPr lang="en-US" dirty="0" smtClean="0"/>
              <a:t> (PDU Router): </a:t>
            </a:r>
            <a:r>
              <a:rPr lang="en-US" dirty="0" err="1" smtClean="0"/>
              <a:t>PDUr</a:t>
            </a:r>
            <a:r>
              <a:rPr lang="en-US" dirty="0" smtClean="0"/>
              <a:t> routes the PDU to the respective Bus specific interface modules. (PDU: Protocol Data Unit – can be roughly considered as a package of signals. Signals are smallest amount of information in a CAN message, ranging from 1 to 64 bits). The </a:t>
            </a:r>
            <a:r>
              <a:rPr lang="en-US" dirty="0" err="1" smtClean="0"/>
              <a:t>PDUr</a:t>
            </a:r>
            <a:r>
              <a:rPr lang="en-US" dirty="0" smtClean="0"/>
              <a:t> is also responsible for routing the CAN frame to CAN-TP if the payload is greater than 8 bytes.</a:t>
            </a:r>
          </a:p>
          <a:p>
            <a:pPr marL="171450" indent="-171450"/>
            <a:r>
              <a:rPr lang="en-US" dirty="0" smtClean="0"/>
              <a:t>COM (Communication Stack): Responsible for packing and unpacking of PDUs into signals and vice-versa. It provides signal oriented interface to the application layer (independent of protocol) and PDU oriented access to the lower layers.</a:t>
            </a:r>
            <a:endParaRPr lang="en-US" dirty="0"/>
          </a:p>
          <a:p>
            <a:pPr marL="0" indent="0">
              <a:buNone/>
            </a:pPr>
            <a:endParaRPr lang="en-US" dirty="0" smtClean="0"/>
          </a:p>
        </p:txBody>
      </p:sp>
    </p:spTree>
    <p:extLst>
      <p:ext uri="{BB962C8B-B14F-4D97-AF65-F5344CB8AC3E}">
        <p14:creationId xmlns:p14="http://schemas.microsoft.com/office/powerpoint/2010/main" val="174281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a:t>
            </a:r>
            <a:r>
              <a:rPr lang="en-US" altLang="zh-TW" b="0" dirty="0"/>
              <a:t>: AUTOSAR </a:t>
            </a:r>
            <a:r>
              <a:rPr lang="en-US" altLang="zh-TW" b="0" dirty="0" smtClean="0"/>
              <a:t>Software Stack</a:t>
            </a:r>
            <a:endParaRPr lang="en-US" b="0" dirty="0"/>
          </a:p>
        </p:txBody>
      </p:sp>
      <p:pic>
        <p:nvPicPr>
          <p:cNvPr id="6" name="Picture 5"/>
          <p:cNvPicPr>
            <a:picLocks noChangeAspect="1"/>
          </p:cNvPicPr>
          <p:nvPr/>
        </p:nvPicPr>
        <p:blipFill>
          <a:blip r:embed="rId2"/>
          <a:stretch>
            <a:fillRect/>
          </a:stretch>
        </p:blipFill>
        <p:spPr>
          <a:xfrm>
            <a:off x="2024588" y="1052377"/>
            <a:ext cx="8624107" cy="4850583"/>
          </a:xfrm>
          <a:prstGeom prst="rect">
            <a:avLst/>
          </a:prstGeom>
        </p:spPr>
      </p:pic>
    </p:spTree>
    <p:extLst>
      <p:ext uri="{BB962C8B-B14F-4D97-AF65-F5344CB8AC3E}">
        <p14:creationId xmlns:p14="http://schemas.microsoft.com/office/powerpoint/2010/main" val="3111872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a:t>
            </a:r>
            <a:r>
              <a:rPr lang="en-US" altLang="zh-TW" b="0" dirty="0"/>
              <a:t>: AUTOSAR </a:t>
            </a:r>
            <a:r>
              <a:rPr lang="en-US" altLang="zh-TW" b="0" dirty="0" smtClean="0"/>
              <a:t>BSW Software Stack</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052377"/>
            <a:ext cx="11306175" cy="4953777"/>
          </a:xfrm>
        </p:spPr>
        <p:txBody>
          <a:bodyPr>
            <a:normAutofit/>
          </a:bodyPr>
          <a:lstStyle/>
          <a:p>
            <a:pPr marL="171450" indent="-171450"/>
            <a:r>
              <a:rPr lang="en-US" dirty="0" smtClean="0"/>
              <a:t>NVM (Non Volatile Memory Stack): Responsible for the read and write functions to the non volatile memory. For example, DEM stores all the DTC related information in the non-volatile memory.</a:t>
            </a:r>
            <a:endParaRPr lang="en-US" dirty="0"/>
          </a:p>
          <a:p>
            <a:pPr marL="171450" indent="-171450"/>
            <a:r>
              <a:rPr lang="en-US" dirty="0" smtClean="0"/>
              <a:t>Fee (Flash EEPROM Emulation) Module: Present in the ECU Abstraction layer. Provides interface to the upper layer NVM to access the flash driver. </a:t>
            </a:r>
            <a:endParaRPr lang="en-US" dirty="0"/>
          </a:p>
          <a:p>
            <a:pPr marL="171450" indent="-171450"/>
            <a:r>
              <a:rPr lang="en-US" dirty="0" smtClean="0"/>
              <a:t>FLS (Flash) Driver: Driver Stack in MCAL layer used to read and write from the flash memory. </a:t>
            </a:r>
            <a:r>
              <a:rPr lang="en-US" dirty="0"/>
              <a:t>Call from NVRAM manager is passed to FEE module and FEE to FLS</a:t>
            </a:r>
            <a:r>
              <a:rPr lang="en-US" dirty="0" smtClean="0"/>
              <a:t>.</a:t>
            </a:r>
          </a:p>
          <a:p>
            <a:pPr marL="171450" indent="-171450"/>
            <a:r>
              <a:rPr lang="en-US" dirty="0" smtClean="0"/>
              <a:t>EA (EEPORM Abstraction) Module: </a:t>
            </a:r>
            <a:r>
              <a:rPr lang="en-US" dirty="0"/>
              <a:t>Present in the ECU Abstraction layer. Provides interface to the upper layer NVM to access the </a:t>
            </a:r>
            <a:r>
              <a:rPr lang="en-US" dirty="0" smtClean="0"/>
              <a:t>EEPROM </a:t>
            </a:r>
            <a:r>
              <a:rPr lang="en-US" dirty="0"/>
              <a:t>driver. </a:t>
            </a:r>
            <a:endParaRPr lang="en-US" dirty="0" smtClean="0"/>
          </a:p>
          <a:p>
            <a:pPr marL="171450" indent="-171450"/>
            <a:r>
              <a:rPr lang="en-US" dirty="0" smtClean="0"/>
              <a:t>EEP (EEPROM) Driver: </a:t>
            </a:r>
            <a:r>
              <a:rPr lang="en-US" dirty="0"/>
              <a:t>Driver Stack in MCAL layer used to read and write from the </a:t>
            </a:r>
            <a:r>
              <a:rPr lang="en-US" dirty="0" smtClean="0"/>
              <a:t>EEPROM </a:t>
            </a:r>
            <a:r>
              <a:rPr lang="en-US" dirty="0"/>
              <a:t>memory. Call from NVRAM manager is passed to </a:t>
            </a:r>
            <a:r>
              <a:rPr lang="en-US" dirty="0" smtClean="0"/>
              <a:t>EA </a:t>
            </a:r>
            <a:r>
              <a:rPr lang="en-US" dirty="0"/>
              <a:t>module and </a:t>
            </a:r>
            <a:r>
              <a:rPr lang="en-US" dirty="0" smtClean="0"/>
              <a:t>EA </a:t>
            </a:r>
            <a:r>
              <a:rPr lang="en-US" dirty="0"/>
              <a:t>to </a:t>
            </a:r>
            <a:r>
              <a:rPr lang="en-US" dirty="0" smtClean="0"/>
              <a:t>EEP.</a:t>
            </a:r>
          </a:p>
          <a:p>
            <a:pPr marL="171450" indent="-171450"/>
            <a:endParaRPr lang="en-US" dirty="0"/>
          </a:p>
          <a:p>
            <a:pPr marL="171450" indent="-171450"/>
            <a:endParaRPr lang="en-US" dirty="0"/>
          </a:p>
          <a:p>
            <a:pPr marL="0" indent="0">
              <a:buNone/>
            </a:pPr>
            <a:endParaRPr lang="en-US" dirty="0" smtClean="0"/>
          </a:p>
        </p:txBody>
      </p:sp>
    </p:spTree>
    <p:extLst>
      <p:ext uri="{BB962C8B-B14F-4D97-AF65-F5344CB8AC3E}">
        <p14:creationId xmlns:p14="http://schemas.microsoft.com/office/powerpoint/2010/main" val="701606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a:t>
            </a:r>
            <a:r>
              <a:rPr lang="en-US" altLang="zh-TW" b="0" dirty="0"/>
              <a:t>: </a:t>
            </a:r>
            <a:r>
              <a:rPr lang="en-US" altLang="zh-TW" b="0" dirty="0" smtClean="0"/>
              <a:t>AUTOSAR BSW Software Stack</a:t>
            </a:r>
            <a:endParaRPr lang="en-US" b="0" dirty="0"/>
          </a:p>
        </p:txBody>
      </p:sp>
      <p:pic>
        <p:nvPicPr>
          <p:cNvPr id="11266" name="Picture 2" descr="https://1.bp.blogspot.com/-m0vK67EuX9s/Xq7VdmJV4AI/AAAAAAAAEOE/dPxOeZTM-2YgM8aF_0qMNgkvwo6BLjvyACLcBGAsYHQ/s640/n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999" y="1052377"/>
            <a:ext cx="7269188" cy="514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8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Further Resources</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052377"/>
            <a:ext cx="11306175" cy="4953777"/>
          </a:xfrm>
        </p:spPr>
        <p:txBody>
          <a:bodyPr>
            <a:normAutofit/>
          </a:bodyPr>
          <a:lstStyle/>
          <a:p>
            <a:pPr marL="0" lvl="0" indent="0">
              <a:buNone/>
            </a:pPr>
            <a:endParaRPr lang="en-US" sz="1400" dirty="0"/>
          </a:p>
          <a:p>
            <a:pPr marL="171450" indent="-171450"/>
            <a:r>
              <a:rPr lang="en-US" dirty="0" smtClean="0"/>
              <a:t>CAN TP ISO 15765: </a:t>
            </a:r>
            <a:r>
              <a:rPr lang="en-US" sz="1800" dirty="0" smtClean="0">
                <a:hlinkClick r:id="rId2"/>
              </a:rPr>
              <a:t>https</a:t>
            </a:r>
            <a:r>
              <a:rPr lang="en-US" sz="1800" dirty="0">
                <a:hlinkClick r:id="rId2"/>
              </a:rPr>
              <a:t>://</a:t>
            </a:r>
            <a:r>
              <a:rPr lang="en-US" sz="1800" dirty="0" smtClean="0">
                <a:hlinkClick r:id="rId2"/>
              </a:rPr>
              <a:t>www.youtube.com/watch?v=hSoLFaI4-qg</a:t>
            </a:r>
            <a:endParaRPr lang="en-US" sz="1800" dirty="0" smtClean="0"/>
          </a:p>
          <a:p>
            <a:pPr marL="171450" indent="-171450"/>
            <a:r>
              <a:rPr lang="en-US" sz="1800" dirty="0" smtClean="0"/>
              <a:t>ISO 14229 UDS: </a:t>
            </a:r>
          </a:p>
          <a:p>
            <a:pPr marL="628639" lvl="1" indent="-171450"/>
            <a:r>
              <a:rPr lang="en-US" sz="1800" dirty="0">
                <a:hlinkClick r:id="rId3"/>
              </a:rPr>
              <a:t>https://desoeap16.delta.corp/svn/IPB_PPE_auto_porsche/trunk/20_Design/23_Software/2310_HowTo/HowTo_Diagnostics/ISO_14229-1_2013-03.pdf</a:t>
            </a:r>
            <a:endParaRPr lang="en-US" sz="1800" dirty="0"/>
          </a:p>
          <a:p>
            <a:pPr marL="171450" lvl="0" indent="-171450"/>
            <a:r>
              <a:rPr lang="en-IN" dirty="0" smtClean="0"/>
              <a:t>TechnicalReference_Dcm.pdf</a:t>
            </a:r>
          </a:p>
          <a:p>
            <a:pPr marL="628639" lvl="1" indent="-171450"/>
            <a:r>
              <a:rPr lang="en-IN" sz="1800" dirty="0">
                <a:hlinkClick r:id="rId4"/>
              </a:rPr>
              <a:t>https://desoeap16.delta.corp/svn/External_IPB_auto_pag/trunk/20_Design/23_Software/2304_Implementation/10_APPL/10_ComController/1001_Common/70_Tools/10_AR_ToolChain/Components/Dcm/Documentation/TechnicalReference_Dcm.pdf</a:t>
            </a:r>
            <a:endParaRPr lang="en-IN" sz="1800" dirty="0"/>
          </a:p>
          <a:p>
            <a:pPr marL="171450" indent="-171450"/>
            <a:endParaRPr lang="en-US" dirty="0"/>
          </a:p>
          <a:p>
            <a:endParaRPr lang="en-US" dirty="0" smtClean="0"/>
          </a:p>
        </p:txBody>
      </p:sp>
    </p:spTree>
    <p:extLst>
      <p:ext uri="{BB962C8B-B14F-4D97-AF65-F5344CB8AC3E}">
        <p14:creationId xmlns:p14="http://schemas.microsoft.com/office/powerpoint/2010/main" val="404296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F8E5F9-3E27-4FB9-9E7F-AA69CBB722EF}"/>
              </a:ext>
            </a:extLst>
          </p:cNvPr>
          <p:cNvSpPr>
            <a:spLocks noGrp="1"/>
          </p:cNvSpPr>
          <p:nvPr>
            <p:ph type="ctrTitle"/>
          </p:nvPr>
        </p:nvSpPr>
        <p:spPr>
          <a:xfrm>
            <a:off x="896647" y="1109141"/>
            <a:ext cx="9144000" cy="1864899"/>
          </a:xfrm>
        </p:spPr>
        <p:txBody>
          <a:bodyPr>
            <a:normAutofit/>
          </a:bodyPr>
          <a:lstStyle/>
          <a:p>
            <a:r>
              <a:rPr lang="en-US" altLang="zh-TW" dirty="0"/>
              <a:t>Smarter. Greener. Together. </a:t>
            </a:r>
            <a:r>
              <a:rPr lang="en-US" altLang="zh-TW" dirty="0" smtClean="0"/>
              <a:t/>
            </a:r>
            <a:br>
              <a:rPr lang="en-US" altLang="zh-TW" dirty="0" smtClean="0"/>
            </a:br>
            <a:endParaRPr lang="en-US" dirty="0"/>
          </a:p>
        </p:txBody>
      </p:sp>
    </p:spTree>
    <p:extLst>
      <p:ext uri="{BB962C8B-B14F-4D97-AF65-F5344CB8AC3E}">
        <p14:creationId xmlns:p14="http://schemas.microsoft.com/office/powerpoint/2010/main" val="2535469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Vehicle Diagnostics</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2835481"/>
          </a:xfrm>
        </p:spPr>
        <p:txBody>
          <a:bodyPr/>
          <a:lstStyle/>
          <a:p>
            <a:r>
              <a:rPr lang="en-US" dirty="0" smtClean="0"/>
              <a:t>They are classified as On Board Diagnostics (OBD) and off board diagnostics (UDS – Unified Diagnostics Services)</a:t>
            </a:r>
          </a:p>
          <a:p>
            <a:r>
              <a:rPr lang="en-US" dirty="0" smtClean="0"/>
              <a:t>OBD is the vehicle’s built in diagnostics setup, earlier which used to use MIL (Malfunction Indicator Light) and these days provide communication interface through which real time data and fault related data (Diagnostic Trouble Codes – DTCs) can be queried.</a:t>
            </a:r>
          </a:p>
        </p:txBody>
      </p:sp>
      <p:pic>
        <p:nvPicPr>
          <p:cNvPr id="1026" name="Picture 2" descr="https://m.media-amazon.com/images/I/61yr+nfxvFL._AC_SL1500_.jp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493375" y="3619443"/>
            <a:ext cx="2666003" cy="219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508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OBD Diagnostics</a:t>
            </a:r>
            <a:endParaRPr lang="en-US" b="0" dirty="0"/>
          </a:p>
        </p:txBody>
      </p:sp>
      <p:pic>
        <p:nvPicPr>
          <p:cNvPr id="6" name="Picture 4" descr="https://m.media-amazon.com/images/I/71CY8xCFFxL._AC_SL15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210" y="1052377"/>
            <a:ext cx="5314275" cy="5357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849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Off-Board </a:t>
            </a:r>
            <a:r>
              <a:rPr lang="en-US" altLang="zh-TW" b="0" dirty="0" err="1" smtClean="0"/>
              <a:t>Diagnostics:UDS</a:t>
            </a:r>
            <a:r>
              <a:rPr lang="en-US" altLang="zh-TW" b="0" dirty="0" smtClean="0"/>
              <a:t> Services</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2252007"/>
          </a:xfrm>
        </p:spPr>
        <p:txBody>
          <a:bodyPr/>
          <a:lstStyle/>
          <a:p>
            <a:r>
              <a:rPr lang="en-US" dirty="0" smtClean="0"/>
              <a:t>Off-board Diagnostics uses the UDS (Unified Diagnostics Services) Protocol ISO 14229-1, which needs a separate tester setup, like a laptop with Client Tester software installed. </a:t>
            </a:r>
          </a:p>
          <a:p>
            <a:r>
              <a:rPr lang="en-US" dirty="0" smtClean="0"/>
              <a:t>This is to be connected to the vehicle’s off-board diagnostic interface.</a:t>
            </a:r>
          </a:p>
          <a:p>
            <a:r>
              <a:rPr lang="en-US" dirty="0" smtClean="0"/>
              <a:t>Now UDS service requests can be sent to the controller, which must respond either with a positive or negative response</a:t>
            </a:r>
          </a:p>
          <a:p>
            <a:endParaRPr lang="en-US" dirty="0" smtClean="0"/>
          </a:p>
          <a:p>
            <a:endParaRPr lang="en-US" dirty="0" smtClean="0"/>
          </a:p>
        </p:txBody>
      </p:sp>
      <p:pic>
        <p:nvPicPr>
          <p:cNvPr id="2052" name="Picture 4" descr="UDS - Unified Diagnostic Services - ISO 14229 | Vecto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566159" y="3540554"/>
            <a:ext cx="3972561" cy="264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712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Off-Board </a:t>
            </a:r>
            <a:r>
              <a:rPr lang="en-US" altLang="zh-TW" b="0" dirty="0" err="1" smtClean="0"/>
              <a:t>Diagnostics:UDS</a:t>
            </a:r>
            <a:r>
              <a:rPr lang="en-US" altLang="zh-TW" b="0" dirty="0" smtClean="0"/>
              <a:t> Services</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2252007"/>
          </a:xfrm>
        </p:spPr>
        <p:txBody>
          <a:bodyPr/>
          <a:lstStyle/>
          <a:p>
            <a:r>
              <a:rPr lang="en-US" dirty="0" smtClean="0"/>
              <a:t>Diagnostic Session: State of the server in which a specific set of diagnostic services are enabled.</a:t>
            </a:r>
          </a:p>
          <a:p>
            <a:pPr lvl="1"/>
            <a:r>
              <a:rPr lang="en-US" sz="2000" dirty="0" smtClean="0"/>
              <a:t>Default Session (0x01): ECU starts up to this session and continues in it unless changed</a:t>
            </a:r>
          </a:p>
          <a:p>
            <a:pPr lvl="1"/>
            <a:r>
              <a:rPr lang="en-US" sz="2000" dirty="0" smtClean="0"/>
              <a:t>Programming Session (0x02): for server programming</a:t>
            </a:r>
          </a:p>
          <a:p>
            <a:pPr lvl="1"/>
            <a:r>
              <a:rPr lang="en-US" sz="2000" dirty="0" smtClean="0"/>
              <a:t>Extended Diagnostic Session (0x03): Enables all/majority of the diagnostic services</a:t>
            </a:r>
          </a:p>
          <a:p>
            <a:pPr lvl="1"/>
            <a:r>
              <a:rPr lang="en-US" sz="2000" dirty="0" smtClean="0"/>
              <a:t>Safety System Diagnostic Session (0x04): Enables services related to safety system</a:t>
            </a:r>
          </a:p>
          <a:p>
            <a:pPr lvl="1"/>
            <a:endParaRPr lang="en-US" sz="2000"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658719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UDS Services</a:t>
            </a:r>
            <a:endParaRPr lang="en-US" b="0" dirty="0"/>
          </a:p>
        </p:txBody>
      </p:sp>
      <p:pic>
        <p:nvPicPr>
          <p:cNvPr id="6" name="Picture 5" descr="https://cdn.shopify.com/s/files/1/0579/8032/1980/files/Unified-Diagnostic-Services-UDS-overview-0x22-0x19.png"/>
          <p:cNvPicPr/>
          <p:nvPr/>
        </p:nvPicPr>
        <p:blipFill>
          <a:blip r:embed="rId2">
            <a:extLst>
              <a:ext uri="{28A0092B-C50C-407E-A947-70E740481C1C}">
                <a14:useLocalDpi xmlns:a14="http://schemas.microsoft.com/office/drawing/2010/main" val="0"/>
              </a:ext>
            </a:extLst>
          </a:blip>
          <a:srcRect/>
          <a:stretch>
            <a:fillRect/>
          </a:stretch>
        </p:blipFill>
        <p:spPr bwMode="auto">
          <a:xfrm>
            <a:off x="2275204" y="1052377"/>
            <a:ext cx="7854316" cy="5419543"/>
          </a:xfrm>
          <a:prstGeom prst="rect">
            <a:avLst/>
          </a:prstGeom>
          <a:noFill/>
          <a:ln>
            <a:noFill/>
          </a:ln>
        </p:spPr>
      </p:pic>
    </p:spTree>
    <p:extLst>
      <p:ext uri="{BB962C8B-B14F-4D97-AF65-F5344CB8AC3E}">
        <p14:creationId xmlns:p14="http://schemas.microsoft.com/office/powerpoint/2010/main" val="963247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42685" y="86192"/>
            <a:ext cx="5794744" cy="6771808"/>
          </a:xfrm>
          <a:prstGeom prst="rect">
            <a:avLst/>
          </a:prstGeom>
        </p:spPr>
      </p:pic>
    </p:spTree>
    <p:extLst>
      <p:ext uri="{BB962C8B-B14F-4D97-AF65-F5344CB8AC3E}">
        <p14:creationId xmlns:p14="http://schemas.microsoft.com/office/powerpoint/2010/main" val="2644527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UDS Services: Request Message Structure</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2252007"/>
          </a:xfrm>
        </p:spPr>
        <p:txBody>
          <a:bodyPr/>
          <a:lstStyle/>
          <a:p>
            <a:r>
              <a:rPr lang="en-US" dirty="0" smtClean="0"/>
              <a:t>PCI (Protocol Control Information): Contains information related to CAN-TP, which deals with transmission of messages which cannot be fit into a single CAN Frame. It can be 1-3 bytes long.</a:t>
            </a:r>
          </a:p>
          <a:p>
            <a:r>
              <a:rPr lang="en-US" dirty="0" smtClean="0"/>
              <a:t>Service Identifier (SID): ID of the UDS service to be used. (1 Byte)</a:t>
            </a:r>
          </a:p>
          <a:p>
            <a:endParaRPr lang="en-US" dirty="0" smtClean="0"/>
          </a:p>
        </p:txBody>
      </p:sp>
      <p:pic>
        <p:nvPicPr>
          <p:cNvPr id="6" name="Picture 5"/>
          <p:cNvPicPr/>
          <p:nvPr/>
        </p:nvPicPr>
        <p:blipFill>
          <a:blip r:embed="rId2"/>
          <a:stretch>
            <a:fillRect/>
          </a:stretch>
        </p:blipFill>
        <p:spPr>
          <a:xfrm>
            <a:off x="1858962" y="2890202"/>
            <a:ext cx="8474076" cy="2443798"/>
          </a:xfrm>
          <a:prstGeom prst="rect">
            <a:avLst/>
          </a:prstGeom>
        </p:spPr>
      </p:pic>
    </p:spTree>
    <p:extLst>
      <p:ext uri="{BB962C8B-B14F-4D97-AF65-F5344CB8AC3E}">
        <p14:creationId xmlns:p14="http://schemas.microsoft.com/office/powerpoint/2010/main" val="2119842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lta_PPTtemplate_16x9">
  <a:themeElements>
    <a:clrScheme name="自訂 2">
      <a:dk1>
        <a:sysClr val="windowText" lastClr="000000"/>
      </a:dk1>
      <a:lt1>
        <a:sysClr val="window" lastClr="FFFFFF"/>
      </a:lt1>
      <a:dk2>
        <a:srgbClr val="0087DC"/>
      </a:dk2>
      <a:lt2>
        <a:srgbClr val="FFFFFF"/>
      </a:lt2>
      <a:accent1>
        <a:srgbClr val="0087DC"/>
      </a:accent1>
      <a:accent2>
        <a:srgbClr val="64D7D7"/>
      </a:accent2>
      <a:accent3>
        <a:srgbClr val="B9EB5F"/>
      </a:accent3>
      <a:accent4>
        <a:srgbClr val="1E50C8"/>
      </a:accent4>
      <a:accent5>
        <a:srgbClr val="96E6BE"/>
      </a:accent5>
      <a:accent6>
        <a:srgbClr val="00BE50"/>
      </a:accent6>
      <a:hlink>
        <a:srgbClr val="0563C1"/>
      </a:hlink>
      <a:folHlink>
        <a:srgbClr val="BFBFBF"/>
      </a:folHlink>
    </a:clrScheme>
    <a:fontScheme name="自訂 3">
      <a:majorFont>
        <a:latin typeface="Arial"/>
        <a:ea typeface="Microsoft JhengHei"/>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lta_PPTtemplate_16x9_EN" id="{AB7E8207-7EFD-42D6-915B-94A9E5ABAC21}" vid="{115B2ECF-35DF-4A82-A0C0-9889D580E89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Delta_PPTtemplate_16x9_EN</Template>
  <TotalTime>15541</TotalTime>
  <Words>1316</Words>
  <Application>Microsoft Office PowerPoint</Application>
  <PresentationFormat>Widescreen</PresentationFormat>
  <Paragraphs>97</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微軟正黑體</vt:lpstr>
      <vt:lpstr>微軟正黑體</vt:lpstr>
      <vt:lpstr>Arial</vt:lpstr>
      <vt:lpstr>Calibri</vt:lpstr>
      <vt:lpstr>新細明體</vt:lpstr>
      <vt:lpstr>Verdana</vt:lpstr>
      <vt:lpstr>Delta_PPTtemplate_16x9</vt:lpstr>
      <vt:lpstr>Introduction to Autosar Diagnostics and Diagnostics Communication Manager (DCM)</vt:lpstr>
      <vt:lpstr>Vehicle Diagnostics</vt:lpstr>
      <vt:lpstr>Vehicle Diagnostics</vt:lpstr>
      <vt:lpstr>OBD Diagnostics</vt:lpstr>
      <vt:lpstr>Off-Board Diagnostics:UDS Services</vt:lpstr>
      <vt:lpstr>Off-Board Diagnostics:UDS Services</vt:lpstr>
      <vt:lpstr>UDS Services</vt:lpstr>
      <vt:lpstr>PowerPoint Presentation</vt:lpstr>
      <vt:lpstr>UDS Services: Request Message Structure</vt:lpstr>
      <vt:lpstr>UDS Services : Request Message Structure</vt:lpstr>
      <vt:lpstr>UDS Services : Request Message Structure</vt:lpstr>
      <vt:lpstr>UDS: Positive &amp; Negative Response</vt:lpstr>
      <vt:lpstr>UDS: Negative Response</vt:lpstr>
      <vt:lpstr>PowerPoint Presentation</vt:lpstr>
      <vt:lpstr>PowerPoint Presentation</vt:lpstr>
      <vt:lpstr>Diagnostics: AUTOSAR Software Stack</vt:lpstr>
      <vt:lpstr>Diagnostics: AUTOSAR Software Stack</vt:lpstr>
      <vt:lpstr>Diagnostics: AUTOSAR BSW Software Stack</vt:lpstr>
      <vt:lpstr>Diagnostics: AUTOSAR BSW Software Stack</vt:lpstr>
      <vt:lpstr>CAN TP – ISO 15765</vt:lpstr>
      <vt:lpstr>CAN TP – ISO 15765</vt:lpstr>
      <vt:lpstr>CAN TP – ISO 15765</vt:lpstr>
      <vt:lpstr>Diagnostics: AUTOSAR BSW Software Stack</vt:lpstr>
      <vt:lpstr>Diagnostics: AUTOSAR Software Stack</vt:lpstr>
      <vt:lpstr>Diagnostics: AUTOSAR BSW Software Stack</vt:lpstr>
      <vt:lpstr>Diagnostics: AUTOSAR BSW Software Stack</vt:lpstr>
      <vt:lpstr>Further Resources</vt:lpstr>
      <vt:lpstr>Smarter. Greener. Together.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Maximum 2 Lines (32pt)</dc:title>
  <dc:creator>user</dc:creator>
  <cp:lastModifiedBy>Ashfin.R</cp:lastModifiedBy>
  <cp:revision>213</cp:revision>
  <dcterms:created xsi:type="dcterms:W3CDTF">2022-01-20T01:43:08Z</dcterms:created>
  <dcterms:modified xsi:type="dcterms:W3CDTF">2023-06-19T11:32:14Z</dcterms:modified>
</cp:coreProperties>
</file>