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33"/>
  </p:notesMasterIdLst>
  <p:sldIdLst>
    <p:sldId id="288" r:id="rId2"/>
    <p:sldId id="283" r:id="rId3"/>
    <p:sldId id="310" r:id="rId4"/>
    <p:sldId id="311" r:id="rId5"/>
    <p:sldId id="313" r:id="rId6"/>
    <p:sldId id="314" r:id="rId7"/>
    <p:sldId id="315" r:id="rId8"/>
    <p:sldId id="316" r:id="rId9"/>
    <p:sldId id="312" r:id="rId10"/>
    <p:sldId id="317" r:id="rId11"/>
    <p:sldId id="306" r:id="rId12"/>
    <p:sldId id="319" r:id="rId13"/>
    <p:sldId id="318" r:id="rId14"/>
    <p:sldId id="320" r:id="rId15"/>
    <p:sldId id="324" r:id="rId16"/>
    <p:sldId id="322" r:id="rId17"/>
    <p:sldId id="323" r:id="rId18"/>
    <p:sldId id="307" r:id="rId19"/>
    <p:sldId id="325" r:id="rId20"/>
    <p:sldId id="326" r:id="rId21"/>
    <p:sldId id="327" r:id="rId22"/>
    <p:sldId id="328" r:id="rId23"/>
    <p:sldId id="329" r:id="rId24"/>
    <p:sldId id="336" r:id="rId25"/>
    <p:sldId id="330" r:id="rId26"/>
    <p:sldId id="332" r:id="rId27"/>
    <p:sldId id="333" r:id="rId28"/>
    <p:sldId id="334" r:id="rId29"/>
    <p:sldId id="335" r:id="rId30"/>
    <p:sldId id="321" r:id="rId31"/>
    <p:sldId id="291" r:id="rId32"/>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fin.R" initials="A" lastIdx="3" clrIdx="0">
    <p:extLst>
      <p:ext uri="{19B8F6BF-5375-455C-9EA6-DF929625EA0E}">
        <p15:presenceInfo xmlns:p15="http://schemas.microsoft.com/office/powerpoint/2012/main" userId="S-1-5-21-706670597-753717926-1206375605-4191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A00"/>
    <a:srgbClr val="B9EB5F"/>
    <a:srgbClr val="64D7D7"/>
    <a:srgbClr val="1E50C8"/>
    <a:srgbClr val="008223"/>
    <a:srgbClr val="E6F005"/>
    <a:srgbClr val="00647D"/>
    <a:srgbClr val="008C8C"/>
    <a:srgbClr val="C88C00"/>
    <a:srgbClr val="FFD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34" autoAdjust="0"/>
  </p:normalViewPr>
  <p:slideViewPr>
    <p:cSldViewPr snapToGrid="0" showGuides="1">
      <p:cViewPr varScale="1">
        <p:scale>
          <a:sx n="82" d="100"/>
          <a:sy n="82" d="100"/>
        </p:scale>
        <p:origin x="720" y="-20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6T16:18:12.886" idx="1">
    <p:pos x="10" y="10"/>
    <p:text>Note: EEPROM Memory is byte wise erasable and endures more read/write cycles. Flash memory is block wise erasable, available bigger, cheaper and faster.</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F0D9C-0244-48E5-AAB4-F314FC181477}" type="datetimeFigureOut">
              <a:rPr lang="en-US" smtClean="0"/>
              <a:t>3/20/2023</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380C3-7D2B-43B9-A2FF-0551F6D200CF}" type="slidenum">
              <a:rPr lang="en-US" smtClean="0"/>
              <a:t>‹#›</a:t>
            </a:fld>
            <a:endParaRPr lang="en-US"/>
          </a:p>
        </p:txBody>
      </p:sp>
    </p:spTree>
    <p:extLst>
      <p:ext uri="{BB962C8B-B14F-4D97-AF65-F5344CB8AC3E}">
        <p14:creationId xmlns:p14="http://schemas.microsoft.com/office/powerpoint/2010/main" val="3287395566"/>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16</a:t>
            </a:fld>
            <a:endParaRPr lang="en-US"/>
          </a:p>
        </p:txBody>
      </p:sp>
    </p:spTree>
    <p:extLst>
      <p:ext uri="{BB962C8B-B14F-4D97-AF65-F5344CB8AC3E}">
        <p14:creationId xmlns:p14="http://schemas.microsoft.com/office/powerpoint/2010/main" val="260174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17</a:t>
            </a:fld>
            <a:endParaRPr lang="en-US"/>
          </a:p>
        </p:txBody>
      </p:sp>
    </p:spTree>
    <p:extLst>
      <p:ext uri="{BB962C8B-B14F-4D97-AF65-F5344CB8AC3E}">
        <p14:creationId xmlns:p14="http://schemas.microsoft.com/office/powerpoint/2010/main" val="124298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21</a:t>
            </a:fld>
            <a:endParaRPr lang="en-US"/>
          </a:p>
        </p:txBody>
      </p:sp>
    </p:spTree>
    <p:extLst>
      <p:ext uri="{BB962C8B-B14F-4D97-AF65-F5344CB8AC3E}">
        <p14:creationId xmlns:p14="http://schemas.microsoft.com/office/powerpoint/2010/main" val="302116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22</a:t>
            </a:fld>
            <a:endParaRPr lang="en-US"/>
          </a:p>
        </p:txBody>
      </p:sp>
    </p:spTree>
    <p:extLst>
      <p:ext uri="{BB962C8B-B14F-4D97-AF65-F5344CB8AC3E}">
        <p14:creationId xmlns:p14="http://schemas.microsoft.com/office/powerpoint/2010/main" val="3285956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23</a:t>
            </a:fld>
            <a:endParaRPr lang="en-US"/>
          </a:p>
        </p:txBody>
      </p:sp>
    </p:spTree>
    <p:extLst>
      <p:ext uri="{BB962C8B-B14F-4D97-AF65-F5344CB8AC3E}">
        <p14:creationId xmlns:p14="http://schemas.microsoft.com/office/powerpoint/2010/main" val="409922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24</a:t>
            </a:fld>
            <a:endParaRPr lang="en-US"/>
          </a:p>
        </p:txBody>
      </p:sp>
    </p:spTree>
    <p:extLst>
      <p:ext uri="{BB962C8B-B14F-4D97-AF65-F5344CB8AC3E}">
        <p14:creationId xmlns:p14="http://schemas.microsoft.com/office/powerpoint/2010/main" val="118720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25</a:t>
            </a:fld>
            <a:endParaRPr lang="en-US"/>
          </a:p>
        </p:txBody>
      </p:sp>
    </p:spTree>
    <p:extLst>
      <p:ext uri="{BB962C8B-B14F-4D97-AF65-F5344CB8AC3E}">
        <p14:creationId xmlns:p14="http://schemas.microsoft.com/office/powerpoint/2010/main" val="1169741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F380C3-7D2B-43B9-A2FF-0551F6D200CF}" type="slidenum">
              <a:rPr lang="en-US" smtClean="0"/>
              <a:t>26</a:t>
            </a:fld>
            <a:endParaRPr lang="en-US"/>
          </a:p>
        </p:txBody>
      </p:sp>
    </p:spTree>
    <p:extLst>
      <p:ext uri="{BB962C8B-B14F-4D97-AF65-F5344CB8AC3E}">
        <p14:creationId xmlns:p14="http://schemas.microsoft.com/office/powerpoint/2010/main" val="3755475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18615"/>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3" name="副標題 2">
            <a:extLst>
              <a:ext uri="{FF2B5EF4-FFF2-40B4-BE49-F238E27FC236}">
                <a16:creationId xmlns:a16="http://schemas.microsoft.com/office/drawing/2014/main" id="{6C9BD8EC-F37F-4F94-8712-797CC1161E95}"/>
              </a:ext>
            </a:extLst>
          </p:cNvPr>
          <p:cNvSpPr>
            <a:spLocks noGrp="1"/>
          </p:cNvSpPr>
          <p:nvPr>
            <p:ph type="subTitle" idx="1" hasCustomPrompt="1"/>
          </p:nvPr>
        </p:nvSpPr>
        <p:spPr>
          <a:xfrm>
            <a:off x="896647" y="3015629"/>
            <a:ext cx="9144000" cy="1370104"/>
          </a:xfrm>
        </p:spPr>
        <p:txBody>
          <a:bodyPr>
            <a:normAutofit/>
          </a:bodyPr>
          <a:lstStyle>
            <a:lvl1pPr marL="0" indent="0" algn="l">
              <a:lnSpc>
                <a:spcPct val="110000"/>
              </a:lnSpc>
              <a:spcBef>
                <a:spcPts val="0"/>
              </a:spcBef>
              <a:buNone/>
              <a:defRPr sz="3000">
                <a:solidFill>
                  <a:schemeClr val="tx2"/>
                </a:solidFill>
                <a:latin typeface="+mj-lt"/>
                <a:ea typeface="+mj-ea"/>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ltLang="zh-TW" sz="3000" dirty="0" smtClean="0"/>
              <a:t>Presentation Subtitle Goes Here</a:t>
            </a:r>
            <a:br>
              <a:rPr lang="en-US" altLang="zh-TW" sz="3000" dirty="0" smtClean="0"/>
            </a:br>
            <a:r>
              <a:rPr lang="en-US" altLang="zh-TW" sz="3000" dirty="0" smtClean="0"/>
              <a:t>Maximum 2 Lines (24-32pt)</a:t>
            </a:r>
            <a:endParaRPr lang="en-US" altLang="zh-TW" sz="3000" dirty="0"/>
          </a:p>
        </p:txBody>
      </p:sp>
      <p:sp>
        <p:nvSpPr>
          <p:cNvPr id="11" name="頁尾版面配置區 4">
            <a:extLst>
              <a:ext uri="{FF2B5EF4-FFF2-40B4-BE49-F238E27FC236}">
                <a16:creationId xmlns:a16="http://schemas.microsoft.com/office/drawing/2014/main" id="{38A83012-CC3B-47DF-9FCA-A1115F39D319}"/>
              </a:ext>
            </a:extLst>
          </p:cNvPr>
          <p:cNvSpPr>
            <a:spLocks noGrp="1"/>
          </p:cNvSpPr>
          <p:nvPr>
            <p:ph type="ftr" sz="quarter" idx="3"/>
          </p:nvPr>
        </p:nvSpPr>
        <p:spPr>
          <a:xfrm>
            <a:off x="818612" y="5739683"/>
            <a:ext cx="5707316" cy="218356"/>
          </a:xfrm>
        </p:spPr>
        <p:txBody>
          <a:bodyPr/>
          <a:lstStyle>
            <a:lvl1pPr>
              <a:defRPr>
                <a:latin typeface="Arial" panose="020B0604020202020204" pitchFamily="34" charset="0"/>
                <a:cs typeface="Arial" panose="020B0604020202020204" pitchFamily="34" charset="0"/>
              </a:defRPr>
            </a:lvl1pPr>
          </a:lstStyle>
          <a:p>
            <a:r>
              <a:rPr lang="en-US" altLang="zh-TW" sz="1800" dirty="0" smtClean="0"/>
              <a:t>Presenter</a:t>
            </a:r>
            <a:r>
              <a:rPr lang="zh-TW" altLang="en-US" sz="1800" dirty="0" smtClean="0"/>
              <a:t> </a:t>
            </a:r>
            <a:r>
              <a:rPr lang="en-US" altLang="zh-TW" sz="1800" dirty="0" smtClean="0"/>
              <a:t>Name</a:t>
            </a:r>
            <a:r>
              <a:rPr lang="zh-TW" altLang="en-US" sz="1800" dirty="0" smtClean="0"/>
              <a:t>｜</a:t>
            </a:r>
            <a:r>
              <a:rPr lang="en-US" altLang="zh-TW" sz="1800" dirty="0" smtClean="0"/>
              <a:t>Department</a:t>
            </a:r>
            <a:r>
              <a:rPr lang="zh-TW" altLang="en-US" sz="1800" dirty="0" smtClean="0"/>
              <a:t>｜</a:t>
            </a:r>
            <a:r>
              <a:rPr lang="en-US" altLang="zh-TW" sz="1800" dirty="0" smtClean="0"/>
              <a:t>MM/DD/YYYY</a:t>
            </a:r>
          </a:p>
        </p:txBody>
      </p:sp>
      <p:sp>
        <p:nvSpPr>
          <p:cNvPr id="9" name="文字版面配置區 4">
            <a:extLst>
              <a:ext uri="{FF2B5EF4-FFF2-40B4-BE49-F238E27FC236}">
                <a16:creationId xmlns:a16="http://schemas.microsoft.com/office/drawing/2014/main" id="{C5F15596-5511-4524-8143-5414A6D0A46F}"/>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Page_White</a:t>
            </a:r>
            <a:endParaRPr lang="zh-TW" altLang="en-US" dirty="0"/>
          </a:p>
        </p:txBody>
      </p:sp>
    </p:spTree>
    <p:extLst>
      <p:ext uri="{BB962C8B-B14F-4D97-AF65-F5344CB8AC3E}">
        <p14:creationId xmlns:p14="http://schemas.microsoft.com/office/powerpoint/2010/main" val="417432220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_Image">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532A9990-6214-495A-B5B6-C1801359D16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1"/>
            <a:ext cx="12179379" cy="6850900"/>
          </a:xfrm>
          <a:prstGeom prst="rect">
            <a:avLst/>
          </a:prstGeom>
        </p:spPr>
      </p:pic>
      <p:sp>
        <p:nvSpPr>
          <p:cNvPr id="7" name="日期版面配置區 3">
            <a:extLst>
              <a:ext uri="{FF2B5EF4-FFF2-40B4-BE49-F238E27FC236}">
                <a16:creationId xmlns:a16="http://schemas.microsoft.com/office/drawing/2014/main" id="{CE458713-38E5-4D94-9527-7C2BC1D5DE79}"/>
              </a:ext>
            </a:extLst>
          </p:cNvPr>
          <p:cNvSpPr>
            <a:spLocks noGrp="1"/>
          </p:cNvSpPr>
          <p:nvPr>
            <p:ph type="dt" sz="half" idx="10"/>
          </p:nvPr>
        </p:nvSpPr>
        <p:spPr>
          <a:xfrm>
            <a:off x="818912" y="5705762"/>
            <a:ext cx="2010917" cy="319651"/>
          </a:xfrm>
        </p:spPr>
        <p:txBody>
          <a:bodyPr/>
          <a:lstStyle>
            <a:lvl1pPr>
              <a:defRPr sz="1800">
                <a:solidFill>
                  <a:schemeClr val="bg1"/>
                </a:solidFill>
              </a:defRPr>
            </a:lvl1pPr>
          </a:lstStyle>
          <a:p>
            <a:r>
              <a:rPr lang="en-US" dirty="0" smtClean="0"/>
              <a:t>MM/DD/YYYY</a:t>
            </a:r>
            <a:endParaRPr lang="en-US" dirty="0"/>
          </a:p>
        </p:txBody>
      </p:sp>
      <p:sp>
        <p:nvSpPr>
          <p:cNvPr id="9" name="頁尾版面配置區 4">
            <a:extLst>
              <a:ext uri="{FF2B5EF4-FFF2-40B4-BE49-F238E27FC236}">
                <a16:creationId xmlns:a16="http://schemas.microsoft.com/office/drawing/2014/main" id="{135E4C83-C41A-49B9-9C41-417375F79B2F}"/>
              </a:ext>
            </a:extLst>
          </p:cNvPr>
          <p:cNvSpPr>
            <a:spLocks noGrp="1"/>
          </p:cNvSpPr>
          <p:nvPr>
            <p:ph type="ftr" sz="quarter" idx="3"/>
          </p:nvPr>
        </p:nvSpPr>
        <p:spPr>
          <a:xfrm>
            <a:off x="838897" y="5333736"/>
            <a:ext cx="4114800" cy="365125"/>
          </a:xfrm>
          <a:prstGeom prst="rect">
            <a:avLst/>
          </a:prstGeom>
        </p:spPr>
        <p:txBody>
          <a:bodyPr vert="horz" lIns="91440" tIns="45720" rIns="91440" bIns="45720" rtlCol="0" anchor="ctr"/>
          <a:lstStyle>
            <a:lvl1pPr algn="l">
              <a:defRPr sz="1800" u="none">
                <a:solidFill>
                  <a:schemeClr val="bg1"/>
                </a:solidFill>
                <a:latin typeface="Arial" panose="020B0604020202020204" pitchFamily="34" charset="0"/>
                <a:cs typeface="Arial" panose="020B0604020202020204" pitchFamily="34" charset="0"/>
              </a:defRPr>
            </a:lvl1pPr>
          </a:lstStyle>
          <a:p>
            <a:r>
              <a:rPr lang="en-US" altLang="zh-TW" dirty="0" smtClean="0"/>
              <a:t>Presenter Name</a:t>
            </a:r>
            <a:r>
              <a:rPr lang="zh-TW" altLang="en-US" dirty="0" smtClean="0"/>
              <a:t>｜</a:t>
            </a:r>
            <a:r>
              <a:rPr lang="en-US" altLang="zh-TW" dirty="0" smtClean="0"/>
              <a:t>Department </a:t>
            </a:r>
            <a:endParaRPr lang="en-US" dirty="0"/>
          </a:p>
        </p:txBody>
      </p:sp>
      <p:sp>
        <p:nvSpPr>
          <p:cNvPr id="10" name="標題 1">
            <a:extLst>
              <a:ext uri="{FF2B5EF4-FFF2-40B4-BE49-F238E27FC236}">
                <a16:creationId xmlns:a16="http://schemas.microsoft.com/office/drawing/2014/main" id="{C41E9EBA-B88C-4731-B44A-419865607F19}"/>
              </a:ext>
            </a:extLst>
          </p:cNvPr>
          <p:cNvSpPr>
            <a:spLocks noGrp="1"/>
          </p:cNvSpPr>
          <p:nvPr>
            <p:ph type="ctrTitle" hasCustomPrompt="1"/>
          </p:nvPr>
        </p:nvSpPr>
        <p:spPr>
          <a:xfrm>
            <a:off x="896647" y="1137872"/>
            <a:ext cx="9144000" cy="1864899"/>
          </a:xfrm>
        </p:spPr>
        <p:txBody>
          <a:bodyPr anchor="t">
            <a:normAutofit/>
          </a:bodyPr>
          <a:lstStyle>
            <a:lvl1pPr algn="l">
              <a:lnSpc>
                <a:spcPct val="110000"/>
              </a:lnSpc>
              <a:defRPr sz="4600" b="0">
                <a:solidFill>
                  <a:schemeClr val="tx1"/>
                </a:solidFill>
                <a:latin typeface="+mj-lt"/>
                <a:ea typeface="+mj-ea"/>
              </a:defRPr>
            </a:lvl1pPr>
          </a:lstStyle>
          <a:p>
            <a:r>
              <a:rPr lang="en-US" altLang="zh-TW" dirty="0"/>
              <a:t>Presentation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11" name="文字版面配置區 4">
            <a:extLst>
              <a:ext uri="{FF2B5EF4-FFF2-40B4-BE49-F238E27FC236}">
                <a16:creationId xmlns:a16="http://schemas.microsoft.com/office/drawing/2014/main" id="{35B9A589-C73E-46B0-B30E-8BBC42A4E098}"/>
              </a:ext>
            </a:extLst>
          </p:cNvPr>
          <p:cNvSpPr>
            <a:spLocks noGrp="1"/>
          </p:cNvSpPr>
          <p:nvPr>
            <p:ph type="body" sz="quarter" idx="12" hasCustomPrompt="1"/>
          </p:nvPr>
        </p:nvSpPr>
        <p:spPr>
          <a:xfrm>
            <a:off x="934219" y="738191"/>
            <a:ext cx="2133446" cy="380427"/>
          </a:xfrm>
        </p:spPr>
        <p:txBody>
          <a:bodyPr>
            <a:normAutofit/>
          </a:bodyPr>
          <a:lstStyle>
            <a:lvl1pPr marL="0" indent="0">
              <a:buNone/>
              <a:defRPr sz="1800">
                <a:solidFill>
                  <a:srgbClr val="0070C0"/>
                </a:solidFill>
              </a:defRPr>
            </a:lvl1pPr>
          </a:lstStyle>
          <a:p>
            <a:pPr lvl="0"/>
            <a:r>
              <a:rPr lang="en-US" altLang="zh-TW" dirty="0"/>
              <a:t>Cover </a:t>
            </a:r>
            <a:r>
              <a:rPr lang="en-US" altLang="zh-TW" dirty="0" err="1"/>
              <a:t>Page_Image</a:t>
            </a:r>
            <a:endParaRPr lang="zh-TW" altLang="en-US" dirty="0"/>
          </a:p>
        </p:txBody>
      </p:sp>
    </p:spTree>
    <p:extLst>
      <p:ext uri="{BB962C8B-B14F-4D97-AF65-F5344CB8AC3E}">
        <p14:creationId xmlns:p14="http://schemas.microsoft.com/office/powerpoint/2010/main" val="4047869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id="{4B44CAB8-9DEC-4DEF-99E0-D78F53E4F834}"/>
              </a:ext>
            </a:extLst>
          </p:cNvPr>
          <p:cNvSpPr>
            <a:spLocks noGrp="1"/>
          </p:cNvSpPr>
          <p:nvPr>
            <p:ph type="ctrTitle" hasCustomPrompt="1"/>
          </p:nvPr>
        </p:nvSpPr>
        <p:spPr>
          <a:xfrm>
            <a:off x="896647" y="1118621"/>
            <a:ext cx="9144000" cy="1864899"/>
          </a:xfrm>
        </p:spPr>
        <p:txBody>
          <a:bodyPr anchor="t">
            <a:normAutofit/>
          </a:bodyPr>
          <a:lstStyle>
            <a:lvl1pPr algn="l">
              <a:lnSpc>
                <a:spcPct val="110000"/>
              </a:lnSpc>
              <a:defRPr sz="4600" b="0">
                <a:solidFill>
                  <a:schemeClr val="bg1"/>
                </a:solidFill>
                <a:latin typeface="+mj-lt"/>
                <a:ea typeface="Verdana" panose="020B0604030504040204" pitchFamily="34" charset="0"/>
              </a:defRPr>
            </a:lvl1pPr>
          </a:lstStyle>
          <a:p>
            <a:r>
              <a:rPr lang="en-US" altLang="zh-TW" dirty="0"/>
              <a:t>Break Page Title Goes Here</a:t>
            </a:r>
            <a:br>
              <a:rPr lang="en-US" altLang="zh-TW" dirty="0"/>
            </a:br>
            <a:r>
              <a:rPr lang="en-US" altLang="zh-TW" dirty="0"/>
              <a:t>Maximum 2 Lines </a:t>
            </a:r>
            <a:r>
              <a:rPr lang="en-US" altLang="zh-TW" dirty="0" smtClean="0"/>
              <a:t>(32-46pt</a:t>
            </a:r>
            <a:r>
              <a:rPr lang="en-US" altLang="zh-TW" dirty="0"/>
              <a:t>)</a:t>
            </a:r>
            <a:endParaRPr lang="en-US" dirty="0"/>
          </a:p>
        </p:txBody>
      </p:sp>
      <p:sp>
        <p:nvSpPr>
          <p:cNvPr id="6" name="副標題 2">
            <a:extLst>
              <a:ext uri="{FF2B5EF4-FFF2-40B4-BE49-F238E27FC236}">
                <a16:creationId xmlns:a16="http://schemas.microsoft.com/office/drawing/2014/main" id="{814F8012-3519-4A75-B26B-57773CA554B6}"/>
              </a:ext>
            </a:extLst>
          </p:cNvPr>
          <p:cNvSpPr>
            <a:spLocks noGrp="1"/>
          </p:cNvSpPr>
          <p:nvPr>
            <p:ph type="subTitle" idx="1" hasCustomPrompt="1"/>
          </p:nvPr>
        </p:nvSpPr>
        <p:spPr>
          <a:xfrm>
            <a:off x="896647" y="3015632"/>
            <a:ext cx="9144000" cy="1353169"/>
          </a:xfrm>
        </p:spPr>
        <p:txBody>
          <a:bodyPr>
            <a:normAutofit/>
          </a:bodyPr>
          <a:lstStyle>
            <a:lvl1pPr marL="0" indent="0" algn="l">
              <a:lnSpc>
                <a:spcPct val="110000"/>
              </a:lnSpc>
              <a:spcBef>
                <a:spcPts val="0"/>
              </a:spcBef>
              <a:buNone/>
              <a:defRPr sz="3200">
                <a:solidFill>
                  <a:schemeClr val="bg1"/>
                </a:solidFill>
                <a:latin typeface="+mj-lt"/>
                <a:ea typeface="Verdana" panose="020B060403050404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TW" dirty="0"/>
              <a:t>Break Page Subtitle Goes Here</a:t>
            </a:r>
            <a:br>
              <a:rPr lang="en-US" altLang="zh-TW" dirty="0"/>
            </a:br>
            <a:r>
              <a:rPr lang="en-US" altLang="zh-TW" dirty="0"/>
              <a:t>Maximum 2 Lines (</a:t>
            </a:r>
            <a:r>
              <a:rPr lang="en-US" altLang="zh-TW" dirty="0" smtClean="0"/>
              <a:t>24-32pt</a:t>
            </a:r>
            <a:r>
              <a:rPr lang="en-US" altLang="zh-TW" dirty="0"/>
              <a:t>)</a:t>
            </a:r>
          </a:p>
        </p:txBody>
      </p:sp>
    </p:spTree>
    <p:extLst>
      <p:ext uri="{BB962C8B-B14F-4D97-AF65-F5344CB8AC3E}">
        <p14:creationId xmlns:p14="http://schemas.microsoft.com/office/powerpoint/2010/main" val="1964055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bg>
      <p:bgPr>
        <a:solidFill>
          <a:schemeClr val="bg1"/>
        </a:solidFill>
        <a:effectLst/>
      </p:bgPr>
    </p:bg>
    <p:spTree>
      <p:nvGrpSpPr>
        <p:cNvPr id="1" name=""/>
        <p:cNvGrpSpPr/>
        <p:nvPr/>
      </p:nvGrpSpPr>
      <p:grpSpPr>
        <a:xfrm>
          <a:off x="0" y="0"/>
          <a:ext cx="0" cy="0"/>
          <a:chOff x="0" y="0"/>
          <a:chExt cx="0" cy="0"/>
        </a:xfrm>
      </p:grpSpPr>
      <p:pic>
        <p:nvPicPr>
          <p:cNvPr id="4" name="圖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
        <p:nvSpPr>
          <p:cNvPr id="3" name="內容版面配置區 2">
            <a:extLst>
              <a:ext uri="{FF2B5EF4-FFF2-40B4-BE49-F238E27FC236}">
                <a16:creationId xmlns:a16="http://schemas.microsoft.com/office/drawing/2014/main" id="{BEF22CCF-5B81-47DC-861A-B0A56BD7A109}"/>
              </a:ext>
            </a:extLst>
          </p:cNvPr>
          <p:cNvSpPr>
            <a:spLocks noGrp="1"/>
          </p:cNvSpPr>
          <p:nvPr>
            <p:ph idx="1" hasCustomPrompt="1"/>
          </p:nvPr>
        </p:nvSpPr>
        <p:spPr>
          <a:xfrm>
            <a:off x="406400" y="1170462"/>
            <a:ext cx="11379200" cy="4953777"/>
          </a:xfrm>
        </p:spPr>
        <p:txBody>
          <a:bodyPr>
            <a:normAutofit/>
          </a:bodyPr>
          <a:lstStyle>
            <a:lvl1pPr>
              <a:lnSpc>
                <a:spcPct val="110000"/>
              </a:lnSpc>
              <a:defRPr sz="2000">
                <a:solidFill>
                  <a:schemeClr val="tx1"/>
                </a:solidFill>
              </a:defRPr>
            </a:lvl1pPr>
          </a:lstStyle>
          <a:p>
            <a:pPr lvl="0"/>
            <a:r>
              <a:rPr lang="en-US" altLang="zh-TW" dirty="0"/>
              <a:t>Content goes here </a:t>
            </a:r>
            <a:r>
              <a:rPr lang="en-US" altLang="zh-TW" dirty="0" smtClean="0"/>
              <a:t>(20pt</a:t>
            </a:r>
            <a:r>
              <a:rPr lang="en-US" altLang="zh-TW" dirty="0"/>
              <a:t>)</a:t>
            </a:r>
            <a:endParaRPr lang="en-US" dirty="0"/>
          </a:p>
        </p:txBody>
      </p:sp>
      <p:sp>
        <p:nvSpPr>
          <p:cNvPr id="52" name="文字方塊 51">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53" name="文字方塊 52">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grpSp>
        <p:nvGrpSpPr>
          <p:cNvPr id="56" name="群組 55">
            <a:extLst>
              <a:ext uri="{FF2B5EF4-FFF2-40B4-BE49-F238E27FC236}">
                <a16:creationId xmlns:a16="http://schemas.microsoft.com/office/drawing/2014/main" id="{C6679C81-FA7B-49D6-82F0-C4527FE45A1A}"/>
              </a:ext>
            </a:extLst>
          </p:cNvPr>
          <p:cNvGrpSpPr/>
          <p:nvPr userDrawn="1"/>
        </p:nvGrpSpPr>
        <p:grpSpPr>
          <a:xfrm>
            <a:off x="0" y="7008895"/>
            <a:ext cx="10358581" cy="423333"/>
            <a:chOff x="0" y="5256671"/>
            <a:chExt cx="7768936" cy="317500"/>
          </a:xfrm>
        </p:grpSpPr>
        <p:grpSp>
          <p:nvGrpSpPr>
            <p:cNvPr id="57" name="群組 56">
              <a:extLst>
                <a:ext uri="{FF2B5EF4-FFF2-40B4-BE49-F238E27FC236}">
                  <a16:creationId xmlns:a16="http://schemas.microsoft.com/office/drawing/2014/main" id="{C83B355D-DD8E-4886-8A9F-6BD99BFA8CC1}"/>
                </a:ext>
              </a:extLst>
            </p:cNvPr>
            <p:cNvGrpSpPr/>
            <p:nvPr userDrawn="1"/>
          </p:nvGrpSpPr>
          <p:grpSpPr>
            <a:xfrm>
              <a:off x="0" y="5256671"/>
              <a:ext cx="1321058" cy="317500"/>
              <a:chOff x="0" y="5256671"/>
              <a:chExt cx="1321058" cy="317500"/>
            </a:xfrm>
          </p:grpSpPr>
          <p:sp>
            <p:nvSpPr>
              <p:cNvPr id="70" name="矩形 69">
                <a:extLst>
                  <a:ext uri="{FF2B5EF4-FFF2-40B4-BE49-F238E27FC236}">
                    <a16:creationId xmlns:a16="http://schemas.microsoft.com/office/drawing/2014/main" id="{1D816D3C-CE63-43F8-AC10-9DFB5870EB4D}"/>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1" name="矩形 70">
                <a:extLst>
                  <a:ext uri="{FF2B5EF4-FFF2-40B4-BE49-F238E27FC236}">
                    <a16:creationId xmlns:a16="http://schemas.microsoft.com/office/drawing/2014/main" id="{69A01EFE-0697-4F67-B705-BD578BDC33D9}"/>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 name="矩形 71">
                <a:extLst>
                  <a:ext uri="{FF2B5EF4-FFF2-40B4-BE49-F238E27FC236}">
                    <a16:creationId xmlns:a16="http://schemas.microsoft.com/office/drawing/2014/main" id="{8301EB92-F246-4444-B0E1-6E87E28C044D}"/>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8" name="群組 57">
              <a:extLst>
                <a:ext uri="{FF2B5EF4-FFF2-40B4-BE49-F238E27FC236}">
                  <a16:creationId xmlns:a16="http://schemas.microsoft.com/office/drawing/2014/main" id="{93191886-C7FD-40A9-9609-57D23380C62A}"/>
                </a:ext>
              </a:extLst>
            </p:cNvPr>
            <p:cNvGrpSpPr/>
            <p:nvPr userDrawn="1"/>
          </p:nvGrpSpPr>
          <p:grpSpPr>
            <a:xfrm>
              <a:off x="2441313" y="5256671"/>
              <a:ext cx="5327623" cy="317500"/>
              <a:chOff x="2441313" y="5256671"/>
              <a:chExt cx="5327623" cy="317500"/>
            </a:xfrm>
          </p:grpSpPr>
          <p:sp>
            <p:nvSpPr>
              <p:cNvPr id="59" name="矩形 58">
                <a:extLst>
                  <a:ext uri="{FF2B5EF4-FFF2-40B4-BE49-F238E27FC236}">
                    <a16:creationId xmlns:a16="http://schemas.microsoft.com/office/drawing/2014/main" id="{28AB9346-3609-4A19-8654-F1F89BAE3612}"/>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135B6686-F122-4A22-94BF-260EA4280B4D}"/>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C5EDC45A-2526-46FB-81F7-22EE4872B6AF}"/>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AFCD5573-BB02-4224-8085-E3255856A371}"/>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矩形 62">
                <a:extLst>
                  <a:ext uri="{FF2B5EF4-FFF2-40B4-BE49-F238E27FC236}">
                    <a16:creationId xmlns:a16="http://schemas.microsoft.com/office/drawing/2014/main" id="{2F5AD25B-A76B-4782-93A6-A6CFC1F793DB}"/>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E31B0147-73D4-4A0E-AB60-BDE5D65A0FDA}"/>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20304356-DABA-4FB6-ACD2-3D555DA768DA}"/>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6" name="矩形 65">
                <a:extLst>
                  <a:ext uri="{FF2B5EF4-FFF2-40B4-BE49-F238E27FC236}">
                    <a16:creationId xmlns:a16="http://schemas.microsoft.com/office/drawing/2014/main" id="{2A159378-35B9-4C04-9A3C-0680A883C20B}"/>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7" name="矩形 66">
                <a:extLst>
                  <a:ext uri="{FF2B5EF4-FFF2-40B4-BE49-F238E27FC236}">
                    <a16:creationId xmlns:a16="http://schemas.microsoft.com/office/drawing/2014/main" id="{06606867-067F-4294-8D14-6300FB59E7A6}"/>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8" name="矩形 67">
                <a:extLst>
                  <a:ext uri="{FF2B5EF4-FFF2-40B4-BE49-F238E27FC236}">
                    <a16:creationId xmlns:a16="http://schemas.microsoft.com/office/drawing/2014/main" id="{C0B9F68F-02FA-4B05-BD0F-46245FAE32A1}"/>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9" name="矩形 68">
                <a:extLst>
                  <a:ext uri="{FF2B5EF4-FFF2-40B4-BE49-F238E27FC236}">
                    <a16:creationId xmlns:a16="http://schemas.microsoft.com/office/drawing/2014/main" id="{91D1B3FF-2264-4799-880B-9AC63365E06E}"/>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標題 4">
            <a:extLst>
              <a:ext uri="{FF2B5EF4-FFF2-40B4-BE49-F238E27FC236}">
                <a16:creationId xmlns:a16="http://schemas.microsoft.com/office/drawing/2014/main" id="{2702107E-0279-495A-BF89-DD786730CC37}"/>
              </a:ext>
            </a:extLst>
          </p:cNvPr>
          <p:cNvSpPr>
            <a:spLocks noGrp="1"/>
          </p:cNvSpPr>
          <p:nvPr>
            <p:ph type="title" hasCustomPrompt="1"/>
          </p:nvPr>
        </p:nvSpPr>
        <p:spPr>
          <a:xfrm>
            <a:off x="406400" y="440356"/>
            <a:ext cx="11379200" cy="679396"/>
          </a:xfrm>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spTree>
    <p:extLst>
      <p:ext uri="{BB962C8B-B14F-4D97-AF65-F5344CB8AC3E}">
        <p14:creationId xmlns:p14="http://schemas.microsoft.com/office/powerpoint/2010/main" val="32168815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Page_Title Only">
    <p:bg>
      <p:bgPr>
        <a:solidFill>
          <a:schemeClr val="bg1"/>
        </a:soli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702107E-0279-495A-BF89-DD786730CC37}"/>
              </a:ext>
            </a:extLst>
          </p:cNvPr>
          <p:cNvSpPr>
            <a:spLocks noGrp="1"/>
          </p:cNvSpPr>
          <p:nvPr>
            <p:ph type="title" hasCustomPrompt="1"/>
          </p:nvPr>
        </p:nvSpPr>
        <p:spPr/>
        <p:txBody>
          <a:bodyPr/>
          <a:lstStyle>
            <a:lvl1pPr>
              <a:defRPr/>
            </a:lvl1pPr>
          </a:lstStyle>
          <a:p>
            <a:r>
              <a:rPr lang="en-US" altLang="zh-TW" dirty="0"/>
              <a:t>Page Title Goes Here </a:t>
            </a:r>
            <a:r>
              <a:rPr lang="en-US" altLang="zh-TW" dirty="0" smtClean="0"/>
              <a:t>(28-32pt</a:t>
            </a:r>
            <a:r>
              <a:rPr lang="en-US" altLang="zh-TW" dirty="0"/>
              <a:t>)</a:t>
            </a:r>
            <a:endParaRPr lang="en-US" dirty="0"/>
          </a:p>
        </p:txBody>
      </p:sp>
      <p:grpSp>
        <p:nvGrpSpPr>
          <p:cNvPr id="49" name="群組 48">
            <a:extLst>
              <a:ext uri="{FF2B5EF4-FFF2-40B4-BE49-F238E27FC236}">
                <a16:creationId xmlns:a16="http://schemas.microsoft.com/office/drawing/2014/main" id="{8AEA3F42-8ED3-4628-89CC-CE9DC5D371F1}"/>
              </a:ext>
            </a:extLst>
          </p:cNvPr>
          <p:cNvGrpSpPr/>
          <p:nvPr userDrawn="1"/>
        </p:nvGrpSpPr>
        <p:grpSpPr>
          <a:xfrm>
            <a:off x="0" y="7008895"/>
            <a:ext cx="10358581" cy="423333"/>
            <a:chOff x="0" y="5256671"/>
            <a:chExt cx="7768936" cy="317500"/>
          </a:xfrm>
        </p:grpSpPr>
        <p:grpSp>
          <p:nvGrpSpPr>
            <p:cNvPr id="50" name="群組 49">
              <a:extLst>
                <a:ext uri="{FF2B5EF4-FFF2-40B4-BE49-F238E27FC236}">
                  <a16:creationId xmlns:a16="http://schemas.microsoft.com/office/drawing/2014/main" id="{BDCAFD82-B8CA-4738-843C-0FC6D7C6C5F5}"/>
                </a:ext>
              </a:extLst>
            </p:cNvPr>
            <p:cNvGrpSpPr/>
            <p:nvPr userDrawn="1"/>
          </p:nvGrpSpPr>
          <p:grpSpPr>
            <a:xfrm>
              <a:off x="0" y="5256671"/>
              <a:ext cx="1321058" cy="317500"/>
              <a:chOff x="0" y="5256671"/>
              <a:chExt cx="1321058" cy="317500"/>
            </a:xfrm>
          </p:grpSpPr>
          <p:sp>
            <p:nvSpPr>
              <p:cNvPr id="63" name="矩形 62">
                <a:extLst>
                  <a:ext uri="{FF2B5EF4-FFF2-40B4-BE49-F238E27FC236}">
                    <a16:creationId xmlns:a16="http://schemas.microsoft.com/office/drawing/2014/main" id="{3C299B04-932C-4519-8E76-017FBD3A569A}"/>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4" name="矩形 63">
                <a:extLst>
                  <a:ext uri="{FF2B5EF4-FFF2-40B4-BE49-F238E27FC236}">
                    <a16:creationId xmlns:a16="http://schemas.microsoft.com/office/drawing/2014/main" id="{0B20FB35-F562-4362-B563-165B2407465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5" name="矩形 64">
                <a:extLst>
                  <a:ext uri="{FF2B5EF4-FFF2-40B4-BE49-F238E27FC236}">
                    <a16:creationId xmlns:a16="http://schemas.microsoft.com/office/drawing/2014/main" id="{0DE5232E-7B0E-4AEF-9D43-2E173D30F319}"/>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51" name="群組 50">
              <a:extLst>
                <a:ext uri="{FF2B5EF4-FFF2-40B4-BE49-F238E27FC236}">
                  <a16:creationId xmlns:a16="http://schemas.microsoft.com/office/drawing/2014/main" id="{9D8FD8BE-B575-4450-95FD-B132F2FBF30C}"/>
                </a:ext>
              </a:extLst>
            </p:cNvPr>
            <p:cNvGrpSpPr/>
            <p:nvPr userDrawn="1"/>
          </p:nvGrpSpPr>
          <p:grpSpPr>
            <a:xfrm>
              <a:off x="2441313" y="5256671"/>
              <a:ext cx="5327623" cy="317500"/>
              <a:chOff x="2441313" y="5256671"/>
              <a:chExt cx="5327623" cy="317500"/>
            </a:xfrm>
          </p:grpSpPr>
          <p:sp>
            <p:nvSpPr>
              <p:cNvPr id="52" name="矩形 51">
                <a:extLst>
                  <a:ext uri="{FF2B5EF4-FFF2-40B4-BE49-F238E27FC236}">
                    <a16:creationId xmlns:a16="http://schemas.microsoft.com/office/drawing/2014/main" id="{FA6D470B-49E6-460D-A2F7-3AA3A3B20021}"/>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矩形 52">
                <a:extLst>
                  <a:ext uri="{FF2B5EF4-FFF2-40B4-BE49-F238E27FC236}">
                    <a16:creationId xmlns:a16="http://schemas.microsoft.com/office/drawing/2014/main" id="{184DC0D2-E428-4F38-B04F-7DC781667A34}"/>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矩形 53">
                <a:extLst>
                  <a:ext uri="{FF2B5EF4-FFF2-40B4-BE49-F238E27FC236}">
                    <a16:creationId xmlns:a16="http://schemas.microsoft.com/office/drawing/2014/main" id="{681D0C29-FC7B-4F3F-BD32-E40206A62370}"/>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矩形 54">
                <a:extLst>
                  <a:ext uri="{FF2B5EF4-FFF2-40B4-BE49-F238E27FC236}">
                    <a16:creationId xmlns:a16="http://schemas.microsoft.com/office/drawing/2014/main" id="{D032A71D-5325-4D28-B4B1-6B6BF4AAB30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矩形 55">
                <a:extLst>
                  <a:ext uri="{FF2B5EF4-FFF2-40B4-BE49-F238E27FC236}">
                    <a16:creationId xmlns:a16="http://schemas.microsoft.com/office/drawing/2014/main" id="{738A70FA-150B-4708-B634-5950D1A00DF9}"/>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矩形 56">
                <a:extLst>
                  <a:ext uri="{FF2B5EF4-FFF2-40B4-BE49-F238E27FC236}">
                    <a16:creationId xmlns:a16="http://schemas.microsoft.com/office/drawing/2014/main" id="{D3854FDB-0E9B-46EB-A142-15E78B7E2E6D}"/>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矩形 57">
                <a:extLst>
                  <a:ext uri="{FF2B5EF4-FFF2-40B4-BE49-F238E27FC236}">
                    <a16:creationId xmlns:a16="http://schemas.microsoft.com/office/drawing/2014/main" id="{6FD94B95-A8E7-4E9F-A041-9A4885EECF37}"/>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矩形 58">
                <a:extLst>
                  <a:ext uri="{FF2B5EF4-FFF2-40B4-BE49-F238E27FC236}">
                    <a16:creationId xmlns:a16="http://schemas.microsoft.com/office/drawing/2014/main" id="{1F6E9780-35D6-4AF2-80BB-A3569C8BA2E3}"/>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0" name="矩形 59">
                <a:extLst>
                  <a:ext uri="{FF2B5EF4-FFF2-40B4-BE49-F238E27FC236}">
                    <a16:creationId xmlns:a16="http://schemas.microsoft.com/office/drawing/2014/main" id="{4A11A937-B5ED-40BD-9B95-73D6C01FBDBD}"/>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矩形 60">
                <a:extLst>
                  <a:ext uri="{FF2B5EF4-FFF2-40B4-BE49-F238E27FC236}">
                    <a16:creationId xmlns:a16="http://schemas.microsoft.com/office/drawing/2014/main" id="{71465539-F4BD-48C9-8CC9-44AE7B97586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2" name="矩形 61">
                <a:extLst>
                  <a:ext uri="{FF2B5EF4-FFF2-40B4-BE49-F238E27FC236}">
                    <a16:creationId xmlns:a16="http://schemas.microsoft.com/office/drawing/2014/main" id="{85BCC709-E469-4948-B4D5-AF8897457737}"/>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4" name="文字方塊 23">
            <a:extLst>
              <a:ext uri="{FF2B5EF4-FFF2-40B4-BE49-F238E27FC236}">
                <a16:creationId xmlns:a16="http://schemas.microsoft.com/office/drawing/2014/main" id="{4EB72046-7EFA-4D5B-9003-30F89B1D91A8}"/>
              </a:ext>
            </a:extLst>
          </p:cNvPr>
          <p:cNvSpPr txBox="1"/>
          <p:nvPr userDrawn="1"/>
        </p:nvSpPr>
        <p:spPr>
          <a:xfrm>
            <a:off x="116026" y="6478467"/>
            <a:ext cx="402674" cy="307777"/>
          </a:xfrm>
          <a:prstGeom prst="rect">
            <a:avLst/>
          </a:prstGeom>
          <a:noFill/>
        </p:spPr>
        <p:txBody>
          <a:bodyPr wrap="none" rtlCol="0">
            <a:spAutoFit/>
          </a:bodyPr>
          <a:lstStyle/>
          <a:p>
            <a:fld id="{823BD820-02AB-4111-88E2-98F36ECA9073}" type="slidenum">
              <a:rPr lang="en-US" sz="1400" smtClean="0"/>
              <a:t>‹#›</a:t>
            </a:fld>
            <a:endParaRPr lang="en-US" sz="1400"/>
          </a:p>
        </p:txBody>
      </p:sp>
      <p:sp>
        <p:nvSpPr>
          <p:cNvPr id="25" name="文字方塊 24">
            <a:extLst>
              <a:ext uri="{FF2B5EF4-FFF2-40B4-BE49-F238E27FC236}">
                <a16:creationId xmlns:a16="http://schemas.microsoft.com/office/drawing/2014/main" id="{E8C46C83-D634-4B86-88D9-5C8B6A41BF9F}"/>
              </a:ext>
            </a:extLst>
          </p:cNvPr>
          <p:cNvSpPr txBox="1"/>
          <p:nvPr userDrawn="1"/>
        </p:nvSpPr>
        <p:spPr>
          <a:xfrm>
            <a:off x="482266" y="6528265"/>
            <a:ext cx="1191352" cy="246221"/>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a:t>Delta Confidential</a:t>
            </a:r>
          </a:p>
        </p:txBody>
      </p:sp>
      <p:pic>
        <p:nvPicPr>
          <p:cNvPr id="23" name="圖片 2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3440" y="6225871"/>
            <a:ext cx="1368000" cy="620345"/>
          </a:xfrm>
          <a:prstGeom prst="rect">
            <a:avLst/>
          </a:prstGeom>
        </p:spPr>
      </p:pic>
    </p:spTree>
    <p:extLst>
      <p:ext uri="{BB962C8B-B14F-4D97-AF65-F5344CB8AC3E}">
        <p14:creationId xmlns:p14="http://schemas.microsoft.com/office/powerpoint/2010/main" val="345991642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ing Page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5F44435C-4EDB-4AB4-AAD6-08BF8682BAAC}"/>
              </a:ext>
            </a:extLst>
          </p:cNvPr>
          <p:cNvSpPr>
            <a:spLocks noGrp="1"/>
          </p:cNvSpPr>
          <p:nvPr>
            <p:ph type="ctrTitle" hasCustomPrompt="1"/>
          </p:nvPr>
        </p:nvSpPr>
        <p:spPr>
          <a:xfrm>
            <a:off x="896647" y="1099372"/>
            <a:ext cx="9144000" cy="1864899"/>
          </a:xfrm>
        </p:spPr>
        <p:txBody>
          <a:bodyPr anchor="t">
            <a:normAutofit/>
          </a:bodyPr>
          <a:lstStyle>
            <a:lvl1pPr algn="l">
              <a:lnSpc>
                <a:spcPct val="110000"/>
              </a:lnSpc>
              <a:defRPr sz="4600" b="0">
                <a:solidFill>
                  <a:schemeClr val="tx1"/>
                </a:solidFill>
                <a:latin typeface="+mj-lt"/>
                <a:ea typeface="Verdana" panose="020B0604030504040204" pitchFamily="34" charset="0"/>
              </a:defRPr>
            </a:lvl1pPr>
          </a:lstStyle>
          <a:p>
            <a:r>
              <a:rPr lang="en-US" altLang="zh-TW" dirty="0"/>
              <a:t>Smarter. Greener. Together. </a:t>
            </a:r>
            <a:r>
              <a:rPr lang="en-US" dirty="0" smtClean="0"/>
              <a:t/>
            </a:r>
            <a:br>
              <a:rPr lang="en-US" dirty="0" smtClean="0"/>
            </a:br>
            <a:endParaRPr lang="en-US" dirty="0"/>
          </a:p>
        </p:txBody>
      </p:sp>
      <p:sp>
        <p:nvSpPr>
          <p:cNvPr id="6" name="文字版面配置區 4">
            <a:extLst>
              <a:ext uri="{FF2B5EF4-FFF2-40B4-BE49-F238E27FC236}">
                <a16:creationId xmlns:a16="http://schemas.microsoft.com/office/drawing/2014/main" id="{38C78CAC-0A95-4D70-9EAA-CE96A16F9E0A}"/>
              </a:ext>
            </a:extLst>
          </p:cNvPr>
          <p:cNvSpPr>
            <a:spLocks noGrp="1"/>
          </p:cNvSpPr>
          <p:nvPr>
            <p:ph type="body" sz="quarter" idx="12" hasCustomPrompt="1"/>
          </p:nvPr>
        </p:nvSpPr>
        <p:spPr>
          <a:xfrm>
            <a:off x="385370" y="60183"/>
            <a:ext cx="2133446" cy="380427"/>
          </a:xfrm>
        </p:spPr>
        <p:txBody>
          <a:bodyPr>
            <a:normAutofit/>
          </a:bodyPr>
          <a:lstStyle>
            <a:lvl1pPr marL="0" indent="0">
              <a:buNone/>
              <a:defRPr sz="1600">
                <a:solidFill>
                  <a:srgbClr val="0070C0"/>
                </a:solidFill>
              </a:defRPr>
            </a:lvl1pPr>
          </a:lstStyle>
          <a:p>
            <a:pPr lvl="0"/>
            <a:r>
              <a:rPr lang="en-US" altLang="zh-TW" dirty="0"/>
              <a:t>Ending </a:t>
            </a:r>
            <a:r>
              <a:rPr lang="en-US" altLang="zh-TW" dirty="0" err="1"/>
              <a:t>Page_White</a:t>
            </a:r>
            <a:endParaRPr lang="zh-TW" altLang="en-US" dirty="0"/>
          </a:p>
        </p:txBody>
      </p:sp>
    </p:spTree>
    <p:extLst>
      <p:ext uri="{BB962C8B-B14F-4D97-AF65-F5344CB8AC3E}">
        <p14:creationId xmlns:p14="http://schemas.microsoft.com/office/powerpoint/2010/main" val="32184892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Page_Image">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3B392DE6-2AF2-4E28-AF03-1A4F3D15BEAE}"/>
              </a:ext>
            </a:extLst>
          </p:cNvPr>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3" name="矩形 52"/>
          <p:cNvSpPr/>
          <p:nvPr userDrawn="1"/>
        </p:nvSpPr>
        <p:spPr>
          <a:xfrm>
            <a:off x="0" y="-1"/>
            <a:ext cx="12192000" cy="4831883"/>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TW" altLang="en-US" dirty="0"/>
          </a:p>
        </p:txBody>
      </p:sp>
      <p:grpSp>
        <p:nvGrpSpPr>
          <p:cNvPr id="35" name="群組 34">
            <a:extLst>
              <a:ext uri="{FF2B5EF4-FFF2-40B4-BE49-F238E27FC236}">
                <a16:creationId xmlns:a16="http://schemas.microsoft.com/office/drawing/2014/main" id="{ABE8868F-CA4D-431A-BCA3-79708C4A93CC}"/>
              </a:ext>
            </a:extLst>
          </p:cNvPr>
          <p:cNvGrpSpPr/>
          <p:nvPr userDrawn="1"/>
        </p:nvGrpSpPr>
        <p:grpSpPr>
          <a:xfrm>
            <a:off x="0" y="7008895"/>
            <a:ext cx="10358581" cy="423333"/>
            <a:chOff x="0" y="5256671"/>
            <a:chExt cx="7768936" cy="317500"/>
          </a:xfrm>
        </p:grpSpPr>
        <p:grpSp>
          <p:nvGrpSpPr>
            <p:cNvPr id="36" name="群組 35">
              <a:extLst>
                <a:ext uri="{FF2B5EF4-FFF2-40B4-BE49-F238E27FC236}">
                  <a16:creationId xmlns:a16="http://schemas.microsoft.com/office/drawing/2014/main" id="{E5238164-92D2-4070-B189-8D969D4D4C1C}"/>
                </a:ext>
              </a:extLst>
            </p:cNvPr>
            <p:cNvGrpSpPr/>
            <p:nvPr userDrawn="1"/>
          </p:nvGrpSpPr>
          <p:grpSpPr>
            <a:xfrm>
              <a:off x="0" y="5256671"/>
              <a:ext cx="1321058" cy="317500"/>
              <a:chOff x="0" y="5256671"/>
              <a:chExt cx="1321058" cy="317500"/>
            </a:xfrm>
          </p:grpSpPr>
          <p:sp>
            <p:nvSpPr>
              <p:cNvPr id="49" name="矩形 48">
                <a:extLst>
                  <a:ext uri="{FF2B5EF4-FFF2-40B4-BE49-F238E27FC236}">
                    <a16:creationId xmlns:a16="http://schemas.microsoft.com/office/drawing/2014/main" id="{FD4CBB22-8F55-4813-A361-6B31616CEFC5}"/>
                  </a:ext>
                </a:extLst>
              </p:cNvPr>
              <p:cNvSpPr/>
              <p:nvPr/>
            </p:nvSpPr>
            <p:spPr>
              <a:xfrm>
                <a:off x="0" y="5256671"/>
                <a:ext cx="317500" cy="317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矩形 49">
                <a:extLst>
                  <a:ext uri="{FF2B5EF4-FFF2-40B4-BE49-F238E27FC236}">
                    <a16:creationId xmlns:a16="http://schemas.microsoft.com/office/drawing/2014/main" id="{9AE6129C-E538-40C6-95CE-8D689DA806C3}"/>
                  </a:ext>
                </a:extLst>
              </p:cNvPr>
              <p:cNvSpPr/>
              <p:nvPr userDrawn="1"/>
            </p:nvSpPr>
            <p:spPr>
              <a:xfrm>
                <a:off x="501779" y="5256671"/>
                <a:ext cx="317500" cy="31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矩形 50">
                <a:extLst>
                  <a:ext uri="{FF2B5EF4-FFF2-40B4-BE49-F238E27FC236}">
                    <a16:creationId xmlns:a16="http://schemas.microsoft.com/office/drawing/2014/main" id="{B42DF3C8-6F17-4F9B-8224-82E6BF529D75}"/>
                  </a:ext>
                </a:extLst>
              </p:cNvPr>
              <p:cNvSpPr/>
              <p:nvPr userDrawn="1"/>
            </p:nvSpPr>
            <p:spPr>
              <a:xfrm>
                <a:off x="1003558" y="5256671"/>
                <a:ext cx="317500" cy="317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7" name="群組 36">
              <a:extLst>
                <a:ext uri="{FF2B5EF4-FFF2-40B4-BE49-F238E27FC236}">
                  <a16:creationId xmlns:a16="http://schemas.microsoft.com/office/drawing/2014/main" id="{CA03870D-CA4E-4A68-B643-C828AB156380}"/>
                </a:ext>
              </a:extLst>
            </p:cNvPr>
            <p:cNvGrpSpPr/>
            <p:nvPr userDrawn="1"/>
          </p:nvGrpSpPr>
          <p:grpSpPr>
            <a:xfrm>
              <a:off x="2441313" y="5256671"/>
              <a:ext cx="5327623" cy="317500"/>
              <a:chOff x="2441313" y="5256671"/>
              <a:chExt cx="5327623" cy="317500"/>
            </a:xfrm>
          </p:grpSpPr>
          <p:sp>
            <p:nvSpPr>
              <p:cNvPr id="38" name="矩形 37">
                <a:extLst>
                  <a:ext uri="{FF2B5EF4-FFF2-40B4-BE49-F238E27FC236}">
                    <a16:creationId xmlns:a16="http://schemas.microsoft.com/office/drawing/2014/main" id="{204627FC-9E22-4DF5-9620-E588D5B1D754}"/>
                  </a:ext>
                </a:extLst>
              </p:cNvPr>
              <p:cNvSpPr/>
              <p:nvPr/>
            </p:nvSpPr>
            <p:spPr>
              <a:xfrm>
                <a:off x="3944349" y="5256671"/>
                <a:ext cx="317500" cy="317500"/>
              </a:xfrm>
              <a:prstGeom prst="rect">
                <a:avLst/>
              </a:prstGeom>
              <a:solidFill>
                <a:srgbClr val="96E6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矩形 38">
                <a:extLst>
                  <a:ext uri="{FF2B5EF4-FFF2-40B4-BE49-F238E27FC236}">
                    <a16:creationId xmlns:a16="http://schemas.microsoft.com/office/drawing/2014/main" id="{9FFB4E0B-7913-4DBA-B9BC-22815DD1E9F5}"/>
                  </a:ext>
                </a:extLst>
              </p:cNvPr>
              <p:cNvSpPr/>
              <p:nvPr/>
            </p:nvSpPr>
            <p:spPr>
              <a:xfrm>
                <a:off x="4946373" y="5256671"/>
                <a:ext cx="317500" cy="317500"/>
              </a:xfrm>
              <a:prstGeom prst="rect">
                <a:avLst/>
              </a:prstGeom>
              <a:solidFill>
                <a:srgbClr val="E6F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矩形 39">
                <a:extLst>
                  <a:ext uri="{FF2B5EF4-FFF2-40B4-BE49-F238E27FC236}">
                    <a16:creationId xmlns:a16="http://schemas.microsoft.com/office/drawing/2014/main" id="{2E6EA7B8-B405-4A2B-8F6C-66644CA26469}"/>
                  </a:ext>
                </a:extLst>
              </p:cNvPr>
              <p:cNvSpPr/>
              <p:nvPr/>
            </p:nvSpPr>
            <p:spPr>
              <a:xfrm>
                <a:off x="6449409" y="5256671"/>
                <a:ext cx="317500" cy="317500"/>
              </a:xfrm>
              <a:prstGeom prst="rect">
                <a:avLst/>
              </a:prstGeom>
              <a:solidFill>
                <a:srgbClr val="FFD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矩形 40">
                <a:extLst>
                  <a:ext uri="{FF2B5EF4-FFF2-40B4-BE49-F238E27FC236}">
                    <a16:creationId xmlns:a16="http://schemas.microsoft.com/office/drawing/2014/main" id="{531D023A-8171-4D62-AD85-A3E51BEECBCA}"/>
                  </a:ext>
                </a:extLst>
              </p:cNvPr>
              <p:cNvSpPr/>
              <p:nvPr/>
            </p:nvSpPr>
            <p:spPr>
              <a:xfrm>
                <a:off x="2942325" y="5256671"/>
                <a:ext cx="317500" cy="317500"/>
              </a:xfrm>
              <a:prstGeom prst="rect">
                <a:avLst/>
              </a:prstGeom>
              <a:solidFill>
                <a:srgbClr val="1E50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矩形 41">
                <a:extLst>
                  <a:ext uri="{FF2B5EF4-FFF2-40B4-BE49-F238E27FC236}">
                    <a16:creationId xmlns:a16="http://schemas.microsoft.com/office/drawing/2014/main" id="{B8F6B22F-DD93-4EC4-8E97-7E5A61686F3E}"/>
                  </a:ext>
                </a:extLst>
              </p:cNvPr>
              <p:cNvSpPr/>
              <p:nvPr/>
            </p:nvSpPr>
            <p:spPr>
              <a:xfrm>
                <a:off x="4445361" y="5256671"/>
                <a:ext cx="317500" cy="317500"/>
              </a:xfrm>
              <a:prstGeom prst="rect">
                <a:avLst/>
              </a:prstGeom>
              <a:solidFill>
                <a:srgbClr val="00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矩形 42">
                <a:extLst>
                  <a:ext uri="{FF2B5EF4-FFF2-40B4-BE49-F238E27FC236}">
                    <a16:creationId xmlns:a16="http://schemas.microsoft.com/office/drawing/2014/main" id="{28833C97-6D6E-40FC-976A-CF4C2B0848D9}"/>
                  </a:ext>
                </a:extLst>
              </p:cNvPr>
              <p:cNvSpPr/>
              <p:nvPr/>
            </p:nvSpPr>
            <p:spPr>
              <a:xfrm>
                <a:off x="5447385" y="5256671"/>
                <a:ext cx="317500" cy="317500"/>
              </a:xfrm>
              <a:prstGeom prst="rect">
                <a:avLst/>
              </a:prstGeom>
              <a:solidFill>
                <a:srgbClr val="00B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矩形 43">
                <a:extLst>
                  <a:ext uri="{FF2B5EF4-FFF2-40B4-BE49-F238E27FC236}">
                    <a16:creationId xmlns:a16="http://schemas.microsoft.com/office/drawing/2014/main" id="{ED3716C8-CA0D-4806-A013-3F0E791C886C}"/>
                  </a:ext>
                </a:extLst>
              </p:cNvPr>
              <p:cNvSpPr/>
              <p:nvPr/>
            </p:nvSpPr>
            <p:spPr>
              <a:xfrm>
                <a:off x="6950421" y="5256671"/>
                <a:ext cx="317500" cy="317500"/>
              </a:xfrm>
              <a:prstGeom prst="rect">
                <a:avLst/>
              </a:prstGeom>
              <a:solidFill>
                <a:srgbClr val="FFA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矩形 44">
                <a:extLst>
                  <a:ext uri="{FF2B5EF4-FFF2-40B4-BE49-F238E27FC236}">
                    <a16:creationId xmlns:a16="http://schemas.microsoft.com/office/drawing/2014/main" id="{EB57F906-7144-4062-914D-703110CC17BF}"/>
                  </a:ext>
                </a:extLst>
              </p:cNvPr>
              <p:cNvSpPr/>
              <p:nvPr/>
            </p:nvSpPr>
            <p:spPr>
              <a:xfrm>
                <a:off x="3443337" y="5256671"/>
                <a:ext cx="317500" cy="317500"/>
              </a:xfrm>
              <a:prstGeom prst="rect">
                <a:avLst/>
              </a:prstGeom>
              <a:solidFill>
                <a:srgbClr val="0028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矩形 45">
                <a:extLst>
                  <a:ext uri="{FF2B5EF4-FFF2-40B4-BE49-F238E27FC236}">
                    <a16:creationId xmlns:a16="http://schemas.microsoft.com/office/drawing/2014/main" id="{09D68DFB-0813-4C3A-8CE7-03C842C11ED7}"/>
                  </a:ext>
                </a:extLst>
              </p:cNvPr>
              <p:cNvSpPr/>
              <p:nvPr/>
            </p:nvSpPr>
            <p:spPr>
              <a:xfrm>
                <a:off x="5948397" y="5256671"/>
                <a:ext cx="317500" cy="317500"/>
              </a:xfrm>
              <a:prstGeom prst="rect">
                <a:avLst/>
              </a:prstGeom>
              <a:solidFill>
                <a:srgbClr val="008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矩形 46">
                <a:extLst>
                  <a:ext uri="{FF2B5EF4-FFF2-40B4-BE49-F238E27FC236}">
                    <a16:creationId xmlns:a16="http://schemas.microsoft.com/office/drawing/2014/main" id="{AE8DE291-898F-4470-A37E-2D3C217EDD29}"/>
                  </a:ext>
                </a:extLst>
              </p:cNvPr>
              <p:cNvSpPr/>
              <p:nvPr/>
            </p:nvSpPr>
            <p:spPr>
              <a:xfrm>
                <a:off x="7451436" y="5256671"/>
                <a:ext cx="317500" cy="317500"/>
              </a:xfrm>
              <a:prstGeom prst="rect">
                <a:avLst/>
              </a:prstGeom>
              <a:solidFill>
                <a:srgbClr val="C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矩形 47">
                <a:extLst>
                  <a:ext uri="{FF2B5EF4-FFF2-40B4-BE49-F238E27FC236}">
                    <a16:creationId xmlns:a16="http://schemas.microsoft.com/office/drawing/2014/main" id="{37A1C886-D4A7-40F8-BEDF-DE906366403B}"/>
                  </a:ext>
                </a:extLst>
              </p:cNvPr>
              <p:cNvSpPr/>
              <p:nvPr userDrawn="1"/>
            </p:nvSpPr>
            <p:spPr>
              <a:xfrm>
                <a:off x="2441313" y="5256671"/>
                <a:ext cx="317500" cy="317500"/>
              </a:xfrm>
              <a:prstGeom prst="rect">
                <a:avLst/>
              </a:prstGeom>
              <a:solidFill>
                <a:srgbClr val="BE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2" name="標題 1">
            <a:extLst>
              <a:ext uri="{FF2B5EF4-FFF2-40B4-BE49-F238E27FC236}">
                <a16:creationId xmlns:a16="http://schemas.microsoft.com/office/drawing/2014/main" id="{9FF8E5F9-3E27-4FB9-9E7F-AA69CBB722EF}"/>
              </a:ext>
            </a:extLst>
          </p:cNvPr>
          <p:cNvSpPr txBox="1">
            <a:spLocks/>
          </p:cNvSpPr>
          <p:nvPr userDrawn="1"/>
        </p:nvSpPr>
        <p:spPr>
          <a:xfrm>
            <a:off x="376089" y="5152426"/>
            <a:ext cx="9144000" cy="1212111"/>
          </a:xfrm>
          <a:prstGeom prst="rect">
            <a:avLst/>
          </a:prstGeom>
        </p:spPr>
        <p:txBody>
          <a:bodyPr/>
          <a:lst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a:lstStyle>
          <a:p>
            <a:pPr algn="l"/>
            <a:r>
              <a:rPr lang="en-US" altLang="zh-TW" sz="4400" b="0" dirty="0" smtClean="0">
                <a:solidFill>
                  <a:schemeClr val="tx1"/>
                </a:solidFill>
                <a:latin typeface="+mn-lt"/>
              </a:rPr>
              <a:t>Smarter. Greener. Together. </a:t>
            </a:r>
            <a:br>
              <a:rPr lang="en-US" altLang="zh-TW" sz="4400" b="0" dirty="0" smtClean="0">
                <a:solidFill>
                  <a:schemeClr val="tx1"/>
                </a:solidFill>
                <a:latin typeface="+mn-lt"/>
              </a:rPr>
            </a:br>
            <a:endParaRPr lang="en-US" sz="4400" b="0" dirty="0">
              <a:solidFill>
                <a:schemeClr val="tx1"/>
              </a:solidFill>
              <a:latin typeface="+mn-lt"/>
            </a:endParaRPr>
          </a:p>
        </p:txBody>
      </p:sp>
      <p:pic>
        <p:nvPicPr>
          <p:cNvPr id="23" name="圖片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75101" y="5475968"/>
            <a:ext cx="2814118" cy="1276115"/>
          </a:xfrm>
          <a:prstGeom prst="rect">
            <a:avLst/>
          </a:prstGeom>
        </p:spPr>
      </p:pic>
      <p:sp>
        <p:nvSpPr>
          <p:cNvPr id="55" name="圖片版面配置區 6">
            <a:extLst>
              <a:ext uri="{FF2B5EF4-FFF2-40B4-BE49-F238E27FC236}">
                <a16:creationId xmlns:a16="http://schemas.microsoft.com/office/drawing/2014/main" id="{BEC39B5C-7A19-45E5-87B6-A4D4ACE91330}"/>
              </a:ext>
            </a:extLst>
          </p:cNvPr>
          <p:cNvSpPr>
            <a:spLocks noGrp="1"/>
          </p:cNvSpPr>
          <p:nvPr>
            <p:ph type="pic" sz="quarter" idx="11" hasCustomPrompt="1"/>
          </p:nvPr>
        </p:nvSpPr>
        <p:spPr>
          <a:xfrm>
            <a:off x="-1588" y="-12701"/>
            <a:ext cx="12192001" cy="4713938"/>
          </a:xfrm>
        </p:spPr>
        <p:txBody>
          <a:bodyPr/>
          <a:lstStyle>
            <a:lvl1pPr marL="0" indent="0">
              <a:lnSpc>
                <a:spcPct val="100000"/>
              </a:lnSpc>
              <a:buNone/>
              <a:defRPr sz="1600">
                <a:solidFill>
                  <a:srgbClr val="0070C0"/>
                </a:solidFill>
              </a:defRPr>
            </a:lvl1pPr>
          </a:lstStyle>
          <a:p>
            <a:r>
              <a:rPr lang="en-US" altLang="zh-TW" dirty="0"/>
              <a:t>     Ending </a:t>
            </a:r>
            <a:r>
              <a:rPr lang="en-US" altLang="zh-TW" dirty="0" err="1"/>
              <a:t>Page_Image</a:t>
            </a:r>
            <a:r>
              <a:rPr lang="en-US" altLang="zh-TW" dirty="0"/>
              <a:t>: </a:t>
            </a:r>
            <a:br>
              <a:rPr lang="en-US" altLang="zh-TW" dirty="0"/>
            </a:br>
            <a:r>
              <a:rPr lang="en-US" altLang="zh-TW" dirty="0"/>
              <a:t>      A corporate-level, sector-level or product-level brand communication imagery can be applied in this gray area.</a:t>
            </a:r>
          </a:p>
          <a:p>
            <a:endParaRPr lang="zh-TW" altLang="en-US" dirty="0"/>
          </a:p>
        </p:txBody>
      </p:sp>
      <p:grpSp>
        <p:nvGrpSpPr>
          <p:cNvPr id="5" name="群組 4"/>
          <p:cNvGrpSpPr/>
          <p:nvPr userDrawn="1"/>
        </p:nvGrpSpPr>
        <p:grpSpPr>
          <a:xfrm>
            <a:off x="-1200" y="4701237"/>
            <a:ext cx="12193200" cy="144000"/>
            <a:chOff x="22799" y="4912990"/>
            <a:chExt cx="12193200" cy="144000"/>
          </a:xfrm>
        </p:grpSpPr>
        <p:sp>
          <p:nvSpPr>
            <p:cNvPr id="2" name="矩形 1"/>
            <p:cNvSpPr/>
            <p:nvPr userDrawn="1"/>
          </p:nvSpPr>
          <p:spPr>
            <a:xfrm>
              <a:off x="22799" y="4912990"/>
              <a:ext cx="121932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9767999" y="4912990"/>
              <a:ext cx="2448000" cy="144000"/>
            </a:xfrm>
            <a:prstGeom prst="rect">
              <a:avLst/>
            </a:prstGeom>
            <a:solidFill>
              <a:srgbClr val="B9EB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7323672" y="4912990"/>
              <a:ext cx="2448000" cy="144000"/>
            </a:xfrm>
            <a:prstGeom prst="rect">
              <a:avLst/>
            </a:prstGeom>
            <a:solidFill>
              <a:srgbClr val="64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100561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584B288-D41F-4145-A1C0-E0281E1E2461}"/>
              </a:ext>
            </a:extLst>
          </p:cNvPr>
          <p:cNvSpPr>
            <a:spLocks noGrp="1"/>
          </p:cNvSpPr>
          <p:nvPr>
            <p:ph type="title"/>
          </p:nvPr>
        </p:nvSpPr>
        <p:spPr>
          <a:xfrm>
            <a:off x="406400" y="440356"/>
            <a:ext cx="11379200" cy="679396"/>
          </a:xfrm>
          <a:prstGeom prst="rect">
            <a:avLst/>
          </a:prstGeom>
        </p:spPr>
        <p:txBody>
          <a:bodyPr vert="horz" lIns="0" tIns="45720" rIns="0" bIns="45720" rtlCol="0" anchor="t">
            <a:normAutofit/>
          </a:bodyPr>
          <a:lstStyle/>
          <a:p>
            <a:r>
              <a:rPr lang="en-US" altLang="zh-TW" dirty="0"/>
              <a:t>Page Title Goes Here </a:t>
            </a:r>
            <a:r>
              <a:rPr lang="en-US" altLang="zh-TW" dirty="0" smtClean="0"/>
              <a:t>(32pt</a:t>
            </a:r>
            <a:r>
              <a:rPr lang="en-US" altLang="zh-TW" dirty="0"/>
              <a:t>)</a:t>
            </a:r>
            <a:endParaRPr lang="en-US" dirty="0"/>
          </a:p>
        </p:txBody>
      </p:sp>
      <p:sp>
        <p:nvSpPr>
          <p:cNvPr id="3" name="文字版面配置區 2">
            <a:extLst>
              <a:ext uri="{FF2B5EF4-FFF2-40B4-BE49-F238E27FC236}">
                <a16:creationId xmlns:a16="http://schemas.microsoft.com/office/drawing/2014/main" id="{23BE7FFB-6DD4-4C49-91B1-9DC75DF6EC07}"/>
              </a:ext>
            </a:extLst>
          </p:cNvPr>
          <p:cNvSpPr>
            <a:spLocks noGrp="1"/>
          </p:cNvSpPr>
          <p:nvPr>
            <p:ph type="body" idx="1"/>
          </p:nvPr>
        </p:nvSpPr>
        <p:spPr>
          <a:xfrm>
            <a:off x="406400" y="1170462"/>
            <a:ext cx="11379200" cy="4669631"/>
          </a:xfrm>
          <a:prstGeom prst="rect">
            <a:avLst/>
          </a:prstGeom>
        </p:spPr>
        <p:txBody>
          <a:bodyPr vert="horz" lIns="0" tIns="45720" rIns="0" bIns="45720" rtlCol="0">
            <a:normAutofit/>
          </a:bodyPr>
          <a:lstStyle/>
          <a:p>
            <a:pPr lvl="0"/>
            <a:r>
              <a:rPr lang="en-US" altLang="zh-TW" dirty="0"/>
              <a:t>Content goes here </a:t>
            </a:r>
            <a:r>
              <a:rPr lang="en-US" altLang="zh-TW" dirty="0" smtClean="0"/>
              <a:t>(24pt</a:t>
            </a:r>
            <a:r>
              <a:rPr lang="en-US" altLang="zh-TW" dirty="0"/>
              <a:t>)</a:t>
            </a:r>
            <a:endParaRPr lang="en-US" dirty="0"/>
          </a:p>
        </p:txBody>
      </p:sp>
      <p:sp>
        <p:nvSpPr>
          <p:cNvPr id="4" name="日期版面配置區 3">
            <a:extLst>
              <a:ext uri="{FF2B5EF4-FFF2-40B4-BE49-F238E27FC236}">
                <a16:creationId xmlns:a16="http://schemas.microsoft.com/office/drawing/2014/main" id="{1BBD7ECA-A67F-4BFF-9619-0DDD6E5A9229}"/>
              </a:ext>
            </a:extLst>
          </p:cNvPr>
          <p:cNvSpPr>
            <a:spLocks noGrp="1"/>
          </p:cNvSpPr>
          <p:nvPr>
            <p:ph type="dt" sz="half" idx="2"/>
          </p:nvPr>
        </p:nvSpPr>
        <p:spPr>
          <a:xfrm>
            <a:off x="6096000" y="6176267"/>
            <a:ext cx="2743200" cy="422101"/>
          </a:xfrm>
          <a:prstGeom prst="rect">
            <a:avLst/>
          </a:prstGeom>
        </p:spPr>
        <p:txBody>
          <a:bodyPr vert="horz" lIns="91440" tIns="45720" rIns="91440" bIns="45720" rtlCol="0" anchor="ctr"/>
          <a:lstStyle>
            <a:lvl1pPr algn="l">
              <a:defRPr sz="1200">
                <a:solidFill>
                  <a:schemeClr val="tx1"/>
                </a:solidFill>
              </a:defRPr>
            </a:lvl1pPr>
          </a:lstStyle>
          <a:p>
            <a:r>
              <a:rPr lang="en-US" dirty="0"/>
              <a:t>MM/DD/YYYY</a:t>
            </a:r>
          </a:p>
        </p:txBody>
      </p:sp>
      <p:sp>
        <p:nvSpPr>
          <p:cNvPr id="5" name="頁尾版面配置區 4">
            <a:extLst>
              <a:ext uri="{FF2B5EF4-FFF2-40B4-BE49-F238E27FC236}">
                <a16:creationId xmlns:a16="http://schemas.microsoft.com/office/drawing/2014/main" id="{989C03B7-7699-4072-AC6D-A339A44A7047}"/>
              </a:ext>
            </a:extLst>
          </p:cNvPr>
          <p:cNvSpPr>
            <a:spLocks noGrp="1"/>
          </p:cNvSpPr>
          <p:nvPr>
            <p:ph type="ftr" sz="quarter" idx="3"/>
          </p:nvPr>
        </p:nvSpPr>
        <p:spPr>
          <a:xfrm>
            <a:off x="843611" y="6191967"/>
            <a:ext cx="4114800" cy="437428"/>
          </a:xfrm>
          <a:prstGeom prst="rect">
            <a:avLst/>
          </a:prstGeom>
        </p:spPr>
        <p:txBody>
          <a:bodyPr vert="horz" lIns="91440" tIns="45720" rIns="91440" bIns="45720" rtlCol="0" anchor="ctr"/>
          <a:lstStyle>
            <a:lvl1pPr algn="l">
              <a:defRPr sz="1200" u="none">
                <a:solidFill>
                  <a:schemeClr val="tx1"/>
                </a:solidFill>
              </a:defRPr>
            </a:lvl1pPr>
          </a:lstStyle>
          <a:p>
            <a:r>
              <a:rPr lang="en-US" dirty="0"/>
              <a:t>Presenter Name</a:t>
            </a:r>
          </a:p>
        </p:txBody>
      </p:sp>
      <p:sp>
        <p:nvSpPr>
          <p:cNvPr id="6" name="投影片編號版面配置區 5">
            <a:extLst>
              <a:ext uri="{FF2B5EF4-FFF2-40B4-BE49-F238E27FC236}">
                <a16:creationId xmlns:a16="http://schemas.microsoft.com/office/drawing/2014/main" id="{9AC81264-E3A8-4919-AA46-612C30BB1B99}"/>
              </a:ext>
            </a:extLst>
          </p:cNvPr>
          <p:cNvSpPr>
            <a:spLocks noGrp="1"/>
          </p:cNvSpPr>
          <p:nvPr>
            <p:ph type="sldNum" sz="quarter" idx="4"/>
          </p:nvPr>
        </p:nvSpPr>
        <p:spPr>
          <a:xfrm>
            <a:off x="406402" y="6191968"/>
            <a:ext cx="401121" cy="422589"/>
          </a:xfrm>
          <a:prstGeom prst="rect">
            <a:avLst/>
          </a:prstGeom>
        </p:spPr>
        <p:txBody>
          <a:bodyPr vert="horz" lIns="91440" tIns="45720" rIns="91440" bIns="45720" rtlCol="0" anchor="ctr"/>
          <a:lstStyle>
            <a:lvl1pPr algn="l">
              <a:defRPr sz="1200">
                <a:solidFill>
                  <a:schemeClr val="tx1"/>
                </a:solidFill>
              </a:defRPr>
            </a:lvl1pPr>
          </a:lstStyle>
          <a:p>
            <a:fld id="{81BD21A8-5E88-4AE4-993C-2D76760CAD3D}" type="slidenum">
              <a:rPr lang="en-US" smtClean="0"/>
              <a:pPr/>
              <a:t>‹#›</a:t>
            </a:fld>
            <a:endParaRPr lang="en-US"/>
          </a:p>
        </p:txBody>
      </p:sp>
    </p:spTree>
    <p:extLst>
      <p:ext uri="{BB962C8B-B14F-4D97-AF65-F5344CB8AC3E}">
        <p14:creationId xmlns:p14="http://schemas.microsoft.com/office/powerpoint/2010/main" val="2100293352"/>
      </p:ext>
    </p:extLst>
  </p:cSld>
  <p:clrMap bg1="lt1" tx1="dk1" bg2="lt2" tx2="dk2" accent1="accent1" accent2="accent2" accent3="accent3" accent4="accent4" accent5="accent5" accent6="accent6" hlink="hlink" folHlink="folHlink"/>
  <p:sldLayoutIdLst>
    <p:sldLayoutId id="2147483735" r:id="rId1"/>
    <p:sldLayoutId id="2147483742" r:id="rId2"/>
    <p:sldLayoutId id="2147483741" r:id="rId3"/>
    <p:sldLayoutId id="2147483737" r:id="rId4"/>
    <p:sldLayoutId id="2147483738" r:id="rId5"/>
    <p:sldLayoutId id="2147483740" r:id="rId6"/>
    <p:sldLayoutId id="2147483739" r:id="rId7"/>
  </p:sldLayoutIdLst>
  <p:timing>
    <p:tnLst>
      <p:par>
        <p:cTn id="1" dur="indefinite" restart="never" nodeType="tmRoot"/>
      </p:par>
    </p:tnLst>
  </p:timing>
  <p:hf hdr="0"/>
  <p:txStyles>
    <p:titleStyle>
      <a:lvl1pPr algn="ctr" defTabSz="914377"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228594" indent="-228594" algn="l" defTabSz="914377" rtl="0" eaLnBrk="1" latinLnBrk="0" hangingPunct="1">
        <a:lnSpc>
          <a:spcPct val="90000"/>
        </a:lnSpc>
        <a:spcBef>
          <a:spcPts val="1000"/>
        </a:spcBef>
        <a:buClr>
          <a:schemeClr val="tx2"/>
        </a:buClr>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tx2"/>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desoeap16.delta.corp/svn/IPB_PPE_auto_porsche/trunk/20_Design/23_Software/2310_HowTo/HowTo_Diagnostics/ISO_14229-1_2013-03.pdf" TargetMode="External"/><Relationship Id="rId2" Type="http://schemas.openxmlformats.org/officeDocument/2006/relationships/hyperlink" Target="https://www.youtube.com/watch?v=hSoLFaI4-qg" TargetMode="External"/><Relationship Id="rId1" Type="http://schemas.openxmlformats.org/officeDocument/2006/relationships/slideLayout" Target="../slideLayouts/slideLayout4.xml"/><Relationship Id="rId4" Type="http://schemas.openxmlformats.org/officeDocument/2006/relationships/hyperlink" Target="https://desoeap16.delta.corp/svn/External_IPB_auto_pag/trunk/20_Design/23_Software/2304_Implementation/10_APPL/10_ComController/1001_Common/70_Tools/10_AR_ToolChain/Components/Dcm/Documentation/TechnicalReference_Dcm.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43FF19-6AE0-40E2-A551-EE30A5D33A8F}"/>
              </a:ext>
            </a:extLst>
          </p:cNvPr>
          <p:cNvSpPr>
            <a:spLocks noGrp="1"/>
          </p:cNvSpPr>
          <p:nvPr>
            <p:ph type="ctrTitle"/>
          </p:nvPr>
        </p:nvSpPr>
        <p:spPr>
          <a:xfrm>
            <a:off x="896647" y="1133836"/>
            <a:ext cx="9144000" cy="1864899"/>
          </a:xfrm>
        </p:spPr>
        <p:txBody>
          <a:bodyPr>
            <a:normAutofit/>
          </a:bodyPr>
          <a:lstStyle/>
          <a:p>
            <a:r>
              <a:rPr lang="en-US" dirty="0" smtClean="0"/>
              <a:t>Diagnostics Communication</a:t>
            </a:r>
            <a:br>
              <a:rPr lang="en-US" dirty="0" smtClean="0"/>
            </a:br>
            <a:r>
              <a:rPr lang="en-US" dirty="0" smtClean="0"/>
              <a:t>Manager (DCM)</a:t>
            </a:r>
            <a:endParaRPr lang="en-US" dirty="0"/>
          </a:p>
        </p:txBody>
      </p:sp>
      <p:sp>
        <p:nvSpPr>
          <p:cNvPr id="8" name="日期版面配置區 1"/>
          <p:cNvSpPr>
            <a:spLocks noGrp="1"/>
          </p:cNvSpPr>
          <p:nvPr>
            <p:ph type="dt" sz="half" idx="10"/>
          </p:nvPr>
        </p:nvSpPr>
        <p:spPr>
          <a:xfrm>
            <a:off x="818912" y="5705762"/>
            <a:ext cx="2010917" cy="319651"/>
          </a:xfrm>
        </p:spPr>
        <p:txBody>
          <a:bodyPr/>
          <a:lstStyle/>
          <a:p>
            <a:r>
              <a:rPr lang="en-US" dirty="0" smtClean="0"/>
              <a:t>20/03/2023</a:t>
            </a:r>
            <a:endParaRPr lang="en-US" dirty="0"/>
          </a:p>
        </p:txBody>
      </p:sp>
      <p:sp>
        <p:nvSpPr>
          <p:cNvPr id="9" name="頁尾版面配置區 2"/>
          <p:cNvSpPr>
            <a:spLocks noGrp="1"/>
          </p:cNvSpPr>
          <p:nvPr>
            <p:ph type="ftr" sz="quarter" idx="3"/>
          </p:nvPr>
        </p:nvSpPr>
        <p:spPr>
          <a:xfrm>
            <a:off x="838897" y="5333736"/>
            <a:ext cx="4114800" cy="365125"/>
          </a:xfrm>
        </p:spPr>
        <p:txBody>
          <a:bodyPr/>
          <a:lstStyle/>
          <a:p>
            <a:r>
              <a:rPr lang="en-US" altLang="zh-TW" dirty="0" smtClean="0"/>
              <a:t>Ashfin.R</a:t>
            </a:r>
            <a:r>
              <a:rPr lang="zh-TW" altLang="en-US" dirty="0" smtClean="0"/>
              <a:t>｜</a:t>
            </a:r>
            <a:r>
              <a:rPr lang="en-US" altLang="zh-TW" dirty="0" smtClean="0"/>
              <a:t>APEBU </a:t>
            </a:r>
            <a:endParaRPr lang="en-US" dirty="0"/>
          </a:p>
        </p:txBody>
      </p:sp>
    </p:spTree>
    <p:extLst>
      <p:ext uri="{BB962C8B-B14F-4D97-AF65-F5344CB8AC3E}">
        <p14:creationId xmlns:p14="http://schemas.microsoft.com/office/powerpoint/2010/main" val="3940271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 Negative Response</a:t>
            </a:r>
            <a:endParaRPr lang="en-US" b="0" dirty="0"/>
          </a:p>
        </p:txBody>
      </p:sp>
      <p:sp>
        <p:nvSpPr>
          <p:cNvPr id="6" name="AutoShape 4" descr="Negative Response Unified Diagnostic Services 0x7F 7F NR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1412558" y="1148080"/>
            <a:ext cx="5029034" cy="4808537"/>
          </a:xfrm>
          <a:prstGeom prst="rect">
            <a:avLst/>
          </a:prstGeom>
        </p:spPr>
      </p:pic>
      <p:pic>
        <p:nvPicPr>
          <p:cNvPr id="9" name="Picture 8"/>
          <p:cNvPicPr>
            <a:picLocks noChangeAspect="1"/>
          </p:cNvPicPr>
          <p:nvPr/>
        </p:nvPicPr>
        <p:blipFill>
          <a:blip r:embed="rId3"/>
          <a:stretch>
            <a:fillRect/>
          </a:stretch>
        </p:blipFill>
        <p:spPr>
          <a:xfrm>
            <a:off x="6947535" y="1882338"/>
            <a:ext cx="4025265" cy="2745859"/>
          </a:xfrm>
          <a:prstGeom prst="rect">
            <a:avLst/>
          </a:prstGeom>
        </p:spPr>
      </p:pic>
    </p:spTree>
    <p:extLst>
      <p:ext uri="{BB962C8B-B14F-4D97-AF65-F5344CB8AC3E}">
        <p14:creationId xmlns:p14="http://schemas.microsoft.com/office/powerpoint/2010/main" val="215325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 AUTOSAR Software Stack</a:t>
            </a:r>
            <a:endParaRPr lang="en-US" b="0" dirty="0"/>
          </a:p>
        </p:txBody>
      </p:sp>
      <p:pic>
        <p:nvPicPr>
          <p:cNvPr id="10242" name="Picture 2" descr="AUTOSAR Classic |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667" y="1052377"/>
            <a:ext cx="8876665" cy="499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275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Software Stack</a:t>
            </a:r>
            <a:endParaRPr lang="en-US" b="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669" y="1052377"/>
            <a:ext cx="8895067" cy="5002983"/>
          </a:xfrm>
          <a:prstGeom prst="rect">
            <a:avLst/>
          </a:prstGeom>
        </p:spPr>
      </p:pic>
    </p:spTree>
    <p:extLst>
      <p:ext uri="{BB962C8B-B14F-4D97-AF65-F5344CB8AC3E}">
        <p14:creationId xmlns:p14="http://schemas.microsoft.com/office/powerpoint/2010/main" val="321903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BSW Software Stack</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r>
              <a:rPr lang="en-US" dirty="0" smtClean="0"/>
              <a:t>DCM (Diagnostics Communication Manager): Responsible for handling the diagnostics related communication, </a:t>
            </a:r>
            <a:r>
              <a:rPr lang="en-US" dirty="0" err="1" smtClean="0"/>
              <a:t>ie</a:t>
            </a:r>
            <a:r>
              <a:rPr lang="en-US" dirty="0" smtClean="0"/>
              <a:t> the diagnostic services. It receives the service request, validates it, takes proper action and send the response back. </a:t>
            </a:r>
          </a:p>
          <a:p>
            <a:r>
              <a:rPr lang="en-US" dirty="0" smtClean="0"/>
              <a:t>DEM (Diagnostic Event Manager): Responsible for processing diagnostic events, storing the related data (DTCs) to the </a:t>
            </a:r>
            <a:r>
              <a:rPr lang="en-US" dirty="0" err="1" smtClean="0"/>
              <a:t>NvM</a:t>
            </a:r>
            <a:r>
              <a:rPr lang="en-US" dirty="0" smtClean="0"/>
              <a:t> (Non Volatile Memory) and also providing the same to the DCM. </a:t>
            </a:r>
          </a:p>
          <a:p>
            <a:pPr marL="171450" indent="-171450"/>
            <a:r>
              <a:rPr lang="en-US" dirty="0" smtClean="0"/>
              <a:t>CAN: CAN driver stack in the MCAL layer which manages the CAN transceiver. </a:t>
            </a:r>
          </a:p>
          <a:p>
            <a:pPr marL="171450" indent="-171450"/>
            <a:r>
              <a:rPr lang="en-US" dirty="0" smtClean="0"/>
              <a:t>CANIF (CAN Interface): Present in the ECU Abstraction layer. Provides interface for the upper layer to manage the CAN Driver.</a:t>
            </a:r>
          </a:p>
        </p:txBody>
      </p:sp>
    </p:spTree>
    <p:extLst>
      <p:ext uri="{BB962C8B-B14F-4D97-AF65-F5344CB8AC3E}">
        <p14:creationId xmlns:p14="http://schemas.microsoft.com/office/powerpoint/2010/main" val="204856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BSW Software Stack</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pPr marL="171450" indent="-171450"/>
            <a:r>
              <a:rPr lang="en-US" dirty="0" smtClean="0"/>
              <a:t>CANTP </a:t>
            </a:r>
            <a:r>
              <a:rPr lang="en-US" dirty="0"/>
              <a:t>(CAN Transport Protocol): Responsible for segmentation, transmission and reception of CAN frames having payload higher than 8 bytes. Follows the ISO 15765 CAN TP standard. </a:t>
            </a:r>
            <a:endParaRPr lang="en-US" dirty="0" smtClean="0"/>
          </a:p>
          <a:p>
            <a:pPr marL="171450" indent="-171450"/>
            <a:r>
              <a:rPr lang="en-US" dirty="0" smtClean="0"/>
              <a:t> </a:t>
            </a:r>
            <a:r>
              <a:rPr lang="en-US" dirty="0" err="1" smtClean="0"/>
              <a:t>PDUr</a:t>
            </a:r>
            <a:r>
              <a:rPr lang="en-US" dirty="0" smtClean="0"/>
              <a:t> (PDU Router): </a:t>
            </a:r>
            <a:r>
              <a:rPr lang="en-US" dirty="0" err="1" smtClean="0"/>
              <a:t>PDUr</a:t>
            </a:r>
            <a:r>
              <a:rPr lang="en-US" dirty="0" smtClean="0"/>
              <a:t> routes the PDU to the respective Bus specific interface modules. (PDU: Protocol Data Unit – can be roughly considered as a package of signals. Signals are smallest amount of information in a CAN message, ranging from 1 to 64 bits). The PDU is also responsible for routing the CAN frame to CAN-TP if the payload is greater than 8 bytes.</a:t>
            </a:r>
          </a:p>
          <a:p>
            <a:pPr marL="171450" indent="-171450"/>
            <a:r>
              <a:rPr lang="en-US" dirty="0" smtClean="0"/>
              <a:t>COM (Communication Stack): Responsible for packing and unpacking of PDUs into signals and vice-versa. It provides signal oriented interface to the application layer (independent of protocol) and PDU oriented access to the lower layers.</a:t>
            </a:r>
            <a:endParaRPr lang="en-US" dirty="0"/>
          </a:p>
          <a:p>
            <a:pPr marL="0" indent="0">
              <a:buNone/>
            </a:pPr>
            <a:endParaRPr lang="en-US" dirty="0" smtClean="0"/>
          </a:p>
        </p:txBody>
      </p:sp>
    </p:spTree>
    <p:extLst>
      <p:ext uri="{BB962C8B-B14F-4D97-AF65-F5344CB8AC3E}">
        <p14:creationId xmlns:p14="http://schemas.microsoft.com/office/powerpoint/2010/main" val="1788976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Software Stack</a:t>
            </a:r>
            <a:endParaRPr lang="en-US" b="0" dirty="0"/>
          </a:p>
        </p:txBody>
      </p:sp>
      <p:pic>
        <p:nvPicPr>
          <p:cNvPr id="6" name="Picture 5"/>
          <p:cNvPicPr>
            <a:picLocks noChangeAspect="1"/>
          </p:cNvPicPr>
          <p:nvPr/>
        </p:nvPicPr>
        <p:blipFill>
          <a:blip r:embed="rId2"/>
          <a:stretch>
            <a:fillRect/>
          </a:stretch>
        </p:blipFill>
        <p:spPr>
          <a:xfrm>
            <a:off x="2024588" y="1052377"/>
            <a:ext cx="8624107" cy="4850583"/>
          </a:xfrm>
          <a:prstGeom prst="rect">
            <a:avLst/>
          </a:prstGeom>
        </p:spPr>
      </p:pic>
    </p:spTree>
    <p:extLst>
      <p:ext uri="{BB962C8B-B14F-4D97-AF65-F5344CB8AC3E}">
        <p14:creationId xmlns:p14="http://schemas.microsoft.com/office/powerpoint/2010/main" val="311187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AUTOSAR </a:t>
            </a:r>
            <a:r>
              <a:rPr lang="en-US" altLang="zh-TW" b="0" dirty="0" smtClean="0"/>
              <a:t>BSW Software Stack</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pPr marL="171450" indent="-171450"/>
            <a:r>
              <a:rPr lang="en-US" dirty="0" smtClean="0"/>
              <a:t>NVM (Non Volatile Memory Stack): Responsible for the read and write functions to the non volatile memory. For example, DEM stores all the DTC related information in the non-volatile memory.</a:t>
            </a:r>
            <a:endParaRPr lang="en-US" dirty="0"/>
          </a:p>
          <a:p>
            <a:pPr marL="171450" indent="-171450"/>
            <a:r>
              <a:rPr lang="en-US" dirty="0" smtClean="0"/>
              <a:t>Fee (Flash EEPROM Emulation) Module: Present in the ECU Abstraction layer. Provides interface to the upper layer NVM to access the flash driver. </a:t>
            </a:r>
            <a:endParaRPr lang="en-US" dirty="0"/>
          </a:p>
          <a:p>
            <a:pPr marL="171450" indent="-171450"/>
            <a:r>
              <a:rPr lang="en-US" dirty="0" smtClean="0"/>
              <a:t>FLS (Flash) Driver: Driver Stack in MCAL layer used to read and write from the flash memory. </a:t>
            </a:r>
            <a:r>
              <a:rPr lang="en-US" dirty="0"/>
              <a:t>Call from NVRAM manager is passed to FEE module and FEE to FLS</a:t>
            </a:r>
            <a:r>
              <a:rPr lang="en-US" dirty="0" smtClean="0"/>
              <a:t>.</a:t>
            </a:r>
          </a:p>
          <a:p>
            <a:pPr marL="171450" indent="-171450"/>
            <a:r>
              <a:rPr lang="en-US" dirty="0" smtClean="0"/>
              <a:t>EA (EEPORM Abstraction) Module: </a:t>
            </a:r>
            <a:r>
              <a:rPr lang="en-US" dirty="0"/>
              <a:t>Present in the ECU Abstraction layer. Provides interface to the upper layer NVM to access the </a:t>
            </a:r>
            <a:r>
              <a:rPr lang="en-US" dirty="0" smtClean="0"/>
              <a:t>EEPROM </a:t>
            </a:r>
            <a:r>
              <a:rPr lang="en-US" dirty="0"/>
              <a:t>driver. </a:t>
            </a:r>
            <a:endParaRPr lang="en-US" dirty="0" smtClean="0"/>
          </a:p>
          <a:p>
            <a:pPr marL="171450" indent="-171450"/>
            <a:r>
              <a:rPr lang="en-US" dirty="0" smtClean="0"/>
              <a:t>EEP (EEPROM) Driver: </a:t>
            </a:r>
            <a:r>
              <a:rPr lang="en-US" dirty="0"/>
              <a:t>Driver Stack in MCAL layer used to read and write from the </a:t>
            </a:r>
            <a:r>
              <a:rPr lang="en-US" dirty="0" smtClean="0"/>
              <a:t>EEPROM </a:t>
            </a:r>
            <a:r>
              <a:rPr lang="en-US" dirty="0"/>
              <a:t>memory. Call from NVRAM manager is passed to </a:t>
            </a:r>
            <a:r>
              <a:rPr lang="en-US" dirty="0" smtClean="0"/>
              <a:t>EA </a:t>
            </a:r>
            <a:r>
              <a:rPr lang="en-US" dirty="0"/>
              <a:t>module and </a:t>
            </a:r>
            <a:r>
              <a:rPr lang="en-US" dirty="0" smtClean="0"/>
              <a:t>EA </a:t>
            </a:r>
            <a:r>
              <a:rPr lang="en-US" dirty="0"/>
              <a:t>to </a:t>
            </a:r>
            <a:r>
              <a:rPr lang="en-US" dirty="0" smtClean="0"/>
              <a:t>EEP.</a:t>
            </a:r>
          </a:p>
          <a:p>
            <a:pPr marL="171450" indent="-171450"/>
            <a:endParaRPr lang="en-US" dirty="0"/>
          </a:p>
          <a:p>
            <a:pPr marL="171450" indent="-171450"/>
            <a:endParaRPr lang="en-US" dirty="0"/>
          </a:p>
          <a:p>
            <a:pPr marL="0" indent="0">
              <a:buNone/>
            </a:pPr>
            <a:endParaRPr lang="en-US" dirty="0" smtClean="0"/>
          </a:p>
        </p:txBody>
      </p:sp>
    </p:spTree>
    <p:extLst>
      <p:ext uri="{BB962C8B-B14F-4D97-AF65-F5344CB8AC3E}">
        <p14:creationId xmlns:p14="http://schemas.microsoft.com/office/powerpoint/2010/main" val="701606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a:t>
            </a:r>
            <a:r>
              <a:rPr lang="en-US" altLang="zh-TW" b="0" dirty="0"/>
              <a:t>: </a:t>
            </a:r>
            <a:r>
              <a:rPr lang="en-US" altLang="zh-TW" b="0" dirty="0" smtClean="0"/>
              <a:t>AUTOSAR BSW Software Stack</a:t>
            </a:r>
            <a:endParaRPr lang="en-US" b="0" dirty="0"/>
          </a:p>
        </p:txBody>
      </p:sp>
      <p:pic>
        <p:nvPicPr>
          <p:cNvPr id="11266" name="Picture 2" descr="https://1.bp.blogspot.com/-m0vK67EuX9s/Xq7VdmJV4AI/AAAAAAAAEOE/dPxOeZTM-2YgM8aF_0qMNgkvwo6BLjvyACLcBGAsYHQ/s640/n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999" y="1052377"/>
            <a:ext cx="7269188" cy="514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Diagnostics: Delta Application Stacks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pPr lvl="0"/>
            <a:endParaRPr lang="en-US" sz="1400" dirty="0"/>
          </a:p>
          <a:p>
            <a:pPr marL="171450" indent="-171450"/>
            <a:r>
              <a:rPr lang="en-US" dirty="0" err="1" smtClean="0"/>
              <a:t>Appldaig</a:t>
            </a:r>
            <a:r>
              <a:rPr lang="en-US" dirty="0" smtClean="0"/>
              <a:t>: SWC responsible for managing diagnostic services. Configured using </a:t>
            </a:r>
            <a:r>
              <a:rPr lang="en-US" dirty="0" err="1" smtClean="0"/>
              <a:t>DaVinci</a:t>
            </a:r>
            <a:r>
              <a:rPr lang="en-US" dirty="0" smtClean="0"/>
              <a:t> Configurator and Developer. </a:t>
            </a:r>
            <a:endParaRPr lang="en-US" dirty="0"/>
          </a:p>
          <a:p>
            <a:pPr marL="171450" indent="-171450"/>
            <a:r>
              <a:rPr lang="en-US" dirty="0" err="1"/>
              <a:t>Demwrap</a:t>
            </a:r>
            <a:r>
              <a:rPr lang="en-US" dirty="0"/>
              <a:t> (legacy</a:t>
            </a:r>
            <a:r>
              <a:rPr lang="en-US" dirty="0" smtClean="0"/>
              <a:t>): SWC responsible for handling DEM related functions.</a:t>
            </a:r>
            <a:endParaRPr lang="en-US" dirty="0"/>
          </a:p>
          <a:p>
            <a:pPr marL="171450" indent="-171450"/>
            <a:r>
              <a:rPr lang="en-US" dirty="0"/>
              <a:t>Coding (legacy</a:t>
            </a:r>
            <a:r>
              <a:rPr lang="en-US" dirty="0" smtClean="0"/>
              <a:t>): SWC responsible for handling the NVM related functions.</a:t>
            </a:r>
            <a:endParaRPr lang="en-US" dirty="0"/>
          </a:p>
          <a:p>
            <a:pPr marL="171450" indent="-171450"/>
            <a:r>
              <a:rPr lang="en-US" dirty="0" smtClean="0"/>
              <a:t>ECU </a:t>
            </a:r>
            <a:r>
              <a:rPr lang="en-US" dirty="0"/>
              <a:t>Ext. (bootloader) (part legacy</a:t>
            </a:r>
            <a:r>
              <a:rPr lang="en-US" dirty="0" smtClean="0"/>
              <a:t>): SWC responsible for bootloader functionalities. For example, the number of times the ECU is flashed is to be stored in the NVM.</a:t>
            </a:r>
          </a:p>
          <a:p>
            <a:pPr marL="171450" indent="-171450"/>
            <a:r>
              <a:rPr lang="en-US" dirty="0" smtClean="0"/>
              <a:t>Note: Legacy means the stack is already implemented and can be used in all projects. The files are supposed to be kept static and are not to be changed. </a:t>
            </a:r>
            <a:endParaRPr lang="en-US" dirty="0"/>
          </a:p>
          <a:p>
            <a:endParaRPr lang="en-US" dirty="0" smtClean="0"/>
          </a:p>
        </p:txBody>
      </p:sp>
    </p:spTree>
    <p:extLst>
      <p:ext uri="{BB962C8B-B14F-4D97-AF65-F5344CB8AC3E}">
        <p14:creationId xmlns:p14="http://schemas.microsoft.com/office/powerpoint/2010/main" val="4124320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DCM </a:t>
            </a:r>
            <a:r>
              <a:rPr lang="en-US" dirty="0" smtClean="0"/>
              <a:t>is responsible </a:t>
            </a:r>
            <a:r>
              <a:rPr lang="en-US" dirty="0"/>
              <a:t>for handling the diagnostics related communication, </a:t>
            </a:r>
            <a:r>
              <a:rPr lang="en-US" dirty="0" err="1"/>
              <a:t>ie</a:t>
            </a:r>
            <a:r>
              <a:rPr lang="en-US" dirty="0"/>
              <a:t> the diagnostic services. It receives the service request, validates it, takes proper action and </a:t>
            </a:r>
            <a:r>
              <a:rPr lang="en-US" dirty="0" smtClean="0"/>
              <a:t>sends </a:t>
            </a:r>
            <a:r>
              <a:rPr lang="en-US" dirty="0"/>
              <a:t>the response </a:t>
            </a:r>
            <a:r>
              <a:rPr lang="en-US" dirty="0" smtClean="0"/>
              <a:t>(either positive or negative)</a:t>
            </a:r>
          </a:p>
          <a:p>
            <a:r>
              <a:rPr lang="en-US" dirty="0" smtClean="0"/>
              <a:t> </a:t>
            </a:r>
            <a:r>
              <a:rPr lang="en-US" dirty="0"/>
              <a:t>AUTOSAR DCM supports standard diagnostic protocols like UDS – ISO14229-1, OBD – ISO15031-5 over CAN, </a:t>
            </a:r>
            <a:r>
              <a:rPr lang="en-US" dirty="0" err="1"/>
              <a:t>FlexRay</a:t>
            </a:r>
            <a:r>
              <a:rPr lang="en-US" dirty="0"/>
              <a:t> and MOST bus.</a:t>
            </a:r>
          </a:p>
          <a:p>
            <a:endParaRPr lang="en-US" dirty="0" smtClean="0"/>
          </a:p>
          <a:p>
            <a:endParaRPr lang="en-US" dirty="0"/>
          </a:p>
          <a:p>
            <a:endParaRPr lang="en-US" dirty="0" smtClean="0"/>
          </a:p>
        </p:txBody>
      </p:sp>
      <p:sp>
        <p:nvSpPr>
          <p:cNvPr id="3" name="Title 2"/>
          <p:cNvSpPr>
            <a:spLocks noGrp="1"/>
          </p:cNvSpPr>
          <p:nvPr>
            <p:ph type="title"/>
          </p:nvPr>
        </p:nvSpPr>
        <p:spPr/>
        <p:txBody>
          <a:bodyPr/>
          <a:lstStyle/>
          <a:p>
            <a:r>
              <a:rPr lang="en-US" b="0" dirty="0" smtClean="0"/>
              <a:t>AUTOSAR DCM STACK</a:t>
            </a:r>
            <a:endParaRPr lang="en-IN" b="0" dirty="0"/>
          </a:p>
        </p:txBody>
      </p:sp>
      <p:pic>
        <p:nvPicPr>
          <p:cNvPr id="13314" name="Picture 2" descr="https://1.bp.blogspot.com/-Y_9uAOypN2w/XxvREp7LfYI/AAAAAAAAEbQ/yZJpWeT3o8A4O-tCd038iL2GmMVUOvBAwCLcBGAsYHQ/s1600/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707" y="3302739"/>
            <a:ext cx="5442585" cy="336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87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Vehicle Diagnostics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835481"/>
          </a:xfrm>
        </p:spPr>
        <p:txBody>
          <a:bodyPr/>
          <a:lstStyle/>
          <a:p>
            <a:r>
              <a:rPr lang="en-US" dirty="0" smtClean="0"/>
              <a:t>Vehicle Diagnostics helps to analyze the health of a vehicle, by checking the parameter (based on sensors) data and fault related data.</a:t>
            </a:r>
          </a:p>
          <a:p>
            <a:r>
              <a:rPr lang="en-US" dirty="0" smtClean="0"/>
              <a:t>They are classified as On Board Diagnostics (OBD) and off board diagnostics (UDS – Unified Diagnostics Services)</a:t>
            </a:r>
          </a:p>
          <a:p>
            <a:r>
              <a:rPr lang="en-US" dirty="0" smtClean="0"/>
              <a:t>OBD is the vehicle’s built in diagnostics setup, earlier which used to use MIL (Malfunction Indicator Light) and these days provide communication interface through which real time data and fault related data (Diagnostic Trouble Codes – DTCs) can be queried.</a:t>
            </a:r>
          </a:p>
        </p:txBody>
      </p:sp>
      <p:pic>
        <p:nvPicPr>
          <p:cNvPr id="1026" name="Picture 2" descr="https://m.media-amazon.com/images/I/61yr+nfxvFL._AC_SL1500_.jp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512037" y="4235264"/>
            <a:ext cx="2666003" cy="219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327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DCM is subdivided into 3 parts:</a:t>
            </a:r>
          </a:p>
          <a:p>
            <a:r>
              <a:rPr lang="en-US" dirty="0" smtClean="0"/>
              <a:t>1. DSL (Diagnostic Session Layer)</a:t>
            </a:r>
          </a:p>
          <a:p>
            <a:pPr lvl="1"/>
            <a:r>
              <a:rPr lang="en-US" sz="2000" dirty="0" smtClean="0"/>
              <a:t>Handles the diagnostic session and takes care of session timing</a:t>
            </a:r>
            <a:endParaRPr lang="en-US" sz="2000" dirty="0"/>
          </a:p>
          <a:p>
            <a:pPr lvl="1"/>
            <a:r>
              <a:rPr lang="en-US" sz="2000" dirty="0" smtClean="0"/>
              <a:t>Receives </a:t>
            </a:r>
            <a:r>
              <a:rPr lang="en-US" sz="2000" dirty="0"/>
              <a:t>service request from </a:t>
            </a:r>
            <a:r>
              <a:rPr lang="en-US" sz="2000" dirty="0" err="1"/>
              <a:t>PDUr</a:t>
            </a:r>
            <a:r>
              <a:rPr lang="en-US" sz="2000" dirty="0"/>
              <a:t> and sends to the DSD. Similarly, receives the service response from DSD and sends it to </a:t>
            </a:r>
            <a:r>
              <a:rPr lang="en-US" sz="2000" dirty="0" err="1"/>
              <a:t>PDUr</a:t>
            </a:r>
            <a:r>
              <a:rPr lang="en-US" sz="2000" dirty="0" smtClean="0"/>
              <a:t>.</a:t>
            </a:r>
          </a:p>
          <a:p>
            <a:pPr lvl="1"/>
            <a:r>
              <a:rPr lang="en-US" sz="2000" dirty="0"/>
              <a:t>Keeps track of current session and manages the non-default session server time-out, if not in default session and server time out happens, then resets to default session.</a:t>
            </a:r>
          </a:p>
          <a:p>
            <a:pPr lvl="1"/>
            <a:r>
              <a:rPr lang="en-US" sz="2000" dirty="0"/>
              <a:t>ECU Sessions:</a:t>
            </a:r>
          </a:p>
          <a:p>
            <a:pPr lvl="2"/>
            <a:r>
              <a:rPr lang="en-US" sz="1800" dirty="0"/>
              <a:t>Default Session: Normal condition</a:t>
            </a:r>
          </a:p>
          <a:p>
            <a:pPr lvl="2"/>
            <a:r>
              <a:rPr lang="en-US" sz="1800" dirty="0"/>
              <a:t>Extended Session: To unlock additional diagnostic services</a:t>
            </a:r>
          </a:p>
          <a:p>
            <a:pPr lvl="2"/>
            <a:r>
              <a:rPr lang="en-US" sz="1800" dirty="0"/>
              <a:t>Programming session: To program the ECU</a:t>
            </a:r>
          </a:p>
          <a:p>
            <a:pPr lvl="1"/>
            <a:endParaRPr lang="en-US" sz="2000" dirty="0"/>
          </a:p>
          <a:p>
            <a:pPr lvl="1"/>
            <a:endParaRPr lang="en-US" dirty="0" smtClean="0"/>
          </a:p>
          <a:p>
            <a:endParaRPr lang="en-US" dirty="0"/>
          </a:p>
          <a:p>
            <a:endParaRPr lang="en-US" dirty="0" smtClean="0"/>
          </a:p>
        </p:txBody>
      </p:sp>
      <p:sp>
        <p:nvSpPr>
          <p:cNvPr id="3" name="Title 2"/>
          <p:cNvSpPr>
            <a:spLocks noGrp="1"/>
          </p:cNvSpPr>
          <p:nvPr>
            <p:ph type="title"/>
          </p:nvPr>
        </p:nvSpPr>
        <p:spPr/>
        <p:txBody>
          <a:bodyPr/>
          <a:lstStyle/>
          <a:p>
            <a:r>
              <a:rPr lang="en-US" b="0" dirty="0" smtClean="0"/>
              <a:t>AUTOSAR DCM STACK</a:t>
            </a:r>
            <a:endParaRPr lang="en-IN" b="0" dirty="0"/>
          </a:p>
        </p:txBody>
      </p:sp>
    </p:spTree>
    <p:extLst>
      <p:ext uri="{BB962C8B-B14F-4D97-AF65-F5344CB8AC3E}">
        <p14:creationId xmlns:p14="http://schemas.microsoft.com/office/powerpoint/2010/main" val="2702852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DSL (Diagnostic Session Layer)</a:t>
            </a:r>
          </a:p>
          <a:p>
            <a:pPr lvl="1"/>
            <a:r>
              <a:rPr lang="en-US" sz="2000" dirty="0"/>
              <a:t>In </a:t>
            </a:r>
            <a:r>
              <a:rPr lang="en-US" sz="2000" dirty="0" err="1"/>
              <a:t>Davinci</a:t>
            </a:r>
            <a:r>
              <a:rPr lang="en-US" sz="2000" dirty="0"/>
              <a:t> Configurator, under </a:t>
            </a:r>
            <a:r>
              <a:rPr lang="en-US" sz="2000" dirty="0" err="1"/>
              <a:t>Dcm</a:t>
            </a:r>
            <a:r>
              <a:rPr lang="en-US" sz="2000" dirty="0"/>
              <a:t> </a:t>
            </a:r>
            <a:r>
              <a:rPr lang="en-US" sz="2000" dirty="0">
                <a:sym typeface="Wingdings" panose="05000000000000000000" pitchFamily="2" charset="2"/>
              </a:rPr>
              <a:t> </a:t>
            </a:r>
            <a:r>
              <a:rPr lang="en-US" sz="2000" dirty="0" err="1">
                <a:sym typeface="Wingdings" panose="05000000000000000000" pitchFamily="2" charset="2"/>
              </a:rPr>
              <a:t>DcmDsl</a:t>
            </a:r>
            <a:r>
              <a:rPr lang="en-US" sz="2000" dirty="0">
                <a:sym typeface="Wingdings" panose="05000000000000000000" pitchFamily="2" charset="2"/>
              </a:rPr>
              <a:t>, we are able to configure the session related settings like the protocol type, service request repress limits, DSL data buffer size </a:t>
            </a:r>
            <a:r>
              <a:rPr lang="en-US" sz="2000" dirty="0" err="1">
                <a:sym typeface="Wingdings" panose="05000000000000000000" pitchFamily="2" charset="2"/>
              </a:rPr>
              <a:t>etc</a:t>
            </a:r>
            <a:endParaRPr lang="en-US" sz="2000" dirty="0">
              <a:sym typeface="Wingdings" panose="05000000000000000000" pitchFamily="2" charset="2"/>
            </a:endParaRPr>
          </a:p>
          <a:p>
            <a:pPr lvl="1"/>
            <a:r>
              <a:rPr lang="en-US" sz="2000" dirty="0">
                <a:sym typeface="Wingdings" panose="05000000000000000000" pitchFamily="2" charset="2"/>
              </a:rPr>
              <a:t>Note: The maximum data length as per ISO 15765 CAN TP is 4095 bytes. </a:t>
            </a:r>
            <a:endParaRPr lang="en-US" sz="2000" dirty="0"/>
          </a:p>
          <a:p>
            <a:pPr lvl="1"/>
            <a:endParaRPr lang="en-US" dirty="0" smtClean="0"/>
          </a:p>
          <a:p>
            <a:r>
              <a:rPr lang="en-US" dirty="0" smtClean="0"/>
              <a:t>2. DSD (Diagnostic Service Dispatcher) </a:t>
            </a:r>
          </a:p>
          <a:p>
            <a:pPr lvl="1"/>
            <a:r>
              <a:rPr lang="en-US" sz="2000" dirty="0" smtClean="0"/>
              <a:t>Check the validity of incoming request, </a:t>
            </a:r>
            <a:r>
              <a:rPr lang="en-US" sz="2000" dirty="0" err="1" smtClean="0"/>
              <a:t>ie</a:t>
            </a:r>
            <a:r>
              <a:rPr lang="en-US" sz="2000" dirty="0" smtClean="0"/>
              <a:t> session type and security access level.</a:t>
            </a:r>
          </a:p>
          <a:p>
            <a:pPr lvl="1"/>
            <a:r>
              <a:rPr lang="en-US" sz="2000" dirty="0" smtClean="0"/>
              <a:t>Receives service request from DSL and sends it to DSP, which sends the response signal back after the processing</a:t>
            </a:r>
          </a:p>
          <a:p>
            <a:pPr lvl="1"/>
            <a:r>
              <a:rPr lang="en-US" sz="2000" dirty="0" smtClean="0"/>
              <a:t>Checks the request SID with the pre-defined Service Identifier Table, if approved sends it to DSD, else rejects with </a:t>
            </a:r>
            <a:r>
              <a:rPr lang="en-US" sz="2000" dirty="0"/>
              <a:t>NRC  0x11 i.e. Service not supported to the DSL</a:t>
            </a:r>
            <a:r>
              <a:rPr lang="en-US" sz="2000" dirty="0" smtClean="0"/>
              <a:t>.</a:t>
            </a:r>
          </a:p>
          <a:p>
            <a:pPr lvl="1"/>
            <a:r>
              <a:rPr lang="en-US" sz="2000" dirty="0" smtClean="0"/>
              <a:t>Verifies if service is supported in the current diagnostic session, else </a:t>
            </a:r>
            <a:r>
              <a:rPr lang="en-US" sz="2000" dirty="0"/>
              <a:t>rejects with the NRC (0x7F) which means Service is not supported for active session</a:t>
            </a:r>
            <a:r>
              <a:rPr lang="en-US" sz="2000" dirty="0" smtClean="0"/>
              <a:t>.</a:t>
            </a:r>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dirty="0" smtClean="0"/>
          </a:p>
          <a:p>
            <a:endParaRPr lang="en-US" dirty="0" smtClean="0"/>
          </a:p>
          <a:p>
            <a:pPr lvl="1"/>
            <a:endParaRPr lang="en-US" dirty="0" smtClean="0"/>
          </a:p>
          <a:p>
            <a:pPr lvl="1"/>
            <a:endParaRPr lang="en-US" sz="2000" dirty="0" smtClean="0"/>
          </a:p>
          <a:p>
            <a:pPr lvl="1"/>
            <a:endParaRPr lang="en-US" dirty="0" smtClean="0"/>
          </a:p>
          <a:p>
            <a:endParaRPr lang="en-US" dirty="0"/>
          </a:p>
          <a:p>
            <a:endParaRPr lang="en-US" dirty="0" smtClean="0"/>
          </a:p>
        </p:txBody>
      </p:sp>
      <p:sp>
        <p:nvSpPr>
          <p:cNvPr id="3" name="Title 2"/>
          <p:cNvSpPr>
            <a:spLocks noGrp="1"/>
          </p:cNvSpPr>
          <p:nvPr>
            <p:ph type="title"/>
          </p:nvPr>
        </p:nvSpPr>
        <p:spPr/>
        <p:txBody>
          <a:bodyPr/>
          <a:lstStyle/>
          <a:p>
            <a:r>
              <a:rPr lang="en-US" b="0" dirty="0" smtClean="0"/>
              <a:t>AUTOSAR DCM STACK</a:t>
            </a:r>
            <a:endParaRPr lang="en-IN" b="0" dirty="0"/>
          </a:p>
        </p:txBody>
      </p:sp>
    </p:spTree>
    <p:extLst>
      <p:ext uri="{BB962C8B-B14F-4D97-AF65-F5344CB8AC3E}">
        <p14:creationId xmlns:p14="http://schemas.microsoft.com/office/powerpoint/2010/main" val="2599832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170463"/>
            <a:ext cx="11379200" cy="2928572"/>
          </a:xfrm>
        </p:spPr>
        <p:txBody>
          <a:bodyPr/>
          <a:lstStyle/>
          <a:p>
            <a:r>
              <a:rPr lang="en-US" dirty="0"/>
              <a:t>2</a:t>
            </a:r>
            <a:r>
              <a:rPr lang="en-US" dirty="0" smtClean="0"/>
              <a:t>. </a:t>
            </a:r>
            <a:r>
              <a:rPr lang="en-US" dirty="0"/>
              <a:t>DSD (Diagnostic Service Dispatcher) </a:t>
            </a:r>
            <a:endParaRPr lang="en-US" dirty="0" smtClean="0"/>
          </a:p>
          <a:p>
            <a:pPr lvl="1"/>
            <a:r>
              <a:rPr lang="en-US" sz="2000" dirty="0" smtClean="0"/>
              <a:t>Verifies the security access level: Some diagnostic services have restricted security access levels. Gets the current security access level from DSL and checks if the request is allowed, if not, rejects with the NRC 0x33 which means Security access denied.</a:t>
            </a:r>
          </a:p>
          <a:p>
            <a:pPr lvl="1"/>
            <a:r>
              <a:rPr lang="en-US" sz="2000" dirty="0" smtClean="0"/>
              <a:t>UDS Service 0x27 is used to handle security access levels</a:t>
            </a:r>
          </a:p>
          <a:p>
            <a:pPr lvl="2"/>
            <a:r>
              <a:rPr lang="en-US" dirty="0" smtClean="0"/>
              <a:t>27 01 and 27 02 = Level 1 (figure-Seed Key)</a:t>
            </a:r>
            <a:endParaRPr lang="en-IN" dirty="0" smtClean="0"/>
          </a:p>
          <a:p>
            <a:pPr lvl="2"/>
            <a:r>
              <a:rPr lang="en-US" dirty="0" smtClean="0"/>
              <a:t>27 11 and 27 12 = level 2</a:t>
            </a:r>
            <a:endParaRPr lang="en-IN" dirty="0" smtClean="0"/>
          </a:p>
          <a:p>
            <a:pPr lvl="2"/>
            <a:r>
              <a:rPr lang="en-US" dirty="0" smtClean="0"/>
              <a:t>27 </a:t>
            </a:r>
            <a:r>
              <a:rPr lang="en-US" dirty="0"/>
              <a:t>0A and 27 0B = level </a:t>
            </a:r>
            <a:r>
              <a:rPr lang="en-US" dirty="0" smtClean="0"/>
              <a:t>3</a:t>
            </a:r>
          </a:p>
          <a:p>
            <a:pPr lvl="2"/>
            <a:endParaRPr lang="en-US" dirty="0"/>
          </a:p>
          <a:p>
            <a:endParaRPr lang="en-US" dirty="0" smtClean="0"/>
          </a:p>
        </p:txBody>
      </p:sp>
      <p:sp>
        <p:nvSpPr>
          <p:cNvPr id="3" name="Title 2"/>
          <p:cNvSpPr>
            <a:spLocks noGrp="1"/>
          </p:cNvSpPr>
          <p:nvPr>
            <p:ph type="title"/>
          </p:nvPr>
        </p:nvSpPr>
        <p:spPr/>
        <p:txBody>
          <a:bodyPr/>
          <a:lstStyle/>
          <a:p>
            <a:r>
              <a:rPr lang="en-US" b="0" dirty="0" smtClean="0"/>
              <a:t>AUTOSAR DCM STACK</a:t>
            </a:r>
            <a:endParaRPr lang="en-IN" b="0"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358882" y="3446535"/>
            <a:ext cx="5425244" cy="2648607"/>
          </a:xfrm>
          <a:prstGeom prst="rect">
            <a:avLst/>
          </a:prstGeom>
          <a:noFill/>
          <a:ln>
            <a:noFill/>
          </a:ln>
        </p:spPr>
      </p:pic>
    </p:spTree>
    <p:extLst>
      <p:ext uri="{BB962C8B-B14F-4D97-AF65-F5344CB8AC3E}">
        <p14:creationId xmlns:p14="http://schemas.microsoft.com/office/powerpoint/2010/main" val="3592696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170463"/>
            <a:ext cx="11379200" cy="1227504"/>
          </a:xfrm>
        </p:spPr>
        <p:txBody>
          <a:bodyPr/>
          <a:lstStyle/>
          <a:p>
            <a:r>
              <a:rPr lang="en-US" dirty="0"/>
              <a:t>2</a:t>
            </a:r>
            <a:r>
              <a:rPr lang="en-US" dirty="0" smtClean="0"/>
              <a:t>. </a:t>
            </a:r>
            <a:r>
              <a:rPr lang="en-US" dirty="0"/>
              <a:t>DSD (Diagnostic Service Dispatcher) </a:t>
            </a:r>
            <a:endParaRPr lang="en-US" dirty="0" smtClean="0"/>
          </a:p>
          <a:p>
            <a:pPr lvl="1"/>
            <a:r>
              <a:rPr lang="en-US" sz="2000" dirty="0"/>
              <a:t>In configurator, under “</a:t>
            </a:r>
            <a:r>
              <a:rPr lang="en-US" sz="2000" dirty="0" err="1"/>
              <a:t>Dcm</a:t>
            </a:r>
            <a:r>
              <a:rPr lang="en-US" sz="2000" dirty="0"/>
              <a:t>” </a:t>
            </a:r>
            <a:r>
              <a:rPr lang="en-US" sz="2000" dirty="0">
                <a:sym typeface="Wingdings" panose="05000000000000000000" pitchFamily="2" charset="2"/>
              </a:rPr>
              <a:t> </a:t>
            </a:r>
            <a:r>
              <a:rPr lang="en-US" sz="2000" dirty="0"/>
              <a:t>“</a:t>
            </a:r>
            <a:r>
              <a:rPr lang="en-US" sz="2000" dirty="0" err="1"/>
              <a:t>DcmDsd</a:t>
            </a:r>
            <a:r>
              <a:rPr lang="en-US" sz="2000" dirty="0"/>
              <a:t>” </a:t>
            </a:r>
            <a:r>
              <a:rPr lang="en-US" sz="2000" dirty="0">
                <a:sym typeface="Wingdings" panose="05000000000000000000" pitchFamily="2" charset="2"/>
              </a:rPr>
              <a:t></a:t>
            </a:r>
            <a:r>
              <a:rPr lang="en-US" sz="2000" dirty="0"/>
              <a:t> “</a:t>
            </a:r>
            <a:r>
              <a:rPr lang="en-US" sz="2000" dirty="0" err="1"/>
              <a:t>DcmDsdServiceTable</a:t>
            </a:r>
            <a:r>
              <a:rPr lang="en-US" sz="2000" dirty="0"/>
              <a:t>” </a:t>
            </a:r>
            <a:r>
              <a:rPr lang="en-US" sz="2000" dirty="0">
                <a:sym typeface="Wingdings" panose="05000000000000000000" pitchFamily="2" charset="2"/>
              </a:rPr>
              <a:t></a:t>
            </a:r>
            <a:r>
              <a:rPr lang="en-US" sz="2000" dirty="0"/>
              <a:t> “</a:t>
            </a:r>
            <a:r>
              <a:rPr lang="en-US" sz="2000" dirty="0" err="1"/>
              <a:t>DcmDsdServices</a:t>
            </a:r>
            <a:r>
              <a:rPr lang="en-US" sz="2000" dirty="0"/>
              <a:t>” we can see different UDS Service </a:t>
            </a:r>
            <a:r>
              <a:rPr lang="en-US" sz="2000" dirty="0" smtClean="0"/>
              <a:t>Codes. Which can be expanded to get their sub functions</a:t>
            </a:r>
            <a:r>
              <a:rPr lang="en-US" sz="2000" dirty="0"/>
              <a:t>. </a:t>
            </a:r>
          </a:p>
          <a:p>
            <a:pPr marL="457189" lvl="1" indent="0">
              <a:buNone/>
            </a:pPr>
            <a:endParaRPr lang="en-US" dirty="0" smtClean="0"/>
          </a:p>
          <a:p>
            <a:pPr lvl="1"/>
            <a:endParaRPr lang="en-US" sz="2000" dirty="0" smtClean="0"/>
          </a:p>
          <a:p>
            <a:pPr lvl="1"/>
            <a:endParaRPr lang="en-US" sz="2000" dirty="0" smtClean="0"/>
          </a:p>
          <a:p>
            <a:pPr lvl="1"/>
            <a:endParaRPr lang="en-US" dirty="0" smtClean="0"/>
          </a:p>
          <a:p>
            <a:pPr lvl="1"/>
            <a:endParaRPr lang="en-US" sz="2000" dirty="0"/>
          </a:p>
          <a:p>
            <a:pPr lvl="1"/>
            <a:endParaRPr lang="en-IN" sz="2000" dirty="0"/>
          </a:p>
          <a:p>
            <a:pPr lvl="1"/>
            <a:endParaRPr lang="en-US" dirty="0" smtClean="0"/>
          </a:p>
          <a:p>
            <a:endParaRPr lang="en-US" dirty="0" smtClean="0"/>
          </a:p>
        </p:txBody>
      </p:sp>
      <p:sp>
        <p:nvSpPr>
          <p:cNvPr id="3" name="Title 2"/>
          <p:cNvSpPr>
            <a:spLocks noGrp="1"/>
          </p:cNvSpPr>
          <p:nvPr>
            <p:ph type="title"/>
          </p:nvPr>
        </p:nvSpPr>
        <p:spPr/>
        <p:txBody>
          <a:bodyPr/>
          <a:lstStyle/>
          <a:p>
            <a:r>
              <a:rPr lang="en-US" b="0" dirty="0" smtClean="0"/>
              <a:t>AUTOSAR DCM STACK</a:t>
            </a:r>
            <a:endParaRPr lang="en-IN" b="0" dirty="0"/>
          </a:p>
        </p:txBody>
      </p:sp>
      <p:pic>
        <p:nvPicPr>
          <p:cNvPr id="6" name="Picture 5"/>
          <p:cNvPicPr/>
          <p:nvPr/>
        </p:nvPicPr>
        <p:blipFill>
          <a:blip r:embed="rId3"/>
          <a:stretch>
            <a:fillRect/>
          </a:stretch>
        </p:blipFill>
        <p:spPr>
          <a:xfrm>
            <a:off x="851338" y="2448678"/>
            <a:ext cx="10615984" cy="3521198"/>
          </a:xfrm>
          <a:prstGeom prst="rect">
            <a:avLst/>
          </a:prstGeom>
          <a:ln>
            <a:solidFill>
              <a:schemeClr val="tx1"/>
            </a:solidFill>
          </a:ln>
          <a:effectLst>
            <a:softEdge rad="0"/>
          </a:effectLst>
        </p:spPr>
      </p:pic>
    </p:spTree>
    <p:extLst>
      <p:ext uri="{BB962C8B-B14F-4D97-AF65-F5344CB8AC3E}">
        <p14:creationId xmlns:p14="http://schemas.microsoft.com/office/powerpoint/2010/main" val="6586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2343" y="1002512"/>
            <a:ext cx="11379200" cy="5083192"/>
          </a:xfrm>
        </p:spPr>
        <p:txBody>
          <a:bodyPr/>
          <a:lstStyle/>
          <a:p>
            <a:pPr marL="457189" lvl="1" indent="0">
              <a:buNone/>
            </a:pPr>
            <a:endParaRPr lang="en-US" dirty="0" smtClean="0"/>
          </a:p>
          <a:p>
            <a:r>
              <a:rPr lang="en-US" dirty="0" smtClean="0"/>
              <a:t>3. DSP (Diagnostic Service Processor)</a:t>
            </a:r>
          </a:p>
          <a:p>
            <a:pPr lvl="1"/>
            <a:r>
              <a:rPr lang="en-US" sz="2000" dirty="0" smtClean="0"/>
              <a:t>Processes the received service request.</a:t>
            </a:r>
          </a:p>
          <a:p>
            <a:pPr lvl="1"/>
            <a:r>
              <a:rPr lang="en-US" sz="2000" dirty="0" smtClean="0"/>
              <a:t>After receiving the request from DSD, DSP checks it’s format &amp; length, if approved, gets the required data from DEM or SWC (</a:t>
            </a:r>
            <a:r>
              <a:rPr lang="en-US" sz="2000" dirty="0" err="1" smtClean="0"/>
              <a:t>appldiag</a:t>
            </a:r>
            <a:r>
              <a:rPr lang="en-US" sz="2000" dirty="0" smtClean="0"/>
              <a:t>) and then assembles the response.</a:t>
            </a:r>
          </a:p>
          <a:p>
            <a:pPr lvl="1"/>
            <a:r>
              <a:rPr lang="en-US" sz="2000" dirty="0" smtClean="0"/>
              <a:t>If the request doesn’t have the proper format or length, DSP sends a negative response with the NRC 0x13, </a:t>
            </a:r>
            <a:r>
              <a:rPr lang="en-US" sz="2000" dirty="0" err="1" smtClean="0"/>
              <a:t>ie</a:t>
            </a:r>
            <a:r>
              <a:rPr lang="en-US" sz="2000" dirty="0" smtClean="0"/>
              <a:t> “Invalid message </a:t>
            </a:r>
            <a:r>
              <a:rPr lang="en-US" sz="2000" dirty="0" err="1" smtClean="0"/>
              <a:t>lenth</a:t>
            </a:r>
            <a:r>
              <a:rPr lang="en-US" sz="2000" dirty="0" smtClean="0"/>
              <a:t>/format”.</a:t>
            </a:r>
          </a:p>
          <a:p>
            <a:pPr lvl="1"/>
            <a:r>
              <a:rPr lang="en-US" sz="2000" dirty="0" smtClean="0"/>
              <a:t>DSP also checks the specific sub function with the service, if not supported, DSP </a:t>
            </a:r>
            <a:r>
              <a:rPr lang="en-US" sz="2000" dirty="0"/>
              <a:t>sends a negative response with the NRC </a:t>
            </a:r>
            <a:r>
              <a:rPr lang="en-US" sz="2000" dirty="0" smtClean="0"/>
              <a:t>0x12, </a:t>
            </a:r>
            <a:r>
              <a:rPr lang="en-US" sz="2000" dirty="0" err="1"/>
              <a:t>ie</a:t>
            </a:r>
            <a:r>
              <a:rPr lang="en-US" sz="2000" dirty="0"/>
              <a:t> </a:t>
            </a:r>
            <a:r>
              <a:rPr lang="en-US" sz="2000" dirty="0" smtClean="0"/>
              <a:t>“Sub function not supported”.</a:t>
            </a:r>
            <a:endParaRPr lang="en-US" sz="2000" dirty="0"/>
          </a:p>
          <a:p>
            <a:pPr lvl="1"/>
            <a:endParaRPr lang="en-US" sz="2000" dirty="0" smtClean="0"/>
          </a:p>
          <a:p>
            <a:pPr lvl="1"/>
            <a:endParaRPr lang="en-US" sz="2000" dirty="0" smtClean="0"/>
          </a:p>
          <a:p>
            <a:pPr lvl="1"/>
            <a:endParaRPr lang="en-US" dirty="0" smtClean="0"/>
          </a:p>
          <a:p>
            <a:pPr lvl="1"/>
            <a:endParaRPr lang="en-US" sz="2000" dirty="0"/>
          </a:p>
          <a:p>
            <a:pPr lvl="1"/>
            <a:endParaRPr lang="en-IN" sz="2000" dirty="0"/>
          </a:p>
          <a:p>
            <a:pPr lvl="1"/>
            <a:endParaRPr lang="en-US" dirty="0" smtClean="0"/>
          </a:p>
          <a:p>
            <a:endParaRPr lang="en-US" dirty="0" smtClean="0"/>
          </a:p>
        </p:txBody>
      </p:sp>
      <p:sp>
        <p:nvSpPr>
          <p:cNvPr id="3" name="Title 2"/>
          <p:cNvSpPr>
            <a:spLocks noGrp="1"/>
          </p:cNvSpPr>
          <p:nvPr>
            <p:ph type="title"/>
          </p:nvPr>
        </p:nvSpPr>
        <p:spPr/>
        <p:txBody>
          <a:bodyPr/>
          <a:lstStyle/>
          <a:p>
            <a:r>
              <a:rPr lang="en-US" b="0" dirty="0" smtClean="0"/>
              <a:t>AUTOSAR DCM STACK</a:t>
            </a:r>
            <a:endParaRPr lang="en-IN" b="0" dirty="0"/>
          </a:p>
        </p:txBody>
      </p:sp>
    </p:spTree>
    <p:extLst>
      <p:ext uri="{BB962C8B-B14F-4D97-AF65-F5344CB8AC3E}">
        <p14:creationId xmlns:p14="http://schemas.microsoft.com/office/powerpoint/2010/main" val="12331967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6400" y="1170463"/>
            <a:ext cx="11379200" cy="5083192"/>
          </a:xfrm>
        </p:spPr>
        <p:txBody>
          <a:bodyPr/>
          <a:lstStyle/>
          <a:p>
            <a:r>
              <a:rPr lang="en-US" dirty="0"/>
              <a:t>3</a:t>
            </a:r>
            <a:r>
              <a:rPr lang="en-US" dirty="0" smtClean="0"/>
              <a:t>. </a:t>
            </a:r>
            <a:r>
              <a:rPr lang="en-US" dirty="0"/>
              <a:t>DSP (Diagnostic Service Processor</a:t>
            </a:r>
            <a:r>
              <a:rPr lang="en-US" dirty="0" smtClean="0"/>
              <a:t>)</a:t>
            </a:r>
          </a:p>
          <a:p>
            <a:pPr lvl="1"/>
            <a:r>
              <a:rPr lang="en-US" sz="2000" dirty="0" smtClean="0"/>
              <a:t>In </a:t>
            </a:r>
            <a:r>
              <a:rPr lang="en-US" sz="2000" dirty="0" err="1" smtClean="0"/>
              <a:t>Davinci</a:t>
            </a:r>
            <a:r>
              <a:rPr lang="en-US" sz="2000" dirty="0" smtClean="0"/>
              <a:t> Configurator, </a:t>
            </a:r>
            <a:r>
              <a:rPr lang="en-US" sz="2000" dirty="0"/>
              <a:t>u</a:t>
            </a:r>
            <a:r>
              <a:rPr lang="en-US" sz="2000" dirty="0" smtClean="0"/>
              <a:t>nder “</a:t>
            </a:r>
            <a:r>
              <a:rPr lang="en-US" sz="2000" dirty="0" err="1" smtClean="0"/>
              <a:t>Dcm</a:t>
            </a:r>
            <a:r>
              <a:rPr lang="en-US" sz="2000" dirty="0" smtClean="0"/>
              <a:t>” </a:t>
            </a:r>
            <a:r>
              <a:rPr lang="en-US" sz="2000" dirty="0" smtClean="0">
                <a:sym typeface="Wingdings" panose="05000000000000000000" pitchFamily="2" charset="2"/>
              </a:rPr>
              <a:t> </a:t>
            </a:r>
            <a:r>
              <a:rPr lang="en-US" sz="2000" dirty="0" smtClean="0"/>
              <a:t>“</a:t>
            </a:r>
            <a:r>
              <a:rPr lang="en-US" sz="2000" dirty="0" err="1" smtClean="0"/>
              <a:t>DcmDsp</a:t>
            </a:r>
            <a:r>
              <a:rPr lang="en-US" sz="2000" dirty="0"/>
              <a:t>” </a:t>
            </a:r>
            <a:r>
              <a:rPr lang="en-US" sz="2000" dirty="0">
                <a:sym typeface="Wingdings" panose="05000000000000000000" pitchFamily="2" charset="2"/>
              </a:rPr>
              <a:t></a:t>
            </a:r>
            <a:r>
              <a:rPr lang="en-US" sz="2000" dirty="0"/>
              <a:t> “</a:t>
            </a:r>
            <a:r>
              <a:rPr lang="en-US" sz="2000" dirty="0" err="1"/>
              <a:t>DcmDspDatas</a:t>
            </a:r>
            <a:r>
              <a:rPr lang="en-US" sz="2000" dirty="0"/>
              <a:t>”, we can configure the DID name and DID size in Bits. </a:t>
            </a:r>
            <a:r>
              <a:rPr lang="en-US" sz="2000" dirty="0" smtClean="0"/>
              <a:t>(The </a:t>
            </a:r>
            <a:r>
              <a:rPr lang="en-US" sz="2000" dirty="0"/>
              <a:t>NRC 0x13 error “incorrect message length or format</a:t>
            </a:r>
            <a:r>
              <a:rPr lang="en-US" sz="2000" dirty="0" smtClean="0"/>
              <a:t>”.)</a:t>
            </a:r>
          </a:p>
          <a:p>
            <a:pPr lvl="1"/>
            <a:r>
              <a:rPr lang="en-US" sz="2000" dirty="0"/>
              <a:t>Under “</a:t>
            </a:r>
            <a:r>
              <a:rPr lang="en-US" sz="2000" dirty="0" err="1"/>
              <a:t>DcmDsp</a:t>
            </a:r>
            <a:r>
              <a:rPr lang="en-US" sz="2000" dirty="0"/>
              <a:t>” </a:t>
            </a:r>
            <a:r>
              <a:rPr lang="en-US" sz="2000" dirty="0">
                <a:sym typeface="Wingdings" panose="05000000000000000000" pitchFamily="2" charset="2"/>
              </a:rPr>
              <a:t></a:t>
            </a:r>
            <a:r>
              <a:rPr lang="en-US" sz="2000" dirty="0"/>
              <a:t> “</a:t>
            </a:r>
            <a:r>
              <a:rPr lang="en-US" sz="2000" dirty="0" err="1"/>
              <a:t>DcmDspDidInfos</a:t>
            </a:r>
            <a:r>
              <a:rPr lang="en-US" sz="2000" dirty="0"/>
              <a:t>”</a:t>
            </a:r>
            <a:r>
              <a:rPr lang="en-US" sz="2000" dirty="0">
                <a:sym typeface="Wingdings" panose="05000000000000000000" pitchFamily="2" charset="2"/>
              </a:rPr>
              <a:t></a:t>
            </a:r>
            <a:r>
              <a:rPr lang="en-US" sz="2000" dirty="0"/>
              <a:t> “</a:t>
            </a:r>
            <a:r>
              <a:rPr lang="en-US" sz="2000" dirty="0" err="1"/>
              <a:t>DcmDspDidRead</a:t>
            </a:r>
            <a:r>
              <a:rPr lang="en-US" sz="2000" dirty="0"/>
              <a:t>”, we can configure the security and which session(Default/Extended) a DID is to be used. The NRC “not supported in present active session” can occur because of this</a:t>
            </a:r>
            <a:r>
              <a:rPr lang="en-US" sz="2000" dirty="0" smtClean="0"/>
              <a:t>.</a:t>
            </a:r>
          </a:p>
          <a:p>
            <a:pPr lvl="1"/>
            <a:r>
              <a:rPr lang="en-US" sz="2000" dirty="0"/>
              <a:t>Under “</a:t>
            </a:r>
            <a:r>
              <a:rPr lang="en-US" sz="2000" dirty="0" err="1"/>
              <a:t>DcmDsp</a:t>
            </a:r>
            <a:r>
              <a:rPr lang="en-US" sz="2000" dirty="0"/>
              <a:t>” </a:t>
            </a:r>
            <a:r>
              <a:rPr lang="en-US" sz="2000" dirty="0">
                <a:sym typeface="Wingdings" panose="05000000000000000000" pitchFamily="2" charset="2"/>
              </a:rPr>
              <a:t></a:t>
            </a:r>
            <a:r>
              <a:rPr lang="en-US" sz="2000" dirty="0"/>
              <a:t> “</a:t>
            </a:r>
            <a:r>
              <a:rPr lang="en-US" sz="2000" dirty="0" err="1"/>
              <a:t>DcmDspDids</a:t>
            </a:r>
            <a:r>
              <a:rPr lang="en-US" sz="2000" dirty="0"/>
              <a:t>”, we can configure the DID number to be used for each DID name</a:t>
            </a:r>
            <a:r>
              <a:rPr lang="en-US" sz="2000" dirty="0" smtClean="0"/>
              <a:t>.</a:t>
            </a:r>
            <a:endParaRPr lang="en-IN" sz="2000" dirty="0"/>
          </a:p>
          <a:p>
            <a:pPr lvl="1"/>
            <a:endParaRPr lang="en-US" sz="2000" dirty="0" smtClean="0"/>
          </a:p>
          <a:p>
            <a:pPr lvl="1"/>
            <a:endParaRPr lang="en-US" dirty="0" smtClean="0"/>
          </a:p>
          <a:p>
            <a:pPr lvl="1"/>
            <a:endParaRPr lang="en-US" sz="2000" dirty="0"/>
          </a:p>
          <a:p>
            <a:pPr lvl="1"/>
            <a:endParaRPr lang="en-IN" sz="2000" dirty="0"/>
          </a:p>
          <a:p>
            <a:pPr lvl="1"/>
            <a:endParaRPr lang="en-US" dirty="0" smtClean="0"/>
          </a:p>
          <a:p>
            <a:endParaRPr lang="en-US" dirty="0" smtClean="0"/>
          </a:p>
        </p:txBody>
      </p:sp>
      <p:sp>
        <p:nvSpPr>
          <p:cNvPr id="3" name="Title 2"/>
          <p:cNvSpPr>
            <a:spLocks noGrp="1"/>
          </p:cNvSpPr>
          <p:nvPr>
            <p:ph type="title"/>
          </p:nvPr>
        </p:nvSpPr>
        <p:spPr/>
        <p:txBody>
          <a:bodyPr/>
          <a:lstStyle/>
          <a:p>
            <a:r>
              <a:rPr lang="en-US" b="0" dirty="0" smtClean="0"/>
              <a:t>AUTOSAR DCM STACK</a:t>
            </a:r>
            <a:endParaRPr lang="en-IN" b="0" dirty="0"/>
          </a:p>
        </p:txBody>
      </p:sp>
    </p:spTree>
    <p:extLst>
      <p:ext uri="{BB962C8B-B14F-4D97-AF65-F5344CB8AC3E}">
        <p14:creationId xmlns:p14="http://schemas.microsoft.com/office/powerpoint/2010/main" val="4231923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smtClean="0"/>
              <a:t>AUTOSAR DCM STACK</a:t>
            </a:r>
            <a:endParaRPr lang="en-IN" b="0" dirty="0"/>
          </a:p>
        </p:txBody>
      </p:sp>
      <p:pic>
        <p:nvPicPr>
          <p:cNvPr id="5" name="Picture 4"/>
          <p:cNvPicPr/>
          <p:nvPr/>
        </p:nvPicPr>
        <p:blipFill>
          <a:blip r:embed="rId3"/>
          <a:stretch>
            <a:fillRect/>
          </a:stretch>
        </p:blipFill>
        <p:spPr>
          <a:xfrm>
            <a:off x="1061546" y="1019503"/>
            <a:ext cx="10026868" cy="4929351"/>
          </a:xfrm>
          <a:prstGeom prst="rect">
            <a:avLst/>
          </a:prstGeom>
          <a:ln>
            <a:solidFill>
              <a:schemeClr val="tx1"/>
            </a:solidFill>
          </a:ln>
          <a:effectLst>
            <a:softEdge rad="0"/>
          </a:effectLst>
        </p:spPr>
      </p:pic>
    </p:spTree>
    <p:extLst>
      <p:ext uri="{BB962C8B-B14F-4D97-AF65-F5344CB8AC3E}">
        <p14:creationId xmlns:p14="http://schemas.microsoft.com/office/powerpoint/2010/main" val="98931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DCM Implementation</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pPr marL="0" lvl="0" indent="0">
              <a:buNone/>
            </a:pPr>
            <a:endParaRPr lang="en-US" sz="1400" dirty="0"/>
          </a:p>
          <a:p>
            <a:pPr marL="171450" indent="-171450"/>
            <a:r>
              <a:rPr lang="en-US" dirty="0"/>
              <a:t>Reading </a:t>
            </a:r>
            <a:r>
              <a:rPr lang="en-US" dirty="0" smtClean="0"/>
              <a:t>&amp; Writing constant Data </a:t>
            </a:r>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1600" dirty="0" err="1" smtClean="0"/>
              <a:t>Eg</a:t>
            </a:r>
            <a:r>
              <a:rPr lang="en-US" sz="1600" dirty="0" smtClean="0"/>
              <a:t>: a</a:t>
            </a:r>
            <a:r>
              <a:rPr lang="en-IN" sz="1600" dirty="0" smtClean="0"/>
              <a:t>ppldiag_S_DataServices_Data_DiagnServi_ReadDataByIdentASAMODXFileIdent_ReadData</a:t>
            </a:r>
            <a:endParaRPr lang="en-IN" sz="1600" dirty="0"/>
          </a:p>
          <a:p>
            <a:endParaRPr lang="en-US" dirty="0" smtClean="0"/>
          </a:p>
        </p:txBody>
      </p:sp>
      <p:pic>
        <p:nvPicPr>
          <p:cNvPr id="4" name="Picture 3"/>
          <p:cNvPicPr>
            <a:picLocks noChangeAspect="1"/>
          </p:cNvPicPr>
          <p:nvPr/>
        </p:nvPicPr>
        <p:blipFill>
          <a:blip r:embed="rId2"/>
          <a:stretch>
            <a:fillRect/>
          </a:stretch>
        </p:blipFill>
        <p:spPr>
          <a:xfrm>
            <a:off x="863654" y="1984156"/>
            <a:ext cx="10296525" cy="2343150"/>
          </a:xfrm>
          <a:prstGeom prst="rect">
            <a:avLst/>
          </a:prstGeom>
        </p:spPr>
      </p:pic>
    </p:spTree>
    <p:extLst>
      <p:ext uri="{BB962C8B-B14F-4D97-AF65-F5344CB8AC3E}">
        <p14:creationId xmlns:p14="http://schemas.microsoft.com/office/powerpoint/2010/main" val="2151772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a:t>DCM Implementation</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8"/>
            <a:ext cx="11306175" cy="941886"/>
          </a:xfrm>
        </p:spPr>
        <p:txBody>
          <a:bodyPr>
            <a:normAutofit/>
          </a:bodyPr>
          <a:lstStyle/>
          <a:p>
            <a:pPr marL="0" lvl="0" indent="0">
              <a:buNone/>
            </a:pPr>
            <a:endParaRPr lang="en-US" sz="1400" dirty="0"/>
          </a:p>
          <a:p>
            <a:pPr marL="171450" indent="-171450"/>
            <a:r>
              <a:rPr lang="en-US" dirty="0"/>
              <a:t>Reading </a:t>
            </a:r>
            <a:r>
              <a:rPr lang="en-US" dirty="0" smtClean="0"/>
              <a:t>&amp; Writing Data (to/from </a:t>
            </a:r>
            <a:r>
              <a:rPr lang="en-US" dirty="0" err="1" smtClean="0"/>
              <a:t>NvM</a:t>
            </a:r>
            <a:r>
              <a:rPr lang="en-US" dirty="0" smtClean="0"/>
              <a:t>)</a:t>
            </a:r>
          </a:p>
          <a:p>
            <a:pPr marL="171450" indent="-171450"/>
            <a:endParaRPr lang="en-US" dirty="0"/>
          </a:p>
          <a:p>
            <a:endParaRPr lang="en-US" dirty="0" smtClean="0"/>
          </a:p>
        </p:txBody>
      </p:sp>
      <p:pic>
        <p:nvPicPr>
          <p:cNvPr id="5" name="Picture 4"/>
          <p:cNvPicPr>
            <a:picLocks noChangeAspect="1"/>
          </p:cNvPicPr>
          <p:nvPr/>
        </p:nvPicPr>
        <p:blipFill>
          <a:blip r:embed="rId2"/>
          <a:stretch>
            <a:fillRect/>
          </a:stretch>
        </p:blipFill>
        <p:spPr>
          <a:xfrm>
            <a:off x="479425" y="2180272"/>
            <a:ext cx="11116928" cy="1348993"/>
          </a:xfrm>
          <a:prstGeom prst="rect">
            <a:avLst/>
          </a:prstGeom>
        </p:spPr>
      </p:pic>
      <p:sp>
        <p:nvSpPr>
          <p:cNvPr id="6" name="TextBox 5"/>
          <p:cNvSpPr txBox="1"/>
          <p:nvPr/>
        </p:nvSpPr>
        <p:spPr>
          <a:xfrm>
            <a:off x="479425" y="3936274"/>
            <a:ext cx="10806884" cy="1631216"/>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The coding module provides </a:t>
            </a:r>
            <a:r>
              <a:rPr lang="en-US" sz="1600" dirty="0" err="1" smtClean="0"/>
              <a:t>api’s</a:t>
            </a:r>
            <a:r>
              <a:rPr lang="en-US" sz="1600" dirty="0" smtClean="0"/>
              <a:t> (coding calls) to </a:t>
            </a:r>
            <a:r>
              <a:rPr lang="en-US" sz="1600" dirty="0" err="1" smtClean="0"/>
              <a:t>appldiag</a:t>
            </a:r>
            <a:r>
              <a:rPr lang="en-US" sz="1600" dirty="0" smtClean="0"/>
              <a:t> to read and write from the </a:t>
            </a:r>
            <a:r>
              <a:rPr lang="en-US" sz="1600" dirty="0" err="1" smtClean="0"/>
              <a:t>NvM</a:t>
            </a:r>
            <a:endParaRPr lang="en-US" sz="1600" dirty="0" smtClean="0"/>
          </a:p>
          <a:p>
            <a:pPr marL="285750" indent="-285750">
              <a:buFont typeface="Arial" panose="020B0604020202020204" pitchFamily="34" charset="0"/>
              <a:buChar char="•"/>
            </a:pPr>
            <a:r>
              <a:rPr lang="en-US" sz="1600" dirty="0" err="1" smtClean="0"/>
              <a:t>Eg</a:t>
            </a:r>
            <a:r>
              <a:rPr lang="en-US" sz="1600" dirty="0" smtClean="0"/>
              <a:t>: Reading data from </a:t>
            </a:r>
            <a:r>
              <a:rPr lang="en-US" sz="1600" dirty="0" err="1" smtClean="0"/>
              <a:t>NvM</a:t>
            </a:r>
            <a:r>
              <a:rPr lang="en-US" sz="1600" dirty="0" smtClean="0"/>
              <a:t>: </a:t>
            </a:r>
            <a:r>
              <a:rPr lang="en-IN" sz="1600" dirty="0"/>
              <a:t>appldiag_S_DataServices_Data_DiagnServi_TABROW_ActivOfDevelMessa_Read_ReadData</a:t>
            </a:r>
          </a:p>
          <a:p>
            <a:r>
              <a:rPr lang="en-US" sz="1600" dirty="0" smtClean="0"/>
              <a:t>    </a:t>
            </a:r>
            <a:r>
              <a:rPr lang="en-US" sz="1600" dirty="0" smtClean="0"/>
              <a:t>Writing data to </a:t>
            </a:r>
            <a:r>
              <a:rPr lang="en-US" sz="1600" dirty="0" err="1" smtClean="0"/>
              <a:t>NvM</a:t>
            </a:r>
            <a:r>
              <a:rPr lang="en-US" sz="1600" dirty="0" smtClean="0"/>
              <a:t>:</a:t>
            </a:r>
          </a:p>
          <a:p>
            <a:r>
              <a:rPr lang="en-IN" sz="1600" dirty="0" smtClean="0"/>
              <a:t>     appldiag_S_DataServices_Data_DiagnServi_TABROW_NeuCalibData_Read_WriteData</a:t>
            </a:r>
            <a:endParaRPr lang="en-IN" sz="16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225963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a:t>DCM Implementation</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8"/>
            <a:ext cx="11306175" cy="941886"/>
          </a:xfrm>
        </p:spPr>
        <p:txBody>
          <a:bodyPr>
            <a:normAutofit/>
          </a:bodyPr>
          <a:lstStyle/>
          <a:p>
            <a:pPr marL="0" lvl="0" indent="0">
              <a:buNone/>
            </a:pPr>
            <a:endParaRPr lang="en-US" sz="1400" dirty="0"/>
          </a:p>
          <a:p>
            <a:pPr marL="171450" indent="-171450"/>
            <a:r>
              <a:rPr lang="en-US" dirty="0" smtClean="0"/>
              <a:t>Reading Data from other SWC</a:t>
            </a:r>
            <a:endParaRPr lang="en-US" dirty="0"/>
          </a:p>
          <a:p>
            <a:endParaRPr lang="en-US" dirty="0" smtClean="0"/>
          </a:p>
        </p:txBody>
      </p:sp>
      <p:pic>
        <p:nvPicPr>
          <p:cNvPr id="4" name="Picture 3"/>
          <p:cNvPicPr>
            <a:picLocks noChangeAspect="1"/>
          </p:cNvPicPr>
          <p:nvPr/>
        </p:nvPicPr>
        <p:blipFill>
          <a:blip r:embed="rId2"/>
          <a:stretch>
            <a:fillRect/>
          </a:stretch>
        </p:blipFill>
        <p:spPr>
          <a:xfrm>
            <a:off x="187483" y="1892807"/>
            <a:ext cx="11890058" cy="1848834"/>
          </a:xfrm>
          <a:prstGeom prst="rect">
            <a:avLst/>
          </a:prstGeom>
        </p:spPr>
      </p:pic>
      <p:sp>
        <p:nvSpPr>
          <p:cNvPr id="7" name="內容版面配置區 2">
            <a:extLst>
              <a:ext uri="{FF2B5EF4-FFF2-40B4-BE49-F238E27FC236}">
                <a16:creationId xmlns:a16="http://schemas.microsoft.com/office/drawing/2014/main" id="{34605D68-7F74-4F42-9A23-39AC40EC2B48}"/>
              </a:ext>
            </a:extLst>
          </p:cNvPr>
          <p:cNvSpPr txBox="1">
            <a:spLocks/>
          </p:cNvSpPr>
          <p:nvPr/>
        </p:nvSpPr>
        <p:spPr>
          <a:xfrm>
            <a:off x="613164" y="3741641"/>
            <a:ext cx="11306175" cy="941886"/>
          </a:xfrm>
          <a:prstGeom prst="rect">
            <a:avLst/>
          </a:prstGeom>
        </p:spPr>
        <p:txBody>
          <a:bodyPr vert="horz" lIns="0" tIns="45720" rIns="0" bIns="45720" rtlCol="0">
            <a:normAutofit/>
          </a:bodyPr>
          <a:lstStyle>
            <a:lvl1pPr marL="228594" indent="-228594" algn="l" defTabSz="914377"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tx2"/>
              </a:buClr>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smtClean="0"/>
          </a:p>
          <a:p>
            <a:pPr marL="171450" indent="-171450"/>
            <a:r>
              <a:rPr lang="en-US" sz="1600" dirty="0" err="1" smtClean="0"/>
              <a:t>Eg</a:t>
            </a:r>
            <a:r>
              <a:rPr lang="en-US" sz="1600" dirty="0" smtClean="0"/>
              <a:t>: DID 0x05DA</a:t>
            </a:r>
          </a:p>
          <a:p>
            <a:endParaRPr lang="en-US" dirty="0" smtClean="0"/>
          </a:p>
        </p:txBody>
      </p:sp>
    </p:spTree>
    <p:extLst>
      <p:ext uri="{BB962C8B-B14F-4D97-AF65-F5344CB8AC3E}">
        <p14:creationId xmlns:p14="http://schemas.microsoft.com/office/powerpoint/2010/main" val="2420594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OBD Diagnostics</a:t>
            </a:r>
            <a:endParaRPr lang="en-US" b="0" dirty="0"/>
          </a:p>
        </p:txBody>
      </p:sp>
      <p:pic>
        <p:nvPicPr>
          <p:cNvPr id="6" name="Picture 4" descr="https://m.media-amazon.com/images/I/71CY8xCFFxL._AC_SL15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210" y="1052377"/>
            <a:ext cx="5314275" cy="535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849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Further Resources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5" y="1052377"/>
            <a:ext cx="11306175" cy="4953777"/>
          </a:xfrm>
        </p:spPr>
        <p:txBody>
          <a:bodyPr>
            <a:normAutofit/>
          </a:bodyPr>
          <a:lstStyle/>
          <a:p>
            <a:pPr marL="0" lvl="0" indent="0">
              <a:buNone/>
            </a:pPr>
            <a:endParaRPr lang="en-US" sz="1400" dirty="0"/>
          </a:p>
          <a:p>
            <a:pPr marL="171450" indent="-171450"/>
            <a:r>
              <a:rPr lang="en-US" dirty="0" smtClean="0"/>
              <a:t>CAN TP ISO 15765: </a:t>
            </a:r>
            <a:r>
              <a:rPr lang="en-US" sz="1800" dirty="0" smtClean="0">
                <a:hlinkClick r:id="rId2"/>
              </a:rPr>
              <a:t>https</a:t>
            </a:r>
            <a:r>
              <a:rPr lang="en-US" sz="1800" dirty="0">
                <a:hlinkClick r:id="rId2"/>
              </a:rPr>
              <a:t>://</a:t>
            </a:r>
            <a:r>
              <a:rPr lang="en-US" sz="1800" dirty="0" smtClean="0">
                <a:hlinkClick r:id="rId2"/>
              </a:rPr>
              <a:t>www.youtube.com/watch?v=hSoLFaI4-qg</a:t>
            </a:r>
            <a:endParaRPr lang="en-US" sz="1800" dirty="0" smtClean="0"/>
          </a:p>
          <a:p>
            <a:pPr marL="171450" indent="-171450"/>
            <a:r>
              <a:rPr lang="en-US" sz="1800" dirty="0" smtClean="0"/>
              <a:t>ISO 14229 UDS: </a:t>
            </a:r>
          </a:p>
          <a:p>
            <a:pPr marL="628639" lvl="1" indent="-171450"/>
            <a:r>
              <a:rPr lang="en-US" sz="1800" dirty="0">
                <a:hlinkClick r:id="rId3"/>
              </a:rPr>
              <a:t>https://desoeap16.delta.corp/svn/IPB_PPE_auto_porsche/trunk/20_Design/23_Software/2310_HowTo/HowTo_Diagnostics/ISO_14229-1_2013-03.pdf</a:t>
            </a:r>
            <a:endParaRPr lang="en-US" sz="1800" dirty="0"/>
          </a:p>
          <a:p>
            <a:pPr marL="171450" lvl="0" indent="-171450"/>
            <a:r>
              <a:rPr lang="en-IN" dirty="0" smtClean="0"/>
              <a:t>TechnicalReference_Dcm.pdf</a:t>
            </a:r>
          </a:p>
          <a:p>
            <a:pPr marL="628639" lvl="1" indent="-171450"/>
            <a:r>
              <a:rPr lang="en-IN" sz="1800" dirty="0">
                <a:hlinkClick r:id="rId4"/>
              </a:rPr>
              <a:t>https://desoeap16.delta.corp/svn/External_IPB_auto_pag/trunk/20_Design/23_Software/2304_Implementation/10_APPL/10_ComController/1001_Common/70_Tools/10_AR_ToolChain/Components/Dcm/Documentation/TechnicalReference_Dcm.pdf</a:t>
            </a:r>
            <a:endParaRPr lang="en-IN" sz="1800" dirty="0"/>
          </a:p>
          <a:p>
            <a:pPr marL="171450" indent="-171450"/>
            <a:endParaRPr lang="en-US" dirty="0"/>
          </a:p>
          <a:p>
            <a:endParaRPr lang="en-US" dirty="0" smtClean="0"/>
          </a:p>
        </p:txBody>
      </p:sp>
    </p:spTree>
    <p:extLst>
      <p:ext uri="{BB962C8B-B14F-4D97-AF65-F5344CB8AC3E}">
        <p14:creationId xmlns:p14="http://schemas.microsoft.com/office/powerpoint/2010/main" val="404296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F8E5F9-3E27-4FB9-9E7F-AA69CBB722EF}"/>
              </a:ext>
            </a:extLst>
          </p:cNvPr>
          <p:cNvSpPr>
            <a:spLocks noGrp="1"/>
          </p:cNvSpPr>
          <p:nvPr>
            <p:ph type="ctrTitle"/>
          </p:nvPr>
        </p:nvSpPr>
        <p:spPr>
          <a:xfrm>
            <a:off x="896647" y="1109141"/>
            <a:ext cx="9144000" cy="1864899"/>
          </a:xfrm>
        </p:spPr>
        <p:txBody>
          <a:bodyPr>
            <a:normAutofit/>
          </a:bodyPr>
          <a:lstStyle/>
          <a:p>
            <a:r>
              <a:rPr lang="en-US" altLang="zh-TW" dirty="0"/>
              <a:t>Smarter. Greener. Together. </a:t>
            </a:r>
            <a:r>
              <a:rPr lang="en-US" altLang="zh-TW" dirty="0" smtClean="0"/>
              <a:t/>
            </a:r>
            <a:br>
              <a:rPr lang="en-US" altLang="zh-TW" dirty="0" smtClean="0"/>
            </a:br>
            <a:endParaRPr lang="en-US" dirty="0"/>
          </a:p>
        </p:txBody>
      </p:sp>
    </p:spTree>
    <p:extLst>
      <p:ext uri="{BB962C8B-B14F-4D97-AF65-F5344CB8AC3E}">
        <p14:creationId xmlns:p14="http://schemas.microsoft.com/office/powerpoint/2010/main" val="2535469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Off-Board </a:t>
            </a:r>
            <a:r>
              <a:rPr lang="en-US" altLang="zh-TW" b="0" dirty="0" err="1" smtClean="0"/>
              <a:t>Diagnostics:UDS</a:t>
            </a:r>
            <a:r>
              <a:rPr lang="en-US" altLang="zh-TW" b="0" dirty="0" smtClean="0"/>
              <a:t> Services</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lstStyle/>
          <a:p>
            <a:r>
              <a:rPr lang="en-US" dirty="0" smtClean="0"/>
              <a:t>Off-board Diagnostics uses the UDS (Unified Diagnostics Services) Protocol ISO 14229-1, which needs a separate tester setup, like a laptop with Client Tester software installed. </a:t>
            </a:r>
          </a:p>
          <a:p>
            <a:r>
              <a:rPr lang="en-US" dirty="0" smtClean="0"/>
              <a:t>This is to be connected to the vehicle’s off-board diagnostic interface.</a:t>
            </a:r>
          </a:p>
          <a:p>
            <a:r>
              <a:rPr lang="en-US" dirty="0" smtClean="0"/>
              <a:t>Now UDS service requests can be sent to the controller, which must respond either with a positive or negative response</a:t>
            </a:r>
          </a:p>
          <a:p>
            <a:endParaRPr lang="en-US" dirty="0" smtClean="0"/>
          </a:p>
          <a:p>
            <a:endParaRPr lang="en-US" dirty="0" smtClean="0"/>
          </a:p>
        </p:txBody>
      </p:sp>
      <p:pic>
        <p:nvPicPr>
          <p:cNvPr id="2052" name="Picture 4" descr="UDS - Unified Diagnostic Services - ISO 14229 | Vecto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566159" y="3540554"/>
            <a:ext cx="3972561" cy="264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712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 Services</a:t>
            </a:r>
            <a:endParaRPr lang="en-US" b="0" dirty="0"/>
          </a:p>
        </p:txBody>
      </p:sp>
      <p:pic>
        <p:nvPicPr>
          <p:cNvPr id="6" name="Picture 5" descr="https://cdn.shopify.com/s/files/1/0579/8032/1980/files/Unified-Diagnostic-Services-UDS-overview-0x22-0x19.png"/>
          <p:cNvPicPr/>
          <p:nvPr/>
        </p:nvPicPr>
        <p:blipFill>
          <a:blip r:embed="rId2">
            <a:extLst>
              <a:ext uri="{28A0092B-C50C-407E-A947-70E740481C1C}">
                <a14:useLocalDpi xmlns:a14="http://schemas.microsoft.com/office/drawing/2010/main" val="0"/>
              </a:ext>
            </a:extLst>
          </a:blip>
          <a:srcRect/>
          <a:stretch>
            <a:fillRect/>
          </a:stretch>
        </p:blipFill>
        <p:spPr bwMode="auto">
          <a:xfrm>
            <a:off x="2275204" y="1052377"/>
            <a:ext cx="7854316" cy="5419543"/>
          </a:xfrm>
          <a:prstGeom prst="rect">
            <a:avLst/>
          </a:prstGeom>
          <a:noFill/>
          <a:ln>
            <a:noFill/>
          </a:ln>
        </p:spPr>
      </p:pic>
    </p:spTree>
    <p:extLst>
      <p:ext uri="{BB962C8B-B14F-4D97-AF65-F5344CB8AC3E}">
        <p14:creationId xmlns:p14="http://schemas.microsoft.com/office/powerpoint/2010/main" val="963247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 Services: Request Message Structure</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lstStyle/>
          <a:p>
            <a:r>
              <a:rPr lang="en-US" dirty="0" smtClean="0"/>
              <a:t>PCI (Protocol Control Information): Contains information related to CAN-TP, which deals with transmission of messages which cannot be fit into a single CAN Frame. It can be 1-3 bytes long.</a:t>
            </a:r>
          </a:p>
          <a:p>
            <a:r>
              <a:rPr lang="en-US" dirty="0" smtClean="0"/>
              <a:t>Service Identifier (SID): ID of the UDS service to be used. (1 Byte)</a:t>
            </a:r>
          </a:p>
          <a:p>
            <a:endParaRPr lang="en-US" dirty="0" smtClean="0"/>
          </a:p>
        </p:txBody>
      </p:sp>
      <p:pic>
        <p:nvPicPr>
          <p:cNvPr id="6" name="Picture 5"/>
          <p:cNvPicPr/>
          <p:nvPr/>
        </p:nvPicPr>
        <p:blipFill>
          <a:blip r:embed="rId2"/>
          <a:stretch>
            <a:fillRect/>
          </a:stretch>
        </p:blipFill>
        <p:spPr>
          <a:xfrm>
            <a:off x="1858962" y="2890202"/>
            <a:ext cx="8474076" cy="2443798"/>
          </a:xfrm>
          <a:prstGeom prst="rect">
            <a:avLst/>
          </a:prstGeom>
        </p:spPr>
      </p:pic>
    </p:spTree>
    <p:extLst>
      <p:ext uri="{BB962C8B-B14F-4D97-AF65-F5344CB8AC3E}">
        <p14:creationId xmlns:p14="http://schemas.microsoft.com/office/powerpoint/2010/main" val="2119842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a:t>
            </a:r>
            <a:r>
              <a:rPr lang="en-US" altLang="zh-TW" b="0" dirty="0"/>
              <a:t> Services : Request Message Structure</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lstStyle/>
          <a:p>
            <a:r>
              <a:rPr lang="en-US" dirty="0" smtClean="0"/>
              <a:t>Sub-function Byte: Some services requires additional data (similar to arguments in a function call). Is 1 byte long and can have up to 128 sub function values using 7 bits (1st bit is used for positive response enable/disable). This is optional.</a:t>
            </a:r>
          </a:p>
          <a:p>
            <a:endParaRPr lang="en-US" dirty="0" smtClean="0"/>
          </a:p>
          <a:p>
            <a:endParaRPr lang="en-US" dirty="0" smtClean="0"/>
          </a:p>
        </p:txBody>
      </p:sp>
      <p:pic>
        <p:nvPicPr>
          <p:cNvPr id="4098" name="Picture 2" descr="UDS Sub Function Byte Table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935" y="2438400"/>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78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a:t>
            </a:r>
            <a:r>
              <a:rPr lang="en-US" altLang="zh-TW" b="0" dirty="0"/>
              <a:t> Services : Request Message Structure</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lstStyle/>
          <a:p>
            <a:r>
              <a:rPr lang="en-US" dirty="0" smtClean="0"/>
              <a:t>Request Data Parameters: Used to give further configuration of a request beyond the </a:t>
            </a:r>
            <a:r>
              <a:rPr lang="en-US" i="1" dirty="0" smtClean="0"/>
              <a:t>Sub Function Bye</a:t>
            </a:r>
            <a:r>
              <a:rPr lang="en-US" dirty="0" smtClean="0"/>
              <a:t>. For example when using 0x22 “Read Data by Identifier” Service, this field can used to provide the DID (Data Identifier).</a:t>
            </a:r>
          </a:p>
          <a:p>
            <a:r>
              <a:rPr lang="en-US" dirty="0" smtClean="0"/>
              <a:t>Padding: To keep the total size of the CAN data frame fixed as 8 bytes.</a:t>
            </a:r>
          </a:p>
        </p:txBody>
      </p:sp>
      <p:pic>
        <p:nvPicPr>
          <p:cNvPr id="6" name="Picture 5"/>
          <p:cNvPicPr/>
          <p:nvPr/>
        </p:nvPicPr>
        <p:blipFill>
          <a:blip r:embed="rId2"/>
          <a:stretch>
            <a:fillRect/>
          </a:stretch>
        </p:blipFill>
        <p:spPr>
          <a:xfrm>
            <a:off x="2062162" y="3422469"/>
            <a:ext cx="8474076" cy="2443798"/>
          </a:xfrm>
          <a:prstGeom prst="rect">
            <a:avLst/>
          </a:prstGeom>
        </p:spPr>
      </p:pic>
    </p:spTree>
    <p:extLst>
      <p:ext uri="{BB962C8B-B14F-4D97-AF65-F5344CB8AC3E}">
        <p14:creationId xmlns:p14="http://schemas.microsoft.com/office/powerpoint/2010/main" val="381968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1B239D-4634-41AC-8A02-183F68031038}"/>
              </a:ext>
            </a:extLst>
          </p:cNvPr>
          <p:cNvSpPr>
            <a:spLocks noGrp="1"/>
          </p:cNvSpPr>
          <p:nvPr>
            <p:ph type="title"/>
          </p:nvPr>
        </p:nvSpPr>
        <p:spPr>
          <a:xfrm>
            <a:off x="406400" y="372981"/>
            <a:ext cx="11379200" cy="679396"/>
          </a:xfrm>
        </p:spPr>
        <p:txBody>
          <a:bodyPr/>
          <a:lstStyle/>
          <a:p>
            <a:r>
              <a:rPr lang="en-US" altLang="zh-TW" b="0" dirty="0" smtClean="0"/>
              <a:t>UDS: Positive &amp; Negative Response</a:t>
            </a:r>
            <a:endParaRPr lang="en-US" b="0" dirty="0"/>
          </a:p>
        </p:txBody>
      </p:sp>
      <p:sp>
        <p:nvSpPr>
          <p:cNvPr id="3" name="內容版面配置區 2">
            <a:extLst>
              <a:ext uri="{FF2B5EF4-FFF2-40B4-BE49-F238E27FC236}">
                <a16:creationId xmlns:a16="http://schemas.microsoft.com/office/drawing/2014/main" id="{34605D68-7F74-4F42-9A23-39AC40EC2B48}"/>
              </a:ext>
            </a:extLst>
          </p:cNvPr>
          <p:cNvSpPr>
            <a:spLocks noGrp="1"/>
          </p:cNvSpPr>
          <p:nvPr>
            <p:ph idx="1"/>
          </p:nvPr>
        </p:nvSpPr>
        <p:spPr>
          <a:xfrm>
            <a:off x="479424" y="1170462"/>
            <a:ext cx="11306175" cy="2252007"/>
          </a:xfrm>
        </p:spPr>
        <p:txBody>
          <a:bodyPr>
            <a:normAutofit lnSpcReduction="10000"/>
          </a:bodyPr>
          <a:lstStyle/>
          <a:p>
            <a:r>
              <a:rPr lang="en-US" dirty="0" smtClean="0"/>
              <a:t>The ECU can respond positively or negatively to a UDS request.</a:t>
            </a:r>
          </a:p>
          <a:p>
            <a:r>
              <a:rPr lang="en-US" dirty="0" smtClean="0"/>
              <a:t>The Positive response follows a similar structure as the request and will contain the requested data if applicable. The response SID is the request SID+0x40. For example if the request SID is 0x22, then the response SID will be 0x62.</a:t>
            </a:r>
          </a:p>
          <a:p>
            <a:r>
              <a:rPr lang="en-US" dirty="0" smtClean="0"/>
              <a:t>The ECU will give a negative responses in some cases, which is structured in the following CAN frame format:</a:t>
            </a:r>
          </a:p>
          <a:p>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1809750" y="3614420"/>
            <a:ext cx="8572500" cy="1905000"/>
          </a:xfrm>
          <a:prstGeom prst="rect">
            <a:avLst/>
          </a:prstGeom>
        </p:spPr>
      </p:pic>
      <p:sp>
        <p:nvSpPr>
          <p:cNvPr id="6" name="AutoShape 4" descr="Negative Response Unified Diagnostic Services 0x7F 7F NR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9283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lta_PPTtemplate_16x9">
  <a:themeElements>
    <a:clrScheme name="自訂 2">
      <a:dk1>
        <a:sysClr val="windowText" lastClr="000000"/>
      </a:dk1>
      <a:lt1>
        <a:sysClr val="window" lastClr="FFFFFF"/>
      </a:lt1>
      <a:dk2>
        <a:srgbClr val="0087DC"/>
      </a:dk2>
      <a:lt2>
        <a:srgbClr val="FFFFFF"/>
      </a:lt2>
      <a:accent1>
        <a:srgbClr val="0087DC"/>
      </a:accent1>
      <a:accent2>
        <a:srgbClr val="64D7D7"/>
      </a:accent2>
      <a:accent3>
        <a:srgbClr val="B9EB5F"/>
      </a:accent3>
      <a:accent4>
        <a:srgbClr val="1E50C8"/>
      </a:accent4>
      <a:accent5>
        <a:srgbClr val="96E6BE"/>
      </a:accent5>
      <a:accent6>
        <a:srgbClr val="00BE50"/>
      </a:accent6>
      <a:hlink>
        <a:srgbClr val="0563C1"/>
      </a:hlink>
      <a:folHlink>
        <a:srgbClr val="BFBFBF"/>
      </a:folHlink>
    </a:clrScheme>
    <a:fontScheme name="自訂 3">
      <a:majorFont>
        <a:latin typeface="Arial"/>
        <a:ea typeface="Microsoft JhengHei"/>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lta_PPTtemplate_16x9_EN" id="{AB7E8207-7EFD-42D6-915B-94A9E5ABAC21}" vid="{115B2ECF-35DF-4A82-A0C0-9889D580E8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Delta_PPTtemplate_16x9_EN</Template>
  <TotalTime>10780</TotalTime>
  <Words>1811</Words>
  <Application>Microsoft Office PowerPoint</Application>
  <PresentationFormat>Widescreen</PresentationFormat>
  <Paragraphs>164</Paragraphs>
  <Slides>31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Microsoft JhengHei</vt:lpstr>
      <vt:lpstr>Microsoft JhengHei</vt:lpstr>
      <vt:lpstr>Arial</vt:lpstr>
      <vt:lpstr>Calibri</vt:lpstr>
      <vt:lpstr>新細明體</vt:lpstr>
      <vt:lpstr>Verdana</vt:lpstr>
      <vt:lpstr>Wingdings</vt:lpstr>
      <vt:lpstr>Delta_PPTtemplate_16x9</vt:lpstr>
      <vt:lpstr>Diagnostics Communication Manager (DCM)</vt:lpstr>
      <vt:lpstr>Vehicle Diagnostics</vt:lpstr>
      <vt:lpstr>OBD Diagnostics</vt:lpstr>
      <vt:lpstr>Off-Board Diagnostics:UDS Services</vt:lpstr>
      <vt:lpstr>UDS Services</vt:lpstr>
      <vt:lpstr>UDS Services: Request Message Structure</vt:lpstr>
      <vt:lpstr>UDS Services : Request Message Structure</vt:lpstr>
      <vt:lpstr>UDS Services : Request Message Structure</vt:lpstr>
      <vt:lpstr>UDS: Positive &amp; Negative Response</vt:lpstr>
      <vt:lpstr>UDS: Negative Response</vt:lpstr>
      <vt:lpstr>Diagnostics: AUTOSAR Software Stack</vt:lpstr>
      <vt:lpstr>Diagnostics: AUTOSAR Software Stack</vt:lpstr>
      <vt:lpstr>Diagnostics: AUTOSAR BSW Software Stack</vt:lpstr>
      <vt:lpstr>Diagnostics: AUTOSAR BSW Software Stack</vt:lpstr>
      <vt:lpstr>Diagnostics: AUTOSAR Software Stack</vt:lpstr>
      <vt:lpstr>Diagnostics: AUTOSAR BSW Software Stack</vt:lpstr>
      <vt:lpstr>Diagnostics: AUTOSAR BSW Software Stack</vt:lpstr>
      <vt:lpstr>Diagnostics: Delta Application Stacks</vt:lpstr>
      <vt:lpstr>AUTOSAR DCM STACK</vt:lpstr>
      <vt:lpstr>AUTOSAR DCM STACK</vt:lpstr>
      <vt:lpstr>AUTOSAR DCM STACK</vt:lpstr>
      <vt:lpstr>AUTOSAR DCM STACK</vt:lpstr>
      <vt:lpstr>AUTOSAR DCM STACK</vt:lpstr>
      <vt:lpstr>AUTOSAR DCM STACK</vt:lpstr>
      <vt:lpstr>AUTOSAR DCM STACK</vt:lpstr>
      <vt:lpstr>AUTOSAR DCM STACK</vt:lpstr>
      <vt:lpstr>DCM Implementation</vt:lpstr>
      <vt:lpstr>DCM Implementation</vt:lpstr>
      <vt:lpstr>DCM Implementation</vt:lpstr>
      <vt:lpstr>Further Resources</vt:lpstr>
      <vt:lpstr>Smarter. Greener. Together.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Maximum 2 Lines (32pt)</dc:title>
  <dc:creator>user</dc:creator>
  <cp:lastModifiedBy>Ashfin.R</cp:lastModifiedBy>
  <cp:revision>186</cp:revision>
  <dcterms:created xsi:type="dcterms:W3CDTF">2022-01-20T01:43:08Z</dcterms:created>
  <dcterms:modified xsi:type="dcterms:W3CDTF">2023-03-20T14:10:02Z</dcterms:modified>
</cp:coreProperties>
</file>