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7"/>
  </p:notesMasterIdLst>
  <p:sldIdLst>
    <p:sldId id="288" r:id="rId2"/>
    <p:sldId id="337" r:id="rId3"/>
    <p:sldId id="283"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62" r:id="rId21"/>
    <p:sldId id="359" r:id="rId22"/>
    <p:sldId id="360" r:id="rId23"/>
    <p:sldId id="361" r:id="rId24"/>
    <p:sldId id="321" r:id="rId25"/>
    <p:sldId id="291" r:id="rId26"/>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fin.R" initials="A" lastIdx="3" clrIdx="0">
    <p:extLst>
      <p:ext uri="{19B8F6BF-5375-455C-9EA6-DF929625EA0E}">
        <p15:presenceInfo xmlns:p15="http://schemas.microsoft.com/office/powerpoint/2012/main" userId="S-1-5-21-706670597-753717926-1206375605-4191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A00"/>
    <a:srgbClr val="B9EB5F"/>
    <a:srgbClr val="64D7D7"/>
    <a:srgbClr val="1E50C8"/>
    <a:srgbClr val="008223"/>
    <a:srgbClr val="E6F005"/>
    <a:srgbClr val="00647D"/>
    <a:srgbClr val="008C8C"/>
    <a:srgbClr val="C88C00"/>
    <a:srgbClr val="FFDC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34" autoAdjust="0"/>
  </p:normalViewPr>
  <p:slideViewPr>
    <p:cSldViewPr snapToGrid="0" showGuides="1">
      <p:cViewPr varScale="1">
        <p:scale>
          <a:sx n="84" d="100"/>
          <a:sy n="84" d="100"/>
        </p:scale>
        <p:origin x="658" y="8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F0D9C-0244-48E5-AAB4-F314FC181477}" type="datetimeFigureOut">
              <a:rPr lang="en-US" smtClean="0"/>
              <a:t>4/4/2023</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380C3-7D2B-43B9-A2FF-0551F6D200CF}" type="slidenum">
              <a:rPr lang="en-US" smtClean="0"/>
              <a:t>‹#›</a:t>
            </a:fld>
            <a:endParaRPr lang="en-US"/>
          </a:p>
        </p:txBody>
      </p:sp>
    </p:spTree>
    <p:extLst>
      <p:ext uri="{BB962C8B-B14F-4D97-AF65-F5344CB8AC3E}">
        <p14:creationId xmlns:p14="http://schemas.microsoft.com/office/powerpoint/2010/main" val="3287395566"/>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3, point iii) For</a:t>
            </a:r>
            <a:r>
              <a:rPr lang="en-US" baseline="0" dirty="0" smtClean="0"/>
              <a:t> example, states of communication control and </a:t>
            </a:r>
            <a:r>
              <a:rPr lang="en-US" baseline="0" dirty="0" err="1" smtClean="0"/>
              <a:t>controlDTCSettting</a:t>
            </a:r>
            <a:r>
              <a:rPr lang="en-US" baseline="0" dirty="0" smtClean="0"/>
              <a:t> services will not be affected. Which means, if any communication is disabled by the communication control, it will stay disabled when the sessions are switched.</a:t>
            </a:r>
            <a:endParaRPr lang="en-US" dirty="0"/>
          </a:p>
        </p:txBody>
      </p:sp>
      <p:sp>
        <p:nvSpPr>
          <p:cNvPr id="4" name="Slide Number Placeholder 3"/>
          <p:cNvSpPr>
            <a:spLocks noGrp="1"/>
          </p:cNvSpPr>
          <p:nvPr>
            <p:ph type="sldNum" sz="quarter" idx="10"/>
          </p:nvPr>
        </p:nvSpPr>
        <p:spPr/>
        <p:txBody>
          <a:bodyPr/>
          <a:lstStyle/>
          <a:p>
            <a:fld id="{BFF380C3-7D2B-43B9-A2FF-0551F6D200CF}" type="slidenum">
              <a:rPr lang="en-US" smtClean="0"/>
              <a:t>4</a:t>
            </a:fld>
            <a:endParaRPr lang="en-US"/>
          </a:p>
        </p:txBody>
      </p:sp>
    </p:spTree>
    <p:extLst>
      <p:ext uri="{BB962C8B-B14F-4D97-AF65-F5344CB8AC3E}">
        <p14:creationId xmlns:p14="http://schemas.microsoft.com/office/powerpoint/2010/main" val="254925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(point 4).</a:t>
            </a:r>
            <a:r>
              <a:rPr lang="en-US" baseline="0" dirty="0" smtClean="0"/>
              <a:t> Any configured states of the communication control and control DTC Setting services will be reset. Which means that normal communication shall be re enabled if they were disabled before the switch back to the default session. This does not include long term changes programmed in to non volatile memory.</a:t>
            </a:r>
            <a:endParaRPr lang="en-US" dirty="0"/>
          </a:p>
        </p:txBody>
      </p:sp>
      <p:sp>
        <p:nvSpPr>
          <p:cNvPr id="4" name="Slide Number Placeholder 3"/>
          <p:cNvSpPr>
            <a:spLocks noGrp="1"/>
          </p:cNvSpPr>
          <p:nvPr>
            <p:ph type="sldNum" sz="quarter" idx="10"/>
          </p:nvPr>
        </p:nvSpPr>
        <p:spPr/>
        <p:txBody>
          <a:bodyPr/>
          <a:lstStyle/>
          <a:p>
            <a:fld id="{BFF380C3-7D2B-43B9-A2FF-0551F6D200CF}" type="slidenum">
              <a:rPr lang="en-US" smtClean="0"/>
              <a:t>5</a:t>
            </a:fld>
            <a:endParaRPr lang="en-US"/>
          </a:p>
        </p:txBody>
      </p:sp>
    </p:spTree>
    <p:extLst>
      <p:ext uri="{BB962C8B-B14F-4D97-AF65-F5344CB8AC3E}">
        <p14:creationId xmlns:p14="http://schemas.microsoft.com/office/powerpoint/2010/main" val="4279033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 it is implementation specific</a:t>
            </a:r>
            <a:r>
              <a:rPr lang="en-US" baseline="0" dirty="0" smtClean="0"/>
              <a:t> if ROE is allowed during default session.</a:t>
            </a:r>
          </a:p>
          <a:p>
            <a:r>
              <a:rPr lang="en-US" baseline="0" dirty="0" smtClean="0"/>
              <a:t>B – Secure DIDs require security access service and therefore a non default session. </a:t>
            </a:r>
          </a:p>
          <a:p>
            <a:r>
              <a:rPr lang="en-US" baseline="0" dirty="0" smtClean="0"/>
              <a:t>C – Secured memory areas require a Security Access services and therefore a non-default diagnostic session. </a:t>
            </a:r>
          </a:p>
          <a:p>
            <a:r>
              <a:rPr lang="en-US" baseline="0" dirty="0" smtClean="0"/>
              <a:t>D – A DID can be defined dynamically in the default and non-default session.</a:t>
            </a:r>
          </a:p>
          <a:p>
            <a:r>
              <a:rPr lang="en-US" baseline="0" dirty="0" smtClean="0"/>
              <a:t>E – Secured routines require a security access service and therefore a non-default diagnostic session. A routine that requires to be stopped actively also requires a non-default session.</a:t>
            </a:r>
          </a:p>
          <a:p>
            <a:endParaRPr lang="en-US" dirty="0"/>
          </a:p>
        </p:txBody>
      </p:sp>
      <p:sp>
        <p:nvSpPr>
          <p:cNvPr id="4" name="Slide Number Placeholder 3"/>
          <p:cNvSpPr>
            <a:spLocks noGrp="1"/>
          </p:cNvSpPr>
          <p:nvPr>
            <p:ph type="sldNum" sz="quarter" idx="10"/>
          </p:nvPr>
        </p:nvSpPr>
        <p:spPr/>
        <p:txBody>
          <a:bodyPr/>
          <a:lstStyle/>
          <a:p>
            <a:fld id="{BFF380C3-7D2B-43B9-A2FF-0551F6D200CF}" type="slidenum">
              <a:rPr lang="en-US" smtClean="0"/>
              <a:t>6</a:t>
            </a:fld>
            <a:endParaRPr lang="en-US"/>
          </a:p>
        </p:txBody>
      </p:sp>
    </p:spTree>
    <p:extLst>
      <p:ext uri="{BB962C8B-B14F-4D97-AF65-F5344CB8AC3E}">
        <p14:creationId xmlns:p14="http://schemas.microsoft.com/office/powerpoint/2010/main" val="1845753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 session</a:t>
            </a:r>
            <a:r>
              <a:rPr lang="en-US" baseline="0" dirty="0" smtClean="0"/>
              <a:t> – no tester present service is necessary to keep the session active. </a:t>
            </a:r>
          </a:p>
          <a:p>
            <a:r>
              <a:rPr lang="en-US" baseline="0" dirty="0" smtClean="0"/>
              <a:t>Programming session – in case the server runs the programming session in the boot software, the programming session shall </a:t>
            </a:r>
            <a:r>
              <a:rPr lang="en-US" baseline="0" dirty="0" err="1" smtClean="0"/>
              <a:t>onlt</a:t>
            </a:r>
            <a:r>
              <a:rPr lang="en-US" baseline="0" dirty="0" smtClean="0"/>
              <a:t> be left via an </a:t>
            </a:r>
            <a:r>
              <a:rPr lang="en-US" baseline="0" dirty="0" err="1" smtClean="0"/>
              <a:t>ECUReset</a:t>
            </a:r>
            <a:r>
              <a:rPr lang="en-US" baseline="0" dirty="0" smtClean="0"/>
              <a:t> (0x11), or by the </a:t>
            </a:r>
            <a:r>
              <a:rPr lang="en-US" baseline="0" dirty="0" err="1" smtClean="0"/>
              <a:t>DiagnosticSessionControl</a:t>
            </a:r>
            <a:r>
              <a:rPr lang="en-US" baseline="0" dirty="0" smtClean="0"/>
              <a:t> (0x10) service with service Type being the default Session.</a:t>
            </a:r>
          </a:p>
          <a:p>
            <a:endParaRPr lang="en-US" dirty="0"/>
          </a:p>
        </p:txBody>
      </p:sp>
      <p:sp>
        <p:nvSpPr>
          <p:cNvPr id="4" name="Slide Number Placeholder 3"/>
          <p:cNvSpPr>
            <a:spLocks noGrp="1"/>
          </p:cNvSpPr>
          <p:nvPr>
            <p:ph type="sldNum" sz="quarter" idx="10"/>
          </p:nvPr>
        </p:nvSpPr>
        <p:spPr/>
        <p:txBody>
          <a:bodyPr/>
          <a:lstStyle/>
          <a:p>
            <a:fld id="{BFF380C3-7D2B-43B9-A2FF-0551F6D200CF}" type="slidenum">
              <a:rPr lang="en-US" smtClean="0"/>
              <a:t>8</a:t>
            </a:fld>
            <a:endParaRPr lang="en-US"/>
          </a:p>
        </p:txBody>
      </p:sp>
    </p:spTree>
    <p:extLst>
      <p:ext uri="{BB962C8B-B14F-4D97-AF65-F5344CB8AC3E}">
        <p14:creationId xmlns:p14="http://schemas.microsoft.com/office/powerpoint/2010/main" val="2136953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Enable Rapid Power Shut Down: </a:t>
            </a:r>
            <a:r>
              <a:rPr lang="en-US" dirty="0" smtClean="0"/>
              <a:t>The server shall execute the function immediately once the "key/ignition” is switched off. While the server executes the power down function, it shall transition either directly or after a defined stand-by-time to sleep mode. If the client requires a response message and the server is already prepared to execute the "rapid power shut down" function, the server shall send the positive response message prior to the start of the "rapid power shut down" function. The next occurrence of a "key on" or "ignition on" signal terminates the "rapid power shut down" function. </a:t>
            </a:r>
            <a:endParaRPr lang="en-US" dirty="0"/>
          </a:p>
        </p:txBody>
      </p:sp>
      <p:sp>
        <p:nvSpPr>
          <p:cNvPr id="4" name="Slide Number Placeholder 3"/>
          <p:cNvSpPr>
            <a:spLocks noGrp="1"/>
          </p:cNvSpPr>
          <p:nvPr>
            <p:ph type="sldNum" sz="quarter" idx="10"/>
          </p:nvPr>
        </p:nvSpPr>
        <p:spPr/>
        <p:txBody>
          <a:bodyPr/>
          <a:lstStyle/>
          <a:p>
            <a:fld id="{BFF380C3-7D2B-43B9-A2FF-0551F6D200CF}" type="slidenum">
              <a:rPr lang="en-US" smtClean="0"/>
              <a:t>12</a:t>
            </a:fld>
            <a:endParaRPr lang="en-US"/>
          </a:p>
        </p:txBody>
      </p:sp>
    </p:spTree>
    <p:extLst>
      <p:ext uri="{BB962C8B-B14F-4D97-AF65-F5344CB8AC3E}">
        <p14:creationId xmlns:p14="http://schemas.microsoft.com/office/powerpoint/2010/main" val="475221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Zero Sub Function: This parameter is</a:t>
            </a:r>
            <a:r>
              <a:rPr lang="en-US" baseline="0" dirty="0" smtClean="0"/>
              <a:t> an echo of bits 6-0 of the sub function parameter from the request message.</a:t>
            </a:r>
            <a:endParaRPr lang="en-US" dirty="0"/>
          </a:p>
        </p:txBody>
      </p:sp>
      <p:sp>
        <p:nvSpPr>
          <p:cNvPr id="4" name="Slide Number Placeholder 3"/>
          <p:cNvSpPr>
            <a:spLocks noGrp="1"/>
          </p:cNvSpPr>
          <p:nvPr>
            <p:ph type="sldNum" sz="quarter" idx="10"/>
          </p:nvPr>
        </p:nvSpPr>
        <p:spPr/>
        <p:txBody>
          <a:bodyPr/>
          <a:lstStyle/>
          <a:p>
            <a:fld id="{BFF380C3-7D2B-43B9-A2FF-0551F6D200CF}" type="slidenum">
              <a:rPr lang="en-US" smtClean="0"/>
              <a:t>18</a:t>
            </a:fld>
            <a:endParaRPr lang="en-US"/>
          </a:p>
        </p:txBody>
      </p:sp>
    </p:spTree>
    <p:extLst>
      <p:ext uri="{BB962C8B-B14F-4D97-AF65-F5344CB8AC3E}">
        <p14:creationId xmlns:p14="http://schemas.microsoft.com/office/powerpoint/2010/main" val="1732424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Parameter C</a:t>
            </a:r>
            <a:r>
              <a:rPr lang="en-US" baseline="0" dirty="0" smtClean="0"/>
              <a:t> requires control type to be either ‘</a:t>
            </a:r>
            <a:r>
              <a:rPr lang="en-US" dirty="0" err="1" smtClean="0"/>
              <a:t>enableRxAndDisableTxWithEnhancedAddressInformation</a:t>
            </a:r>
            <a:r>
              <a:rPr lang="en-US" dirty="0" smtClean="0"/>
              <a:t>’ or ‘</a:t>
            </a:r>
            <a:r>
              <a:rPr lang="en-US" dirty="0" err="1" smtClean="0"/>
              <a:t>enableRxAndTxWithEnhancedAddressInformation</a:t>
            </a:r>
            <a:r>
              <a:rPr lang="en-US" dirty="0" smtClean="0"/>
              <a:t>’</a:t>
            </a:r>
            <a:endParaRPr lang="en-US" dirty="0"/>
          </a:p>
        </p:txBody>
      </p:sp>
      <p:sp>
        <p:nvSpPr>
          <p:cNvPr id="4" name="Slide Number Placeholder 3"/>
          <p:cNvSpPr>
            <a:spLocks noGrp="1"/>
          </p:cNvSpPr>
          <p:nvPr>
            <p:ph type="sldNum" sz="quarter" idx="10"/>
          </p:nvPr>
        </p:nvSpPr>
        <p:spPr/>
        <p:txBody>
          <a:bodyPr/>
          <a:lstStyle/>
          <a:p>
            <a:fld id="{BFF380C3-7D2B-43B9-A2FF-0551F6D200CF}" type="slidenum">
              <a:rPr lang="en-US" smtClean="0"/>
              <a:t>20</a:t>
            </a:fld>
            <a:endParaRPr lang="en-US"/>
          </a:p>
        </p:txBody>
      </p:sp>
    </p:spTree>
    <p:extLst>
      <p:ext uri="{BB962C8B-B14F-4D97-AF65-F5344CB8AC3E}">
        <p14:creationId xmlns:p14="http://schemas.microsoft.com/office/powerpoint/2010/main" val="1726271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F380C3-7D2B-43B9-A2FF-0551F6D200CF}" type="slidenum">
              <a:rPr lang="en-US" smtClean="0"/>
              <a:t>24</a:t>
            </a:fld>
            <a:endParaRPr lang="en-US"/>
          </a:p>
        </p:txBody>
      </p:sp>
    </p:spTree>
    <p:extLst>
      <p:ext uri="{BB962C8B-B14F-4D97-AF65-F5344CB8AC3E}">
        <p14:creationId xmlns:p14="http://schemas.microsoft.com/office/powerpoint/2010/main" val="2793264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1E9EBA-B88C-4731-B44A-419865607F19}"/>
              </a:ext>
            </a:extLst>
          </p:cNvPr>
          <p:cNvSpPr>
            <a:spLocks noGrp="1"/>
          </p:cNvSpPr>
          <p:nvPr>
            <p:ph type="ctrTitle" hasCustomPrompt="1"/>
          </p:nvPr>
        </p:nvSpPr>
        <p:spPr>
          <a:xfrm>
            <a:off x="896647" y="1118615"/>
            <a:ext cx="9144000" cy="1864899"/>
          </a:xfrm>
        </p:spPr>
        <p:txBody>
          <a:bodyPr anchor="t">
            <a:normAutofit/>
          </a:bodyPr>
          <a:lstStyle>
            <a:lvl1pPr algn="l">
              <a:lnSpc>
                <a:spcPct val="110000"/>
              </a:lnSpc>
              <a:defRPr sz="4600" b="0">
                <a:solidFill>
                  <a:schemeClr val="tx1"/>
                </a:solidFill>
                <a:latin typeface="+mj-lt"/>
                <a:ea typeface="+mj-ea"/>
              </a:defRPr>
            </a:lvl1pPr>
          </a:lstStyle>
          <a:p>
            <a:r>
              <a:rPr lang="en-US" altLang="zh-TW" dirty="0"/>
              <a:t>Presentation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3" name="副標題 2">
            <a:extLst>
              <a:ext uri="{FF2B5EF4-FFF2-40B4-BE49-F238E27FC236}">
                <a16:creationId xmlns:a16="http://schemas.microsoft.com/office/drawing/2014/main" id="{6C9BD8EC-F37F-4F94-8712-797CC1161E95}"/>
              </a:ext>
            </a:extLst>
          </p:cNvPr>
          <p:cNvSpPr>
            <a:spLocks noGrp="1"/>
          </p:cNvSpPr>
          <p:nvPr>
            <p:ph type="subTitle" idx="1" hasCustomPrompt="1"/>
          </p:nvPr>
        </p:nvSpPr>
        <p:spPr>
          <a:xfrm>
            <a:off x="896647" y="3015629"/>
            <a:ext cx="9144000" cy="1370104"/>
          </a:xfrm>
        </p:spPr>
        <p:txBody>
          <a:bodyPr>
            <a:normAutofit/>
          </a:bodyPr>
          <a:lstStyle>
            <a:lvl1pPr marL="0" indent="0" algn="l">
              <a:lnSpc>
                <a:spcPct val="110000"/>
              </a:lnSpc>
              <a:spcBef>
                <a:spcPts val="0"/>
              </a:spcBef>
              <a:buNone/>
              <a:defRPr sz="3000">
                <a:solidFill>
                  <a:schemeClr val="tx2"/>
                </a:solidFill>
                <a:latin typeface="+mj-lt"/>
                <a:ea typeface="+mj-ea"/>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ltLang="zh-TW" sz="3000" dirty="0" smtClean="0"/>
              <a:t>Presentation Subtitle Goes Here</a:t>
            </a:r>
            <a:br>
              <a:rPr lang="en-US" altLang="zh-TW" sz="3000" dirty="0" smtClean="0"/>
            </a:br>
            <a:r>
              <a:rPr lang="en-US" altLang="zh-TW" sz="3000" dirty="0" smtClean="0"/>
              <a:t>Maximum 2 Lines (24-32pt)</a:t>
            </a:r>
            <a:endParaRPr lang="en-US" altLang="zh-TW" sz="3000" dirty="0"/>
          </a:p>
        </p:txBody>
      </p:sp>
      <p:sp>
        <p:nvSpPr>
          <p:cNvPr id="11" name="頁尾版面配置區 4">
            <a:extLst>
              <a:ext uri="{FF2B5EF4-FFF2-40B4-BE49-F238E27FC236}">
                <a16:creationId xmlns:a16="http://schemas.microsoft.com/office/drawing/2014/main" id="{38A83012-CC3B-47DF-9FCA-A1115F39D319}"/>
              </a:ext>
            </a:extLst>
          </p:cNvPr>
          <p:cNvSpPr>
            <a:spLocks noGrp="1"/>
          </p:cNvSpPr>
          <p:nvPr>
            <p:ph type="ftr" sz="quarter" idx="3"/>
          </p:nvPr>
        </p:nvSpPr>
        <p:spPr>
          <a:xfrm>
            <a:off x="818612" y="5739683"/>
            <a:ext cx="5707316" cy="218356"/>
          </a:xfrm>
        </p:spPr>
        <p:txBody>
          <a:bodyPr/>
          <a:lstStyle>
            <a:lvl1pPr>
              <a:defRPr>
                <a:latin typeface="Arial" panose="020B0604020202020204" pitchFamily="34" charset="0"/>
                <a:cs typeface="Arial" panose="020B0604020202020204" pitchFamily="34" charset="0"/>
              </a:defRPr>
            </a:lvl1pPr>
          </a:lstStyle>
          <a:p>
            <a:r>
              <a:rPr lang="en-US" altLang="zh-TW" sz="1800" dirty="0" smtClean="0"/>
              <a:t>Presenter</a:t>
            </a:r>
            <a:r>
              <a:rPr lang="zh-TW" altLang="en-US" sz="1800" dirty="0" smtClean="0"/>
              <a:t> </a:t>
            </a:r>
            <a:r>
              <a:rPr lang="en-US" altLang="zh-TW" sz="1800" dirty="0" smtClean="0"/>
              <a:t>Name</a:t>
            </a:r>
            <a:r>
              <a:rPr lang="zh-TW" altLang="en-US" sz="1800" dirty="0" smtClean="0"/>
              <a:t>｜</a:t>
            </a:r>
            <a:r>
              <a:rPr lang="en-US" altLang="zh-TW" sz="1800" dirty="0" smtClean="0"/>
              <a:t>Department</a:t>
            </a:r>
            <a:r>
              <a:rPr lang="zh-TW" altLang="en-US" sz="1800" dirty="0" smtClean="0"/>
              <a:t>｜</a:t>
            </a:r>
            <a:r>
              <a:rPr lang="en-US" altLang="zh-TW" sz="1800" dirty="0" smtClean="0"/>
              <a:t>MM/DD/YYYY</a:t>
            </a:r>
          </a:p>
        </p:txBody>
      </p:sp>
      <p:sp>
        <p:nvSpPr>
          <p:cNvPr id="9" name="文字版面配置區 4">
            <a:extLst>
              <a:ext uri="{FF2B5EF4-FFF2-40B4-BE49-F238E27FC236}">
                <a16:creationId xmlns:a16="http://schemas.microsoft.com/office/drawing/2014/main" id="{C5F15596-5511-4524-8143-5414A6D0A46F}"/>
              </a:ext>
            </a:extLst>
          </p:cNvPr>
          <p:cNvSpPr>
            <a:spLocks noGrp="1"/>
          </p:cNvSpPr>
          <p:nvPr>
            <p:ph type="body" sz="quarter" idx="12" hasCustomPrompt="1"/>
          </p:nvPr>
        </p:nvSpPr>
        <p:spPr>
          <a:xfrm>
            <a:off x="934219" y="738191"/>
            <a:ext cx="2133446" cy="380427"/>
          </a:xfrm>
        </p:spPr>
        <p:txBody>
          <a:bodyPr>
            <a:normAutofit/>
          </a:bodyPr>
          <a:lstStyle>
            <a:lvl1pPr marL="0" indent="0">
              <a:buNone/>
              <a:defRPr sz="1800">
                <a:solidFill>
                  <a:srgbClr val="0070C0"/>
                </a:solidFill>
              </a:defRPr>
            </a:lvl1pPr>
          </a:lstStyle>
          <a:p>
            <a:pPr lvl="0"/>
            <a:r>
              <a:rPr lang="en-US" altLang="zh-TW" dirty="0"/>
              <a:t>Cover </a:t>
            </a:r>
            <a:r>
              <a:rPr lang="en-US" altLang="zh-TW" dirty="0" err="1"/>
              <a:t>Page_White</a:t>
            </a:r>
            <a:endParaRPr lang="zh-TW" altLang="en-US" dirty="0"/>
          </a:p>
        </p:txBody>
      </p:sp>
    </p:spTree>
    <p:extLst>
      <p:ext uri="{BB962C8B-B14F-4D97-AF65-F5344CB8AC3E}">
        <p14:creationId xmlns:p14="http://schemas.microsoft.com/office/powerpoint/2010/main" val="417432220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_Image">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532A9990-6214-495A-B5B6-C1801359D16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0" y="1"/>
            <a:ext cx="12179379" cy="6850900"/>
          </a:xfrm>
          <a:prstGeom prst="rect">
            <a:avLst/>
          </a:prstGeom>
        </p:spPr>
      </p:pic>
      <p:sp>
        <p:nvSpPr>
          <p:cNvPr id="7" name="日期版面配置區 3">
            <a:extLst>
              <a:ext uri="{FF2B5EF4-FFF2-40B4-BE49-F238E27FC236}">
                <a16:creationId xmlns:a16="http://schemas.microsoft.com/office/drawing/2014/main" id="{CE458713-38E5-4D94-9527-7C2BC1D5DE79}"/>
              </a:ext>
            </a:extLst>
          </p:cNvPr>
          <p:cNvSpPr>
            <a:spLocks noGrp="1"/>
          </p:cNvSpPr>
          <p:nvPr>
            <p:ph type="dt" sz="half" idx="10"/>
          </p:nvPr>
        </p:nvSpPr>
        <p:spPr>
          <a:xfrm>
            <a:off x="818912" y="5705762"/>
            <a:ext cx="2010917" cy="319651"/>
          </a:xfrm>
        </p:spPr>
        <p:txBody>
          <a:bodyPr/>
          <a:lstStyle>
            <a:lvl1pPr>
              <a:defRPr sz="1800">
                <a:solidFill>
                  <a:schemeClr val="bg1"/>
                </a:solidFill>
              </a:defRPr>
            </a:lvl1pPr>
          </a:lstStyle>
          <a:p>
            <a:r>
              <a:rPr lang="en-US" dirty="0" smtClean="0"/>
              <a:t>MM/DD/YYYY</a:t>
            </a:r>
            <a:endParaRPr lang="en-US" dirty="0"/>
          </a:p>
        </p:txBody>
      </p:sp>
      <p:sp>
        <p:nvSpPr>
          <p:cNvPr id="9" name="頁尾版面配置區 4">
            <a:extLst>
              <a:ext uri="{FF2B5EF4-FFF2-40B4-BE49-F238E27FC236}">
                <a16:creationId xmlns:a16="http://schemas.microsoft.com/office/drawing/2014/main" id="{135E4C83-C41A-49B9-9C41-417375F79B2F}"/>
              </a:ext>
            </a:extLst>
          </p:cNvPr>
          <p:cNvSpPr>
            <a:spLocks noGrp="1"/>
          </p:cNvSpPr>
          <p:nvPr>
            <p:ph type="ftr" sz="quarter" idx="3"/>
          </p:nvPr>
        </p:nvSpPr>
        <p:spPr>
          <a:xfrm>
            <a:off x="838897" y="5333736"/>
            <a:ext cx="4114800" cy="365125"/>
          </a:xfrm>
          <a:prstGeom prst="rect">
            <a:avLst/>
          </a:prstGeom>
        </p:spPr>
        <p:txBody>
          <a:bodyPr vert="horz" lIns="91440" tIns="45720" rIns="91440" bIns="45720" rtlCol="0" anchor="ctr"/>
          <a:lstStyle>
            <a:lvl1pPr algn="l">
              <a:defRPr sz="1800" u="none">
                <a:solidFill>
                  <a:schemeClr val="bg1"/>
                </a:solidFill>
                <a:latin typeface="Arial" panose="020B0604020202020204" pitchFamily="34" charset="0"/>
                <a:cs typeface="Arial" panose="020B0604020202020204" pitchFamily="34" charset="0"/>
              </a:defRPr>
            </a:lvl1pPr>
          </a:lstStyle>
          <a:p>
            <a:r>
              <a:rPr lang="en-US" altLang="zh-TW" dirty="0" smtClean="0"/>
              <a:t>Presenter Name</a:t>
            </a:r>
            <a:r>
              <a:rPr lang="zh-TW" altLang="en-US" dirty="0" smtClean="0"/>
              <a:t>｜</a:t>
            </a:r>
            <a:r>
              <a:rPr lang="en-US" altLang="zh-TW" dirty="0" smtClean="0"/>
              <a:t>Department </a:t>
            </a:r>
            <a:endParaRPr lang="en-US" dirty="0"/>
          </a:p>
        </p:txBody>
      </p:sp>
      <p:sp>
        <p:nvSpPr>
          <p:cNvPr id="10" name="標題 1">
            <a:extLst>
              <a:ext uri="{FF2B5EF4-FFF2-40B4-BE49-F238E27FC236}">
                <a16:creationId xmlns:a16="http://schemas.microsoft.com/office/drawing/2014/main" id="{C41E9EBA-B88C-4731-B44A-419865607F19}"/>
              </a:ext>
            </a:extLst>
          </p:cNvPr>
          <p:cNvSpPr>
            <a:spLocks noGrp="1"/>
          </p:cNvSpPr>
          <p:nvPr>
            <p:ph type="ctrTitle" hasCustomPrompt="1"/>
          </p:nvPr>
        </p:nvSpPr>
        <p:spPr>
          <a:xfrm>
            <a:off x="896647" y="1137872"/>
            <a:ext cx="9144000" cy="1864899"/>
          </a:xfrm>
        </p:spPr>
        <p:txBody>
          <a:bodyPr anchor="t">
            <a:normAutofit/>
          </a:bodyPr>
          <a:lstStyle>
            <a:lvl1pPr algn="l">
              <a:lnSpc>
                <a:spcPct val="110000"/>
              </a:lnSpc>
              <a:defRPr sz="4600" b="0">
                <a:solidFill>
                  <a:schemeClr val="tx1"/>
                </a:solidFill>
                <a:latin typeface="+mj-lt"/>
                <a:ea typeface="+mj-ea"/>
              </a:defRPr>
            </a:lvl1pPr>
          </a:lstStyle>
          <a:p>
            <a:r>
              <a:rPr lang="en-US" altLang="zh-TW" dirty="0"/>
              <a:t>Presentation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11" name="文字版面配置區 4">
            <a:extLst>
              <a:ext uri="{FF2B5EF4-FFF2-40B4-BE49-F238E27FC236}">
                <a16:creationId xmlns:a16="http://schemas.microsoft.com/office/drawing/2014/main" id="{35B9A589-C73E-46B0-B30E-8BBC42A4E098}"/>
              </a:ext>
            </a:extLst>
          </p:cNvPr>
          <p:cNvSpPr>
            <a:spLocks noGrp="1"/>
          </p:cNvSpPr>
          <p:nvPr>
            <p:ph type="body" sz="quarter" idx="12" hasCustomPrompt="1"/>
          </p:nvPr>
        </p:nvSpPr>
        <p:spPr>
          <a:xfrm>
            <a:off x="934219" y="738191"/>
            <a:ext cx="2133446" cy="380427"/>
          </a:xfrm>
        </p:spPr>
        <p:txBody>
          <a:bodyPr>
            <a:normAutofit/>
          </a:bodyPr>
          <a:lstStyle>
            <a:lvl1pPr marL="0" indent="0">
              <a:buNone/>
              <a:defRPr sz="1800">
                <a:solidFill>
                  <a:srgbClr val="0070C0"/>
                </a:solidFill>
              </a:defRPr>
            </a:lvl1pPr>
          </a:lstStyle>
          <a:p>
            <a:pPr lvl="0"/>
            <a:r>
              <a:rPr lang="en-US" altLang="zh-TW" dirty="0"/>
              <a:t>Cover </a:t>
            </a:r>
            <a:r>
              <a:rPr lang="en-US" altLang="zh-TW" dirty="0" err="1"/>
              <a:t>Page_Image</a:t>
            </a:r>
            <a:endParaRPr lang="zh-TW" altLang="en-US" dirty="0"/>
          </a:p>
        </p:txBody>
      </p:sp>
    </p:spTree>
    <p:extLst>
      <p:ext uri="{BB962C8B-B14F-4D97-AF65-F5344CB8AC3E}">
        <p14:creationId xmlns:p14="http://schemas.microsoft.com/office/powerpoint/2010/main" val="404786958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k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4B44CAB8-9DEC-4DEF-99E0-D78F53E4F834}"/>
              </a:ext>
            </a:extLst>
          </p:cNvPr>
          <p:cNvSpPr>
            <a:spLocks noGrp="1"/>
          </p:cNvSpPr>
          <p:nvPr>
            <p:ph type="ctrTitle" hasCustomPrompt="1"/>
          </p:nvPr>
        </p:nvSpPr>
        <p:spPr>
          <a:xfrm>
            <a:off x="896647" y="1118621"/>
            <a:ext cx="9144000" cy="1864899"/>
          </a:xfrm>
        </p:spPr>
        <p:txBody>
          <a:bodyPr anchor="t">
            <a:normAutofit/>
          </a:bodyPr>
          <a:lstStyle>
            <a:lvl1pPr algn="l">
              <a:lnSpc>
                <a:spcPct val="110000"/>
              </a:lnSpc>
              <a:defRPr sz="4600" b="0">
                <a:solidFill>
                  <a:schemeClr val="bg1"/>
                </a:solidFill>
                <a:latin typeface="+mj-lt"/>
                <a:ea typeface="Verdana" panose="020B0604030504040204" pitchFamily="34" charset="0"/>
              </a:defRPr>
            </a:lvl1pPr>
          </a:lstStyle>
          <a:p>
            <a:r>
              <a:rPr lang="en-US" altLang="zh-TW" dirty="0"/>
              <a:t>Break Page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6" name="副標題 2">
            <a:extLst>
              <a:ext uri="{FF2B5EF4-FFF2-40B4-BE49-F238E27FC236}">
                <a16:creationId xmlns:a16="http://schemas.microsoft.com/office/drawing/2014/main" id="{814F8012-3519-4A75-B26B-57773CA554B6}"/>
              </a:ext>
            </a:extLst>
          </p:cNvPr>
          <p:cNvSpPr>
            <a:spLocks noGrp="1"/>
          </p:cNvSpPr>
          <p:nvPr>
            <p:ph type="subTitle" idx="1" hasCustomPrompt="1"/>
          </p:nvPr>
        </p:nvSpPr>
        <p:spPr>
          <a:xfrm>
            <a:off x="896647" y="3015632"/>
            <a:ext cx="9144000" cy="1353169"/>
          </a:xfrm>
        </p:spPr>
        <p:txBody>
          <a:bodyPr>
            <a:normAutofit/>
          </a:bodyPr>
          <a:lstStyle>
            <a:lvl1pPr marL="0" indent="0" algn="l">
              <a:lnSpc>
                <a:spcPct val="110000"/>
              </a:lnSpc>
              <a:spcBef>
                <a:spcPts val="0"/>
              </a:spcBef>
              <a:buNone/>
              <a:defRPr sz="3200">
                <a:solidFill>
                  <a:schemeClr val="bg1"/>
                </a:solidFill>
                <a:latin typeface="+mj-lt"/>
                <a:ea typeface="Verdana" panose="020B060403050404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TW" dirty="0"/>
              <a:t>Break Page Subtitle Goes Here</a:t>
            </a:r>
            <a:br>
              <a:rPr lang="en-US" altLang="zh-TW" dirty="0"/>
            </a:br>
            <a:r>
              <a:rPr lang="en-US" altLang="zh-TW" dirty="0"/>
              <a:t>Maximum 2 Lines (</a:t>
            </a:r>
            <a:r>
              <a:rPr lang="en-US" altLang="zh-TW" dirty="0" smtClean="0"/>
              <a:t>24-32pt</a:t>
            </a:r>
            <a:r>
              <a:rPr lang="en-US" altLang="zh-TW" dirty="0"/>
              <a:t>)</a:t>
            </a:r>
          </a:p>
        </p:txBody>
      </p:sp>
    </p:spTree>
    <p:extLst>
      <p:ext uri="{BB962C8B-B14F-4D97-AF65-F5344CB8AC3E}">
        <p14:creationId xmlns:p14="http://schemas.microsoft.com/office/powerpoint/2010/main" val="19640555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
    <p:bg>
      <p:bgPr>
        <a:solidFill>
          <a:schemeClr val="bg1"/>
        </a:solidFill>
        <a:effectLst/>
      </p:bgPr>
    </p:bg>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3440" y="6225871"/>
            <a:ext cx="1368000" cy="620345"/>
          </a:xfrm>
          <a:prstGeom prst="rect">
            <a:avLst/>
          </a:prstGeom>
        </p:spPr>
      </p:pic>
      <p:sp>
        <p:nvSpPr>
          <p:cNvPr id="3" name="內容版面配置區 2">
            <a:extLst>
              <a:ext uri="{FF2B5EF4-FFF2-40B4-BE49-F238E27FC236}">
                <a16:creationId xmlns:a16="http://schemas.microsoft.com/office/drawing/2014/main" id="{BEF22CCF-5B81-47DC-861A-B0A56BD7A109}"/>
              </a:ext>
            </a:extLst>
          </p:cNvPr>
          <p:cNvSpPr>
            <a:spLocks noGrp="1"/>
          </p:cNvSpPr>
          <p:nvPr>
            <p:ph idx="1" hasCustomPrompt="1"/>
          </p:nvPr>
        </p:nvSpPr>
        <p:spPr>
          <a:xfrm>
            <a:off x="406400" y="1170462"/>
            <a:ext cx="11379200" cy="4953777"/>
          </a:xfrm>
        </p:spPr>
        <p:txBody>
          <a:bodyPr>
            <a:normAutofit/>
          </a:bodyPr>
          <a:lstStyle>
            <a:lvl1pPr>
              <a:lnSpc>
                <a:spcPct val="110000"/>
              </a:lnSpc>
              <a:defRPr sz="2000">
                <a:solidFill>
                  <a:schemeClr val="tx1"/>
                </a:solidFill>
              </a:defRPr>
            </a:lvl1pPr>
          </a:lstStyle>
          <a:p>
            <a:pPr lvl="0"/>
            <a:r>
              <a:rPr lang="en-US" altLang="zh-TW" dirty="0"/>
              <a:t>Content goes here </a:t>
            </a:r>
            <a:r>
              <a:rPr lang="en-US" altLang="zh-TW" dirty="0" smtClean="0"/>
              <a:t>(20pt</a:t>
            </a:r>
            <a:r>
              <a:rPr lang="en-US" altLang="zh-TW" dirty="0"/>
              <a:t>)</a:t>
            </a:r>
            <a:endParaRPr lang="en-US" dirty="0"/>
          </a:p>
        </p:txBody>
      </p:sp>
      <p:sp>
        <p:nvSpPr>
          <p:cNvPr id="52" name="文字方塊 51">
            <a:extLst>
              <a:ext uri="{FF2B5EF4-FFF2-40B4-BE49-F238E27FC236}">
                <a16:creationId xmlns:a16="http://schemas.microsoft.com/office/drawing/2014/main" id="{4EB72046-7EFA-4D5B-9003-30F89B1D91A8}"/>
              </a:ext>
            </a:extLst>
          </p:cNvPr>
          <p:cNvSpPr txBox="1"/>
          <p:nvPr userDrawn="1"/>
        </p:nvSpPr>
        <p:spPr>
          <a:xfrm>
            <a:off x="116026" y="6478467"/>
            <a:ext cx="402674" cy="307777"/>
          </a:xfrm>
          <a:prstGeom prst="rect">
            <a:avLst/>
          </a:prstGeom>
          <a:noFill/>
        </p:spPr>
        <p:txBody>
          <a:bodyPr wrap="none" rtlCol="0">
            <a:spAutoFit/>
          </a:bodyPr>
          <a:lstStyle/>
          <a:p>
            <a:fld id="{823BD820-02AB-4111-88E2-98F36ECA9073}" type="slidenum">
              <a:rPr lang="en-US" sz="1400" smtClean="0"/>
              <a:t>‹#›</a:t>
            </a:fld>
            <a:endParaRPr lang="en-US" sz="1400"/>
          </a:p>
        </p:txBody>
      </p:sp>
      <p:sp>
        <p:nvSpPr>
          <p:cNvPr id="53" name="文字方塊 52">
            <a:extLst>
              <a:ext uri="{FF2B5EF4-FFF2-40B4-BE49-F238E27FC236}">
                <a16:creationId xmlns:a16="http://schemas.microsoft.com/office/drawing/2014/main" id="{E8C46C83-D634-4B86-88D9-5C8B6A41BF9F}"/>
              </a:ext>
            </a:extLst>
          </p:cNvPr>
          <p:cNvSpPr txBox="1"/>
          <p:nvPr userDrawn="1"/>
        </p:nvSpPr>
        <p:spPr>
          <a:xfrm>
            <a:off x="482266" y="6528265"/>
            <a:ext cx="1191352" cy="246221"/>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a:t>Delta Confidential</a:t>
            </a:r>
          </a:p>
        </p:txBody>
      </p:sp>
      <p:grpSp>
        <p:nvGrpSpPr>
          <p:cNvPr id="56" name="群組 55">
            <a:extLst>
              <a:ext uri="{FF2B5EF4-FFF2-40B4-BE49-F238E27FC236}">
                <a16:creationId xmlns:a16="http://schemas.microsoft.com/office/drawing/2014/main" id="{C6679C81-FA7B-49D6-82F0-C4527FE45A1A}"/>
              </a:ext>
            </a:extLst>
          </p:cNvPr>
          <p:cNvGrpSpPr/>
          <p:nvPr userDrawn="1"/>
        </p:nvGrpSpPr>
        <p:grpSpPr>
          <a:xfrm>
            <a:off x="0" y="7008895"/>
            <a:ext cx="10358581" cy="423333"/>
            <a:chOff x="0" y="5256671"/>
            <a:chExt cx="7768936" cy="317500"/>
          </a:xfrm>
        </p:grpSpPr>
        <p:grpSp>
          <p:nvGrpSpPr>
            <p:cNvPr id="57" name="群組 56">
              <a:extLst>
                <a:ext uri="{FF2B5EF4-FFF2-40B4-BE49-F238E27FC236}">
                  <a16:creationId xmlns:a16="http://schemas.microsoft.com/office/drawing/2014/main" id="{C83B355D-DD8E-4886-8A9F-6BD99BFA8CC1}"/>
                </a:ext>
              </a:extLst>
            </p:cNvPr>
            <p:cNvGrpSpPr/>
            <p:nvPr userDrawn="1"/>
          </p:nvGrpSpPr>
          <p:grpSpPr>
            <a:xfrm>
              <a:off x="0" y="5256671"/>
              <a:ext cx="1321058" cy="317500"/>
              <a:chOff x="0" y="5256671"/>
              <a:chExt cx="1321058" cy="317500"/>
            </a:xfrm>
          </p:grpSpPr>
          <p:sp>
            <p:nvSpPr>
              <p:cNvPr id="70" name="矩形 69">
                <a:extLst>
                  <a:ext uri="{FF2B5EF4-FFF2-40B4-BE49-F238E27FC236}">
                    <a16:creationId xmlns:a16="http://schemas.microsoft.com/office/drawing/2014/main" id="{1D816D3C-CE63-43F8-AC10-9DFB5870EB4D}"/>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矩形 70">
                <a:extLst>
                  <a:ext uri="{FF2B5EF4-FFF2-40B4-BE49-F238E27FC236}">
                    <a16:creationId xmlns:a16="http://schemas.microsoft.com/office/drawing/2014/main" id="{69A01EFE-0697-4F67-B705-BD578BDC33D9}"/>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矩形 71">
                <a:extLst>
                  <a:ext uri="{FF2B5EF4-FFF2-40B4-BE49-F238E27FC236}">
                    <a16:creationId xmlns:a16="http://schemas.microsoft.com/office/drawing/2014/main" id="{8301EB92-F246-4444-B0E1-6E87E28C044D}"/>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58" name="群組 57">
              <a:extLst>
                <a:ext uri="{FF2B5EF4-FFF2-40B4-BE49-F238E27FC236}">
                  <a16:creationId xmlns:a16="http://schemas.microsoft.com/office/drawing/2014/main" id="{93191886-C7FD-40A9-9609-57D23380C62A}"/>
                </a:ext>
              </a:extLst>
            </p:cNvPr>
            <p:cNvGrpSpPr/>
            <p:nvPr userDrawn="1"/>
          </p:nvGrpSpPr>
          <p:grpSpPr>
            <a:xfrm>
              <a:off x="2441313" y="5256671"/>
              <a:ext cx="5327623" cy="317500"/>
              <a:chOff x="2441313" y="5256671"/>
              <a:chExt cx="5327623" cy="317500"/>
            </a:xfrm>
          </p:grpSpPr>
          <p:sp>
            <p:nvSpPr>
              <p:cNvPr id="59" name="矩形 58">
                <a:extLst>
                  <a:ext uri="{FF2B5EF4-FFF2-40B4-BE49-F238E27FC236}">
                    <a16:creationId xmlns:a16="http://schemas.microsoft.com/office/drawing/2014/main" id="{28AB9346-3609-4A19-8654-F1F89BAE3612}"/>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矩形 59">
                <a:extLst>
                  <a:ext uri="{FF2B5EF4-FFF2-40B4-BE49-F238E27FC236}">
                    <a16:creationId xmlns:a16="http://schemas.microsoft.com/office/drawing/2014/main" id="{135B6686-F122-4A22-94BF-260EA4280B4D}"/>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矩形 60">
                <a:extLst>
                  <a:ext uri="{FF2B5EF4-FFF2-40B4-BE49-F238E27FC236}">
                    <a16:creationId xmlns:a16="http://schemas.microsoft.com/office/drawing/2014/main" id="{C5EDC45A-2526-46FB-81F7-22EE4872B6AF}"/>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矩形 61">
                <a:extLst>
                  <a:ext uri="{FF2B5EF4-FFF2-40B4-BE49-F238E27FC236}">
                    <a16:creationId xmlns:a16="http://schemas.microsoft.com/office/drawing/2014/main" id="{AFCD5573-BB02-4224-8085-E3255856A371}"/>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矩形 62">
                <a:extLst>
                  <a:ext uri="{FF2B5EF4-FFF2-40B4-BE49-F238E27FC236}">
                    <a16:creationId xmlns:a16="http://schemas.microsoft.com/office/drawing/2014/main" id="{2F5AD25B-A76B-4782-93A6-A6CFC1F793DB}"/>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矩形 63">
                <a:extLst>
                  <a:ext uri="{FF2B5EF4-FFF2-40B4-BE49-F238E27FC236}">
                    <a16:creationId xmlns:a16="http://schemas.microsoft.com/office/drawing/2014/main" id="{E31B0147-73D4-4A0E-AB60-BDE5D65A0FDA}"/>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矩形 64">
                <a:extLst>
                  <a:ext uri="{FF2B5EF4-FFF2-40B4-BE49-F238E27FC236}">
                    <a16:creationId xmlns:a16="http://schemas.microsoft.com/office/drawing/2014/main" id="{20304356-DABA-4FB6-ACD2-3D555DA768DA}"/>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矩形 65">
                <a:extLst>
                  <a:ext uri="{FF2B5EF4-FFF2-40B4-BE49-F238E27FC236}">
                    <a16:creationId xmlns:a16="http://schemas.microsoft.com/office/drawing/2014/main" id="{2A159378-35B9-4C04-9A3C-0680A883C20B}"/>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矩形 66">
                <a:extLst>
                  <a:ext uri="{FF2B5EF4-FFF2-40B4-BE49-F238E27FC236}">
                    <a16:creationId xmlns:a16="http://schemas.microsoft.com/office/drawing/2014/main" id="{06606867-067F-4294-8D14-6300FB59E7A6}"/>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矩形 67">
                <a:extLst>
                  <a:ext uri="{FF2B5EF4-FFF2-40B4-BE49-F238E27FC236}">
                    <a16:creationId xmlns:a16="http://schemas.microsoft.com/office/drawing/2014/main" id="{C0B9F68F-02FA-4B05-BD0F-46245FAE32A1}"/>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矩形 68">
                <a:extLst>
                  <a:ext uri="{FF2B5EF4-FFF2-40B4-BE49-F238E27FC236}">
                    <a16:creationId xmlns:a16="http://schemas.microsoft.com/office/drawing/2014/main" id="{91D1B3FF-2264-4799-880B-9AC63365E06E}"/>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4" name="標題 4">
            <a:extLst>
              <a:ext uri="{FF2B5EF4-FFF2-40B4-BE49-F238E27FC236}">
                <a16:creationId xmlns:a16="http://schemas.microsoft.com/office/drawing/2014/main" id="{2702107E-0279-495A-BF89-DD786730CC37}"/>
              </a:ext>
            </a:extLst>
          </p:cNvPr>
          <p:cNvSpPr>
            <a:spLocks noGrp="1"/>
          </p:cNvSpPr>
          <p:nvPr>
            <p:ph type="title" hasCustomPrompt="1"/>
          </p:nvPr>
        </p:nvSpPr>
        <p:spPr>
          <a:xfrm>
            <a:off x="406400" y="440356"/>
            <a:ext cx="11379200" cy="679396"/>
          </a:xfrm>
        </p:spPr>
        <p:txBody>
          <a:bodyPr/>
          <a:lstStyle>
            <a:lvl1pPr>
              <a:defRPr/>
            </a:lvl1pPr>
          </a:lstStyle>
          <a:p>
            <a:r>
              <a:rPr lang="en-US" altLang="zh-TW" dirty="0"/>
              <a:t>Page Title Goes Here </a:t>
            </a:r>
            <a:r>
              <a:rPr lang="en-US" altLang="zh-TW" dirty="0" smtClean="0"/>
              <a:t>(28-32pt</a:t>
            </a:r>
            <a:r>
              <a:rPr lang="en-US" altLang="zh-TW" dirty="0"/>
              <a:t>)</a:t>
            </a:r>
            <a:endParaRPr lang="en-US" dirty="0"/>
          </a:p>
        </p:txBody>
      </p:sp>
    </p:spTree>
    <p:extLst>
      <p:ext uri="{BB962C8B-B14F-4D97-AF65-F5344CB8AC3E}">
        <p14:creationId xmlns:p14="http://schemas.microsoft.com/office/powerpoint/2010/main" val="321688154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Page_Title Only">
    <p:bg>
      <p:bgPr>
        <a:solidFill>
          <a:schemeClr val="bg1"/>
        </a:solidFill>
        <a:effectLst/>
      </p:bgPr>
    </p:bg>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702107E-0279-495A-BF89-DD786730CC37}"/>
              </a:ext>
            </a:extLst>
          </p:cNvPr>
          <p:cNvSpPr>
            <a:spLocks noGrp="1"/>
          </p:cNvSpPr>
          <p:nvPr>
            <p:ph type="title" hasCustomPrompt="1"/>
          </p:nvPr>
        </p:nvSpPr>
        <p:spPr/>
        <p:txBody>
          <a:bodyPr/>
          <a:lstStyle>
            <a:lvl1pPr>
              <a:defRPr/>
            </a:lvl1pPr>
          </a:lstStyle>
          <a:p>
            <a:r>
              <a:rPr lang="en-US" altLang="zh-TW" dirty="0"/>
              <a:t>Page Title Goes Here </a:t>
            </a:r>
            <a:r>
              <a:rPr lang="en-US" altLang="zh-TW" dirty="0" smtClean="0"/>
              <a:t>(28-32pt</a:t>
            </a:r>
            <a:r>
              <a:rPr lang="en-US" altLang="zh-TW" dirty="0"/>
              <a:t>)</a:t>
            </a:r>
            <a:endParaRPr lang="en-US" dirty="0"/>
          </a:p>
        </p:txBody>
      </p:sp>
      <p:grpSp>
        <p:nvGrpSpPr>
          <p:cNvPr id="49" name="群組 48">
            <a:extLst>
              <a:ext uri="{FF2B5EF4-FFF2-40B4-BE49-F238E27FC236}">
                <a16:creationId xmlns:a16="http://schemas.microsoft.com/office/drawing/2014/main" id="{8AEA3F42-8ED3-4628-89CC-CE9DC5D371F1}"/>
              </a:ext>
            </a:extLst>
          </p:cNvPr>
          <p:cNvGrpSpPr/>
          <p:nvPr userDrawn="1"/>
        </p:nvGrpSpPr>
        <p:grpSpPr>
          <a:xfrm>
            <a:off x="0" y="7008895"/>
            <a:ext cx="10358581" cy="423333"/>
            <a:chOff x="0" y="5256671"/>
            <a:chExt cx="7768936" cy="317500"/>
          </a:xfrm>
        </p:grpSpPr>
        <p:grpSp>
          <p:nvGrpSpPr>
            <p:cNvPr id="50" name="群組 49">
              <a:extLst>
                <a:ext uri="{FF2B5EF4-FFF2-40B4-BE49-F238E27FC236}">
                  <a16:creationId xmlns:a16="http://schemas.microsoft.com/office/drawing/2014/main" id="{BDCAFD82-B8CA-4738-843C-0FC6D7C6C5F5}"/>
                </a:ext>
              </a:extLst>
            </p:cNvPr>
            <p:cNvGrpSpPr/>
            <p:nvPr userDrawn="1"/>
          </p:nvGrpSpPr>
          <p:grpSpPr>
            <a:xfrm>
              <a:off x="0" y="5256671"/>
              <a:ext cx="1321058" cy="317500"/>
              <a:chOff x="0" y="5256671"/>
              <a:chExt cx="1321058" cy="317500"/>
            </a:xfrm>
          </p:grpSpPr>
          <p:sp>
            <p:nvSpPr>
              <p:cNvPr id="63" name="矩形 62">
                <a:extLst>
                  <a:ext uri="{FF2B5EF4-FFF2-40B4-BE49-F238E27FC236}">
                    <a16:creationId xmlns:a16="http://schemas.microsoft.com/office/drawing/2014/main" id="{3C299B04-932C-4519-8E76-017FBD3A569A}"/>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矩形 63">
                <a:extLst>
                  <a:ext uri="{FF2B5EF4-FFF2-40B4-BE49-F238E27FC236}">
                    <a16:creationId xmlns:a16="http://schemas.microsoft.com/office/drawing/2014/main" id="{0B20FB35-F562-4362-B563-165B24074653}"/>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矩形 64">
                <a:extLst>
                  <a:ext uri="{FF2B5EF4-FFF2-40B4-BE49-F238E27FC236}">
                    <a16:creationId xmlns:a16="http://schemas.microsoft.com/office/drawing/2014/main" id="{0DE5232E-7B0E-4AEF-9D43-2E173D30F319}"/>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51" name="群組 50">
              <a:extLst>
                <a:ext uri="{FF2B5EF4-FFF2-40B4-BE49-F238E27FC236}">
                  <a16:creationId xmlns:a16="http://schemas.microsoft.com/office/drawing/2014/main" id="{9D8FD8BE-B575-4450-95FD-B132F2FBF30C}"/>
                </a:ext>
              </a:extLst>
            </p:cNvPr>
            <p:cNvGrpSpPr/>
            <p:nvPr userDrawn="1"/>
          </p:nvGrpSpPr>
          <p:grpSpPr>
            <a:xfrm>
              <a:off x="2441313" y="5256671"/>
              <a:ext cx="5327623" cy="317500"/>
              <a:chOff x="2441313" y="5256671"/>
              <a:chExt cx="5327623" cy="317500"/>
            </a:xfrm>
          </p:grpSpPr>
          <p:sp>
            <p:nvSpPr>
              <p:cNvPr id="52" name="矩形 51">
                <a:extLst>
                  <a:ext uri="{FF2B5EF4-FFF2-40B4-BE49-F238E27FC236}">
                    <a16:creationId xmlns:a16="http://schemas.microsoft.com/office/drawing/2014/main" id="{FA6D470B-49E6-460D-A2F7-3AA3A3B20021}"/>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矩形 52">
                <a:extLst>
                  <a:ext uri="{FF2B5EF4-FFF2-40B4-BE49-F238E27FC236}">
                    <a16:creationId xmlns:a16="http://schemas.microsoft.com/office/drawing/2014/main" id="{184DC0D2-E428-4F38-B04F-7DC781667A34}"/>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矩形 53">
                <a:extLst>
                  <a:ext uri="{FF2B5EF4-FFF2-40B4-BE49-F238E27FC236}">
                    <a16:creationId xmlns:a16="http://schemas.microsoft.com/office/drawing/2014/main" id="{681D0C29-FC7B-4F3F-BD32-E40206A62370}"/>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矩形 54">
                <a:extLst>
                  <a:ext uri="{FF2B5EF4-FFF2-40B4-BE49-F238E27FC236}">
                    <a16:creationId xmlns:a16="http://schemas.microsoft.com/office/drawing/2014/main" id="{D032A71D-5325-4D28-B4B1-6B6BF4AAB30A}"/>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矩形 55">
                <a:extLst>
                  <a:ext uri="{FF2B5EF4-FFF2-40B4-BE49-F238E27FC236}">
                    <a16:creationId xmlns:a16="http://schemas.microsoft.com/office/drawing/2014/main" id="{738A70FA-150B-4708-B634-5950D1A00DF9}"/>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矩形 56">
                <a:extLst>
                  <a:ext uri="{FF2B5EF4-FFF2-40B4-BE49-F238E27FC236}">
                    <a16:creationId xmlns:a16="http://schemas.microsoft.com/office/drawing/2014/main" id="{D3854FDB-0E9B-46EB-A142-15E78B7E2E6D}"/>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矩形 57">
                <a:extLst>
                  <a:ext uri="{FF2B5EF4-FFF2-40B4-BE49-F238E27FC236}">
                    <a16:creationId xmlns:a16="http://schemas.microsoft.com/office/drawing/2014/main" id="{6FD94B95-A8E7-4E9F-A041-9A4885EECF37}"/>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矩形 58">
                <a:extLst>
                  <a:ext uri="{FF2B5EF4-FFF2-40B4-BE49-F238E27FC236}">
                    <a16:creationId xmlns:a16="http://schemas.microsoft.com/office/drawing/2014/main" id="{1F6E9780-35D6-4AF2-80BB-A3569C8BA2E3}"/>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矩形 59">
                <a:extLst>
                  <a:ext uri="{FF2B5EF4-FFF2-40B4-BE49-F238E27FC236}">
                    <a16:creationId xmlns:a16="http://schemas.microsoft.com/office/drawing/2014/main" id="{4A11A937-B5ED-40BD-9B95-73D6C01FBDBD}"/>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矩形 60">
                <a:extLst>
                  <a:ext uri="{FF2B5EF4-FFF2-40B4-BE49-F238E27FC236}">
                    <a16:creationId xmlns:a16="http://schemas.microsoft.com/office/drawing/2014/main" id="{71465539-F4BD-48C9-8CC9-44AE7B975869}"/>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矩形 61">
                <a:extLst>
                  <a:ext uri="{FF2B5EF4-FFF2-40B4-BE49-F238E27FC236}">
                    <a16:creationId xmlns:a16="http://schemas.microsoft.com/office/drawing/2014/main" id="{85BCC709-E469-4948-B4D5-AF8897457737}"/>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4" name="文字方塊 23">
            <a:extLst>
              <a:ext uri="{FF2B5EF4-FFF2-40B4-BE49-F238E27FC236}">
                <a16:creationId xmlns:a16="http://schemas.microsoft.com/office/drawing/2014/main" id="{4EB72046-7EFA-4D5B-9003-30F89B1D91A8}"/>
              </a:ext>
            </a:extLst>
          </p:cNvPr>
          <p:cNvSpPr txBox="1"/>
          <p:nvPr userDrawn="1"/>
        </p:nvSpPr>
        <p:spPr>
          <a:xfrm>
            <a:off x="116026" y="6478467"/>
            <a:ext cx="402674" cy="307777"/>
          </a:xfrm>
          <a:prstGeom prst="rect">
            <a:avLst/>
          </a:prstGeom>
          <a:noFill/>
        </p:spPr>
        <p:txBody>
          <a:bodyPr wrap="none" rtlCol="0">
            <a:spAutoFit/>
          </a:bodyPr>
          <a:lstStyle/>
          <a:p>
            <a:fld id="{823BD820-02AB-4111-88E2-98F36ECA9073}" type="slidenum">
              <a:rPr lang="en-US" sz="1400" smtClean="0"/>
              <a:t>‹#›</a:t>
            </a:fld>
            <a:endParaRPr lang="en-US" sz="1400"/>
          </a:p>
        </p:txBody>
      </p:sp>
      <p:sp>
        <p:nvSpPr>
          <p:cNvPr id="25" name="文字方塊 24">
            <a:extLst>
              <a:ext uri="{FF2B5EF4-FFF2-40B4-BE49-F238E27FC236}">
                <a16:creationId xmlns:a16="http://schemas.microsoft.com/office/drawing/2014/main" id="{E8C46C83-D634-4B86-88D9-5C8B6A41BF9F}"/>
              </a:ext>
            </a:extLst>
          </p:cNvPr>
          <p:cNvSpPr txBox="1"/>
          <p:nvPr userDrawn="1"/>
        </p:nvSpPr>
        <p:spPr>
          <a:xfrm>
            <a:off x="482266" y="6528265"/>
            <a:ext cx="1191352" cy="246221"/>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a:t>Delta Confidential</a:t>
            </a:r>
          </a:p>
        </p:txBody>
      </p:sp>
      <p:pic>
        <p:nvPicPr>
          <p:cNvPr id="23" name="圖片 22"/>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3440" y="6225871"/>
            <a:ext cx="1368000" cy="620345"/>
          </a:xfrm>
          <a:prstGeom prst="rect">
            <a:avLst/>
          </a:prstGeom>
        </p:spPr>
      </p:pic>
    </p:spTree>
    <p:extLst>
      <p:ext uri="{BB962C8B-B14F-4D97-AF65-F5344CB8AC3E}">
        <p14:creationId xmlns:p14="http://schemas.microsoft.com/office/powerpoint/2010/main" val="345991642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ing Page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5F44435C-4EDB-4AB4-AAD6-08BF8682BAAC}"/>
              </a:ext>
            </a:extLst>
          </p:cNvPr>
          <p:cNvSpPr>
            <a:spLocks noGrp="1"/>
          </p:cNvSpPr>
          <p:nvPr>
            <p:ph type="ctrTitle" hasCustomPrompt="1"/>
          </p:nvPr>
        </p:nvSpPr>
        <p:spPr>
          <a:xfrm>
            <a:off x="896647" y="1099372"/>
            <a:ext cx="9144000" cy="1864899"/>
          </a:xfrm>
        </p:spPr>
        <p:txBody>
          <a:bodyPr anchor="t">
            <a:normAutofit/>
          </a:bodyPr>
          <a:lstStyle>
            <a:lvl1pPr algn="l">
              <a:lnSpc>
                <a:spcPct val="110000"/>
              </a:lnSpc>
              <a:defRPr sz="4600" b="0">
                <a:solidFill>
                  <a:schemeClr val="tx1"/>
                </a:solidFill>
                <a:latin typeface="+mj-lt"/>
                <a:ea typeface="Verdana" panose="020B0604030504040204" pitchFamily="34" charset="0"/>
              </a:defRPr>
            </a:lvl1pPr>
          </a:lstStyle>
          <a:p>
            <a:r>
              <a:rPr lang="en-US" altLang="zh-TW" dirty="0"/>
              <a:t>Smarter. Greener. Together. </a:t>
            </a:r>
            <a:r>
              <a:rPr lang="en-US" dirty="0" smtClean="0"/>
              <a:t/>
            </a:r>
            <a:br>
              <a:rPr lang="en-US" dirty="0" smtClean="0"/>
            </a:br>
            <a:endParaRPr lang="en-US" dirty="0"/>
          </a:p>
        </p:txBody>
      </p:sp>
      <p:sp>
        <p:nvSpPr>
          <p:cNvPr id="6" name="文字版面配置區 4">
            <a:extLst>
              <a:ext uri="{FF2B5EF4-FFF2-40B4-BE49-F238E27FC236}">
                <a16:creationId xmlns:a16="http://schemas.microsoft.com/office/drawing/2014/main" id="{38C78CAC-0A95-4D70-9EAA-CE96A16F9E0A}"/>
              </a:ext>
            </a:extLst>
          </p:cNvPr>
          <p:cNvSpPr>
            <a:spLocks noGrp="1"/>
          </p:cNvSpPr>
          <p:nvPr>
            <p:ph type="body" sz="quarter" idx="12" hasCustomPrompt="1"/>
          </p:nvPr>
        </p:nvSpPr>
        <p:spPr>
          <a:xfrm>
            <a:off x="385370" y="60183"/>
            <a:ext cx="2133446" cy="380427"/>
          </a:xfrm>
        </p:spPr>
        <p:txBody>
          <a:bodyPr>
            <a:normAutofit/>
          </a:bodyPr>
          <a:lstStyle>
            <a:lvl1pPr marL="0" indent="0">
              <a:buNone/>
              <a:defRPr sz="1600">
                <a:solidFill>
                  <a:srgbClr val="0070C0"/>
                </a:solidFill>
              </a:defRPr>
            </a:lvl1pPr>
          </a:lstStyle>
          <a:p>
            <a:pPr lvl="0"/>
            <a:r>
              <a:rPr lang="en-US" altLang="zh-TW" dirty="0"/>
              <a:t>Ending </a:t>
            </a:r>
            <a:r>
              <a:rPr lang="en-US" altLang="zh-TW" dirty="0" err="1"/>
              <a:t>Page_White</a:t>
            </a:r>
            <a:endParaRPr lang="zh-TW" altLang="en-US" dirty="0"/>
          </a:p>
        </p:txBody>
      </p:sp>
    </p:spTree>
    <p:extLst>
      <p:ext uri="{BB962C8B-B14F-4D97-AF65-F5344CB8AC3E}">
        <p14:creationId xmlns:p14="http://schemas.microsoft.com/office/powerpoint/2010/main" val="32184892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ing Page_Image">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3B392DE6-2AF2-4E28-AF03-1A4F3D15BEAE}"/>
              </a:ext>
            </a:extLst>
          </p:cNvPr>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53" name="矩形 52"/>
          <p:cNvSpPr/>
          <p:nvPr userDrawn="1"/>
        </p:nvSpPr>
        <p:spPr>
          <a:xfrm>
            <a:off x="0" y="-1"/>
            <a:ext cx="12192000" cy="4831883"/>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dirty="0"/>
          </a:p>
        </p:txBody>
      </p:sp>
      <p:grpSp>
        <p:nvGrpSpPr>
          <p:cNvPr id="35" name="群組 34">
            <a:extLst>
              <a:ext uri="{FF2B5EF4-FFF2-40B4-BE49-F238E27FC236}">
                <a16:creationId xmlns:a16="http://schemas.microsoft.com/office/drawing/2014/main" id="{ABE8868F-CA4D-431A-BCA3-79708C4A93CC}"/>
              </a:ext>
            </a:extLst>
          </p:cNvPr>
          <p:cNvGrpSpPr/>
          <p:nvPr userDrawn="1"/>
        </p:nvGrpSpPr>
        <p:grpSpPr>
          <a:xfrm>
            <a:off x="0" y="7008895"/>
            <a:ext cx="10358581" cy="423333"/>
            <a:chOff x="0" y="5256671"/>
            <a:chExt cx="7768936" cy="317500"/>
          </a:xfrm>
        </p:grpSpPr>
        <p:grpSp>
          <p:nvGrpSpPr>
            <p:cNvPr id="36" name="群組 35">
              <a:extLst>
                <a:ext uri="{FF2B5EF4-FFF2-40B4-BE49-F238E27FC236}">
                  <a16:creationId xmlns:a16="http://schemas.microsoft.com/office/drawing/2014/main" id="{E5238164-92D2-4070-B189-8D969D4D4C1C}"/>
                </a:ext>
              </a:extLst>
            </p:cNvPr>
            <p:cNvGrpSpPr/>
            <p:nvPr userDrawn="1"/>
          </p:nvGrpSpPr>
          <p:grpSpPr>
            <a:xfrm>
              <a:off x="0" y="5256671"/>
              <a:ext cx="1321058" cy="317500"/>
              <a:chOff x="0" y="5256671"/>
              <a:chExt cx="1321058" cy="317500"/>
            </a:xfrm>
          </p:grpSpPr>
          <p:sp>
            <p:nvSpPr>
              <p:cNvPr id="49" name="矩形 48">
                <a:extLst>
                  <a:ext uri="{FF2B5EF4-FFF2-40B4-BE49-F238E27FC236}">
                    <a16:creationId xmlns:a16="http://schemas.microsoft.com/office/drawing/2014/main" id="{FD4CBB22-8F55-4813-A361-6B31616CEFC5}"/>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矩形 49">
                <a:extLst>
                  <a:ext uri="{FF2B5EF4-FFF2-40B4-BE49-F238E27FC236}">
                    <a16:creationId xmlns:a16="http://schemas.microsoft.com/office/drawing/2014/main" id="{9AE6129C-E538-40C6-95CE-8D689DA806C3}"/>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矩形 50">
                <a:extLst>
                  <a:ext uri="{FF2B5EF4-FFF2-40B4-BE49-F238E27FC236}">
                    <a16:creationId xmlns:a16="http://schemas.microsoft.com/office/drawing/2014/main" id="{B42DF3C8-6F17-4F9B-8224-82E6BF529D75}"/>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7" name="群組 36">
              <a:extLst>
                <a:ext uri="{FF2B5EF4-FFF2-40B4-BE49-F238E27FC236}">
                  <a16:creationId xmlns:a16="http://schemas.microsoft.com/office/drawing/2014/main" id="{CA03870D-CA4E-4A68-B643-C828AB156380}"/>
                </a:ext>
              </a:extLst>
            </p:cNvPr>
            <p:cNvGrpSpPr/>
            <p:nvPr userDrawn="1"/>
          </p:nvGrpSpPr>
          <p:grpSpPr>
            <a:xfrm>
              <a:off x="2441313" y="5256671"/>
              <a:ext cx="5327623" cy="317500"/>
              <a:chOff x="2441313" y="5256671"/>
              <a:chExt cx="5327623" cy="317500"/>
            </a:xfrm>
          </p:grpSpPr>
          <p:sp>
            <p:nvSpPr>
              <p:cNvPr id="38" name="矩形 37">
                <a:extLst>
                  <a:ext uri="{FF2B5EF4-FFF2-40B4-BE49-F238E27FC236}">
                    <a16:creationId xmlns:a16="http://schemas.microsoft.com/office/drawing/2014/main" id="{204627FC-9E22-4DF5-9620-E588D5B1D754}"/>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矩形 38">
                <a:extLst>
                  <a:ext uri="{FF2B5EF4-FFF2-40B4-BE49-F238E27FC236}">
                    <a16:creationId xmlns:a16="http://schemas.microsoft.com/office/drawing/2014/main" id="{9FFB4E0B-7913-4DBA-B9BC-22815DD1E9F5}"/>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矩形 39">
                <a:extLst>
                  <a:ext uri="{FF2B5EF4-FFF2-40B4-BE49-F238E27FC236}">
                    <a16:creationId xmlns:a16="http://schemas.microsoft.com/office/drawing/2014/main" id="{2E6EA7B8-B405-4A2B-8F6C-66644CA26469}"/>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矩形 40">
                <a:extLst>
                  <a:ext uri="{FF2B5EF4-FFF2-40B4-BE49-F238E27FC236}">
                    <a16:creationId xmlns:a16="http://schemas.microsoft.com/office/drawing/2014/main" id="{531D023A-8171-4D62-AD85-A3E51BEECBCA}"/>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矩形 41">
                <a:extLst>
                  <a:ext uri="{FF2B5EF4-FFF2-40B4-BE49-F238E27FC236}">
                    <a16:creationId xmlns:a16="http://schemas.microsoft.com/office/drawing/2014/main" id="{B8F6B22F-DD93-4EC4-8E97-7E5A61686F3E}"/>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矩形 42">
                <a:extLst>
                  <a:ext uri="{FF2B5EF4-FFF2-40B4-BE49-F238E27FC236}">
                    <a16:creationId xmlns:a16="http://schemas.microsoft.com/office/drawing/2014/main" id="{28833C97-6D6E-40FC-976A-CF4C2B0848D9}"/>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矩形 43">
                <a:extLst>
                  <a:ext uri="{FF2B5EF4-FFF2-40B4-BE49-F238E27FC236}">
                    <a16:creationId xmlns:a16="http://schemas.microsoft.com/office/drawing/2014/main" id="{ED3716C8-CA0D-4806-A013-3F0E791C886C}"/>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矩形 44">
                <a:extLst>
                  <a:ext uri="{FF2B5EF4-FFF2-40B4-BE49-F238E27FC236}">
                    <a16:creationId xmlns:a16="http://schemas.microsoft.com/office/drawing/2014/main" id="{EB57F906-7144-4062-914D-703110CC17BF}"/>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矩形 45">
                <a:extLst>
                  <a:ext uri="{FF2B5EF4-FFF2-40B4-BE49-F238E27FC236}">
                    <a16:creationId xmlns:a16="http://schemas.microsoft.com/office/drawing/2014/main" id="{09D68DFB-0813-4C3A-8CE7-03C842C11ED7}"/>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矩形 46">
                <a:extLst>
                  <a:ext uri="{FF2B5EF4-FFF2-40B4-BE49-F238E27FC236}">
                    <a16:creationId xmlns:a16="http://schemas.microsoft.com/office/drawing/2014/main" id="{AE8DE291-898F-4470-A37E-2D3C217EDD29}"/>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矩形 47">
                <a:extLst>
                  <a:ext uri="{FF2B5EF4-FFF2-40B4-BE49-F238E27FC236}">
                    <a16:creationId xmlns:a16="http://schemas.microsoft.com/office/drawing/2014/main" id="{37A1C886-D4A7-40F8-BEDF-DE906366403B}"/>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2" name="標題 1">
            <a:extLst>
              <a:ext uri="{FF2B5EF4-FFF2-40B4-BE49-F238E27FC236}">
                <a16:creationId xmlns:a16="http://schemas.microsoft.com/office/drawing/2014/main" id="{9FF8E5F9-3E27-4FB9-9E7F-AA69CBB722EF}"/>
              </a:ext>
            </a:extLst>
          </p:cNvPr>
          <p:cNvSpPr txBox="1">
            <a:spLocks/>
          </p:cNvSpPr>
          <p:nvPr userDrawn="1"/>
        </p:nvSpPr>
        <p:spPr>
          <a:xfrm>
            <a:off x="376089" y="5152426"/>
            <a:ext cx="9144000" cy="1212111"/>
          </a:xfrm>
          <a:prstGeom prst="rect">
            <a:avLst/>
          </a:prstGeom>
        </p:spPr>
        <p:txBody>
          <a:bodyPr/>
          <a:lst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a:lstStyle>
          <a:p>
            <a:pPr algn="l"/>
            <a:r>
              <a:rPr lang="en-US" altLang="zh-TW" sz="4400" b="0" dirty="0" smtClean="0">
                <a:solidFill>
                  <a:schemeClr val="tx1"/>
                </a:solidFill>
                <a:latin typeface="+mn-lt"/>
              </a:rPr>
              <a:t>Smarter. Greener. Together. </a:t>
            </a:r>
            <a:br>
              <a:rPr lang="en-US" altLang="zh-TW" sz="4400" b="0" dirty="0" smtClean="0">
                <a:solidFill>
                  <a:schemeClr val="tx1"/>
                </a:solidFill>
                <a:latin typeface="+mn-lt"/>
              </a:rPr>
            </a:br>
            <a:endParaRPr lang="en-US" sz="4400" b="0" dirty="0">
              <a:solidFill>
                <a:schemeClr val="tx1"/>
              </a:solidFill>
              <a:latin typeface="+mn-lt"/>
            </a:endParaRPr>
          </a:p>
        </p:txBody>
      </p:sp>
      <p:pic>
        <p:nvPicPr>
          <p:cNvPr id="23" name="圖片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5101" y="5475968"/>
            <a:ext cx="2814118" cy="1276115"/>
          </a:xfrm>
          <a:prstGeom prst="rect">
            <a:avLst/>
          </a:prstGeom>
        </p:spPr>
      </p:pic>
      <p:sp>
        <p:nvSpPr>
          <p:cNvPr id="55" name="圖片版面配置區 6">
            <a:extLst>
              <a:ext uri="{FF2B5EF4-FFF2-40B4-BE49-F238E27FC236}">
                <a16:creationId xmlns:a16="http://schemas.microsoft.com/office/drawing/2014/main" id="{BEC39B5C-7A19-45E5-87B6-A4D4ACE91330}"/>
              </a:ext>
            </a:extLst>
          </p:cNvPr>
          <p:cNvSpPr>
            <a:spLocks noGrp="1"/>
          </p:cNvSpPr>
          <p:nvPr>
            <p:ph type="pic" sz="quarter" idx="11" hasCustomPrompt="1"/>
          </p:nvPr>
        </p:nvSpPr>
        <p:spPr>
          <a:xfrm>
            <a:off x="-1588" y="-12701"/>
            <a:ext cx="12192001" cy="4713938"/>
          </a:xfrm>
        </p:spPr>
        <p:txBody>
          <a:bodyPr/>
          <a:lstStyle>
            <a:lvl1pPr marL="0" indent="0">
              <a:lnSpc>
                <a:spcPct val="100000"/>
              </a:lnSpc>
              <a:buNone/>
              <a:defRPr sz="1600">
                <a:solidFill>
                  <a:srgbClr val="0070C0"/>
                </a:solidFill>
              </a:defRPr>
            </a:lvl1pPr>
          </a:lstStyle>
          <a:p>
            <a:r>
              <a:rPr lang="en-US" altLang="zh-TW" dirty="0"/>
              <a:t>     Ending </a:t>
            </a:r>
            <a:r>
              <a:rPr lang="en-US" altLang="zh-TW" dirty="0" err="1"/>
              <a:t>Page_Image</a:t>
            </a:r>
            <a:r>
              <a:rPr lang="en-US" altLang="zh-TW" dirty="0"/>
              <a:t>: </a:t>
            </a:r>
            <a:br>
              <a:rPr lang="en-US" altLang="zh-TW" dirty="0"/>
            </a:br>
            <a:r>
              <a:rPr lang="en-US" altLang="zh-TW" dirty="0"/>
              <a:t>      A corporate-level, sector-level or product-level brand communication imagery can be applied in this gray area.</a:t>
            </a:r>
          </a:p>
          <a:p>
            <a:endParaRPr lang="zh-TW" altLang="en-US" dirty="0"/>
          </a:p>
        </p:txBody>
      </p:sp>
      <p:grpSp>
        <p:nvGrpSpPr>
          <p:cNvPr id="5" name="群組 4"/>
          <p:cNvGrpSpPr/>
          <p:nvPr userDrawn="1"/>
        </p:nvGrpSpPr>
        <p:grpSpPr>
          <a:xfrm>
            <a:off x="-1200" y="4701237"/>
            <a:ext cx="12193200" cy="144000"/>
            <a:chOff x="22799" y="4912990"/>
            <a:chExt cx="12193200" cy="144000"/>
          </a:xfrm>
        </p:grpSpPr>
        <p:sp>
          <p:nvSpPr>
            <p:cNvPr id="2" name="矩形 1"/>
            <p:cNvSpPr/>
            <p:nvPr userDrawn="1"/>
          </p:nvSpPr>
          <p:spPr>
            <a:xfrm>
              <a:off x="22799" y="4912990"/>
              <a:ext cx="121932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9767999" y="4912990"/>
              <a:ext cx="2448000" cy="144000"/>
            </a:xfrm>
            <a:prstGeom prst="rect">
              <a:avLst/>
            </a:prstGeom>
            <a:solidFill>
              <a:srgbClr val="B9E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7323672" y="4912990"/>
              <a:ext cx="2448000" cy="144000"/>
            </a:xfrm>
            <a:prstGeom prst="rect">
              <a:avLst/>
            </a:prstGeom>
            <a:solidFill>
              <a:srgbClr val="64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100561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584B288-D41F-4145-A1C0-E0281E1E2461}"/>
              </a:ext>
            </a:extLst>
          </p:cNvPr>
          <p:cNvSpPr>
            <a:spLocks noGrp="1"/>
          </p:cNvSpPr>
          <p:nvPr>
            <p:ph type="title"/>
          </p:nvPr>
        </p:nvSpPr>
        <p:spPr>
          <a:xfrm>
            <a:off x="406400" y="440356"/>
            <a:ext cx="11379200" cy="679396"/>
          </a:xfrm>
          <a:prstGeom prst="rect">
            <a:avLst/>
          </a:prstGeom>
        </p:spPr>
        <p:txBody>
          <a:bodyPr vert="horz" lIns="0" tIns="45720" rIns="0" bIns="45720" rtlCol="0" anchor="t">
            <a:normAutofit/>
          </a:bodyPr>
          <a:lstStyle/>
          <a:p>
            <a:r>
              <a:rPr lang="en-US" altLang="zh-TW" dirty="0"/>
              <a:t>Page Title Goes Here </a:t>
            </a:r>
            <a:r>
              <a:rPr lang="en-US" altLang="zh-TW" dirty="0" smtClean="0"/>
              <a:t>(32pt</a:t>
            </a:r>
            <a:r>
              <a:rPr lang="en-US" altLang="zh-TW" dirty="0"/>
              <a:t>)</a:t>
            </a:r>
            <a:endParaRPr lang="en-US" dirty="0"/>
          </a:p>
        </p:txBody>
      </p:sp>
      <p:sp>
        <p:nvSpPr>
          <p:cNvPr id="3" name="文字版面配置區 2">
            <a:extLst>
              <a:ext uri="{FF2B5EF4-FFF2-40B4-BE49-F238E27FC236}">
                <a16:creationId xmlns:a16="http://schemas.microsoft.com/office/drawing/2014/main" id="{23BE7FFB-6DD4-4C49-91B1-9DC75DF6EC07}"/>
              </a:ext>
            </a:extLst>
          </p:cNvPr>
          <p:cNvSpPr>
            <a:spLocks noGrp="1"/>
          </p:cNvSpPr>
          <p:nvPr>
            <p:ph type="body" idx="1"/>
          </p:nvPr>
        </p:nvSpPr>
        <p:spPr>
          <a:xfrm>
            <a:off x="406400" y="1170462"/>
            <a:ext cx="11379200" cy="4669631"/>
          </a:xfrm>
          <a:prstGeom prst="rect">
            <a:avLst/>
          </a:prstGeom>
        </p:spPr>
        <p:txBody>
          <a:bodyPr vert="horz" lIns="0" tIns="45720" rIns="0" bIns="45720" rtlCol="0">
            <a:normAutofit/>
          </a:bodyPr>
          <a:lstStyle/>
          <a:p>
            <a:pPr lvl="0"/>
            <a:r>
              <a:rPr lang="en-US" altLang="zh-TW" dirty="0"/>
              <a:t>Content goes here </a:t>
            </a:r>
            <a:r>
              <a:rPr lang="en-US" altLang="zh-TW" dirty="0" smtClean="0"/>
              <a:t>(24pt</a:t>
            </a:r>
            <a:r>
              <a:rPr lang="en-US" altLang="zh-TW" dirty="0"/>
              <a:t>)</a:t>
            </a:r>
            <a:endParaRPr lang="en-US" dirty="0"/>
          </a:p>
        </p:txBody>
      </p:sp>
      <p:sp>
        <p:nvSpPr>
          <p:cNvPr id="4" name="日期版面配置區 3">
            <a:extLst>
              <a:ext uri="{FF2B5EF4-FFF2-40B4-BE49-F238E27FC236}">
                <a16:creationId xmlns:a16="http://schemas.microsoft.com/office/drawing/2014/main" id="{1BBD7ECA-A67F-4BFF-9619-0DDD6E5A9229}"/>
              </a:ext>
            </a:extLst>
          </p:cNvPr>
          <p:cNvSpPr>
            <a:spLocks noGrp="1"/>
          </p:cNvSpPr>
          <p:nvPr>
            <p:ph type="dt" sz="half" idx="2"/>
          </p:nvPr>
        </p:nvSpPr>
        <p:spPr>
          <a:xfrm>
            <a:off x="6096000" y="6176267"/>
            <a:ext cx="2743200" cy="422101"/>
          </a:xfrm>
          <a:prstGeom prst="rect">
            <a:avLst/>
          </a:prstGeom>
        </p:spPr>
        <p:txBody>
          <a:bodyPr vert="horz" lIns="91440" tIns="45720" rIns="91440" bIns="45720" rtlCol="0" anchor="ctr"/>
          <a:lstStyle>
            <a:lvl1pPr algn="l">
              <a:defRPr sz="1200">
                <a:solidFill>
                  <a:schemeClr val="tx1"/>
                </a:solidFill>
              </a:defRPr>
            </a:lvl1pPr>
          </a:lstStyle>
          <a:p>
            <a:r>
              <a:rPr lang="en-US" dirty="0"/>
              <a:t>MM/DD/YYYY</a:t>
            </a:r>
          </a:p>
        </p:txBody>
      </p:sp>
      <p:sp>
        <p:nvSpPr>
          <p:cNvPr id="5" name="頁尾版面配置區 4">
            <a:extLst>
              <a:ext uri="{FF2B5EF4-FFF2-40B4-BE49-F238E27FC236}">
                <a16:creationId xmlns:a16="http://schemas.microsoft.com/office/drawing/2014/main" id="{989C03B7-7699-4072-AC6D-A339A44A7047}"/>
              </a:ext>
            </a:extLst>
          </p:cNvPr>
          <p:cNvSpPr>
            <a:spLocks noGrp="1"/>
          </p:cNvSpPr>
          <p:nvPr>
            <p:ph type="ftr" sz="quarter" idx="3"/>
          </p:nvPr>
        </p:nvSpPr>
        <p:spPr>
          <a:xfrm>
            <a:off x="843611" y="6191967"/>
            <a:ext cx="4114800" cy="437428"/>
          </a:xfrm>
          <a:prstGeom prst="rect">
            <a:avLst/>
          </a:prstGeom>
        </p:spPr>
        <p:txBody>
          <a:bodyPr vert="horz" lIns="91440" tIns="45720" rIns="91440" bIns="45720" rtlCol="0" anchor="ctr"/>
          <a:lstStyle>
            <a:lvl1pPr algn="l">
              <a:defRPr sz="1200" u="none">
                <a:solidFill>
                  <a:schemeClr val="tx1"/>
                </a:solidFill>
              </a:defRPr>
            </a:lvl1pPr>
          </a:lstStyle>
          <a:p>
            <a:r>
              <a:rPr lang="en-US" dirty="0"/>
              <a:t>Presenter Name</a:t>
            </a:r>
          </a:p>
        </p:txBody>
      </p:sp>
      <p:sp>
        <p:nvSpPr>
          <p:cNvPr id="6" name="投影片編號版面配置區 5">
            <a:extLst>
              <a:ext uri="{FF2B5EF4-FFF2-40B4-BE49-F238E27FC236}">
                <a16:creationId xmlns:a16="http://schemas.microsoft.com/office/drawing/2014/main" id="{9AC81264-E3A8-4919-AA46-612C30BB1B99}"/>
              </a:ext>
            </a:extLst>
          </p:cNvPr>
          <p:cNvSpPr>
            <a:spLocks noGrp="1"/>
          </p:cNvSpPr>
          <p:nvPr>
            <p:ph type="sldNum" sz="quarter" idx="4"/>
          </p:nvPr>
        </p:nvSpPr>
        <p:spPr>
          <a:xfrm>
            <a:off x="406402" y="6191968"/>
            <a:ext cx="401121" cy="422589"/>
          </a:xfrm>
          <a:prstGeom prst="rect">
            <a:avLst/>
          </a:prstGeom>
        </p:spPr>
        <p:txBody>
          <a:bodyPr vert="horz" lIns="91440" tIns="45720" rIns="91440" bIns="45720" rtlCol="0" anchor="ctr"/>
          <a:lstStyle>
            <a:lvl1pPr algn="l">
              <a:defRPr sz="1200">
                <a:solidFill>
                  <a:schemeClr val="tx1"/>
                </a:solidFill>
              </a:defRPr>
            </a:lvl1pPr>
          </a:lstStyle>
          <a:p>
            <a:fld id="{81BD21A8-5E88-4AE4-993C-2D76760CAD3D}" type="slidenum">
              <a:rPr lang="en-US" smtClean="0"/>
              <a:pPr/>
              <a:t>‹#›</a:t>
            </a:fld>
            <a:endParaRPr lang="en-US"/>
          </a:p>
        </p:txBody>
      </p:sp>
    </p:spTree>
    <p:extLst>
      <p:ext uri="{BB962C8B-B14F-4D97-AF65-F5344CB8AC3E}">
        <p14:creationId xmlns:p14="http://schemas.microsoft.com/office/powerpoint/2010/main" val="2100293352"/>
      </p:ext>
    </p:extLst>
  </p:cSld>
  <p:clrMap bg1="lt1" tx1="dk1" bg2="lt2" tx2="dk2" accent1="accent1" accent2="accent2" accent3="accent3" accent4="accent4" accent5="accent5" accent6="accent6" hlink="hlink" folHlink="folHlink"/>
  <p:sldLayoutIdLst>
    <p:sldLayoutId id="2147483735" r:id="rId1"/>
    <p:sldLayoutId id="2147483742" r:id="rId2"/>
    <p:sldLayoutId id="2147483741" r:id="rId3"/>
    <p:sldLayoutId id="2147483737" r:id="rId4"/>
    <p:sldLayoutId id="2147483738" r:id="rId5"/>
    <p:sldLayoutId id="2147483740" r:id="rId6"/>
    <p:sldLayoutId id="2147483739" r:id="rId7"/>
  </p:sldLayoutIdLst>
  <p:timing>
    <p:tnLst>
      <p:par>
        <p:cTn id="1" dur="indefinite" restart="never" nodeType="tmRoot"/>
      </p:par>
    </p:tnLst>
  </p:timing>
  <p:hf hdr="0"/>
  <p:txStyles>
    <p:title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228594" indent="-228594" algn="l" defTabSz="914377" rtl="0" eaLnBrk="1" latinLnBrk="0" hangingPunct="1">
        <a:lnSpc>
          <a:spcPct val="90000"/>
        </a:lnSpc>
        <a:spcBef>
          <a:spcPts val="1000"/>
        </a:spcBef>
        <a:buClr>
          <a:schemeClr val="tx2"/>
        </a:buClr>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tx2"/>
        </a:buClr>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hSoLFaI4-q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hyperlink" Target="https://desoeap16.delta.corp/svn/External_IPB_auto_pag/trunk/20_Design/23_Software/2304_Implementation/10_APPL/10_ComController/1001_Common/70_Tools/10_AR_ToolChain/Components/Dcm/Documentation/TechnicalReference_Dcm.pdf" TargetMode="External"/><Relationship Id="rId4" Type="http://schemas.openxmlformats.org/officeDocument/2006/relationships/hyperlink" Target="https://desoeap16.delta.corp/svn/IPB_PPE_auto_porsche/trunk/20_Design/23_Software/2310_HowTo/HowTo_Diagnostics/ISO_14229-1_2013-03.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3FF19-6AE0-40E2-A551-EE30A5D33A8F}"/>
              </a:ext>
            </a:extLst>
          </p:cNvPr>
          <p:cNvSpPr>
            <a:spLocks noGrp="1"/>
          </p:cNvSpPr>
          <p:nvPr>
            <p:ph type="ctrTitle"/>
          </p:nvPr>
        </p:nvSpPr>
        <p:spPr>
          <a:xfrm>
            <a:off x="896647" y="1133836"/>
            <a:ext cx="9144000" cy="1864899"/>
          </a:xfrm>
        </p:spPr>
        <p:txBody>
          <a:bodyPr>
            <a:normAutofit/>
          </a:bodyPr>
          <a:lstStyle/>
          <a:p>
            <a:r>
              <a:rPr lang="en-US" sz="5000" dirty="0" smtClean="0"/>
              <a:t>UDS Services </a:t>
            </a:r>
            <a:r>
              <a:rPr lang="en-US" dirty="0" smtClean="0"/>
              <a:t>0x10, 0x11, 0x28 and 0x3E</a:t>
            </a:r>
            <a:endParaRPr lang="en-US" dirty="0"/>
          </a:p>
        </p:txBody>
      </p:sp>
      <p:sp>
        <p:nvSpPr>
          <p:cNvPr id="8" name="日期版面配置區 1"/>
          <p:cNvSpPr>
            <a:spLocks noGrp="1"/>
          </p:cNvSpPr>
          <p:nvPr>
            <p:ph type="dt" sz="half" idx="10"/>
          </p:nvPr>
        </p:nvSpPr>
        <p:spPr>
          <a:xfrm>
            <a:off x="818912" y="5705762"/>
            <a:ext cx="2010917" cy="319651"/>
          </a:xfrm>
        </p:spPr>
        <p:txBody>
          <a:bodyPr/>
          <a:lstStyle/>
          <a:p>
            <a:r>
              <a:rPr lang="en-US" dirty="0" smtClean="0"/>
              <a:t>05</a:t>
            </a:r>
            <a:r>
              <a:rPr lang="en-US" dirty="0" smtClean="0"/>
              <a:t>/04/2023</a:t>
            </a:r>
            <a:endParaRPr lang="en-US" dirty="0"/>
          </a:p>
        </p:txBody>
      </p:sp>
      <p:sp>
        <p:nvSpPr>
          <p:cNvPr id="9" name="頁尾版面配置區 2"/>
          <p:cNvSpPr>
            <a:spLocks noGrp="1"/>
          </p:cNvSpPr>
          <p:nvPr>
            <p:ph type="ftr" sz="quarter" idx="3"/>
          </p:nvPr>
        </p:nvSpPr>
        <p:spPr>
          <a:xfrm>
            <a:off x="838897" y="5333736"/>
            <a:ext cx="4114800" cy="365125"/>
          </a:xfrm>
        </p:spPr>
        <p:txBody>
          <a:bodyPr/>
          <a:lstStyle/>
          <a:p>
            <a:r>
              <a:rPr lang="en-US" altLang="zh-TW" dirty="0" smtClean="0"/>
              <a:t>Ritesh.S</a:t>
            </a:r>
            <a:r>
              <a:rPr lang="zh-TW" altLang="en-US" dirty="0" smtClean="0"/>
              <a:t>｜</a:t>
            </a:r>
            <a:r>
              <a:rPr lang="en-US" altLang="zh-TW" dirty="0" smtClean="0"/>
              <a:t>APEBU </a:t>
            </a:r>
            <a:endParaRPr lang="en-US" dirty="0"/>
          </a:p>
        </p:txBody>
      </p:sp>
    </p:spTree>
    <p:extLst>
      <p:ext uri="{BB962C8B-B14F-4D97-AF65-F5344CB8AC3E}">
        <p14:creationId xmlns:p14="http://schemas.microsoft.com/office/powerpoint/2010/main" val="3940271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ECUReset</a:t>
            </a:r>
            <a:r>
              <a:rPr lang="en-US" dirty="0"/>
              <a:t> service is used by the client to request a server reset</a:t>
            </a:r>
            <a:r>
              <a:rPr lang="en-US" dirty="0" smtClean="0"/>
              <a:t>.</a:t>
            </a:r>
          </a:p>
          <a:p>
            <a:r>
              <a:rPr lang="en-US" dirty="0"/>
              <a:t>This service requests the server to effectively perform a server reset based on the content of the </a:t>
            </a:r>
            <a:r>
              <a:rPr lang="en-US" dirty="0" err="1"/>
              <a:t>resetType</a:t>
            </a:r>
            <a:r>
              <a:rPr lang="en-US" dirty="0"/>
              <a:t> parameter value embedded in the </a:t>
            </a:r>
            <a:r>
              <a:rPr lang="en-US" dirty="0" err="1"/>
              <a:t>ECUReset</a:t>
            </a:r>
            <a:r>
              <a:rPr lang="en-US" dirty="0"/>
              <a:t> request </a:t>
            </a:r>
            <a:r>
              <a:rPr lang="en-US" dirty="0" smtClean="0"/>
              <a:t>message. </a:t>
            </a:r>
          </a:p>
          <a:p>
            <a:r>
              <a:rPr lang="en-US" dirty="0"/>
              <a:t>The </a:t>
            </a:r>
            <a:r>
              <a:rPr lang="en-US" dirty="0" err="1"/>
              <a:t>ECUReset</a:t>
            </a:r>
            <a:r>
              <a:rPr lang="en-US" dirty="0"/>
              <a:t> positive response message (if required) shall be sent before the reset is executed in the server(s). After a successful server reset the server shall activate the </a:t>
            </a:r>
            <a:r>
              <a:rPr lang="en-US" dirty="0" err="1" smtClean="0"/>
              <a:t>defaultSession</a:t>
            </a:r>
            <a:r>
              <a:rPr lang="en-US" dirty="0"/>
              <a:t>.</a:t>
            </a:r>
          </a:p>
        </p:txBody>
      </p:sp>
      <p:sp>
        <p:nvSpPr>
          <p:cNvPr id="3" name="Title 2"/>
          <p:cNvSpPr>
            <a:spLocks noGrp="1"/>
          </p:cNvSpPr>
          <p:nvPr>
            <p:ph type="title"/>
          </p:nvPr>
        </p:nvSpPr>
        <p:spPr/>
        <p:txBody>
          <a:bodyPr/>
          <a:lstStyle/>
          <a:p>
            <a:r>
              <a:rPr lang="en-US" dirty="0" smtClean="0"/>
              <a:t>ECU Reset </a:t>
            </a:r>
            <a:r>
              <a:rPr lang="en-US" dirty="0"/>
              <a:t>(0x11) </a:t>
            </a:r>
            <a:r>
              <a:rPr lang="en-US" dirty="0" smtClean="0"/>
              <a:t>Service</a:t>
            </a:r>
            <a:endParaRPr lang="en-US" dirty="0"/>
          </a:p>
        </p:txBody>
      </p:sp>
      <p:pic>
        <p:nvPicPr>
          <p:cNvPr id="5" name="Picture 4"/>
          <p:cNvPicPr>
            <a:picLocks noChangeAspect="1"/>
          </p:cNvPicPr>
          <p:nvPr/>
        </p:nvPicPr>
        <p:blipFill>
          <a:blip r:embed="rId2"/>
          <a:stretch>
            <a:fillRect/>
          </a:stretch>
        </p:blipFill>
        <p:spPr>
          <a:xfrm>
            <a:off x="1042282" y="3647350"/>
            <a:ext cx="10107436" cy="2067213"/>
          </a:xfrm>
          <a:prstGeom prst="rect">
            <a:avLst/>
          </a:prstGeom>
        </p:spPr>
      </p:pic>
    </p:spTree>
    <p:extLst>
      <p:ext uri="{BB962C8B-B14F-4D97-AF65-F5344CB8AC3E}">
        <p14:creationId xmlns:p14="http://schemas.microsoft.com/office/powerpoint/2010/main" val="3749958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6400" y="3013776"/>
            <a:ext cx="11379200" cy="1267011"/>
          </a:xfrm>
          <a:prstGeom prst="rect">
            <a:avLst/>
          </a:prstGeom>
        </p:spPr>
      </p:pic>
      <p:sp>
        <p:nvSpPr>
          <p:cNvPr id="3" name="Title 2"/>
          <p:cNvSpPr>
            <a:spLocks noGrp="1"/>
          </p:cNvSpPr>
          <p:nvPr>
            <p:ph type="title"/>
          </p:nvPr>
        </p:nvSpPr>
        <p:spPr/>
        <p:txBody>
          <a:bodyPr>
            <a:normAutofit/>
          </a:bodyPr>
          <a:lstStyle/>
          <a:p>
            <a:r>
              <a:rPr lang="en-US" dirty="0" smtClean="0"/>
              <a:t>Request Message</a:t>
            </a:r>
            <a:endParaRPr lang="en-US" dirty="0"/>
          </a:p>
        </p:txBody>
      </p:sp>
    </p:spTree>
    <p:extLst>
      <p:ext uri="{BB962C8B-B14F-4D97-AF65-F5344CB8AC3E}">
        <p14:creationId xmlns:p14="http://schemas.microsoft.com/office/powerpoint/2010/main" val="1280984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700" dirty="0" smtClean="0"/>
              <a:t>0x01 – </a:t>
            </a:r>
            <a:r>
              <a:rPr lang="en-US" sz="1700" dirty="0"/>
              <a:t>Hard Reset: This value identifies a "hard reset" condition which simulates the power-on / start-up sequence typically performed after a server has been previously disconnected from its power supply. The performed action is implementation specific and not defined by the standard. It might result in the re-initialization of both volatile memory and non-volatile memory locations to predetermined values</a:t>
            </a:r>
            <a:r>
              <a:rPr lang="en-US" sz="1700" dirty="0" smtClean="0"/>
              <a:t>.</a:t>
            </a:r>
          </a:p>
          <a:p>
            <a:r>
              <a:rPr lang="en-US" sz="1700" dirty="0"/>
              <a:t>0x02 – Key Off On Reset: This value identifies a condition similar to the driver turning the ignition key off and back on. This reset condition should simulate a key-off-on sequence (i.e. interrupting the switched power supply). The performed action is implementation specific and not defined by the standard. Typically the values of non-volatile memory locations are preserved; volatile memory will be initialized. </a:t>
            </a:r>
            <a:endParaRPr lang="en-US" sz="1700" dirty="0" smtClean="0"/>
          </a:p>
          <a:p>
            <a:r>
              <a:rPr lang="en-US" sz="1700" dirty="0" smtClean="0"/>
              <a:t>0x03 – Soft Reset: </a:t>
            </a:r>
            <a:r>
              <a:rPr lang="en-US" sz="1800" dirty="0"/>
              <a:t>This value identifies a "soft reset" condition, which causes the server to immediately restart the application program if applicable. A typical action is to restart the application without reinitializing of previously learned configuration data, adaptive factors and other long-term adjustments. </a:t>
            </a:r>
            <a:endParaRPr lang="en-US" sz="1800" dirty="0" smtClean="0"/>
          </a:p>
          <a:p>
            <a:r>
              <a:rPr lang="en-US" sz="1800" dirty="0" smtClean="0"/>
              <a:t>0x04 – Enable Rapid </a:t>
            </a:r>
            <a:r>
              <a:rPr lang="en-US" sz="1800" dirty="0"/>
              <a:t>Power Shut Down: This </a:t>
            </a:r>
            <a:r>
              <a:rPr lang="en-US" sz="1800" dirty="0" err="1"/>
              <a:t>subfunction</a:t>
            </a:r>
            <a:r>
              <a:rPr lang="en-US" sz="1800" dirty="0"/>
              <a:t> applies to ECUs which are not ignition powered but battery powered only. Therefore a shutdown forces the sleep mode rather than a power off. Sleep means power off but still ready for wake-up (battery powered). The intention of the </a:t>
            </a:r>
            <a:r>
              <a:rPr lang="en-US" sz="1800" dirty="0" err="1"/>
              <a:t>subfunction</a:t>
            </a:r>
            <a:r>
              <a:rPr lang="en-US" sz="1800" dirty="0"/>
              <a:t> is to reduce the stand-by time of an ECU after ignition is turned into the off </a:t>
            </a:r>
            <a:r>
              <a:rPr lang="en-US" sz="1800" dirty="0" smtClean="0"/>
              <a:t>position. </a:t>
            </a:r>
            <a:endParaRPr lang="en-US" sz="1700" dirty="0"/>
          </a:p>
        </p:txBody>
      </p:sp>
      <p:sp>
        <p:nvSpPr>
          <p:cNvPr id="3" name="Title 2"/>
          <p:cNvSpPr>
            <a:spLocks noGrp="1"/>
          </p:cNvSpPr>
          <p:nvPr>
            <p:ph type="title"/>
          </p:nvPr>
        </p:nvSpPr>
        <p:spPr/>
        <p:txBody>
          <a:bodyPr>
            <a:normAutofit fontScale="90000"/>
          </a:bodyPr>
          <a:lstStyle/>
          <a:p>
            <a:r>
              <a:rPr lang="en-US" dirty="0"/>
              <a:t>Request message sub-function Parameter $Level </a:t>
            </a:r>
            <a:r>
              <a:rPr lang="en-US" dirty="0" smtClean="0"/>
              <a:t>definition</a:t>
            </a:r>
            <a:endParaRPr lang="en-US" dirty="0"/>
          </a:p>
        </p:txBody>
      </p:sp>
    </p:spTree>
    <p:extLst>
      <p:ext uri="{BB962C8B-B14F-4D97-AF65-F5344CB8AC3E}">
        <p14:creationId xmlns:p14="http://schemas.microsoft.com/office/powerpoint/2010/main" val="63170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0x05 Disable Rapid Power Shut Down</a:t>
            </a:r>
            <a:r>
              <a:rPr lang="en-US" dirty="0"/>
              <a:t>: This value requests the server to disable the previously enabled "rapid power shut down" function</a:t>
            </a:r>
            <a:r>
              <a:rPr lang="en-US" dirty="0" smtClean="0"/>
              <a:t>.</a:t>
            </a:r>
          </a:p>
          <a:p>
            <a:r>
              <a:rPr lang="en-US" dirty="0"/>
              <a:t>0x06 – </a:t>
            </a:r>
            <a:r>
              <a:rPr lang="en-US" dirty="0" smtClean="0"/>
              <a:t>0x3F </a:t>
            </a:r>
            <a:r>
              <a:rPr lang="en-US" dirty="0" err="1" smtClean="0"/>
              <a:t>ISOSAEReserved</a:t>
            </a:r>
            <a:endParaRPr lang="en-US" dirty="0" smtClean="0"/>
          </a:p>
          <a:p>
            <a:r>
              <a:rPr lang="en-US" dirty="0" smtClean="0"/>
              <a:t>0x40 – 0x5F Vehicle Manufacturer Specific: This range of values is reserved for vehicle manufacturer’s specific use.</a:t>
            </a:r>
          </a:p>
          <a:p>
            <a:r>
              <a:rPr lang="en-US" dirty="0" smtClean="0"/>
              <a:t>0x60 – 0x7E System Supplier Specific: This range of values is reserved for system supplier specific use.</a:t>
            </a:r>
          </a:p>
          <a:p>
            <a:r>
              <a:rPr lang="en-US" dirty="0" smtClean="0"/>
              <a:t>0x7F </a:t>
            </a:r>
            <a:r>
              <a:rPr lang="en-US" dirty="0" err="1" smtClean="0"/>
              <a:t>ISOSAEReserved</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8548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Positive </a:t>
            </a:r>
            <a:r>
              <a:rPr lang="en-US" dirty="0"/>
              <a:t>R</a:t>
            </a:r>
            <a:r>
              <a:rPr lang="en-US" dirty="0" smtClean="0"/>
              <a:t>esponse Message</a:t>
            </a:r>
            <a:endParaRPr lang="en-US" dirty="0"/>
          </a:p>
        </p:txBody>
      </p:sp>
      <p:pic>
        <p:nvPicPr>
          <p:cNvPr id="4" name="Picture 3"/>
          <p:cNvPicPr>
            <a:picLocks noChangeAspect="1"/>
          </p:cNvPicPr>
          <p:nvPr/>
        </p:nvPicPr>
        <p:blipFill>
          <a:blip r:embed="rId2"/>
          <a:stretch>
            <a:fillRect/>
          </a:stretch>
        </p:blipFill>
        <p:spPr>
          <a:xfrm>
            <a:off x="2005838" y="1119752"/>
            <a:ext cx="8180324" cy="1475329"/>
          </a:xfrm>
          <a:prstGeom prst="rect">
            <a:avLst/>
          </a:prstGeom>
        </p:spPr>
      </p:pic>
      <p:sp>
        <p:nvSpPr>
          <p:cNvPr id="5" name="TextBox 4"/>
          <p:cNvSpPr txBox="1"/>
          <p:nvPr/>
        </p:nvSpPr>
        <p:spPr>
          <a:xfrm>
            <a:off x="493776" y="2825496"/>
            <a:ext cx="11494008" cy="2554545"/>
          </a:xfrm>
          <a:prstGeom prst="rect">
            <a:avLst/>
          </a:prstGeom>
          <a:noFill/>
        </p:spPr>
        <p:txBody>
          <a:bodyPr wrap="square" rtlCol="0">
            <a:spAutoFit/>
          </a:bodyPr>
          <a:lstStyle/>
          <a:p>
            <a:r>
              <a:rPr lang="en-US" sz="2000" dirty="0" err="1" smtClean="0"/>
              <a:t>resetType</a:t>
            </a:r>
            <a:r>
              <a:rPr lang="en-US" sz="2000" dirty="0" smtClean="0"/>
              <a:t>: This parameter is an echo of bits 6-0 of the sub function parameter from the request message.</a:t>
            </a:r>
          </a:p>
          <a:p>
            <a:endParaRPr lang="en-US" sz="2000" dirty="0"/>
          </a:p>
          <a:p>
            <a:r>
              <a:rPr lang="en-US" sz="2000" dirty="0" err="1" smtClean="0"/>
              <a:t>powerDownTime</a:t>
            </a:r>
            <a:r>
              <a:rPr lang="en-US" sz="2000" dirty="0" smtClean="0"/>
              <a:t>: This parameter indicates to the client the minimum time of the stand-by-sequence the server will remain in power down sequence. </a:t>
            </a:r>
          </a:p>
          <a:p>
            <a:r>
              <a:rPr lang="en-US" sz="2000" dirty="0"/>
              <a:t>The </a:t>
            </a:r>
            <a:r>
              <a:rPr lang="en-US" sz="2000" dirty="0" err="1"/>
              <a:t>follwing</a:t>
            </a:r>
            <a:r>
              <a:rPr lang="en-US" sz="2000" dirty="0"/>
              <a:t> values are valid</a:t>
            </a:r>
            <a:r>
              <a:rPr lang="en-US" sz="2000" dirty="0" smtClean="0"/>
              <a:t>:</a:t>
            </a:r>
          </a:p>
          <a:p>
            <a:pPr marL="342900" indent="-342900">
              <a:buFont typeface="Arial" panose="020B0604020202020204" pitchFamily="34" charset="0"/>
              <a:buChar char="•"/>
            </a:pPr>
            <a:r>
              <a:rPr lang="en-US" sz="2000" dirty="0" smtClean="0"/>
              <a:t>0x00 </a:t>
            </a:r>
            <a:r>
              <a:rPr lang="en-US" sz="2000" dirty="0"/>
              <a:t>– 0xFE: </a:t>
            </a:r>
            <a:r>
              <a:rPr lang="en-US" sz="2000" dirty="0" smtClean="0"/>
              <a:t>0 </a:t>
            </a:r>
            <a:r>
              <a:rPr lang="en-US" sz="2000" dirty="0"/>
              <a:t>– 254 seconds </a:t>
            </a:r>
            <a:r>
              <a:rPr lang="en-US" sz="2000" dirty="0" err="1"/>
              <a:t>powerDownTime</a:t>
            </a:r>
            <a:r>
              <a:rPr lang="en-US" sz="2000" dirty="0" smtClean="0"/>
              <a:t>,</a:t>
            </a:r>
          </a:p>
          <a:p>
            <a:pPr marL="342900" indent="-342900">
              <a:buFont typeface="Arial" panose="020B0604020202020204" pitchFamily="34" charset="0"/>
              <a:buChar char="•"/>
            </a:pPr>
            <a:r>
              <a:rPr lang="en-US" sz="2000" dirty="0" smtClean="0"/>
              <a:t>0xFF</a:t>
            </a:r>
            <a:r>
              <a:rPr lang="en-US" sz="2000" dirty="0"/>
              <a:t>: indicates a failure or time not available</a:t>
            </a:r>
          </a:p>
        </p:txBody>
      </p:sp>
    </p:spTree>
    <p:extLst>
      <p:ext uri="{BB962C8B-B14F-4D97-AF65-F5344CB8AC3E}">
        <p14:creationId xmlns:p14="http://schemas.microsoft.com/office/powerpoint/2010/main" val="1502157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6400" y="1744098"/>
            <a:ext cx="11379200" cy="3806366"/>
          </a:xfrm>
          <a:prstGeom prst="rect">
            <a:avLst/>
          </a:prstGeom>
        </p:spPr>
      </p:pic>
      <p:sp>
        <p:nvSpPr>
          <p:cNvPr id="3" name="Title 2"/>
          <p:cNvSpPr>
            <a:spLocks noGrp="1"/>
          </p:cNvSpPr>
          <p:nvPr>
            <p:ph type="title"/>
          </p:nvPr>
        </p:nvSpPr>
        <p:spPr/>
        <p:txBody>
          <a:bodyPr/>
          <a:lstStyle/>
          <a:p>
            <a:r>
              <a:rPr lang="en-US" dirty="0" smtClean="0"/>
              <a:t>Supported Negative Response Codes</a:t>
            </a:r>
            <a:endParaRPr lang="en-US" dirty="0"/>
          </a:p>
        </p:txBody>
      </p:sp>
    </p:spTree>
    <p:extLst>
      <p:ext uri="{BB962C8B-B14F-4D97-AF65-F5344CB8AC3E}">
        <p14:creationId xmlns:p14="http://schemas.microsoft.com/office/powerpoint/2010/main" val="360968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service is used to indicate to a server (or servers) that a client is still connected to the vehicle and that certain diagnostic services and/or communication that have been previously activated are to remain active. </a:t>
            </a:r>
            <a:endParaRPr lang="en-US" dirty="0" smtClean="0"/>
          </a:p>
          <a:p>
            <a:r>
              <a:rPr lang="en-US" dirty="0"/>
              <a:t>This service is used to keep one or multiple servers in a diagnostic session other than the </a:t>
            </a:r>
            <a:r>
              <a:rPr lang="en-US" dirty="0" smtClean="0"/>
              <a:t>default Session</a:t>
            </a:r>
            <a:r>
              <a:rPr lang="en-US" dirty="0"/>
              <a:t>. </a:t>
            </a:r>
            <a:endParaRPr lang="en-US" dirty="0" smtClean="0"/>
          </a:p>
          <a:p>
            <a:r>
              <a:rPr lang="en-US" dirty="0" smtClean="0"/>
              <a:t>This </a:t>
            </a:r>
            <a:r>
              <a:rPr lang="en-US" dirty="0"/>
              <a:t>can either be done by transmitting the </a:t>
            </a:r>
            <a:r>
              <a:rPr lang="en-US" dirty="0" err="1"/>
              <a:t>TesterPresent</a:t>
            </a:r>
            <a:r>
              <a:rPr lang="en-US" dirty="0"/>
              <a:t> request message periodically or in case of the absence of other diagnostic services to prevent the server(s) from automatically returning to the </a:t>
            </a:r>
            <a:r>
              <a:rPr lang="en-US" dirty="0" smtClean="0"/>
              <a:t>default Session</a:t>
            </a:r>
            <a:r>
              <a:rPr lang="en-US" dirty="0"/>
              <a:t>. </a:t>
            </a:r>
          </a:p>
        </p:txBody>
      </p:sp>
      <p:sp>
        <p:nvSpPr>
          <p:cNvPr id="3" name="Title 2"/>
          <p:cNvSpPr>
            <a:spLocks noGrp="1"/>
          </p:cNvSpPr>
          <p:nvPr>
            <p:ph type="title"/>
          </p:nvPr>
        </p:nvSpPr>
        <p:spPr/>
        <p:txBody>
          <a:bodyPr/>
          <a:lstStyle/>
          <a:p>
            <a:r>
              <a:rPr lang="en-US" dirty="0" smtClean="0"/>
              <a:t>Tester Present (0x3E) service</a:t>
            </a:r>
            <a:endParaRPr lang="en-US" dirty="0"/>
          </a:p>
        </p:txBody>
      </p:sp>
      <p:pic>
        <p:nvPicPr>
          <p:cNvPr id="5" name="Picture 4"/>
          <p:cNvPicPr>
            <a:picLocks noChangeAspect="1"/>
          </p:cNvPicPr>
          <p:nvPr/>
        </p:nvPicPr>
        <p:blipFill>
          <a:blip r:embed="rId2"/>
          <a:stretch>
            <a:fillRect/>
          </a:stretch>
        </p:blipFill>
        <p:spPr>
          <a:xfrm>
            <a:off x="2699863" y="4450683"/>
            <a:ext cx="6792273" cy="1724266"/>
          </a:xfrm>
          <a:prstGeom prst="rect">
            <a:avLst/>
          </a:prstGeom>
        </p:spPr>
      </p:pic>
    </p:spTree>
    <p:extLst>
      <p:ext uri="{BB962C8B-B14F-4D97-AF65-F5344CB8AC3E}">
        <p14:creationId xmlns:p14="http://schemas.microsoft.com/office/powerpoint/2010/main" val="1265972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6400" y="1278789"/>
            <a:ext cx="11379200" cy="1243976"/>
          </a:xfrm>
          <a:prstGeom prst="rect">
            <a:avLst/>
          </a:prstGeom>
        </p:spPr>
      </p:pic>
      <p:sp>
        <p:nvSpPr>
          <p:cNvPr id="3" name="Title 2"/>
          <p:cNvSpPr>
            <a:spLocks noGrp="1"/>
          </p:cNvSpPr>
          <p:nvPr>
            <p:ph type="title"/>
          </p:nvPr>
        </p:nvSpPr>
        <p:spPr/>
        <p:txBody>
          <a:bodyPr/>
          <a:lstStyle/>
          <a:p>
            <a:r>
              <a:rPr lang="en-US" dirty="0"/>
              <a:t>Request message definition </a:t>
            </a:r>
          </a:p>
        </p:txBody>
      </p:sp>
      <p:pic>
        <p:nvPicPr>
          <p:cNvPr id="5" name="Picture 4"/>
          <p:cNvPicPr>
            <a:picLocks noChangeAspect="1"/>
          </p:cNvPicPr>
          <p:nvPr/>
        </p:nvPicPr>
        <p:blipFill>
          <a:blip r:embed="rId3"/>
          <a:stretch>
            <a:fillRect/>
          </a:stretch>
        </p:blipFill>
        <p:spPr>
          <a:xfrm>
            <a:off x="406400" y="3543041"/>
            <a:ext cx="9120562" cy="1838203"/>
          </a:xfrm>
          <a:prstGeom prst="rect">
            <a:avLst/>
          </a:prstGeom>
        </p:spPr>
      </p:pic>
    </p:spTree>
    <p:extLst>
      <p:ext uri="{BB962C8B-B14F-4D97-AF65-F5344CB8AC3E}">
        <p14:creationId xmlns:p14="http://schemas.microsoft.com/office/powerpoint/2010/main" val="2366528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565912" y="1309509"/>
            <a:ext cx="11060176" cy="1198829"/>
          </a:xfrm>
          <a:prstGeom prst="rect">
            <a:avLst/>
          </a:prstGeom>
        </p:spPr>
      </p:pic>
      <p:sp>
        <p:nvSpPr>
          <p:cNvPr id="3" name="Title 2"/>
          <p:cNvSpPr>
            <a:spLocks noGrp="1"/>
          </p:cNvSpPr>
          <p:nvPr>
            <p:ph type="title"/>
          </p:nvPr>
        </p:nvSpPr>
        <p:spPr/>
        <p:txBody>
          <a:bodyPr/>
          <a:lstStyle/>
          <a:p>
            <a:r>
              <a:rPr lang="en-US" dirty="0" smtClean="0"/>
              <a:t>Positive Response Message Definition</a:t>
            </a:r>
            <a:endParaRPr lang="en-US" dirty="0"/>
          </a:p>
        </p:txBody>
      </p:sp>
      <p:sp>
        <p:nvSpPr>
          <p:cNvPr id="6" name="Title 2"/>
          <p:cNvSpPr txBox="1">
            <a:spLocks/>
          </p:cNvSpPr>
          <p:nvPr/>
        </p:nvSpPr>
        <p:spPr>
          <a:xfrm>
            <a:off x="406400" y="2823892"/>
            <a:ext cx="11379200" cy="679396"/>
          </a:xfrm>
          <a:prstGeom prst="rect">
            <a:avLst/>
          </a:prstGeom>
        </p:spPr>
        <p:txBody>
          <a:bodyPr vert="horz" lIns="0" tIns="45720" rIns="0" bIns="45720" rtlCol="0" anchor="t">
            <a:normAutofit/>
          </a:bodyPr>
          <a:lst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smtClean="0"/>
              <a:t>Supported Negative Response Codes</a:t>
            </a:r>
            <a:endParaRPr lang="en-US" dirty="0"/>
          </a:p>
        </p:txBody>
      </p:sp>
      <p:pic>
        <p:nvPicPr>
          <p:cNvPr id="7" name="Picture 6"/>
          <p:cNvPicPr>
            <a:picLocks noChangeAspect="1"/>
          </p:cNvPicPr>
          <p:nvPr/>
        </p:nvPicPr>
        <p:blipFill>
          <a:blip r:embed="rId4"/>
          <a:stretch>
            <a:fillRect/>
          </a:stretch>
        </p:blipFill>
        <p:spPr>
          <a:xfrm>
            <a:off x="565912" y="3818842"/>
            <a:ext cx="11060176" cy="1979190"/>
          </a:xfrm>
          <a:prstGeom prst="rect">
            <a:avLst/>
          </a:prstGeom>
        </p:spPr>
      </p:pic>
    </p:spTree>
    <p:extLst>
      <p:ext uri="{BB962C8B-B14F-4D97-AF65-F5344CB8AC3E}">
        <p14:creationId xmlns:p14="http://schemas.microsoft.com/office/powerpoint/2010/main" val="411726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purpose of this service is to switch on/off the transmission and/or the reception of certain messages of (a) server(s) (e.g. application communication messages).</a:t>
            </a:r>
          </a:p>
        </p:txBody>
      </p:sp>
      <p:sp>
        <p:nvSpPr>
          <p:cNvPr id="3" name="Title 2"/>
          <p:cNvSpPr>
            <a:spLocks noGrp="1"/>
          </p:cNvSpPr>
          <p:nvPr>
            <p:ph type="title"/>
          </p:nvPr>
        </p:nvSpPr>
        <p:spPr/>
        <p:txBody>
          <a:bodyPr/>
          <a:lstStyle/>
          <a:p>
            <a:r>
              <a:rPr lang="en-US" dirty="0" smtClean="0"/>
              <a:t>Communication Control (0x28) Service</a:t>
            </a:r>
            <a:endParaRPr lang="en-US" dirty="0"/>
          </a:p>
        </p:txBody>
      </p:sp>
      <p:pic>
        <p:nvPicPr>
          <p:cNvPr id="5" name="Picture 4"/>
          <p:cNvPicPr>
            <a:picLocks noChangeAspect="1"/>
          </p:cNvPicPr>
          <p:nvPr/>
        </p:nvPicPr>
        <p:blipFill>
          <a:blip r:embed="rId2"/>
          <a:stretch>
            <a:fillRect/>
          </a:stretch>
        </p:blipFill>
        <p:spPr>
          <a:xfrm>
            <a:off x="999413" y="3396633"/>
            <a:ext cx="10193173" cy="2353003"/>
          </a:xfrm>
          <a:prstGeom prst="rect">
            <a:avLst/>
          </a:prstGeom>
        </p:spPr>
      </p:pic>
    </p:spTree>
    <p:extLst>
      <p:ext uri="{BB962C8B-B14F-4D97-AF65-F5344CB8AC3E}">
        <p14:creationId xmlns:p14="http://schemas.microsoft.com/office/powerpoint/2010/main" val="337908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DiagnosticSessionControl</a:t>
            </a:r>
            <a:r>
              <a:rPr lang="en-US" dirty="0"/>
              <a:t> service is used to enable different diagnostic sessions in the </a:t>
            </a:r>
            <a:r>
              <a:rPr lang="en-US" dirty="0" smtClean="0"/>
              <a:t>server.</a:t>
            </a:r>
          </a:p>
          <a:p>
            <a:r>
              <a:rPr lang="en-US" dirty="0"/>
              <a:t>A diagnostic session enables a specific set of diagnostic services and/or functionality in the server</a:t>
            </a:r>
            <a:r>
              <a:rPr lang="en-US" dirty="0" smtClean="0"/>
              <a:t>.</a:t>
            </a:r>
          </a:p>
          <a:p>
            <a:r>
              <a:rPr lang="en-US" dirty="0" smtClean="0"/>
              <a:t> There </a:t>
            </a:r>
            <a:r>
              <a:rPr lang="en-US" dirty="0"/>
              <a:t>shall always be exactly one diagnostic session active in a server. A server shall always start the default diagnostic session when powered up. If no other diagnostic session is started, then the default diagnostic session shall be running as long as the server is </a:t>
            </a:r>
            <a:r>
              <a:rPr lang="en-US" dirty="0" smtClean="0"/>
              <a:t>powered. </a:t>
            </a:r>
          </a:p>
          <a:p>
            <a:r>
              <a:rPr lang="en-US" dirty="0"/>
              <a:t>A server shall be capable of providing diagnostic functionality under normal operating conditions and in other operation conditions defined by the vehicle </a:t>
            </a:r>
            <a:r>
              <a:rPr lang="en-US" dirty="0" smtClean="0"/>
              <a:t>manufacturer. </a:t>
            </a:r>
          </a:p>
          <a:p>
            <a:r>
              <a:rPr lang="en-US" dirty="0"/>
              <a:t>If the client has requested a diagnostic session, which is already running, then the server shall send a positive response message and behave as </a:t>
            </a:r>
            <a:r>
              <a:rPr lang="en-US" dirty="0" smtClean="0"/>
              <a:t>shown in the next slide.</a:t>
            </a:r>
          </a:p>
          <a:p>
            <a:endParaRPr lang="en-US" dirty="0"/>
          </a:p>
        </p:txBody>
      </p:sp>
      <p:sp>
        <p:nvSpPr>
          <p:cNvPr id="3" name="Title 2"/>
          <p:cNvSpPr>
            <a:spLocks noGrp="1"/>
          </p:cNvSpPr>
          <p:nvPr>
            <p:ph type="title"/>
          </p:nvPr>
        </p:nvSpPr>
        <p:spPr/>
        <p:txBody>
          <a:bodyPr/>
          <a:lstStyle/>
          <a:p>
            <a:r>
              <a:rPr lang="en-US" dirty="0" smtClean="0"/>
              <a:t>Diagnostic Session Control (0x10) service</a:t>
            </a:r>
            <a:endParaRPr lang="en-US" dirty="0"/>
          </a:p>
        </p:txBody>
      </p:sp>
      <p:pic>
        <p:nvPicPr>
          <p:cNvPr id="5" name="Picture 4"/>
          <p:cNvPicPr>
            <a:picLocks noChangeAspect="1"/>
          </p:cNvPicPr>
          <p:nvPr/>
        </p:nvPicPr>
        <p:blipFill>
          <a:blip r:embed="rId2"/>
          <a:stretch>
            <a:fillRect/>
          </a:stretch>
        </p:blipFill>
        <p:spPr>
          <a:xfrm>
            <a:off x="2943023" y="4937760"/>
            <a:ext cx="6314443" cy="707561"/>
          </a:xfrm>
          <a:prstGeom prst="rect">
            <a:avLst/>
          </a:prstGeom>
        </p:spPr>
      </p:pic>
    </p:spTree>
    <p:extLst>
      <p:ext uri="{BB962C8B-B14F-4D97-AF65-F5344CB8AC3E}">
        <p14:creationId xmlns:p14="http://schemas.microsoft.com/office/powerpoint/2010/main" val="199602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934547" y="2225964"/>
            <a:ext cx="10568122" cy="2667933"/>
          </a:xfrm>
          <a:prstGeom prst="rect">
            <a:avLst/>
          </a:prstGeom>
        </p:spPr>
      </p:pic>
    </p:spTree>
    <p:extLst>
      <p:ext uri="{BB962C8B-B14F-4D97-AF65-F5344CB8AC3E}">
        <p14:creationId xmlns:p14="http://schemas.microsoft.com/office/powerpoint/2010/main" val="402172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847189"/>
            <a:ext cx="11379200" cy="5581320"/>
          </a:xfrm>
        </p:spPr>
        <p:txBody>
          <a:bodyPr>
            <a:normAutofit fontScale="92500" lnSpcReduction="10000"/>
          </a:bodyPr>
          <a:lstStyle/>
          <a:p>
            <a:r>
              <a:rPr lang="en-US" dirty="0" smtClean="0"/>
              <a:t>0x00 </a:t>
            </a:r>
            <a:r>
              <a:rPr lang="en-US" dirty="0" err="1" smtClean="0"/>
              <a:t>enableRxandTx</a:t>
            </a:r>
            <a:r>
              <a:rPr lang="en-US" dirty="0"/>
              <a:t>: This value indicates that the reception and transmission of messages shall be enabled for the specified </a:t>
            </a:r>
            <a:r>
              <a:rPr lang="en-US" dirty="0" err="1"/>
              <a:t>communicationType</a:t>
            </a:r>
            <a:r>
              <a:rPr lang="en-US" dirty="0"/>
              <a:t>. </a:t>
            </a:r>
            <a:endParaRPr lang="en-US" dirty="0" smtClean="0"/>
          </a:p>
          <a:p>
            <a:r>
              <a:rPr lang="en-US" dirty="0" smtClean="0"/>
              <a:t>0x01 </a:t>
            </a:r>
            <a:r>
              <a:rPr lang="en-US" dirty="0" err="1" smtClean="0"/>
              <a:t>enableRxandDisableTx</a:t>
            </a:r>
            <a:r>
              <a:rPr lang="en-US" dirty="0"/>
              <a:t>: This value indicates that the reception of messages shall be enabled and the transmission shall be disabled for the specified </a:t>
            </a:r>
            <a:r>
              <a:rPr lang="en-US" dirty="0" err="1" smtClean="0"/>
              <a:t>communicationType</a:t>
            </a:r>
            <a:r>
              <a:rPr lang="en-US" dirty="0" smtClean="0"/>
              <a:t>.</a:t>
            </a:r>
          </a:p>
          <a:p>
            <a:r>
              <a:rPr lang="en-US" dirty="0" smtClean="0"/>
              <a:t>0x02 </a:t>
            </a:r>
            <a:r>
              <a:rPr lang="en-US" dirty="0" err="1" smtClean="0"/>
              <a:t>disableRxandEnableTx</a:t>
            </a:r>
            <a:r>
              <a:rPr lang="en-US" dirty="0"/>
              <a:t>: This value indicates that the reception of messages shall be disabled and the transmission shall be enabled for the specified </a:t>
            </a:r>
            <a:r>
              <a:rPr lang="en-US" dirty="0" err="1"/>
              <a:t>communicationType</a:t>
            </a:r>
            <a:r>
              <a:rPr lang="en-US" dirty="0" smtClean="0"/>
              <a:t>.</a:t>
            </a:r>
          </a:p>
          <a:p>
            <a:r>
              <a:rPr lang="en-US" dirty="0" smtClean="0"/>
              <a:t>0x03 </a:t>
            </a:r>
            <a:r>
              <a:rPr lang="en-US" dirty="0" err="1" smtClean="0"/>
              <a:t>disableRxandTx</a:t>
            </a:r>
            <a:r>
              <a:rPr lang="en-US" dirty="0"/>
              <a:t>: This value indicates that the reception and transmission of messages shall be disabled for the specified </a:t>
            </a:r>
            <a:r>
              <a:rPr lang="en-US" dirty="0" err="1"/>
              <a:t>communicationType</a:t>
            </a:r>
            <a:r>
              <a:rPr lang="en-US" dirty="0"/>
              <a:t>. </a:t>
            </a:r>
            <a:endParaRPr lang="en-US" dirty="0" smtClean="0"/>
          </a:p>
          <a:p>
            <a:r>
              <a:rPr lang="en-US" dirty="0"/>
              <a:t>0x04 </a:t>
            </a:r>
            <a:r>
              <a:rPr lang="en-US" dirty="0" err="1" smtClean="0"/>
              <a:t>enableRxAndDisableTxWithEnhancedAddressInformation</a:t>
            </a:r>
            <a:r>
              <a:rPr lang="en-US" dirty="0"/>
              <a:t>: This value indicates that the addressed bus master shall switch the related sub-bus segment to the diagnostic-only scheduling mode</a:t>
            </a:r>
            <a:r>
              <a:rPr lang="en-US" dirty="0" smtClean="0"/>
              <a:t>.</a:t>
            </a:r>
          </a:p>
          <a:p>
            <a:r>
              <a:rPr lang="en-US" dirty="0"/>
              <a:t>0x05 </a:t>
            </a:r>
            <a:r>
              <a:rPr lang="en-US" dirty="0" err="1" smtClean="0"/>
              <a:t>enableRxAndTxWithEnhancedAddressInformation</a:t>
            </a:r>
            <a:r>
              <a:rPr lang="en-US" dirty="0" smtClean="0"/>
              <a:t>: This </a:t>
            </a:r>
            <a:r>
              <a:rPr lang="en-US" dirty="0"/>
              <a:t>value indicates that the addressed bus master shall switch the related sub-bus segment to the application scheduling </a:t>
            </a:r>
            <a:r>
              <a:rPr lang="en-US" dirty="0" smtClean="0"/>
              <a:t>mode.</a:t>
            </a:r>
          </a:p>
          <a:p>
            <a:r>
              <a:rPr lang="en-US" dirty="0" smtClean="0"/>
              <a:t>0x06 – 0x3F – </a:t>
            </a:r>
            <a:r>
              <a:rPr lang="en-US" dirty="0" err="1" smtClean="0"/>
              <a:t>ISOSAEReserved</a:t>
            </a:r>
            <a:endParaRPr lang="en-US" dirty="0" smtClean="0"/>
          </a:p>
          <a:p>
            <a:r>
              <a:rPr lang="en-US" dirty="0" smtClean="0"/>
              <a:t>0x40 – 0x5F – </a:t>
            </a:r>
            <a:r>
              <a:rPr lang="en-US" dirty="0" err="1" smtClean="0"/>
              <a:t>VehicleManufacturerSpecific</a:t>
            </a:r>
            <a:endParaRPr lang="en-US" dirty="0" smtClean="0"/>
          </a:p>
          <a:p>
            <a:r>
              <a:rPr lang="en-US" dirty="0" smtClean="0"/>
              <a:t>0x60 – 0x7E - </a:t>
            </a:r>
            <a:r>
              <a:rPr lang="en-US" dirty="0" err="1" smtClean="0"/>
              <a:t>systemSupplierSpecific</a:t>
            </a:r>
            <a:endParaRPr lang="en-US" dirty="0" smtClean="0"/>
          </a:p>
        </p:txBody>
      </p:sp>
      <p:sp>
        <p:nvSpPr>
          <p:cNvPr id="3" name="Title 2"/>
          <p:cNvSpPr>
            <a:spLocks noGrp="1"/>
          </p:cNvSpPr>
          <p:nvPr>
            <p:ph type="title"/>
          </p:nvPr>
        </p:nvSpPr>
        <p:spPr>
          <a:xfrm>
            <a:off x="406400" y="167793"/>
            <a:ext cx="11379200" cy="679396"/>
          </a:xfrm>
        </p:spPr>
        <p:txBody>
          <a:bodyPr/>
          <a:lstStyle/>
          <a:p>
            <a:r>
              <a:rPr lang="en-US" dirty="0" smtClean="0"/>
              <a:t>Request Message sub-function definition</a:t>
            </a:r>
            <a:endParaRPr lang="en-US" dirty="0"/>
          </a:p>
        </p:txBody>
      </p:sp>
    </p:spTree>
    <p:extLst>
      <p:ext uri="{BB962C8B-B14F-4D97-AF65-F5344CB8AC3E}">
        <p14:creationId xmlns:p14="http://schemas.microsoft.com/office/powerpoint/2010/main" val="14722914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948790"/>
            <a:ext cx="11379200" cy="4953777"/>
          </a:xfrm>
        </p:spPr>
        <p:txBody>
          <a:bodyPr>
            <a:normAutofit/>
          </a:bodyPr>
          <a:lstStyle/>
          <a:p>
            <a:r>
              <a:rPr lang="en-US" sz="1600" dirty="0"/>
              <a:t>This parameter is used to reference the kind of communication to be controlled. The </a:t>
            </a:r>
            <a:r>
              <a:rPr lang="en-US" sz="1600" dirty="0" err="1"/>
              <a:t>communicationType</a:t>
            </a:r>
            <a:r>
              <a:rPr lang="en-US" sz="1600" dirty="0"/>
              <a:t> parameter is a bit-code value, which allows controlling multiple communication types at the same time</a:t>
            </a:r>
            <a:r>
              <a:rPr lang="en-US" sz="1600" dirty="0" smtClean="0"/>
              <a:t>.</a:t>
            </a:r>
          </a:p>
          <a:p>
            <a:endParaRPr lang="en-US" sz="1600" dirty="0"/>
          </a:p>
        </p:txBody>
      </p:sp>
      <p:sp>
        <p:nvSpPr>
          <p:cNvPr id="3" name="Title 2"/>
          <p:cNvSpPr>
            <a:spLocks noGrp="1"/>
          </p:cNvSpPr>
          <p:nvPr>
            <p:ph type="title"/>
          </p:nvPr>
        </p:nvSpPr>
        <p:spPr/>
        <p:txBody>
          <a:bodyPr/>
          <a:lstStyle/>
          <a:p>
            <a:r>
              <a:rPr lang="en-US" dirty="0" smtClean="0"/>
              <a:t>Communication Type Parameter</a:t>
            </a:r>
            <a:endParaRPr lang="en-US" dirty="0"/>
          </a:p>
        </p:txBody>
      </p:sp>
      <p:pic>
        <p:nvPicPr>
          <p:cNvPr id="5" name="Picture 4"/>
          <p:cNvPicPr>
            <a:picLocks noChangeAspect="1"/>
          </p:cNvPicPr>
          <p:nvPr/>
        </p:nvPicPr>
        <p:blipFill>
          <a:blip r:embed="rId2"/>
          <a:stretch>
            <a:fillRect/>
          </a:stretch>
        </p:blipFill>
        <p:spPr>
          <a:xfrm>
            <a:off x="3096901" y="1628186"/>
            <a:ext cx="5993264" cy="4920396"/>
          </a:xfrm>
          <a:prstGeom prst="rect">
            <a:avLst/>
          </a:prstGeom>
        </p:spPr>
      </p:pic>
    </p:spTree>
    <p:extLst>
      <p:ext uri="{BB962C8B-B14F-4D97-AF65-F5344CB8AC3E}">
        <p14:creationId xmlns:p14="http://schemas.microsoft.com/office/powerpoint/2010/main" val="2767062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09257" y="1260487"/>
            <a:ext cx="7773485" cy="857370"/>
          </a:xfrm>
          <a:prstGeom prst="rect">
            <a:avLst/>
          </a:prstGeom>
        </p:spPr>
      </p:pic>
      <p:sp>
        <p:nvSpPr>
          <p:cNvPr id="3" name="Title 2"/>
          <p:cNvSpPr>
            <a:spLocks noGrp="1"/>
          </p:cNvSpPr>
          <p:nvPr>
            <p:ph type="title"/>
          </p:nvPr>
        </p:nvSpPr>
        <p:spPr>
          <a:xfrm>
            <a:off x="406399" y="2445890"/>
            <a:ext cx="11379200" cy="679396"/>
          </a:xfrm>
        </p:spPr>
        <p:txBody>
          <a:bodyPr/>
          <a:lstStyle/>
          <a:p>
            <a:r>
              <a:rPr lang="en-US" dirty="0" smtClean="0"/>
              <a:t>Supported Negative Response Codes</a:t>
            </a:r>
            <a:endParaRPr lang="en-US" dirty="0"/>
          </a:p>
        </p:txBody>
      </p:sp>
      <p:sp>
        <p:nvSpPr>
          <p:cNvPr id="6" name="Title 2"/>
          <p:cNvSpPr txBox="1">
            <a:spLocks/>
          </p:cNvSpPr>
          <p:nvPr/>
        </p:nvSpPr>
        <p:spPr>
          <a:xfrm>
            <a:off x="558800" y="592756"/>
            <a:ext cx="11379200" cy="679396"/>
          </a:xfrm>
          <a:prstGeom prst="rect">
            <a:avLst/>
          </a:prstGeom>
        </p:spPr>
        <p:txBody>
          <a:bodyPr vert="horz" lIns="0" tIns="45720" rIns="0" bIns="45720" rtlCol="0" anchor="t">
            <a:normAutofit/>
          </a:bodyPr>
          <a:lst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a:lstStyle>
          <a:p>
            <a:r>
              <a:rPr lang="en-US" smtClean="0"/>
              <a:t>Positive Response Message</a:t>
            </a:r>
            <a:endParaRPr lang="en-US" dirty="0"/>
          </a:p>
        </p:txBody>
      </p:sp>
      <p:pic>
        <p:nvPicPr>
          <p:cNvPr id="7" name="Picture 6"/>
          <p:cNvPicPr>
            <a:picLocks noChangeAspect="1"/>
          </p:cNvPicPr>
          <p:nvPr/>
        </p:nvPicPr>
        <p:blipFill>
          <a:blip r:embed="rId3"/>
          <a:stretch>
            <a:fillRect/>
          </a:stretch>
        </p:blipFill>
        <p:spPr>
          <a:xfrm>
            <a:off x="2209256" y="3453319"/>
            <a:ext cx="7773485" cy="2800741"/>
          </a:xfrm>
          <a:prstGeom prst="rect">
            <a:avLst/>
          </a:prstGeom>
        </p:spPr>
      </p:pic>
    </p:spTree>
    <p:extLst>
      <p:ext uri="{BB962C8B-B14F-4D97-AF65-F5344CB8AC3E}">
        <p14:creationId xmlns:p14="http://schemas.microsoft.com/office/powerpoint/2010/main" val="4141539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Further Resources</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052377"/>
            <a:ext cx="11306175" cy="4953777"/>
          </a:xfrm>
        </p:spPr>
        <p:txBody>
          <a:bodyPr>
            <a:normAutofit/>
          </a:bodyPr>
          <a:lstStyle/>
          <a:p>
            <a:pPr marL="0" lvl="0" indent="0">
              <a:buNone/>
            </a:pPr>
            <a:endParaRPr lang="en-US" sz="1400" dirty="0"/>
          </a:p>
          <a:p>
            <a:pPr marL="171450" indent="-171450"/>
            <a:r>
              <a:rPr lang="en-US" dirty="0" smtClean="0"/>
              <a:t>CAN TP ISO 15765: </a:t>
            </a:r>
            <a:r>
              <a:rPr lang="en-US" sz="1800" dirty="0" smtClean="0">
                <a:hlinkClick r:id="rId3"/>
              </a:rPr>
              <a:t>https</a:t>
            </a:r>
            <a:r>
              <a:rPr lang="en-US" sz="1800" dirty="0">
                <a:hlinkClick r:id="rId3"/>
              </a:rPr>
              <a:t>://</a:t>
            </a:r>
            <a:r>
              <a:rPr lang="en-US" sz="1800" dirty="0" smtClean="0">
                <a:hlinkClick r:id="rId3"/>
              </a:rPr>
              <a:t>www.youtube.com/watch?v=hSoLFaI4-qg</a:t>
            </a:r>
            <a:endParaRPr lang="en-US" sz="1800" dirty="0" smtClean="0"/>
          </a:p>
          <a:p>
            <a:pPr marL="171450" indent="-171450"/>
            <a:r>
              <a:rPr lang="en-US" sz="1800" dirty="0" smtClean="0"/>
              <a:t>ISO 14229 UDS: </a:t>
            </a:r>
          </a:p>
          <a:p>
            <a:pPr marL="628639" lvl="1" indent="-171450"/>
            <a:r>
              <a:rPr lang="en-US" sz="1800" dirty="0">
                <a:hlinkClick r:id="rId4"/>
              </a:rPr>
              <a:t>https://desoeap16.delta.corp/svn/IPB_PPE_auto_porsche/trunk/20_Design/23_Software/2310_HowTo/HowTo_Diagnostics/ISO_14229-1_2013-03.pdf</a:t>
            </a:r>
            <a:endParaRPr lang="en-US" sz="1800" dirty="0"/>
          </a:p>
          <a:p>
            <a:pPr marL="171450" lvl="0" indent="-171450"/>
            <a:r>
              <a:rPr lang="en-IN" dirty="0" smtClean="0"/>
              <a:t>TechnicalReference_Dcm.pdf</a:t>
            </a:r>
          </a:p>
          <a:p>
            <a:pPr marL="628639" lvl="1" indent="-171450"/>
            <a:r>
              <a:rPr lang="en-IN" sz="1800" dirty="0">
                <a:hlinkClick r:id="rId5"/>
              </a:rPr>
              <a:t>https://desoeap16.delta.corp/svn/External_IPB_auto_pag/trunk/20_Design/23_Software/2304_Implementation/10_APPL/10_ComController/1001_Common/70_Tools/10_AR_ToolChain/Components/Dcm/Documentation/TechnicalReference_Dcm.pdf</a:t>
            </a:r>
            <a:endParaRPr lang="en-IN" sz="1800" dirty="0"/>
          </a:p>
          <a:p>
            <a:pPr marL="171450" indent="-171450"/>
            <a:endParaRPr lang="en-US" dirty="0"/>
          </a:p>
          <a:p>
            <a:endParaRPr lang="en-US" dirty="0" smtClean="0"/>
          </a:p>
        </p:txBody>
      </p:sp>
    </p:spTree>
    <p:extLst>
      <p:ext uri="{BB962C8B-B14F-4D97-AF65-F5344CB8AC3E}">
        <p14:creationId xmlns:p14="http://schemas.microsoft.com/office/powerpoint/2010/main" val="404296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F8E5F9-3E27-4FB9-9E7F-AA69CBB722EF}"/>
              </a:ext>
            </a:extLst>
          </p:cNvPr>
          <p:cNvSpPr>
            <a:spLocks noGrp="1"/>
          </p:cNvSpPr>
          <p:nvPr>
            <p:ph type="ctrTitle"/>
          </p:nvPr>
        </p:nvSpPr>
        <p:spPr>
          <a:xfrm>
            <a:off x="896647" y="1109141"/>
            <a:ext cx="9144000" cy="1864899"/>
          </a:xfrm>
        </p:spPr>
        <p:txBody>
          <a:bodyPr>
            <a:normAutofit/>
          </a:bodyPr>
          <a:lstStyle/>
          <a:p>
            <a:r>
              <a:rPr lang="en-US" altLang="zh-TW" dirty="0"/>
              <a:t>Smarter. Greener. Together. </a:t>
            </a:r>
            <a:r>
              <a:rPr lang="en-US" altLang="zh-TW" dirty="0" smtClean="0"/>
              <a:t/>
            </a:r>
            <a:br>
              <a:rPr lang="en-US" altLang="zh-TW" dirty="0" smtClean="0"/>
            </a:br>
            <a:endParaRPr lang="en-US" dirty="0"/>
          </a:p>
        </p:txBody>
      </p:sp>
    </p:spTree>
    <p:extLst>
      <p:ext uri="{BB962C8B-B14F-4D97-AF65-F5344CB8AC3E}">
        <p14:creationId xmlns:p14="http://schemas.microsoft.com/office/powerpoint/2010/main" val="2535469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dirty="0"/>
              <a:t>Diagnostic Session Control (0x10) service</a:t>
            </a: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3"/>
            <a:ext cx="11306175" cy="1618458"/>
          </a:xfrm>
        </p:spPr>
        <p:txBody>
          <a:bodyPr>
            <a:normAutofit/>
          </a:bodyPr>
          <a:lstStyle/>
          <a:p>
            <a:r>
              <a:rPr lang="en-US" sz="1800" dirty="0"/>
              <a:t>Whenever the client requests a new diagnostic session, the server shall send the </a:t>
            </a:r>
            <a:r>
              <a:rPr lang="en-US" sz="1800" dirty="0" err="1"/>
              <a:t>DiagnosticSessionControl</a:t>
            </a:r>
            <a:r>
              <a:rPr lang="en-US" sz="1800" dirty="0"/>
              <a:t> positive response message before the timings of the new session become active in the server</a:t>
            </a:r>
            <a:r>
              <a:rPr lang="en-US" sz="1800" dirty="0" smtClean="0"/>
              <a:t>.</a:t>
            </a:r>
          </a:p>
          <a:p>
            <a:r>
              <a:rPr lang="en-US" sz="1800" dirty="0"/>
              <a:t>If the server is not able to start the requested new diagnostic session, then it shall respond with a </a:t>
            </a:r>
            <a:r>
              <a:rPr lang="en-US" sz="1800" dirty="0" err="1"/>
              <a:t>DiagnosticSessionControl</a:t>
            </a:r>
            <a:r>
              <a:rPr lang="en-US" sz="1800" dirty="0"/>
              <a:t> negative response message and the current session shall </a:t>
            </a:r>
            <a:r>
              <a:rPr lang="en-US" sz="1800" dirty="0" smtClean="0"/>
              <a:t>continue.</a:t>
            </a:r>
          </a:p>
          <a:p>
            <a:endParaRPr lang="en-US" sz="1800" dirty="0" smtClean="0"/>
          </a:p>
        </p:txBody>
      </p:sp>
      <p:pic>
        <p:nvPicPr>
          <p:cNvPr id="4" name="Picture 3"/>
          <p:cNvPicPr>
            <a:picLocks noChangeAspect="1"/>
          </p:cNvPicPr>
          <p:nvPr/>
        </p:nvPicPr>
        <p:blipFill>
          <a:blip r:embed="rId2"/>
          <a:stretch>
            <a:fillRect/>
          </a:stretch>
        </p:blipFill>
        <p:spPr>
          <a:xfrm>
            <a:off x="2893933" y="2907007"/>
            <a:ext cx="6404133" cy="3073169"/>
          </a:xfrm>
          <a:prstGeom prst="rect">
            <a:avLst/>
          </a:prstGeom>
        </p:spPr>
      </p:pic>
    </p:spTree>
    <p:extLst>
      <p:ext uri="{BB962C8B-B14F-4D97-AF65-F5344CB8AC3E}">
        <p14:creationId xmlns:p14="http://schemas.microsoft.com/office/powerpoint/2010/main" val="3280327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941862"/>
            <a:ext cx="11379200" cy="4953777"/>
          </a:xfrm>
        </p:spPr>
        <p:txBody>
          <a:bodyPr>
            <a:noAutofit/>
          </a:bodyPr>
          <a:lstStyle/>
          <a:p>
            <a:pPr marL="457200" indent="-457200">
              <a:buFont typeface="+mj-lt"/>
              <a:buAutoNum type="arabicPeriod"/>
            </a:pPr>
            <a:r>
              <a:rPr lang="en-US" sz="1700" dirty="0"/>
              <a:t>default session: When the server is in the </a:t>
            </a:r>
            <a:r>
              <a:rPr lang="en-US" sz="1700" dirty="0" err="1"/>
              <a:t>defaultSession</a:t>
            </a:r>
            <a:r>
              <a:rPr lang="en-US" sz="1700" dirty="0"/>
              <a:t> and the client requests to start the </a:t>
            </a:r>
            <a:r>
              <a:rPr lang="en-US" sz="1700" dirty="0" err="1"/>
              <a:t>defaultSession</a:t>
            </a:r>
            <a:r>
              <a:rPr lang="en-US" sz="1700" dirty="0"/>
              <a:t> then the server shall re-initialize the </a:t>
            </a:r>
            <a:r>
              <a:rPr lang="en-US" sz="1700" dirty="0" err="1"/>
              <a:t>defaultSession</a:t>
            </a:r>
            <a:r>
              <a:rPr lang="en-US" sz="1700" dirty="0"/>
              <a:t> completely. The server shall reset all activated/initiated/changed settings/controls during the activated session. This does not include long term changes programmed into non-volatile memory</a:t>
            </a:r>
            <a:r>
              <a:rPr lang="en-US" sz="1700" dirty="0" smtClean="0"/>
              <a:t>.</a:t>
            </a:r>
          </a:p>
          <a:p>
            <a:pPr marL="457200" indent="-457200">
              <a:buFont typeface="+mj-lt"/>
              <a:buAutoNum type="arabicPeriod"/>
            </a:pPr>
            <a:r>
              <a:rPr lang="en-US" sz="1700" dirty="0"/>
              <a:t>other session: When the server transitions from the </a:t>
            </a:r>
            <a:r>
              <a:rPr lang="en-US" sz="1700" dirty="0" err="1"/>
              <a:t>defaultSession</a:t>
            </a:r>
            <a:r>
              <a:rPr lang="en-US" sz="1700" dirty="0"/>
              <a:t> to any other session than the </a:t>
            </a:r>
            <a:r>
              <a:rPr lang="en-US" sz="1700" dirty="0" err="1"/>
              <a:t>defaultSession</a:t>
            </a:r>
            <a:r>
              <a:rPr lang="en-US" sz="1700" dirty="0"/>
              <a:t> then the server shall only stop the events (similar to </a:t>
            </a:r>
            <a:r>
              <a:rPr lang="en-US" sz="1700" dirty="0" err="1"/>
              <a:t>stopResponseOnEvent</a:t>
            </a:r>
            <a:r>
              <a:rPr lang="en-US" sz="1700" dirty="0"/>
              <a:t>) that have been configured in the server via the </a:t>
            </a:r>
            <a:r>
              <a:rPr lang="en-US" sz="1700" dirty="0" err="1"/>
              <a:t>ResponseOnEvent</a:t>
            </a:r>
            <a:r>
              <a:rPr lang="en-US" sz="1700" dirty="0"/>
              <a:t> (0x86) service during the </a:t>
            </a:r>
            <a:r>
              <a:rPr lang="en-US" sz="1700" dirty="0" err="1"/>
              <a:t>defaultSession</a:t>
            </a:r>
            <a:r>
              <a:rPr lang="en-US" sz="1700" dirty="0"/>
              <a:t>. </a:t>
            </a:r>
            <a:endParaRPr lang="en-US" sz="1700" dirty="0" smtClean="0"/>
          </a:p>
          <a:p>
            <a:pPr marL="457200" indent="-457200">
              <a:buFont typeface="+mj-lt"/>
              <a:buAutoNum type="arabicPeriod"/>
            </a:pPr>
            <a:r>
              <a:rPr lang="en-US" sz="1700" dirty="0"/>
              <a:t>same or other session: When the server transitions from any diagnostic session other than the </a:t>
            </a:r>
            <a:r>
              <a:rPr lang="en-US" sz="1700" dirty="0" err="1"/>
              <a:t>defaultSession</a:t>
            </a:r>
            <a:r>
              <a:rPr lang="en-US" sz="1700" dirty="0"/>
              <a:t> to another session other than the </a:t>
            </a:r>
            <a:r>
              <a:rPr lang="en-US" sz="1700" dirty="0" err="1"/>
              <a:t>defaultSession</a:t>
            </a:r>
            <a:r>
              <a:rPr lang="en-US" sz="1700" dirty="0"/>
              <a:t> (including the currently active diagnostic session) then the server shall (re-) initialize the diagnostic session, which means that: </a:t>
            </a:r>
            <a:endParaRPr lang="en-US" sz="1700" dirty="0" smtClean="0"/>
          </a:p>
          <a:p>
            <a:pPr marL="971539" lvl="1" indent="-514350">
              <a:buAutoNum type="romanLcParenR"/>
            </a:pPr>
            <a:r>
              <a:rPr lang="en-US" sz="1700" dirty="0" smtClean="0"/>
              <a:t>Each </a:t>
            </a:r>
            <a:r>
              <a:rPr lang="en-US" sz="1700" dirty="0"/>
              <a:t>event that has been configured in the server via the </a:t>
            </a:r>
            <a:r>
              <a:rPr lang="en-US" sz="1700" dirty="0" err="1"/>
              <a:t>ResponseOnEvent</a:t>
            </a:r>
            <a:r>
              <a:rPr lang="en-US" sz="1700" dirty="0"/>
              <a:t> (0x86) service shall be stopped. </a:t>
            </a:r>
            <a:endParaRPr lang="en-US" sz="1700" dirty="0" smtClean="0"/>
          </a:p>
          <a:p>
            <a:pPr marL="971539" lvl="1" indent="-514350">
              <a:buAutoNum type="romanLcParenR"/>
            </a:pPr>
            <a:r>
              <a:rPr lang="en-US" sz="1700" dirty="0" smtClean="0"/>
              <a:t>Security </a:t>
            </a:r>
            <a:r>
              <a:rPr lang="en-US" sz="1700" dirty="0"/>
              <a:t>shall be relocked. Note that the locking of security access shall reset any active diagnostic functionality that was dependent on security access to be unlocked (e.g., active </a:t>
            </a:r>
            <a:r>
              <a:rPr lang="en-US" sz="1700" dirty="0" err="1"/>
              <a:t>inputOutputControl</a:t>
            </a:r>
            <a:r>
              <a:rPr lang="en-US" sz="1700" dirty="0"/>
              <a:t> of a DID). </a:t>
            </a:r>
            <a:endParaRPr lang="en-US" sz="1700" dirty="0" smtClean="0"/>
          </a:p>
          <a:p>
            <a:pPr marL="971539" lvl="1" indent="-514350">
              <a:buAutoNum type="romanLcParenR"/>
            </a:pPr>
            <a:r>
              <a:rPr lang="en-US" sz="1700" dirty="0" smtClean="0"/>
              <a:t>All </a:t>
            </a:r>
            <a:r>
              <a:rPr lang="en-US" sz="1700" dirty="0"/>
              <a:t>other active diagnostic functionality that is supported in the new session and is not dependent upon security access shall be maintained</a:t>
            </a:r>
            <a:r>
              <a:rPr lang="en-US" sz="1700" dirty="0" smtClean="0"/>
              <a:t>.</a:t>
            </a:r>
          </a:p>
        </p:txBody>
      </p:sp>
      <p:sp>
        <p:nvSpPr>
          <p:cNvPr id="3" name="Title 2"/>
          <p:cNvSpPr>
            <a:spLocks noGrp="1"/>
          </p:cNvSpPr>
          <p:nvPr>
            <p:ph type="title"/>
          </p:nvPr>
        </p:nvSpPr>
        <p:spPr/>
        <p:txBody>
          <a:bodyPr/>
          <a:lstStyle/>
          <a:p>
            <a:r>
              <a:rPr lang="en-US" dirty="0" smtClean="0"/>
              <a:t>Diagnostic Session Transitions</a:t>
            </a:r>
            <a:endParaRPr lang="en-US" dirty="0"/>
          </a:p>
        </p:txBody>
      </p:sp>
    </p:spTree>
    <p:extLst>
      <p:ext uri="{BB962C8B-B14F-4D97-AF65-F5344CB8AC3E}">
        <p14:creationId xmlns:p14="http://schemas.microsoft.com/office/powerpoint/2010/main" val="625776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startAt="4"/>
            </a:pPr>
            <a:r>
              <a:rPr lang="en-US" sz="1700" dirty="0"/>
              <a:t>default session: When the server transitions from any diagnostic session other than the default session to the </a:t>
            </a:r>
            <a:r>
              <a:rPr lang="en-US" sz="1700" dirty="0" err="1"/>
              <a:t>defaultSession</a:t>
            </a:r>
            <a:r>
              <a:rPr lang="en-US" sz="1700" dirty="0"/>
              <a:t> then the server shall stop each event that has been configured in the server via the </a:t>
            </a:r>
            <a:r>
              <a:rPr lang="en-US" sz="1700" dirty="0" err="1"/>
              <a:t>ResponseOnEvent</a:t>
            </a:r>
            <a:r>
              <a:rPr lang="en-US" sz="1700" dirty="0"/>
              <a:t> (0x86) service and security shall be enabled. Any other active diagnostic functionality that is not supported in the </a:t>
            </a:r>
            <a:r>
              <a:rPr lang="en-US" sz="1700" dirty="0" err="1"/>
              <a:t>defaultSession</a:t>
            </a:r>
            <a:r>
              <a:rPr lang="en-US" sz="1700" dirty="0"/>
              <a:t> shall be terminated. </a:t>
            </a:r>
          </a:p>
          <a:p>
            <a:pPr marL="0"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15853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115160" y="886524"/>
            <a:ext cx="5961679" cy="5748763"/>
          </a:xfrm>
          <a:prstGeom prst="rect">
            <a:avLst/>
          </a:prstGeom>
        </p:spPr>
      </p:pic>
      <p:sp>
        <p:nvSpPr>
          <p:cNvPr id="3" name="Title 2"/>
          <p:cNvSpPr>
            <a:spLocks noGrp="1"/>
          </p:cNvSpPr>
          <p:nvPr>
            <p:ph type="title"/>
          </p:nvPr>
        </p:nvSpPr>
        <p:spPr/>
        <p:txBody>
          <a:bodyPr/>
          <a:lstStyle/>
          <a:p>
            <a:r>
              <a:rPr lang="en-US" dirty="0" smtClean="0"/>
              <a:t>Services allowed during default and non default sessions</a:t>
            </a:r>
            <a:endParaRPr lang="en-US" dirty="0"/>
          </a:p>
        </p:txBody>
      </p:sp>
    </p:spTree>
    <p:extLst>
      <p:ext uri="{BB962C8B-B14F-4D97-AF65-F5344CB8AC3E}">
        <p14:creationId xmlns:p14="http://schemas.microsoft.com/office/powerpoint/2010/main" val="940469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56782" y="3104000"/>
            <a:ext cx="8478433" cy="971686"/>
          </a:xfrm>
          <a:prstGeom prst="rect">
            <a:avLst/>
          </a:prstGeom>
        </p:spPr>
      </p:pic>
      <p:sp>
        <p:nvSpPr>
          <p:cNvPr id="3" name="Title 2"/>
          <p:cNvSpPr>
            <a:spLocks noGrp="1"/>
          </p:cNvSpPr>
          <p:nvPr>
            <p:ph type="title"/>
          </p:nvPr>
        </p:nvSpPr>
        <p:spPr/>
        <p:txBody>
          <a:bodyPr/>
          <a:lstStyle/>
          <a:p>
            <a:r>
              <a:rPr lang="en-US" dirty="0" smtClean="0"/>
              <a:t>Request message definition</a:t>
            </a:r>
            <a:endParaRPr lang="en-US" dirty="0"/>
          </a:p>
        </p:txBody>
      </p:sp>
    </p:spTree>
    <p:extLst>
      <p:ext uri="{BB962C8B-B14F-4D97-AF65-F5344CB8AC3E}">
        <p14:creationId xmlns:p14="http://schemas.microsoft.com/office/powerpoint/2010/main" val="359790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0x01 – Default Session: This diagnostic session enables the default diagnostic session in the server(s) and does not support any diagnostic application timeout handling </a:t>
            </a:r>
            <a:r>
              <a:rPr lang="en-US" dirty="0" smtClean="0"/>
              <a:t>provisions.</a:t>
            </a:r>
          </a:p>
          <a:p>
            <a:r>
              <a:rPr lang="en-US" dirty="0" smtClean="0"/>
              <a:t>0x02 – </a:t>
            </a:r>
            <a:r>
              <a:rPr lang="en-US" dirty="0"/>
              <a:t>Programming Session: This </a:t>
            </a:r>
            <a:r>
              <a:rPr lang="en-US" dirty="0" err="1"/>
              <a:t>diagnosticSession</a:t>
            </a:r>
            <a:r>
              <a:rPr lang="en-US" dirty="0"/>
              <a:t> enables all diagnostic services required to support the memory programming of a server. </a:t>
            </a:r>
            <a:endParaRPr lang="en-US" dirty="0" smtClean="0"/>
          </a:p>
          <a:p>
            <a:r>
              <a:rPr lang="en-US" dirty="0" smtClean="0"/>
              <a:t>0x03 – Extended </a:t>
            </a:r>
            <a:r>
              <a:rPr lang="en-US" dirty="0"/>
              <a:t>Diagnostic Session: This </a:t>
            </a:r>
            <a:r>
              <a:rPr lang="en-US" dirty="0" err="1"/>
              <a:t>diagnosticSession</a:t>
            </a:r>
            <a:r>
              <a:rPr lang="en-US" dirty="0"/>
              <a:t> can be used to enable all diagnostic services required to support the adjustment of functions like "Idle Speed, CO Value, etc." in the server's </a:t>
            </a:r>
            <a:r>
              <a:rPr lang="en-US" dirty="0" smtClean="0"/>
              <a:t>memory. It </a:t>
            </a:r>
            <a:r>
              <a:rPr lang="en-US" dirty="0"/>
              <a:t>can also be used to enable diagnostic services, which are not specifically tied to the adjustment of </a:t>
            </a:r>
            <a:r>
              <a:rPr lang="en-US" dirty="0" smtClean="0"/>
              <a:t>functions.</a:t>
            </a:r>
          </a:p>
          <a:p>
            <a:r>
              <a:rPr lang="en-US" dirty="0"/>
              <a:t>0x04 –</a:t>
            </a:r>
            <a:r>
              <a:rPr lang="en-US" dirty="0" smtClean="0"/>
              <a:t> Safety System Diagnostic </a:t>
            </a:r>
            <a:r>
              <a:rPr lang="en-US" dirty="0"/>
              <a:t>Session: This </a:t>
            </a:r>
            <a:r>
              <a:rPr lang="en-US" dirty="0" err="1"/>
              <a:t>diagnosticSession</a:t>
            </a:r>
            <a:r>
              <a:rPr lang="en-US" dirty="0"/>
              <a:t> enables all diagnostic services required to support safety system related functions (e.g., airbag deployment). </a:t>
            </a:r>
            <a:endParaRPr lang="en-US" dirty="0" smtClean="0"/>
          </a:p>
          <a:p>
            <a:r>
              <a:rPr lang="en-US" dirty="0" smtClean="0"/>
              <a:t>0x05 – 0x3F </a:t>
            </a:r>
            <a:r>
              <a:rPr lang="en-US" dirty="0" err="1" smtClean="0"/>
              <a:t>ISOSAEReserved</a:t>
            </a:r>
            <a:endParaRPr lang="en-US" dirty="0" smtClean="0"/>
          </a:p>
          <a:p>
            <a:r>
              <a:rPr lang="en-US" dirty="0" smtClean="0"/>
              <a:t>0x40 – 0x5F Vehicle Manufacturer Specific: This range of values is reserved for vehicle manufacturer specific use. </a:t>
            </a:r>
          </a:p>
          <a:p>
            <a:r>
              <a:rPr lang="en-US" dirty="0" smtClean="0"/>
              <a:t>0x60 – 0x7E System Supplier Specific: This range of values is reserved for system supplier specific use.</a:t>
            </a:r>
          </a:p>
          <a:p>
            <a:r>
              <a:rPr lang="en-US" dirty="0" smtClean="0"/>
              <a:t>0x7F </a:t>
            </a:r>
            <a:r>
              <a:rPr lang="en-US" dirty="0" err="1" smtClean="0"/>
              <a:t>ISOSAEReserved</a:t>
            </a:r>
            <a:r>
              <a:rPr lang="en-US" dirty="0" smtClean="0"/>
              <a:t> </a:t>
            </a:r>
            <a:endParaRPr lang="en-US" dirty="0"/>
          </a:p>
        </p:txBody>
      </p:sp>
      <p:sp>
        <p:nvSpPr>
          <p:cNvPr id="3" name="Title 2"/>
          <p:cNvSpPr>
            <a:spLocks noGrp="1"/>
          </p:cNvSpPr>
          <p:nvPr>
            <p:ph type="title"/>
          </p:nvPr>
        </p:nvSpPr>
        <p:spPr/>
        <p:txBody>
          <a:bodyPr>
            <a:normAutofit/>
          </a:bodyPr>
          <a:lstStyle/>
          <a:p>
            <a:r>
              <a:rPr lang="en-US" dirty="0"/>
              <a:t>Sub-function parameter $Level </a:t>
            </a:r>
            <a:r>
              <a:rPr lang="en-US" dirty="0" smtClean="0"/>
              <a:t>definition</a:t>
            </a:r>
            <a:endParaRPr lang="en-US" dirty="0"/>
          </a:p>
        </p:txBody>
      </p:sp>
    </p:spTree>
    <p:extLst>
      <p:ext uri="{BB962C8B-B14F-4D97-AF65-F5344CB8AC3E}">
        <p14:creationId xmlns:p14="http://schemas.microsoft.com/office/powerpoint/2010/main" val="3474770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Supported Negative Response Codes</a:t>
            </a:r>
            <a:endParaRPr lang="en-US" dirty="0"/>
          </a:p>
        </p:txBody>
      </p:sp>
      <p:pic>
        <p:nvPicPr>
          <p:cNvPr id="4" name="Picture 3"/>
          <p:cNvPicPr>
            <a:picLocks noChangeAspect="1"/>
          </p:cNvPicPr>
          <p:nvPr/>
        </p:nvPicPr>
        <p:blipFill>
          <a:blip r:embed="rId2"/>
          <a:stretch>
            <a:fillRect/>
          </a:stretch>
        </p:blipFill>
        <p:spPr>
          <a:xfrm>
            <a:off x="1119232" y="1755647"/>
            <a:ext cx="9953535" cy="2660777"/>
          </a:xfrm>
          <a:prstGeom prst="rect">
            <a:avLst/>
          </a:prstGeom>
        </p:spPr>
      </p:pic>
    </p:spTree>
    <p:extLst>
      <p:ext uri="{BB962C8B-B14F-4D97-AF65-F5344CB8AC3E}">
        <p14:creationId xmlns:p14="http://schemas.microsoft.com/office/powerpoint/2010/main" val="661278976"/>
      </p:ext>
    </p:extLst>
  </p:cSld>
  <p:clrMapOvr>
    <a:masterClrMapping/>
  </p:clrMapOvr>
</p:sld>
</file>

<file path=ppt/theme/theme1.xml><?xml version="1.0" encoding="utf-8"?>
<a:theme xmlns:a="http://schemas.openxmlformats.org/drawingml/2006/main" name="Delta_PPTtemplate_16x9">
  <a:themeElements>
    <a:clrScheme name="自訂 2">
      <a:dk1>
        <a:sysClr val="windowText" lastClr="000000"/>
      </a:dk1>
      <a:lt1>
        <a:sysClr val="window" lastClr="FFFFFF"/>
      </a:lt1>
      <a:dk2>
        <a:srgbClr val="0087DC"/>
      </a:dk2>
      <a:lt2>
        <a:srgbClr val="FFFFFF"/>
      </a:lt2>
      <a:accent1>
        <a:srgbClr val="0087DC"/>
      </a:accent1>
      <a:accent2>
        <a:srgbClr val="64D7D7"/>
      </a:accent2>
      <a:accent3>
        <a:srgbClr val="B9EB5F"/>
      </a:accent3>
      <a:accent4>
        <a:srgbClr val="1E50C8"/>
      </a:accent4>
      <a:accent5>
        <a:srgbClr val="96E6BE"/>
      </a:accent5>
      <a:accent6>
        <a:srgbClr val="00BE50"/>
      </a:accent6>
      <a:hlink>
        <a:srgbClr val="0563C1"/>
      </a:hlink>
      <a:folHlink>
        <a:srgbClr val="BFBFBF"/>
      </a:folHlink>
    </a:clrScheme>
    <a:fontScheme name="自訂 3">
      <a:majorFont>
        <a:latin typeface="Arial"/>
        <a:ea typeface="Microsoft JhengHei"/>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lta_PPTtemplate_16x9_EN" id="{AB7E8207-7EFD-42D6-915B-94A9E5ABAC21}" vid="{115B2ECF-35DF-4A82-A0C0-9889D580E89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Delta_PPTtemplate_16x9_EN</Template>
  <TotalTime>13387</TotalTime>
  <Words>1997</Words>
  <Application>Microsoft Office PowerPoint</Application>
  <PresentationFormat>Widescreen</PresentationFormat>
  <Paragraphs>106</Paragraphs>
  <Slides>25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Microsoft JhengHei</vt:lpstr>
      <vt:lpstr>Microsoft JhengHei</vt:lpstr>
      <vt:lpstr>Arial</vt:lpstr>
      <vt:lpstr>Calibri</vt:lpstr>
      <vt:lpstr>新細明體</vt:lpstr>
      <vt:lpstr>Verdana</vt:lpstr>
      <vt:lpstr>Delta_PPTtemplate_16x9</vt:lpstr>
      <vt:lpstr>UDS Services 0x10, 0x11, 0x28 and 0x3E</vt:lpstr>
      <vt:lpstr>Diagnostic Session Control (0x10) service</vt:lpstr>
      <vt:lpstr>Diagnostic Session Control (0x10) service</vt:lpstr>
      <vt:lpstr>Diagnostic Session Transitions</vt:lpstr>
      <vt:lpstr>PowerPoint Presentation</vt:lpstr>
      <vt:lpstr>Services allowed during default and non default sessions</vt:lpstr>
      <vt:lpstr>Request message definition</vt:lpstr>
      <vt:lpstr>Sub-function parameter $Level definition</vt:lpstr>
      <vt:lpstr>Supported Negative Response Codes</vt:lpstr>
      <vt:lpstr>ECU Reset (0x11) Service</vt:lpstr>
      <vt:lpstr>Request Message</vt:lpstr>
      <vt:lpstr>Request message sub-function Parameter $Level definition</vt:lpstr>
      <vt:lpstr>PowerPoint Presentation</vt:lpstr>
      <vt:lpstr>Positive Response Message</vt:lpstr>
      <vt:lpstr>Supported Negative Response Codes</vt:lpstr>
      <vt:lpstr>Tester Present (0x3E) service</vt:lpstr>
      <vt:lpstr>Request message definition </vt:lpstr>
      <vt:lpstr>Positive Response Message Definition</vt:lpstr>
      <vt:lpstr>Communication Control (0x28) Service</vt:lpstr>
      <vt:lpstr>PowerPoint Presentation</vt:lpstr>
      <vt:lpstr>Request Message sub-function definition</vt:lpstr>
      <vt:lpstr>Communication Type Parameter</vt:lpstr>
      <vt:lpstr>Supported Negative Response Codes</vt:lpstr>
      <vt:lpstr>Further Resources</vt:lpstr>
      <vt:lpstr>Smarter. Greener. Together.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Maximum 2 Lines (32pt)</dc:title>
  <dc:creator>user</dc:creator>
  <cp:lastModifiedBy>Ritesh.S</cp:lastModifiedBy>
  <cp:revision>232</cp:revision>
  <dcterms:created xsi:type="dcterms:W3CDTF">2022-01-20T01:43:08Z</dcterms:created>
  <dcterms:modified xsi:type="dcterms:W3CDTF">2023-04-05T11:00:55Z</dcterms:modified>
</cp:coreProperties>
</file>