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1" r:id="rId2"/>
  </p:sldMasterIdLst>
  <p:notesMasterIdLst>
    <p:notesMasterId r:id="rId15"/>
  </p:notesMasterIdLst>
  <p:sldIdLst>
    <p:sldId id="332" r:id="rId3"/>
    <p:sldId id="343" r:id="rId4"/>
    <p:sldId id="337" r:id="rId5"/>
    <p:sldId id="334" r:id="rId6"/>
    <p:sldId id="338" r:id="rId7"/>
    <p:sldId id="339" r:id="rId8"/>
    <p:sldId id="340" r:id="rId9"/>
    <p:sldId id="333" r:id="rId10"/>
    <p:sldId id="342" r:id="rId11"/>
    <p:sldId id="344" r:id="rId12"/>
    <p:sldId id="335" r:id="rId13"/>
    <p:sldId id="341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B9EB5F"/>
    <a:srgbClr val="64D7D7"/>
    <a:srgbClr val="1E50C8"/>
    <a:srgbClr val="008223"/>
    <a:srgbClr val="E6F005"/>
    <a:srgbClr val="00647D"/>
    <a:srgbClr val="008C8C"/>
    <a:srgbClr val="C88C00"/>
    <a:srgbClr val="FF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34" autoAdjust="0"/>
  </p:normalViewPr>
  <p:slideViewPr>
    <p:cSldViewPr snapToGrid="0" showGuides="1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taww.com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 smtClean="0"/>
              <a:t>Presentation Subtitle Goes Here</a:t>
            </a:r>
            <a:br>
              <a:rPr lang="en-US" altLang="zh-TW" sz="3000" dirty="0" smtClean="0"/>
            </a:br>
            <a:r>
              <a:rPr lang="en-US" altLang="zh-TW" sz="3000" dirty="0" smtClean="0"/>
              <a:t>Maximum 2 Lines (24-32pt)</a:t>
            </a:r>
            <a:endParaRPr lang="en-US" altLang="zh-TW" sz="3000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Presenter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Name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｜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Department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｜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68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(28-32pt)</a:t>
            </a:r>
            <a:endParaRPr 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BD820-02AB-4111-88E2-98F36ECA90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80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" y="694"/>
            <a:ext cx="12189529" cy="685660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868363"/>
            <a:ext cx="9144000" cy="1864899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4267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933">
                <a:solidFill>
                  <a:schemeClr val="tx2"/>
                </a:solidFill>
                <a:latin typeface="+mj-lt"/>
                <a:ea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/>
              <a:t>Presentation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62" y="5638387"/>
            <a:ext cx="1534793" cy="351251"/>
          </a:xfrm>
        </p:spPr>
        <p:txBody>
          <a:bodyPr/>
          <a:lstStyle>
            <a:lvl1pPr>
              <a:defRPr sz="1467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1455" y="5638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 u="none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992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00DD46-662F-40CC-948F-E762FF043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6" y="-109"/>
            <a:ext cx="12179377" cy="6850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5F666B-DD4F-4AD7-996E-A439A87F9C7E}"/>
              </a:ext>
            </a:extLst>
          </p:cNvPr>
          <p:cNvSpPr txBox="1"/>
          <p:nvPr/>
        </p:nvSpPr>
        <p:spPr>
          <a:xfrm>
            <a:off x="1630019" y="5649791"/>
            <a:ext cx="4015408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To learn more about Delta,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please visit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www.deltaww.com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or scan the QR code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868363"/>
            <a:ext cx="9144000" cy="1864899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4267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/>
              <a:t>Smarter. Greener. Together.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5FD10471-C5C0-42EC-BDDF-6E9F30F07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" y="693"/>
            <a:ext cx="12189527" cy="68566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Insert content here (18pt)</a:t>
            </a:r>
            <a:endParaRPr 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65A7160-6DA8-4422-AD41-E3F9B89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237" y="6191967"/>
            <a:ext cx="1638332" cy="437428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53CE910-51A0-423B-8DDA-673241B7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6400" y="6161462"/>
            <a:ext cx="496125" cy="467935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8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MM/DD/YYYY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Presenter Name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｜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Department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8436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</a:t>
            </a:r>
            <a:r>
              <a:rPr lang="en-US" altLang="zh-TW" dirty="0" smtClean="0"/>
              <a:t>(32-46pt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24-32pt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9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(20pt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BD820-02AB-4111-88E2-98F36ECA90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</p:grpSp>
      <p:sp>
        <p:nvSpPr>
          <p:cNvPr id="24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40356"/>
            <a:ext cx="11379200" cy="67939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9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BD820-02AB-4111-88E2-98F36ECA90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9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82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Smarter. Greener. Together. </a:t>
            </a:r>
            <a:b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/>
              <a:t>Presentation Subtitle Goes Here</a:t>
            </a:r>
            <a:br>
              <a:rPr lang="en-US" altLang="zh-TW" sz="3000" dirty="0"/>
            </a:br>
            <a:r>
              <a:rPr lang="en-US" altLang="zh-TW" sz="3000" dirty="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Presenter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Name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｜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Department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｜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2324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36657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</a:t>
            </a:r>
            <a:r>
              <a:rPr lang="en-US" altLang="zh-TW" dirty="0" smtClean="0"/>
              <a:t>(32pt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(24pt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3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noProof="0" dirty="0" err="1" smtClean="0">
                <a:solidFill>
                  <a:prstClr val="black"/>
                </a:solidFill>
                <a:ea typeface="微軟正黑體"/>
              </a:rPr>
              <a:t>Sreehari.V</a:t>
            </a:r>
            <a:r>
              <a:rPr lang="en-US" altLang="zh-TW" sz="1800" noProof="0" dirty="0" smtClean="0">
                <a:solidFill>
                  <a:prstClr val="black"/>
                </a:solidFill>
                <a:ea typeface="微軟正黑體"/>
              </a:rPr>
              <a:t> | 04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/04/2024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D9E8D4D-0250-4F2E-9283-56208C1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6" y="1118615"/>
            <a:ext cx="10772839" cy="1864899"/>
          </a:xfrm>
        </p:spPr>
        <p:txBody>
          <a:bodyPr>
            <a:noAutofit/>
          </a:bodyPr>
          <a:lstStyle/>
          <a:p>
            <a:r>
              <a:rPr lang="en-US" sz="3600" dirty="0" smtClean="0"/>
              <a:t>ADC Peripheral and Configuration</a:t>
            </a:r>
            <a:endParaRPr lang="en-US" sz="360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6514E5B-9CF7-4E44-8735-E1885DB8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7" y="3242052"/>
            <a:ext cx="9144000" cy="1370104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R&amp;D BLR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380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xc.h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 smtClean="0"/>
              <a:t>void </a:t>
            </a:r>
            <a:r>
              <a:rPr lang="en-US" sz="1000" dirty="0"/>
              <a:t>main(void) 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457189" lvl="1" indent="0">
              <a:buNone/>
            </a:pPr>
            <a:r>
              <a:rPr lang="en-US" sz="1000" dirty="0" smtClean="0"/>
              <a:t>ADCON0=0xC1</a:t>
            </a:r>
            <a:r>
              <a:rPr lang="en-US" sz="1000" dirty="0"/>
              <a:t>;</a:t>
            </a:r>
          </a:p>
          <a:p>
            <a:pPr marL="457189" lvl="1" indent="0">
              <a:buNone/>
            </a:pPr>
            <a:r>
              <a:rPr lang="en-US" sz="1000" dirty="0" smtClean="0"/>
              <a:t>ADCON1=0x80</a:t>
            </a:r>
            <a:r>
              <a:rPr lang="en-US" sz="1000" dirty="0"/>
              <a:t>;</a:t>
            </a:r>
          </a:p>
          <a:p>
            <a:pPr marL="457189" lvl="1" indent="0">
              <a:buNone/>
            </a:pPr>
            <a:r>
              <a:rPr lang="en-US" sz="1000" dirty="0" smtClean="0"/>
              <a:t>PORTB=0</a:t>
            </a:r>
            <a:r>
              <a:rPr lang="en-US" sz="1000" dirty="0"/>
              <a:t>;</a:t>
            </a:r>
          </a:p>
          <a:p>
            <a:pPr marL="457189" lvl="1" indent="0">
              <a:buNone/>
            </a:pPr>
            <a:r>
              <a:rPr lang="en-US" sz="1000" dirty="0" smtClean="0"/>
              <a:t>TRISB=0</a:t>
            </a:r>
            <a:r>
              <a:rPr lang="en-US" sz="1000" dirty="0"/>
              <a:t>;</a:t>
            </a:r>
          </a:p>
          <a:p>
            <a:pPr marL="457189" lvl="1" indent="0">
              <a:buNone/>
            </a:pPr>
            <a:r>
              <a:rPr lang="en-US" sz="1000" dirty="0" smtClean="0"/>
              <a:t>TRISC=0</a:t>
            </a:r>
            <a:r>
              <a:rPr lang="en-US" sz="1000" dirty="0"/>
              <a:t>;</a:t>
            </a:r>
          </a:p>
          <a:p>
            <a:pPr marL="457189" lvl="1" indent="0">
              <a:buNone/>
            </a:pPr>
            <a:r>
              <a:rPr lang="en-US" sz="1000" dirty="0" smtClean="0"/>
              <a:t>TRISA0=1;</a:t>
            </a:r>
          </a:p>
          <a:p>
            <a:pPr marL="457189" lvl="1" indent="0">
              <a:buNone/>
            </a:pPr>
            <a:r>
              <a:rPr lang="en-US" sz="1000" dirty="0" smtClean="0"/>
              <a:t>ADCON0=(ADCON0|(0b00000100));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while(1)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		while(ADCON0 &amp;(0b00000100</a:t>
            </a:r>
            <a:r>
              <a:rPr lang="en-US" sz="1000" dirty="0" smtClean="0"/>
              <a:t>))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{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		PORTB = ADRESL;</a:t>
            </a:r>
          </a:p>
          <a:p>
            <a:pPr marL="0" indent="0">
              <a:buNone/>
            </a:pPr>
            <a:r>
              <a:rPr lang="en-US" sz="1000" dirty="0"/>
              <a:t>		PORTC= ADRESH &amp; 0b00000011;</a:t>
            </a:r>
          </a:p>
          <a:p>
            <a:pPr marL="0" indent="0">
              <a:buNone/>
            </a:pPr>
            <a:r>
              <a:rPr lang="en-US" sz="1000" dirty="0"/>
              <a:t>		ADCON0=(ADCON0|(0b00000100));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8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1">
            <a:extLst>
              <a:ext uri="{FF2B5EF4-FFF2-40B4-BE49-F238E27FC236}">
                <a16:creationId xmlns:a16="http://schemas.microsoft.com/office/drawing/2014/main" id="{4F962024-76B2-4EBF-B73E-449512F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Port A GPIO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Port Pins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40233"/>
            <a:ext cx="8743950" cy="2486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" y="4122450"/>
            <a:ext cx="9037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Setting </a:t>
            </a:r>
            <a:r>
              <a:rPr lang="en-US" sz="1400" dirty="0" smtClean="0">
                <a:latin typeface="Arial" panose="020B0604020202020204" pitchFamily="34" charset="0"/>
              </a:rPr>
              <a:t>a TRISA </a:t>
            </a:r>
            <a:r>
              <a:rPr lang="en-US" sz="1400" dirty="0">
                <a:latin typeface="Arial" panose="020B0604020202020204" pitchFamily="34" charset="0"/>
              </a:rPr>
              <a:t>bit (= 1) will make the corresponding PORTA </a:t>
            </a:r>
            <a:r>
              <a:rPr lang="en-US" sz="1400" dirty="0" smtClean="0">
                <a:latin typeface="Arial" panose="020B0604020202020204" pitchFamily="34" charset="0"/>
              </a:rPr>
              <a:t>pin an </a:t>
            </a:r>
            <a:r>
              <a:rPr lang="en-US" sz="1400" dirty="0">
                <a:latin typeface="Arial" panose="020B0604020202020204" pitchFamily="34" charset="0"/>
              </a:rPr>
              <a:t>input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smtClean="0"/>
              <a:t>B &amp; C – GPIO </a:t>
            </a:r>
            <a:r>
              <a:rPr lang="en-US" dirty="0"/>
              <a:t>registers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62" y="1624850"/>
            <a:ext cx="8915400" cy="2343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" y="3782217"/>
            <a:ext cx="8753475" cy="2266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462" y="1081343"/>
            <a:ext cx="6563146" cy="46705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342900" indent="-342900" defTabSz="914377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Configuring Port Pins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974" y="5863383"/>
            <a:ext cx="639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Setting a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TRISB/C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bit (= 1) will make the corresponding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PORTB/C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pin an input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 ADC Block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675" y="1771650"/>
            <a:ext cx="6724650" cy="34671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9143" y="2360023"/>
            <a:ext cx="166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SAR ADC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9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10-bit A/D Block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456" y="1119752"/>
            <a:ext cx="5642608" cy="5459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4" y="1548448"/>
            <a:ext cx="3625849" cy="22137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237" y="4488180"/>
            <a:ext cx="2468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ADC Resolution:</a:t>
            </a:r>
          </a:p>
          <a:p>
            <a:r>
              <a:rPr lang="en-US" sz="1800" dirty="0" smtClean="0"/>
              <a:t>2^n - 1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9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1">
            <a:extLst>
              <a:ext uri="{FF2B5EF4-FFF2-40B4-BE49-F238E27FC236}">
                <a16:creationId xmlns:a16="http://schemas.microsoft.com/office/drawing/2014/main" id="{4F962024-76B2-4EBF-B73E-449512F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A/D module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361509"/>
            <a:ext cx="11379200" cy="2478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A/D module has four registers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A/D </a:t>
            </a:r>
            <a:r>
              <a:rPr lang="en-US" sz="2000" dirty="0"/>
              <a:t>Control Register0 (ADCON0)</a:t>
            </a:r>
          </a:p>
          <a:p>
            <a:r>
              <a:rPr lang="en-US" sz="2000" dirty="0" smtClean="0"/>
              <a:t>A/D </a:t>
            </a:r>
            <a:r>
              <a:rPr lang="en-US" sz="2000" dirty="0"/>
              <a:t>Control Register1 (ADCON1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A/D Result High Register (ADRESH)</a:t>
            </a:r>
          </a:p>
          <a:p>
            <a:r>
              <a:rPr lang="en-US" sz="2000" dirty="0"/>
              <a:t> A/D Result Low Register (ADRESL)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31222" y="1393486"/>
            <a:ext cx="7663543" cy="18989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377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Special Function Registers (SFRs)</a:t>
            </a:r>
          </a:p>
          <a:p>
            <a:pPr marL="952485" lvl="1" indent="-342900" defTabSz="914377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Data register</a:t>
            </a:r>
          </a:p>
          <a:p>
            <a:pPr marL="952485" lvl="1" indent="-342900" defTabSz="914377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Control register</a:t>
            </a:r>
          </a:p>
          <a:p>
            <a:pPr marL="952485" lvl="1" indent="-342900" defTabSz="914377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Status 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9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</a:t>
            </a:r>
            <a:r>
              <a:rPr lang="en-US" dirty="0" smtClean="0"/>
              <a:t>Register </a:t>
            </a:r>
            <a:r>
              <a:rPr lang="en-US" dirty="0"/>
              <a:t>(ADCON0)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46" y="1101403"/>
            <a:ext cx="6290013" cy="5527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04" y="1808858"/>
            <a:ext cx="3786296" cy="36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</a:t>
            </a:r>
            <a:r>
              <a:rPr lang="en-US" dirty="0" smtClean="0"/>
              <a:t>Register </a:t>
            </a:r>
            <a:r>
              <a:rPr lang="en-US" dirty="0"/>
              <a:t>(</a:t>
            </a:r>
            <a:r>
              <a:rPr lang="en-US" dirty="0" smtClean="0"/>
              <a:t>ADCON1)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692" y="937469"/>
            <a:ext cx="5876523" cy="4670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39" y="5592642"/>
            <a:ext cx="4340343" cy="568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35" y="1544792"/>
            <a:ext cx="378594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Result Register (ADRESH:ADRESL)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70463"/>
            <a:ext cx="11379200" cy="1364152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ADRESH:ADRESL</a:t>
            </a:r>
            <a:r>
              <a:rPr lang="en-US" sz="2000" dirty="0"/>
              <a:t> registers contains the 10-bit result of the A/D conversion.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the A/D conversion is complete, the result is loaded into this A/D result register pair, the GO/DONE bit (ADCON0) is </a:t>
            </a:r>
            <a:r>
              <a:rPr lang="en-US" sz="2000" dirty="0" smtClean="0"/>
              <a:t>cleared.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t="748"/>
          <a:stretch/>
        </p:blipFill>
        <p:spPr>
          <a:xfrm>
            <a:off x="2486025" y="2534614"/>
            <a:ext cx="7219950" cy="38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1">
            <a:extLst>
              <a:ext uri="{FF2B5EF4-FFF2-40B4-BE49-F238E27FC236}">
                <a16:creationId xmlns:a16="http://schemas.microsoft.com/office/drawing/2014/main" id="{4F962024-76B2-4EBF-B73E-449512F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A/D </a:t>
            </a:r>
            <a:r>
              <a:rPr lang="en-US" dirty="0" smtClean="0"/>
              <a:t>Conversion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47" y="2281238"/>
            <a:ext cx="2812733" cy="31935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53" y="921606"/>
            <a:ext cx="11253165" cy="5560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Steps for </a:t>
            </a:r>
            <a:r>
              <a:rPr lang="en-US" dirty="0"/>
              <a:t>doing an A/D conversion: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the A/D module: </a:t>
            </a:r>
            <a:endParaRPr lang="en-US" dirty="0" smtClean="0"/>
          </a:p>
          <a:p>
            <a:pPr lvl="1"/>
            <a:r>
              <a:rPr lang="en-US" sz="2000" dirty="0" smtClean="0"/>
              <a:t>Configure </a:t>
            </a:r>
            <a:r>
              <a:rPr lang="en-US" sz="2000" dirty="0"/>
              <a:t>analog pins / voltage reference/ and digital I/O (ADCON1) </a:t>
            </a:r>
            <a:endParaRPr lang="en-US" sz="2000" dirty="0" smtClean="0"/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the A/D Conversion </a:t>
            </a:r>
            <a:r>
              <a:rPr lang="en-US" sz="2000" dirty="0" smtClean="0"/>
              <a:t>Clock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A/D input channel (ADCON0) </a:t>
            </a:r>
            <a:endParaRPr lang="en-US" sz="2000" dirty="0" smtClean="0"/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A/D conversion clock (ADCON0) </a:t>
            </a:r>
            <a:endParaRPr lang="en-US" sz="2000" dirty="0" smtClean="0"/>
          </a:p>
          <a:p>
            <a:pPr lvl="1"/>
            <a:r>
              <a:rPr lang="en-US" sz="2000" dirty="0" smtClean="0"/>
              <a:t>Turn </a:t>
            </a:r>
            <a:r>
              <a:rPr lang="en-US" sz="2000" dirty="0"/>
              <a:t>on A/D module (</a:t>
            </a:r>
            <a:r>
              <a:rPr lang="en-US" sz="2000" dirty="0" smtClean="0"/>
              <a:t>ADCON0)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the required acquisition time.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conversion: </a:t>
            </a:r>
            <a:endParaRPr lang="en-US" dirty="0" smtClean="0"/>
          </a:p>
          <a:p>
            <a:pPr marL="685782" lvl="2"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Set the GO/ DONE bit (ADCON0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for A/D conversion to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A/D result register </a:t>
            </a:r>
            <a:r>
              <a:rPr lang="en-US" dirty="0" smtClean="0"/>
              <a:t>pair (ADRESH:ADRESL)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the next conversion, go to step 1 or step </a:t>
            </a:r>
            <a:r>
              <a:rPr lang="en-US" dirty="0" smtClean="0"/>
              <a:t>2, as </a:t>
            </a:r>
            <a:r>
              <a:rPr lang="en-US" dirty="0"/>
              <a:t>required.</a:t>
            </a:r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3940" y="2095845"/>
            <a:ext cx="3421380" cy="35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70462"/>
            <a:ext cx="11379200" cy="24958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Configure Port RA0/AN0 : Pin 2 of PIC as analog input PIN. </a:t>
            </a:r>
          </a:p>
          <a:p>
            <a:r>
              <a:rPr lang="en-US" sz="2000" dirty="0" smtClean="0"/>
              <a:t>Use ADC internal clock as source.</a:t>
            </a:r>
          </a:p>
          <a:p>
            <a:r>
              <a:rPr lang="en-US" sz="2000" dirty="0" smtClean="0"/>
              <a:t>Right justify the ADC Results.</a:t>
            </a:r>
          </a:p>
          <a:p>
            <a:r>
              <a:rPr lang="en-US" sz="2000" dirty="0" smtClean="0"/>
              <a:t>Use Port B and Port C to output the ADC Results.</a:t>
            </a:r>
          </a:p>
          <a:p>
            <a:r>
              <a:rPr lang="en-US" sz="2000" dirty="0" smtClean="0"/>
              <a:t>Use DAC for converting Port Output to Voltage.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Delta Confidential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D21A8-5E88-4AE4-993C-2D76760CAD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336"/>
          <a:stretch/>
        </p:blipFill>
        <p:spPr>
          <a:xfrm>
            <a:off x="2800406" y="3468836"/>
            <a:ext cx="6928077" cy="30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2_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5093</TotalTime>
  <Words>387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Microsoft JhengHei</vt:lpstr>
      <vt:lpstr>Arial</vt:lpstr>
      <vt:lpstr>Calibri</vt:lpstr>
      <vt:lpstr>新細明體</vt:lpstr>
      <vt:lpstr>Verdana</vt:lpstr>
      <vt:lpstr>Wingdings</vt:lpstr>
      <vt:lpstr>1_Delta_PPTtemplate_16x9</vt:lpstr>
      <vt:lpstr>2_Delta_PPTtemplate_16x9</vt:lpstr>
      <vt:lpstr>ADC Peripheral and Configuration</vt:lpstr>
      <vt:lpstr>SAR ADC Block Diagram</vt:lpstr>
      <vt:lpstr>10-bit A/D Block Diagram</vt:lpstr>
      <vt:lpstr>A/D module Registers</vt:lpstr>
      <vt:lpstr>Control Register (ADCON0) </vt:lpstr>
      <vt:lpstr>Control Register (ADCON1) </vt:lpstr>
      <vt:lpstr>A/D Result Register (ADRESH:ADRESL)</vt:lpstr>
      <vt:lpstr>A/D Conversion Operation</vt:lpstr>
      <vt:lpstr>Requirements for ADC</vt:lpstr>
      <vt:lpstr>Program</vt:lpstr>
      <vt:lpstr>Port A GPIO registers</vt:lpstr>
      <vt:lpstr>Port B &amp; C – GPIO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Sreehari.Venugopal</cp:lastModifiedBy>
  <cp:revision>241</cp:revision>
  <dcterms:created xsi:type="dcterms:W3CDTF">2022-01-20T01:43:08Z</dcterms:created>
  <dcterms:modified xsi:type="dcterms:W3CDTF">2024-04-04T09:14:46Z</dcterms:modified>
</cp:coreProperties>
</file>