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4" r:id="rId4"/>
    <p:sldId id="259" r:id="rId5"/>
    <p:sldId id="262" r:id="rId6"/>
    <p:sldId id="261" r:id="rId7"/>
    <p:sldId id="270" r:id="rId8"/>
    <p:sldId id="265" r:id="rId9"/>
    <p:sldId id="266" r:id="rId10"/>
    <p:sldId id="267" r:id="rId11"/>
    <p:sldId id="269"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89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33" autoAdjust="0"/>
  </p:normalViewPr>
  <p:slideViewPr>
    <p:cSldViewPr snapToGrid="0">
      <p:cViewPr varScale="1">
        <p:scale>
          <a:sx n="92" d="100"/>
          <a:sy n="92" d="100"/>
        </p:scale>
        <p:origin x="2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F50176-7DEE-4577-BE83-B109A22C1D27}" type="datetimeFigureOut">
              <a:rPr lang="en-US" smtClean="0"/>
              <a:t>09-Nov-22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5C255-F9A8-4352-AB7E-9E2205348D9E}" type="slidenum">
              <a:rPr lang="en-US" smtClean="0"/>
              <a:t>‹#›</a:t>
            </a:fld>
            <a:endParaRPr lang="en-US"/>
          </a:p>
        </p:txBody>
      </p:sp>
    </p:spTree>
    <p:extLst>
      <p:ext uri="{BB962C8B-B14F-4D97-AF65-F5344CB8AC3E}">
        <p14:creationId xmlns:p14="http://schemas.microsoft.com/office/powerpoint/2010/main" val="1041126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50176-7DEE-4577-BE83-B109A22C1D27}" type="datetimeFigureOut">
              <a:rPr lang="en-US" smtClean="0"/>
              <a:t>09-Nov-22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5C255-F9A8-4352-AB7E-9E2205348D9E}" type="slidenum">
              <a:rPr lang="en-US" smtClean="0"/>
              <a:t>‹#›</a:t>
            </a:fld>
            <a:endParaRPr lang="en-US"/>
          </a:p>
        </p:txBody>
      </p:sp>
    </p:spTree>
    <p:extLst>
      <p:ext uri="{BB962C8B-B14F-4D97-AF65-F5344CB8AC3E}">
        <p14:creationId xmlns:p14="http://schemas.microsoft.com/office/powerpoint/2010/main" val="388224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50176-7DEE-4577-BE83-B109A22C1D27}" type="datetimeFigureOut">
              <a:rPr lang="en-US" smtClean="0"/>
              <a:t>09-Nov-22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5C255-F9A8-4352-AB7E-9E2205348D9E}" type="slidenum">
              <a:rPr lang="en-US" smtClean="0"/>
              <a:t>‹#›</a:t>
            </a:fld>
            <a:endParaRPr lang="en-US"/>
          </a:p>
        </p:txBody>
      </p:sp>
    </p:spTree>
    <p:extLst>
      <p:ext uri="{BB962C8B-B14F-4D97-AF65-F5344CB8AC3E}">
        <p14:creationId xmlns:p14="http://schemas.microsoft.com/office/powerpoint/2010/main" val="209093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elfolie">
    <p:spTree>
      <p:nvGrpSpPr>
        <p:cNvPr id="1" name=""/>
        <p:cNvGrpSpPr/>
        <p:nvPr/>
      </p:nvGrpSpPr>
      <p:grpSpPr>
        <a:xfrm>
          <a:off x="0" y="0"/>
          <a:ext cx="0" cy="0"/>
          <a:chOff x="0" y="0"/>
          <a:chExt cx="0" cy="0"/>
        </a:xfrm>
      </p:grpSpPr>
      <p:pic>
        <p:nvPicPr>
          <p:cNvPr id="4" name="Picture 10" descr="Cover_4 3_h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13076"/>
            <a:ext cx="12195908"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標題版面配置區 1"/>
          <p:cNvSpPr>
            <a:spLocks noGrp="1"/>
          </p:cNvSpPr>
          <p:nvPr>
            <p:ph type="title"/>
          </p:nvPr>
        </p:nvSpPr>
        <p:spPr bwMode="auto">
          <a:xfrm>
            <a:off x="955432" y="404814"/>
            <a:ext cx="10546862" cy="1658937"/>
          </a:xfrm>
          <a:prstGeom prst="rect">
            <a:avLst/>
          </a:prstGeom>
          <a:noFill/>
          <a:ln w="9525">
            <a:noFill/>
            <a:miter lim="800000"/>
            <a:headEnd/>
            <a:tailEnd/>
          </a:ln>
        </p:spPr>
        <p:txBody>
          <a:bodyPr anchor="t">
            <a:normAutofit/>
          </a:bodyPr>
          <a:lstStyle>
            <a:lvl1pPr algn="l">
              <a:defRPr sz="3600"/>
            </a:lvl1pPr>
          </a:lstStyle>
          <a:p>
            <a:pPr lvl="0"/>
            <a:r>
              <a:rPr lang="de-DE" smtClean="0"/>
              <a:t>Titelmasterformat durch Klicken bearbeiten</a:t>
            </a:r>
            <a:endParaRPr lang="zh-TW" altLang="en-US" dirty="0" smtClean="0"/>
          </a:p>
        </p:txBody>
      </p:sp>
      <p:sp>
        <p:nvSpPr>
          <p:cNvPr id="12" name="Rectangle 3"/>
          <p:cNvSpPr>
            <a:spLocks noGrp="1" noChangeArrowheads="1"/>
          </p:cNvSpPr>
          <p:nvPr>
            <p:ph idx="1"/>
          </p:nvPr>
        </p:nvSpPr>
        <p:spPr bwMode="auto">
          <a:xfrm>
            <a:off x="955432" y="2349500"/>
            <a:ext cx="10546862" cy="647700"/>
          </a:xfrm>
          <a:prstGeom prst="rect">
            <a:avLst/>
          </a:prstGeom>
          <a:noFill/>
          <a:ln w="9525">
            <a:noFill/>
            <a:miter lim="800000"/>
            <a:headEnd/>
            <a:tailEnd/>
          </a:ln>
          <a:effectLst/>
        </p:spPr>
        <p:txBody>
          <a:bodyPr/>
          <a:lstStyle>
            <a:lvl1pPr algn="l">
              <a:buFontTx/>
              <a:buNone/>
              <a:defRPr sz="1800" baseline="0">
                <a:solidFill>
                  <a:schemeClr val="tx1"/>
                </a:solidFill>
              </a:defRPr>
            </a:lvl1pPr>
          </a:lstStyle>
          <a:p>
            <a:pPr lvl="0"/>
            <a:r>
              <a:rPr lang="de-DE" smtClean="0"/>
              <a:t>Formatvorlagen des Textmasters bearbeiten</a:t>
            </a:r>
          </a:p>
        </p:txBody>
      </p:sp>
    </p:spTree>
    <p:extLst>
      <p:ext uri="{BB962C8B-B14F-4D97-AF65-F5344CB8AC3E}">
        <p14:creationId xmlns:p14="http://schemas.microsoft.com/office/powerpoint/2010/main" val="2346268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pic>
        <p:nvPicPr>
          <p:cNvPr id="4" name="Picture 7" descr="delta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986" y="333375"/>
            <a:ext cx="186201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Inhaltsplatzhalter 2"/>
          <p:cNvSpPr>
            <a:spLocks noGrp="1"/>
          </p:cNvSpPr>
          <p:nvPr>
            <p:ph idx="1"/>
          </p:nvPr>
        </p:nvSpPr>
        <p:spPr>
          <a:xfrm>
            <a:off x="293036" y="1428737"/>
            <a:ext cx="11342156" cy="4483113"/>
          </a:xfrm>
        </p:spPr>
        <p:txBody>
          <a:bodyPr/>
          <a:lstStyle>
            <a:lvl1pPr>
              <a:defRPr sz="2800"/>
            </a:lvl1pPr>
            <a:lvl2pPr>
              <a:defRPr sz="2400"/>
            </a:lvl2pPr>
            <a:lvl3pPr>
              <a:defRPr sz="2400"/>
            </a:lvl3pPr>
            <a:lvl4pPr>
              <a:defRPr sz="2000"/>
            </a:lvl4pPr>
            <a:lvl5pPr>
              <a:defRPr sz="2000"/>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smtClean="0"/>
          </a:p>
        </p:txBody>
      </p:sp>
      <p:sp>
        <p:nvSpPr>
          <p:cNvPr id="8" name="Title Placeholder 19"/>
          <p:cNvSpPr>
            <a:spLocks noGrp="1"/>
          </p:cNvSpPr>
          <p:nvPr>
            <p:ph type="title"/>
          </p:nvPr>
        </p:nvSpPr>
        <p:spPr>
          <a:xfrm>
            <a:off x="2842823" y="214290"/>
            <a:ext cx="8792369" cy="857256"/>
          </a:xfrm>
          <a:prstGeom prst="rect">
            <a:avLst/>
          </a:prstGeom>
        </p:spPr>
        <p:txBody>
          <a:bodyPr rtlCol="0">
            <a:normAutofit/>
          </a:bodyPr>
          <a:lstStyle/>
          <a:p>
            <a:r>
              <a:rPr lang="de-DE" smtClean="0"/>
              <a:t>Titelmasterformat durch Klicken bearbeiten</a:t>
            </a:r>
            <a:endParaRPr lang="en-US" dirty="0"/>
          </a:p>
        </p:txBody>
      </p:sp>
      <p:sp>
        <p:nvSpPr>
          <p:cNvPr id="5" name="Foliennummernplatzhalter 5"/>
          <p:cNvSpPr>
            <a:spLocks noGrp="1"/>
          </p:cNvSpPr>
          <p:nvPr>
            <p:ph type="sldNum" sz="quarter" idx="10"/>
          </p:nvPr>
        </p:nvSpPr>
        <p:spPr/>
        <p:txBody>
          <a:bodyPr/>
          <a:lstStyle>
            <a:lvl1pPr>
              <a:defRPr/>
            </a:lvl1pPr>
          </a:lstStyle>
          <a:p>
            <a:fld id="{76C7B12F-0EA6-4BB9-8772-9AF6ECF9EFA6}" type="slidenum">
              <a:rPr lang="en-US" altLang="de-DE"/>
              <a:pPr/>
              <a:t>‹#›</a:t>
            </a:fld>
            <a:endParaRPr lang="en-US" altLang="de-DE"/>
          </a:p>
        </p:txBody>
      </p:sp>
    </p:spTree>
    <p:extLst>
      <p:ext uri="{BB962C8B-B14F-4D97-AF65-F5344CB8AC3E}">
        <p14:creationId xmlns:p14="http://schemas.microsoft.com/office/powerpoint/2010/main" val="493168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enutzerdefiniertes Layout">
    <p:spTree>
      <p:nvGrpSpPr>
        <p:cNvPr id="1" name=""/>
        <p:cNvGrpSpPr/>
        <p:nvPr/>
      </p:nvGrpSpPr>
      <p:grpSpPr>
        <a:xfrm>
          <a:off x="0" y="0"/>
          <a:ext cx="0" cy="0"/>
          <a:chOff x="0" y="0"/>
          <a:chExt cx="0" cy="0"/>
        </a:xfrm>
      </p:grpSpPr>
      <p:grpSp>
        <p:nvGrpSpPr>
          <p:cNvPr id="3" name="Group 7"/>
          <p:cNvGrpSpPr>
            <a:grpSpLocks/>
          </p:cNvGrpSpPr>
          <p:nvPr/>
        </p:nvGrpSpPr>
        <p:grpSpPr bwMode="auto">
          <a:xfrm>
            <a:off x="293078" y="0"/>
            <a:ext cx="11898923" cy="6858000"/>
            <a:chOff x="238092" y="0"/>
            <a:chExt cx="9667908" cy="6858000"/>
          </a:xfrm>
        </p:grpSpPr>
        <p:grpSp>
          <p:nvGrpSpPr>
            <p:cNvPr id="4" name="Group 5"/>
            <p:cNvGrpSpPr>
              <a:grpSpLocks/>
            </p:cNvGrpSpPr>
            <p:nvPr/>
          </p:nvGrpSpPr>
          <p:grpSpPr bwMode="auto">
            <a:xfrm>
              <a:off x="2952736" y="0"/>
              <a:ext cx="6953264" cy="6858000"/>
              <a:chOff x="2952736" y="0"/>
              <a:chExt cx="6953264" cy="6858000"/>
            </a:xfrm>
          </p:grpSpPr>
          <p:sp>
            <p:nvSpPr>
              <p:cNvPr id="6" name="Rectangle 8"/>
              <p:cNvSpPr/>
              <p:nvPr/>
            </p:nvSpPr>
            <p:spPr bwMode="auto">
              <a:xfrm>
                <a:off x="2952726" y="285750"/>
                <a:ext cx="6572273" cy="785813"/>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a:lstStyle/>
              <a:p>
                <a:pPr>
                  <a:defRPr/>
                </a:pPr>
                <a:endParaRPr lang="en-US" sz="1800">
                  <a:latin typeface="Arial" charset="0"/>
                  <a:cs typeface="+mn-cs"/>
                </a:endParaRPr>
              </a:p>
            </p:txBody>
          </p:sp>
          <p:pic>
            <p:nvPicPr>
              <p:cNvPr id="7" name="Picture 9" descr="e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8738" y="0"/>
                <a:ext cx="476726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Rectangle 7"/>
            <p:cNvSpPr/>
            <p:nvPr/>
          </p:nvSpPr>
          <p:spPr bwMode="auto">
            <a:xfrm>
              <a:off x="238092" y="6357938"/>
              <a:ext cx="2000257" cy="357187"/>
            </a:xfrm>
            <a:prstGeom prst="rect">
              <a:avLst/>
            </a:prstGeom>
            <a:solidFill>
              <a:schemeClr val="bg1"/>
            </a:solidFill>
            <a:ln w="12700" cap="flat" cmpd="sng" algn="ctr">
              <a:solidFill>
                <a:schemeClr val="bg1"/>
              </a:solidFill>
              <a:prstDash val="solid"/>
              <a:round/>
              <a:headEnd type="none" w="med" len="med"/>
              <a:tailEnd type="triangle" w="med" len="med"/>
            </a:ln>
            <a:effectLst/>
          </p:spPr>
          <p:txBody>
            <a:bodyPr/>
            <a:lstStyle/>
            <a:p>
              <a:pPr>
                <a:defRPr/>
              </a:pPr>
              <a:endParaRPr lang="en-US" sz="1800">
                <a:latin typeface="Arial" charset="0"/>
                <a:cs typeface="+mn-cs"/>
              </a:endParaRPr>
            </a:p>
          </p:txBody>
        </p:sp>
      </p:grpSp>
      <p:sp>
        <p:nvSpPr>
          <p:cNvPr id="8" name="Rectangle 5"/>
          <p:cNvSpPr txBox="1">
            <a:spLocks noChangeArrowheads="1"/>
          </p:cNvSpPr>
          <p:nvPr/>
        </p:nvSpPr>
        <p:spPr bwMode="auto">
          <a:xfrm>
            <a:off x="468924" y="6143625"/>
            <a:ext cx="5140570" cy="338138"/>
          </a:xfrm>
          <a:prstGeom prst="rect">
            <a:avLst/>
          </a:prstGeom>
          <a:noFill/>
          <a:ln w="9525">
            <a:noFill/>
            <a:miter lim="800000"/>
            <a:headEnd/>
            <a:tailEnd/>
          </a:ln>
          <a:effectLst/>
        </p:spPr>
        <p:txBody>
          <a:bodyPr/>
          <a:lstStyle/>
          <a:p>
            <a:pPr marL="342900" indent="-342900" eaLnBrk="0" hangingPunct="0">
              <a:spcBef>
                <a:spcPct val="20000"/>
              </a:spcBef>
              <a:buFont typeface="Arial" charset="0"/>
              <a:buNone/>
              <a:defRPr/>
            </a:pPr>
            <a:r>
              <a:rPr lang="en-US" altLang="zh-TW" sz="1400" dirty="0">
                <a:solidFill>
                  <a:srgbClr val="0087DC"/>
                </a:solidFill>
                <a:latin typeface="+mn-lt"/>
                <a:cs typeface="+mn-cs"/>
              </a:rPr>
              <a:t>www.deltaenergysystems.com</a:t>
            </a:r>
            <a:endParaRPr lang="zh-TW" altLang="en-US" sz="1400" dirty="0">
              <a:solidFill>
                <a:srgbClr val="0087DC"/>
              </a:solidFill>
              <a:latin typeface="+mn-lt"/>
              <a:cs typeface="+mn-cs"/>
            </a:endParaRPr>
          </a:p>
        </p:txBody>
      </p:sp>
      <p:sp>
        <p:nvSpPr>
          <p:cNvPr id="10" name="標題 1"/>
          <p:cNvSpPr>
            <a:spLocks noGrp="1"/>
          </p:cNvSpPr>
          <p:nvPr>
            <p:ph type="ctrTitle"/>
          </p:nvPr>
        </p:nvSpPr>
        <p:spPr>
          <a:xfrm>
            <a:off x="216908" y="476672"/>
            <a:ext cx="8428879" cy="1224136"/>
          </a:xfrm>
          <a:prstGeom prst="rect">
            <a:avLst/>
          </a:prstGeom>
        </p:spPr>
        <p:txBody>
          <a:bodyPr>
            <a:noAutofit/>
          </a:bodyPr>
          <a:lstStyle>
            <a:lvl1pPr algn="l">
              <a:defRPr sz="3600" b="0" baseline="0">
                <a:solidFill>
                  <a:srgbClr val="0087DC"/>
                </a:solidFill>
                <a:latin typeface="Arial" pitchFamily="34" charset="0"/>
                <a:cs typeface="Arial" pitchFamily="34" charset="0"/>
              </a:defRPr>
            </a:lvl1pPr>
          </a:lstStyle>
          <a:p>
            <a:r>
              <a:rPr lang="de-DE" altLang="zh-TW" smtClean="0"/>
              <a:t>Titelmasterformat durch Klicken bearbeiten</a:t>
            </a:r>
            <a:endParaRPr lang="zh-TW" altLang="en-US" dirty="0"/>
          </a:p>
        </p:txBody>
      </p:sp>
    </p:spTree>
    <p:extLst>
      <p:ext uri="{BB962C8B-B14F-4D97-AF65-F5344CB8AC3E}">
        <p14:creationId xmlns:p14="http://schemas.microsoft.com/office/powerpoint/2010/main" val="1031407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50176-7DEE-4577-BE83-B109A22C1D27}" type="datetimeFigureOut">
              <a:rPr lang="en-US" smtClean="0"/>
              <a:t>09-Nov-22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5C255-F9A8-4352-AB7E-9E2205348D9E}" type="slidenum">
              <a:rPr lang="en-US" smtClean="0"/>
              <a:t>‹#›</a:t>
            </a:fld>
            <a:endParaRPr lang="en-US"/>
          </a:p>
        </p:txBody>
      </p:sp>
    </p:spTree>
    <p:extLst>
      <p:ext uri="{BB962C8B-B14F-4D97-AF65-F5344CB8AC3E}">
        <p14:creationId xmlns:p14="http://schemas.microsoft.com/office/powerpoint/2010/main" val="4151775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F50176-7DEE-4577-BE83-B109A22C1D27}" type="datetimeFigureOut">
              <a:rPr lang="en-US" smtClean="0"/>
              <a:t>09-Nov-22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5C255-F9A8-4352-AB7E-9E2205348D9E}" type="slidenum">
              <a:rPr lang="en-US" smtClean="0"/>
              <a:t>‹#›</a:t>
            </a:fld>
            <a:endParaRPr lang="en-US"/>
          </a:p>
        </p:txBody>
      </p:sp>
    </p:spTree>
    <p:extLst>
      <p:ext uri="{BB962C8B-B14F-4D97-AF65-F5344CB8AC3E}">
        <p14:creationId xmlns:p14="http://schemas.microsoft.com/office/powerpoint/2010/main" val="195617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F50176-7DEE-4577-BE83-B109A22C1D27}" type="datetimeFigureOut">
              <a:rPr lang="en-US" smtClean="0"/>
              <a:t>09-Nov-22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5C255-F9A8-4352-AB7E-9E2205348D9E}" type="slidenum">
              <a:rPr lang="en-US" smtClean="0"/>
              <a:t>‹#›</a:t>
            </a:fld>
            <a:endParaRPr lang="en-US"/>
          </a:p>
        </p:txBody>
      </p:sp>
    </p:spTree>
    <p:extLst>
      <p:ext uri="{BB962C8B-B14F-4D97-AF65-F5344CB8AC3E}">
        <p14:creationId xmlns:p14="http://schemas.microsoft.com/office/powerpoint/2010/main" val="4181159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F50176-7DEE-4577-BE83-B109A22C1D27}" type="datetimeFigureOut">
              <a:rPr lang="en-US" smtClean="0"/>
              <a:t>09-Nov-22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F5C255-F9A8-4352-AB7E-9E2205348D9E}" type="slidenum">
              <a:rPr lang="en-US" smtClean="0"/>
              <a:t>‹#›</a:t>
            </a:fld>
            <a:endParaRPr lang="en-US"/>
          </a:p>
        </p:txBody>
      </p:sp>
    </p:spTree>
    <p:extLst>
      <p:ext uri="{BB962C8B-B14F-4D97-AF65-F5344CB8AC3E}">
        <p14:creationId xmlns:p14="http://schemas.microsoft.com/office/powerpoint/2010/main" val="401624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F50176-7DEE-4577-BE83-B109A22C1D27}" type="datetimeFigureOut">
              <a:rPr lang="en-US" smtClean="0"/>
              <a:t>09-Nov-22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F5C255-F9A8-4352-AB7E-9E2205348D9E}" type="slidenum">
              <a:rPr lang="en-US" smtClean="0"/>
              <a:t>‹#›</a:t>
            </a:fld>
            <a:endParaRPr lang="en-US"/>
          </a:p>
        </p:txBody>
      </p:sp>
    </p:spTree>
    <p:extLst>
      <p:ext uri="{BB962C8B-B14F-4D97-AF65-F5344CB8AC3E}">
        <p14:creationId xmlns:p14="http://schemas.microsoft.com/office/powerpoint/2010/main" val="2884726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50176-7DEE-4577-BE83-B109A22C1D27}" type="datetimeFigureOut">
              <a:rPr lang="en-US" smtClean="0"/>
              <a:t>09-Nov-22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F5C255-F9A8-4352-AB7E-9E2205348D9E}" type="slidenum">
              <a:rPr lang="en-US" smtClean="0"/>
              <a:t>‹#›</a:t>
            </a:fld>
            <a:endParaRPr lang="en-US"/>
          </a:p>
        </p:txBody>
      </p:sp>
    </p:spTree>
    <p:extLst>
      <p:ext uri="{BB962C8B-B14F-4D97-AF65-F5344CB8AC3E}">
        <p14:creationId xmlns:p14="http://schemas.microsoft.com/office/powerpoint/2010/main" val="3923695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F50176-7DEE-4577-BE83-B109A22C1D27}" type="datetimeFigureOut">
              <a:rPr lang="en-US" smtClean="0"/>
              <a:t>09-Nov-22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5C255-F9A8-4352-AB7E-9E2205348D9E}" type="slidenum">
              <a:rPr lang="en-US" smtClean="0"/>
              <a:t>‹#›</a:t>
            </a:fld>
            <a:endParaRPr lang="en-US"/>
          </a:p>
        </p:txBody>
      </p:sp>
    </p:spTree>
    <p:extLst>
      <p:ext uri="{BB962C8B-B14F-4D97-AF65-F5344CB8AC3E}">
        <p14:creationId xmlns:p14="http://schemas.microsoft.com/office/powerpoint/2010/main" val="928297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F50176-7DEE-4577-BE83-B109A22C1D27}" type="datetimeFigureOut">
              <a:rPr lang="en-US" smtClean="0"/>
              <a:t>09-Nov-22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5C255-F9A8-4352-AB7E-9E2205348D9E}" type="slidenum">
              <a:rPr lang="en-US" smtClean="0"/>
              <a:t>‹#›</a:t>
            </a:fld>
            <a:endParaRPr lang="en-US"/>
          </a:p>
        </p:txBody>
      </p:sp>
    </p:spTree>
    <p:extLst>
      <p:ext uri="{BB962C8B-B14F-4D97-AF65-F5344CB8AC3E}">
        <p14:creationId xmlns:p14="http://schemas.microsoft.com/office/powerpoint/2010/main" val="2062204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F50176-7DEE-4577-BE83-B109A22C1D27}" type="datetimeFigureOut">
              <a:rPr lang="en-US" smtClean="0"/>
              <a:t>09-Nov-22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5C255-F9A8-4352-AB7E-9E2205348D9E}" type="slidenum">
              <a:rPr lang="en-US" smtClean="0"/>
              <a:t>‹#›</a:t>
            </a:fld>
            <a:endParaRPr lang="en-US"/>
          </a:p>
        </p:txBody>
      </p:sp>
    </p:spTree>
    <p:extLst>
      <p:ext uri="{BB962C8B-B14F-4D97-AF65-F5344CB8AC3E}">
        <p14:creationId xmlns:p14="http://schemas.microsoft.com/office/powerpoint/2010/main" val="2800668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esoeap16.delta.corp/svn/IPB_PPE_auto_porsche/branches/HVDC_Branch/SW_HvDc_NewHeater/30_Bsw/ComStack/dbc/GeneratedConfigFiles"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3"/>
          <p:cNvSpPr>
            <a:spLocks noGrp="1"/>
          </p:cNvSpPr>
          <p:nvPr>
            <p:ph type="title"/>
          </p:nvPr>
        </p:nvSpPr>
        <p:spPr>
          <a:ln/>
        </p:spPr>
        <p:txBody>
          <a:bodyPr>
            <a:normAutofit/>
          </a:bodyPr>
          <a:lstStyle/>
          <a:p>
            <a:r>
              <a:rPr lang="en-US" altLang="de-DE" sz="4400" dirty="0" smtClean="0"/>
              <a:t>[IPB11kW] HVDC: E2E concept</a:t>
            </a:r>
          </a:p>
        </p:txBody>
      </p:sp>
      <p:sp>
        <p:nvSpPr>
          <p:cNvPr id="7171" name="Inhaltsplatzhalter 5"/>
          <p:cNvSpPr>
            <a:spLocks noGrp="1"/>
          </p:cNvSpPr>
          <p:nvPr>
            <p:ph idx="1"/>
          </p:nvPr>
        </p:nvSpPr>
        <p:spPr>
          <a:ln/>
        </p:spPr>
        <p:txBody>
          <a:bodyPr/>
          <a:lstStyle/>
          <a:p>
            <a:pPr eaLnBrk="1" hangingPunct="1"/>
            <a:r>
              <a:rPr lang="de-DE" altLang="de-DE" dirty="0" smtClean="0"/>
              <a:t>Delta		     November 2022</a:t>
            </a:r>
            <a:endParaRPr lang="en-US" altLang="de-DE" dirty="0" smtClean="0"/>
          </a:p>
        </p:txBody>
      </p:sp>
    </p:spTree>
    <p:extLst>
      <p:ext uri="{BB962C8B-B14F-4D97-AF65-F5344CB8AC3E}">
        <p14:creationId xmlns:p14="http://schemas.microsoft.com/office/powerpoint/2010/main" val="31872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fld id="{79B88209-8351-4051-9A55-7BFB5B683B63}" type="slidenum">
              <a:rPr lang="zh-TW" altLang="en-US" smtClean="0"/>
              <a:pPr/>
              <a:t>10</a:t>
            </a:fld>
            <a:endParaRPr lang="en-US" altLang="zh-TW" dirty="0"/>
          </a:p>
        </p:txBody>
      </p:sp>
      <p:sp>
        <p:nvSpPr>
          <p:cNvPr id="6" name="Rectangle 5"/>
          <p:cNvSpPr/>
          <p:nvPr/>
        </p:nvSpPr>
        <p:spPr>
          <a:xfrm>
            <a:off x="1860726" y="4957706"/>
            <a:ext cx="909393" cy="35619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MsgLostFlag</a:t>
            </a:r>
            <a:r>
              <a:rPr lang="en-US" sz="700" dirty="0" smtClean="0">
                <a:solidFill>
                  <a:schemeClr val="tx1"/>
                </a:solidFill>
              </a:rPr>
              <a:t> = True</a:t>
            </a:r>
            <a:endParaRPr lang="en-US" sz="700" dirty="0">
              <a:solidFill>
                <a:schemeClr val="tx1"/>
              </a:solidFill>
            </a:endParaRPr>
          </a:p>
        </p:txBody>
      </p:sp>
      <p:sp>
        <p:nvSpPr>
          <p:cNvPr id="7" name="Diamond 6"/>
          <p:cNvSpPr/>
          <p:nvPr/>
        </p:nvSpPr>
        <p:spPr>
          <a:xfrm>
            <a:off x="179837" y="2112317"/>
            <a:ext cx="1312798" cy="880105"/>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MsgCounter</a:t>
            </a:r>
            <a:r>
              <a:rPr lang="en-US" sz="700" dirty="0" smtClean="0">
                <a:solidFill>
                  <a:schemeClr val="tx1"/>
                </a:solidFill>
              </a:rPr>
              <a:t> &lt;=</a:t>
            </a:r>
            <a:endParaRPr lang="en-US" sz="700" dirty="0">
              <a:solidFill>
                <a:schemeClr val="tx1"/>
              </a:solidFill>
            </a:endParaRPr>
          </a:p>
          <a:p>
            <a:pPr algn="ctr"/>
            <a:r>
              <a:rPr lang="en-US" sz="700" dirty="0">
                <a:solidFill>
                  <a:schemeClr val="tx1"/>
                </a:solidFill>
              </a:rPr>
              <a:t>(Last </a:t>
            </a:r>
            <a:r>
              <a:rPr lang="en-US" sz="700" dirty="0" smtClean="0">
                <a:solidFill>
                  <a:schemeClr val="tx1"/>
                </a:solidFill>
              </a:rPr>
              <a:t>received+5)</a:t>
            </a:r>
            <a:endParaRPr lang="en-US" sz="700" dirty="0">
              <a:solidFill>
                <a:schemeClr val="tx1"/>
              </a:solidFill>
            </a:endParaRPr>
          </a:p>
        </p:txBody>
      </p:sp>
      <p:sp>
        <p:nvSpPr>
          <p:cNvPr id="8" name="Diamond 7"/>
          <p:cNvSpPr/>
          <p:nvPr/>
        </p:nvSpPr>
        <p:spPr>
          <a:xfrm>
            <a:off x="173821" y="4740331"/>
            <a:ext cx="1324828" cy="797853"/>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MsgCounter</a:t>
            </a:r>
            <a:r>
              <a:rPr lang="en-US" sz="700" dirty="0" smtClean="0">
                <a:solidFill>
                  <a:schemeClr val="tx1"/>
                </a:solidFill>
              </a:rPr>
              <a:t> &gt;=</a:t>
            </a:r>
            <a:endParaRPr lang="en-US" sz="700" dirty="0">
              <a:solidFill>
                <a:schemeClr val="tx1"/>
              </a:solidFill>
            </a:endParaRPr>
          </a:p>
          <a:p>
            <a:pPr algn="ctr"/>
            <a:r>
              <a:rPr lang="en-US" sz="700" dirty="0">
                <a:solidFill>
                  <a:schemeClr val="tx1"/>
                </a:solidFill>
              </a:rPr>
              <a:t>(Last </a:t>
            </a:r>
            <a:r>
              <a:rPr lang="en-US" sz="700" dirty="0" smtClean="0">
                <a:solidFill>
                  <a:schemeClr val="tx1"/>
                </a:solidFill>
              </a:rPr>
              <a:t>received+5)</a:t>
            </a:r>
            <a:endParaRPr lang="en-US" sz="700" dirty="0">
              <a:solidFill>
                <a:schemeClr val="tx1"/>
              </a:solidFill>
            </a:endParaRPr>
          </a:p>
        </p:txBody>
      </p:sp>
      <p:sp>
        <p:nvSpPr>
          <p:cNvPr id="9" name="Diamond 8"/>
          <p:cNvSpPr/>
          <p:nvPr/>
        </p:nvSpPr>
        <p:spPr>
          <a:xfrm>
            <a:off x="3200628" y="2165432"/>
            <a:ext cx="1316934" cy="773875"/>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a:solidFill>
                  <a:schemeClr val="tx1"/>
                </a:solidFill>
              </a:rPr>
              <a:t>msg_lost_ctr</a:t>
            </a:r>
            <a:r>
              <a:rPr lang="en-US" sz="700" dirty="0">
                <a:solidFill>
                  <a:schemeClr val="tx1"/>
                </a:solidFill>
              </a:rPr>
              <a:t> </a:t>
            </a:r>
            <a:r>
              <a:rPr lang="en-US" sz="700" dirty="0" smtClean="0">
                <a:solidFill>
                  <a:schemeClr val="tx1"/>
                </a:solidFill>
              </a:rPr>
              <a:t>&lt; </a:t>
            </a:r>
            <a:r>
              <a:rPr lang="en-US" sz="700" dirty="0">
                <a:solidFill>
                  <a:schemeClr val="tx1"/>
                </a:solidFill>
              </a:rPr>
              <a:t>5</a:t>
            </a:r>
          </a:p>
        </p:txBody>
      </p:sp>
      <p:sp>
        <p:nvSpPr>
          <p:cNvPr id="10" name="Rectangle 9"/>
          <p:cNvSpPr/>
          <p:nvPr/>
        </p:nvSpPr>
        <p:spPr>
          <a:xfrm>
            <a:off x="4835478" y="2398245"/>
            <a:ext cx="985235" cy="30701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a:solidFill>
                  <a:schemeClr val="tx1"/>
                </a:solidFill>
              </a:rPr>
              <a:t>msg_lost_ctr</a:t>
            </a:r>
            <a:r>
              <a:rPr lang="en-US" sz="700" dirty="0">
                <a:solidFill>
                  <a:schemeClr val="tx1"/>
                </a:solidFill>
              </a:rPr>
              <a:t> </a:t>
            </a:r>
            <a:r>
              <a:rPr lang="en-US" sz="700" dirty="0" smtClean="0">
                <a:solidFill>
                  <a:schemeClr val="tx1"/>
                </a:solidFill>
              </a:rPr>
              <a:t>++</a:t>
            </a:r>
            <a:endParaRPr lang="en-US" sz="700" dirty="0">
              <a:solidFill>
                <a:schemeClr val="tx1"/>
              </a:solidFill>
            </a:endParaRPr>
          </a:p>
        </p:txBody>
      </p:sp>
      <p:sp>
        <p:nvSpPr>
          <p:cNvPr id="11" name="Rectangle 10"/>
          <p:cNvSpPr/>
          <p:nvPr/>
        </p:nvSpPr>
        <p:spPr>
          <a:xfrm>
            <a:off x="9520918" y="2428804"/>
            <a:ext cx="763929" cy="2471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healing_ctr</a:t>
            </a:r>
            <a:r>
              <a:rPr lang="en-US" sz="700" dirty="0" smtClean="0">
                <a:solidFill>
                  <a:schemeClr val="tx1"/>
                </a:solidFill>
              </a:rPr>
              <a:t>--</a:t>
            </a:r>
            <a:endParaRPr lang="en-US" sz="700" dirty="0">
              <a:solidFill>
                <a:schemeClr val="tx1"/>
              </a:solidFill>
            </a:endParaRPr>
          </a:p>
        </p:txBody>
      </p:sp>
      <p:cxnSp>
        <p:nvCxnSpPr>
          <p:cNvPr id="12" name="Straight Arrow Connector 11"/>
          <p:cNvCxnSpPr>
            <a:stCxn id="7" idx="3"/>
            <a:endCxn id="20" idx="1"/>
          </p:cNvCxnSpPr>
          <p:nvPr/>
        </p:nvCxnSpPr>
        <p:spPr>
          <a:xfrm>
            <a:off x="1492635" y="2552370"/>
            <a:ext cx="368091" cy="4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3"/>
            <a:endCxn id="6" idx="1"/>
          </p:cNvCxnSpPr>
          <p:nvPr/>
        </p:nvCxnSpPr>
        <p:spPr>
          <a:xfrm flipV="1">
            <a:off x="1498649" y="5135805"/>
            <a:ext cx="362077" cy="3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0" idx="3"/>
            <a:endCxn id="9" idx="1"/>
          </p:cNvCxnSpPr>
          <p:nvPr/>
        </p:nvCxnSpPr>
        <p:spPr>
          <a:xfrm flipV="1">
            <a:off x="2770119" y="2552370"/>
            <a:ext cx="430509" cy="4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10" idx="1"/>
          </p:cNvCxnSpPr>
          <p:nvPr/>
        </p:nvCxnSpPr>
        <p:spPr>
          <a:xfrm flipV="1">
            <a:off x="4517562" y="2551751"/>
            <a:ext cx="317916" cy="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Diamond 15"/>
          <p:cNvSpPr/>
          <p:nvPr/>
        </p:nvSpPr>
        <p:spPr>
          <a:xfrm>
            <a:off x="8149318" y="2229902"/>
            <a:ext cx="1047575" cy="644934"/>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healing_ctr</a:t>
            </a:r>
            <a:r>
              <a:rPr lang="en-US" sz="700" dirty="0" smtClean="0">
                <a:solidFill>
                  <a:schemeClr val="tx1"/>
                </a:solidFill>
              </a:rPr>
              <a:t> &gt; 0</a:t>
            </a:r>
            <a:endParaRPr lang="en-US" sz="700" b="1" dirty="0">
              <a:solidFill>
                <a:schemeClr val="tx1"/>
              </a:solidFill>
            </a:endParaRPr>
          </a:p>
        </p:txBody>
      </p:sp>
      <p:cxnSp>
        <p:nvCxnSpPr>
          <p:cNvPr id="17" name="Straight Arrow Connector 16"/>
          <p:cNvCxnSpPr>
            <a:stCxn id="16" idx="3"/>
            <a:endCxn id="11" idx="1"/>
          </p:cNvCxnSpPr>
          <p:nvPr/>
        </p:nvCxnSpPr>
        <p:spPr>
          <a:xfrm flipV="1">
            <a:off x="9196893" y="2552368"/>
            <a:ext cx="3240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29" idx="1"/>
          </p:cNvCxnSpPr>
          <p:nvPr/>
        </p:nvCxnSpPr>
        <p:spPr>
          <a:xfrm>
            <a:off x="2770119" y="5135805"/>
            <a:ext cx="3489415" cy="8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860726" y="2400012"/>
            <a:ext cx="909393" cy="31282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MsgLostFlag</a:t>
            </a:r>
            <a:r>
              <a:rPr lang="en-US" sz="700" dirty="0" smtClean="0">
                <a:solidFill>
                  <a:schemeClr val="tx1"/>
                </a:solidFill>
              </a:rPr>
              <a:t> </a:t>
            </a:r>
            <a:r>
              <a:rPr lang="en-US" sz="700" dirty="0">
                <a:solidFill>
                  <a:schemeClr val="tx1"/>
                </a:solidFill>
              </a:rPr>
              <a:t>= </a:t>
            </a:r>
            <a:r>
              <a:rPr lang="en-US" sz="700" dirty="0" smtClean="0">
                <a:solidFill>
                  <a:schemeClr val="tx1"/>
                </a:solidFill>
              </a:rPr>
              <a:t>True</a:t>
            </a:r>
            <a:endParaRPr lang="en-US" sz="700" dirty="0">
              <a:solidFill>
                <a:schemeClr val="tx1"/>
              </a:solidFill>
            </a:endParaRPr>
          </a:p>
        </p:txBody>
      </p:sp>
      <p:sp>
        <p:nvSpPr>
          <p:cNvPr id="21" name="Rectangle 20"/>
          <p:cNvSpPr/>
          <p:nvPr/>
        </p:nvSpPr>
        <p:spPr>
          <a:xfrm>
            <a:off x="6244783" y="3143042"/>
            <a:ext cx="1444286" cy="380559"/>
          </a:xfrm>
          <a:prstGeom prst="rect">
            <a:avLst/>
          </a:prstGeom>
          <a:solidFill>
            <a:srgbClr val="F58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MsgCtrSts</a:t>
            </a:r>
            <a:r>
              <a:rPr lang="en-US" sz="700" dirty="0" smtClean="0">
                <a:solidFill>
                  <a:schemeClr val="tx1"/>
                </a:solidFill>
              </a:rPr>
              <a:t> </a:t>
            </a:r>
            <a:r>
              <a:rPr lang="en-US" sz="700" dirty="0">
                <a:solidFill>
                  <a:schemeClr val="tx1"/>
                </a:solidFill>
              </a:rPr>
              <a:t>= </a:t>
            </a:r>
            <a:r>
              <a:rPr lang="en-US" sz="700" dirty="0" err="1" smtClean="0">
                <a:solidFill>
                  <a:schemeClr val="tx1"/>
                </a:solidFill>
              </a:rPr>
              <a:t>TooManyMsgsLostTooManyTimes</a:t>
            </a:r>
            <a:endParaRPr lang="en-US" sz="700" dirty="0">
              <a:solidFill>
                <a:schemeClr val="tx1"/>
              </a:solidFill>
            </a:endParaRPr>
          </a:p>
        </p:txBody>
      </p:sp>
      <p:cxnSp>
        <p:nvCxnSpPr>
          <p:cNvPr id="22" name="Elbow Connector 21"/>
          <p:cNvCxnSpPr>
            <a:stCxn id="9" idx="2"/>
            <a:endCxn id="21" idx="1"/>
          </p:cNvCxnSpPr>
          <p:nvPr/>
        </p:nvCxnSpPr>
        <p:spPr>
          <a:xfrm rot="16200000" flipH="1">
            <a:off x="4854932" y="1943470"/>
            <a:ext cx="394015" cy="23856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21" idx="3"/>
            <a:endCxn id="16" idx="1"/>
          </p:cNvCxnSpPr>
          <p:nvPr/>
        </p:nvCxnSpPr>
        <p:spPr>
          <a:xfrm flipV="1">
            <a:off x="7689069" y="2552369"/>
            <a:ext cx="460249" cy="7809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Diamond 23"/>
          <p:cNvSpPr/>
          <p:nvPr/>
        </p:nvSpPr>
        <p:spPr>
          <a:xfrm>
            <a:off x="9302345" y="3616442"/>
            <a:ext cx="1164100" cy="662417"/>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CRCcheck</a:t>
            </a:r>
            <a:r>
              <a:rPr lang="en-US" sz="700" dirty="0" smtClean="0">
                <a:solidFill>
                  <a:schemeClr val="tx1"/>
                </a:solidFill>
              </a:rPr>
              <a:t> ==valid</a:t>
            </a:r>
          </a:p>
        </p:txBody>
      </p:sp>
      <p:sp>
        <p:nvSpPr>
          <p:cNvPr id="25" name="Rectangle 24"/>
          <p:cNvSpPr/>
          <p:nvPr/>
        </p:nvSpPr>
        <p:spPr>
          <a:xfrm>
            <a:off x="10801992" y="3801103"/>
            <a:ext cx="936637" cy="29309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MsgCrcSts</a:t>
            </a:r>
            <a:r>
              <a:rPr lang="en-US" sz="700" dirty="0" smtClean="0">
                <a:solidFill>
                  <a:schemeClr val="tx1"/>
                </a:solidFill>
              </a:rPr>
              <a:t> = Valid</a:t>
            </a:r>
            <a:endParaRPr lang="en-US" sz="700" dirty="0">
              <a:solidFill>
                <a:schemeClr val="tx1"/>
              </a:solidFill>
            </a:endParaRPr>
          </a:p>
        </p:txBody>
      </p:sp>
      <p:cxnSp>
        <p:nvCxnSpPr>
          <p:cNvPr id="26" name="Straight Arrow Connector 25"/>
          <p:cNvCxnSpPr>
            <a:stCxn id="24" idx="3"/>
            <a:endCxn id="25" idx="1"/>
          </p:cNvCxnSpPr>
          <p:nvPr/>
        </p:nvCxnSpPr>
        <p:spPr>
          <a:xfrm flipV="1">
            <a:off x="10466445" y="3947650"/>
            <a:ext cx="33554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59534" y="2395959"/>
            <a:ext cx="1444286" cy="31687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MsgCtrSts</a:t>
            </a:r>
            <a:r>
              <a:rPr lang="en-US" sz="700" dirty="0" smtClean="0">
                <a:solidFill>
                  <a:schemeClr val="tx1"/>
                </a:solidFill>
              </a:rPr>
              <a:t> = Valid</a:t>
            </a:r>
            <a:endParaRPr lang="en-US" sz="700" dirty="0">
              <a:solidFill>
                <a:schemeClr val="tx1"/>
              </a:solidFill>
            </a:endParaRPr>
          </a:p>
        </p:txBody>
      </p:sp>
      <p:cxnSp>
        <p:nvCxnSpPr>
          <p:cNvPr id="28" name="Straight Arrow Connector 27"/>
          <p:cNvCxnSpPr>
            <a:stCxn id="10" idx="3"/>
            <a:endCxn id="27" idx="1"/>
          </p:cNvCxnSpPr>
          <p:nvPr/>
        </p:nvCxnSpPr>
        <p:spPr>
          <a:xfrm>
            <a:off x="5820713" y="2551751"/>
            <a:ext cx="438821" cy="2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259534" y="4930477"/>
            <a:ext cx="1440180" cy="426733"/>
          </a:xfrm>
          <a:prstGeom prst="rect">
            <a:avLst/>
          </a:prstGeom>
          <a:solidFill>
            <a:srgbClr val="F58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a:solidFill>
                  <a:schemeClr val="tx1"/>
                </a:solidFill>
              </a:rPr>
              <a:t>MsgCtrSts</a:t>
            </a:r>
            <a:r>
              <a:rPr lang="en-US" sz="700" dirty="0">
                <a:solidFill>
                  <a:schemeClr val="tx1"/>
                </a:solidFill>
              </a:rPr>
              <a:t> = </a:t>
            </a:r>
            <a:r>
              <a:rPr lang="en-US" sz="700" dirty="0" err="1" smtClean="0">
                <a:solidFill>
                  <a:schemeClr val="tx1"/>
                </a:solidFill>
              </a:rPr>
              <a:t>TooManyMsgsLost</a:t>
            </a:r>
            <a:endParaRPr lang="en-US" sz="700" dirty="0">
              <a:solidFill>
                <a:schemeClr val="tx1"/>
              </a:solidFill>
            </a:endParaRPr>
          </a:p>
        </p:txBody>
      </p:sp>
      <p:cxnSp>
        <p:nvCxnSpPr>
          <p:cNvPr id="30" name="Straight Arrow Connector 29"/>
          <p:cNvCxnSpPr>
            <a:stCxn id="27" idx="3"/>
            <a:endCxn id="16" idx="1"/>
          </p:cNvCxnSpPr>
          <p:nvPr/>
        </p:nvCxnSpPr>
        <p:spPr>
          <a:xfrm flipV="1">
            <a:off x="7703820" y="2552369"/>
            <a:ext cx="445498" cy="2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9520918" y="5022416"/>
            <a:ext cx="763929" cy="2471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healing_ctr</a:t>
            </a:r>
            <a:r>
              <a:rPr lang="en-US" sz="700" dirty="0" smtClean="0">
                <a:solidFill>
                  <a:schemeClr val="tx1"/>
                </a:solidFill>
              </a:rPr>
              <a:t>--</a:t>
            </a:r>
            <a:endParaRPr lang="en-US" sz="700" dirty="0">
              <a:solidFill>
                <a:schemeClr val="tx1"/>
              </a:solidFill>
            </a:endParaRPr>
          </a:p>
        </p:txBody>
      </p:sp>
      <p:sp>
        <p:nvSpPr>
          <p:cNvPr id="32" name="Diamond 31"/>
          <p:cNvSpPr/>
          <p:nvPr/>
        </p:nvSpPr>
        <p:spPr>
          <a:xfrm>
            <a:off x="8149317" y="4820958"/>
            <a:ext cx="1047575" cy="644934"/>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healing_ctr</a:t>
            </a:r>
            <a:r>
              <a:rPr lang="en-US" sz="700" dirty="0" smtClean="0">
                <a:solidFill>
                  <a:schemeClr val="tx1"/>
                </a:solidFill>
              </a:rPr>
              <a:t> &gt; 0</a:t>
            </a:r>
            <a:endParaRPr lang="en-US" sz="700" b="1" dirty="0">
              <a:solidFill>
                <a:schemeClr val="tx1"/>
              </a:solidFill>
            </a:endParaRPr>
          </a:p>
        </p:txBody>
      </p:sp>
      <p:cxnSp>
        <p:nvCxnSpPr>
          <p:cNvPr id="33" name="Straight Arrow Connector 32"/>
          <p:cNvCxnSpPr>
            <a:stCxn id="32" idx="3"/>
            <a:endCxn id="31" idx="1"/>
          </p:cNvCxnSpPr>
          <p:nvPr/>
        </p:nvCxnSpPr>
        <p:spPr>
          <a:xfrm>
            <a:off x="9196892" y="5143425"/>
            <a:ext cx="324026" cy="2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9" idx="3"/>
            <a:endCxn id="32" idx="1"/>
          </p:cNvCxnSpPr>
          <p:nvPr/>
        </p:nvCxnSpPr>
        <p:spPr>
          <a:xfrm flipV="1">
            <a:off x="7699714" y="5143425"/>
            <a:ext cx="449603" cy="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0801992" y="4405904"/>
            <a:ext cx="936637" cy="293093"/>
          </a:xfrm>
          <a:prstGeom prst="rect">
            <a:avLst/>
          </a:prstGeom>
          <a:solidFill>
            <a:srgbClr val="F58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MsgCrcSts</a:t>
            </a:r>
            <a:r>
              <a:rPr lang="en-US" sz="700" dirty="0" smtClean="0">
                <a:solidFill>
                  <a:schemeClr val="tx1"/>
                </a:solidFill>
              </a:rPr>
              <a:t> = Invalid</a:t>
            </a:r>
            <a:endParaRPr lang="en-US" sz="700" dirty="0">
              <a:solidFill>
                <a:schemeClr val="tx1"/>
              </a:solidFill>
            </a:endParaRPr>
          </a:p>
        </p:txBody>
      </p:sp>
      <p:cxnSp>
        <p:nvCxnSpPr>
          <p:cNvPr id="36" name="Elbow Connector 35"/>
          <p:cNvCxnSpPr>
            <a:stCxn id="24" idx="2"/>
            <a:endCxn id="35" idx="1"/>
          </p:cNvCxnSpPr>
          <p:nvPr/>
        </p:nvCxnSpPr>
        <p:spPr>
          <a:xfrm rot="16200000" flipH="1">
            <a:off x="10206397" y="3956856"/>
            <a:ext cx="273592" cy="9175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2"/>
            <a:endCxn id="8" idx="0"/>
          </p:cNvCxnSpPr>
          <p:nvPr/>
        </p:nvCxnSpPr>
        <p:spPr>
          <a:xfrm flipH="1">
            <a:off x="836235" y="2992422"/>
            <a:ext cx="1" cy="1747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41585" y="3083907"/>
            <a:ext cx="443568" cy="200055"/>
          </a:xfrm>
          <a:prstGeom prst="rect">
            <a:avLst/>
          </a:prstGeom>
          <a:noFill/>
        </p:spPr>
        <p:txBody>
          <a:bodyPr wrap="square" rtlCol="0">
            <a:spAutoFit/>
          </a:bodyPr>
          <a:lstStyle/>
          <a:p>
            <a:r>
              <a:rPr lang="en-US" sz="700" dirty="0" smtClean="0"/>
              <a:t>No</a:t>
            </a:r>
            <a:endParaRPr lang="en-US" sz="700" dirty="0"/>
          </a:p>
        </p:txBody>
      </p:sp>
      <p:sp>
        <p:nvSpPr>
          <p:cNvPr id="41" name="TextBox 40"/>
          <p:cNvSpPr txBox="1"/>
          <p:nvPr/>
        </p:nvSpPr>
        <p:spPr>
          <a:xfrm>
            <a:off x="3856825" y="2942987"/>
            <a:ext cx="443568" cy="200055"/>
          </a:xfrm>
          <a:prstGeom prst="rect">
            <a:avLst/>
          </a:prstGeom>
          <a:noFill/>
        </p:spPr>
        <p:txBody>
          <a:bodyPr wrap="square" rtlCol="0">
            <a:spAutoFit/>
          </a:bodyPr>
          <a:lstStyle/>
          <a:p>
            <a:r>
              <a:rPr lang="en-US" sz="700" dirty="0" smtClean="0"/>
              <a:t>No</a:t>
            </a:r>
            <a:endParaRPr lang="en-US" sz="700" dirty="0"/>
          </a:p>
        </p:txBody>
      </p:sp>
      <p:sp>
        <p:nvSpPr>
          <p:cNvPr id="42" name="TextBox 41"/>
          <p:cNvSpPr txBox="1"/>
          <p:nvPr/>
        </p:nvSpPr>
        <p:spPr>
          <a:xfrm>
            <a:off x="9845616" y="4282996"/>
            <a:ext cx="443568" cy="200055"/>
          </a:xfrm>
          <a:prstGeom prst="rect">
            <a:avLst/>
          </a:prstGeom>
          <a:noFill/>
        </p:spPr>
        <p:txBody>
          <a:bodyPr wrap="square" rtlCol="0">
            <a:spAutoFit/>
          </a:bodyPr>
          <a:lstStyle/>
          <a:p>
            <a:r>
              <a:rPr lang="en-US" sz="700" dirty="0" smtClean="0"/>
              <a:t>No</a:t>
            </a:r>
            <a:endParaRPr lang="en-US" sz="700" dirty="0"/>
          </a:p>
        </p:txBody>
      </p:sp>
      <p:cxnSp>
        <p:nvCxnSpPr>
          <p:cNvPr id="59" name="Elbow Connector 58"/>
          <p:cNvCxnSpPr>
            <a:stCxn id="32" idx="0"/>
            <a:endCxn id="24" idx="1"/>
          </p:cNvCxnSpPr>
          <p:nvPr/>
        </p:nvCxnSpPr>
        <p:spPr>
          <a:xfrm rot="5400000" flipH="1" flipV="1">
            <a:off x="8551072" y="4069685"/>
            <a:ext cx="873307" cy="6292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16" idx="2"/>
            <a:endCxn id="24" idx="1"/>
          </p:cNvCxnSpPr>
          <p:nvPr/>
        </p:nvCxnSpPr>
        <p:spPr>
          <a:xfrm rot="16200000" flipH="1">
            <a:off x="8451318" y="3096623"/>
            <a:ext cx="1072815" cy="6292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8721699" y="5827002"/>
            <a:ext cx="3242987" cy="338554"/>
          </a:xfrm>
          <a:prstGeom prst="rect">
            <a:avLst/>
          </a:prstGeom>
          <a:noFill/>
        </p:spPr>
        <p:txBody>
          <a:bodyPr wrap="square" rtlCol="0">
            <a:spAutoFit/>
          </a:bodyPr>
          <a:lstStyle/>
          <a:p>
            <a:pPr algn="ctr"/>
            <a:r>
              <a:rPr lang="en-US" sz="800" dirty="0" smtClean="0"/>
              <a:t>Combine </a:t>
            </a:r>
            <a:r>
              <a:rPr lang="en-US" sz="800" dirty="0" err="1" smtClean="0"/>
              <a:t>MsgCtrSts</a:t>
            </a:r>
            <a:r>
              <a:rPr lang="en-US" sz="800" dirty="0" smtClean="0"/>
              <a:t> and </a:t>
            </a:r>
            <a:r>
              <a:rPr lang="en-US" sz="800" dirty="0" err="1" smtClean="0"/>
              <a:t>MsgCrcSts</a:t>
            </a:r>
            <a:r>
              <a:rPr lang="en-US" sz="800" dirty="0" smtClean="0"/>
              <a:t> to determine the state of </a:t>
            </a:r>
            <a:r>
              <a:rPr lang="en-US" sz="800" dirty="0" err="1" smtClean="0"/>
              <a:t>msg</a:t>
            </a:r>
            <a:r>
              <a:rPr lang="en-US" sz="800" dirty="0" smtClean="0"/>
              <a:t> E2E protection status</a:t>
            </a:r>
            <a:endParaRPr lang="en-US" sz="800" dirty="0"/>
          </a:p>
        </p:txBody>
      </p:sp>
      <p:cxnSp>
        <p:nvCxnSpPr>
          <p:cNvPr id="79" name="Elbow Connector 78"/>
          <p:cNvCxnSpPr>
            <a:stCxn id="29" idx="2"/>
          </p:cNvCxnSpPr>
          <p:nvPr/>
        </p:nvCxnSpPr>
        <p:spPr>
          <a:xfrm rot="16200000" flipH="1">
            <a:off x="7581857" y="4754977"/>
            <a:ext cx="639069" cy="18435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35" idx="2"/>
            <a:endCxn id="77" idx="0"/>
          </p:cNvCxnSpPr>
          <p:nvPr/>
        </p:nvCxnSpPr>
        <p:spPr>
          <a:xfrm rot="5400000">
            <a:off x="10242750" y="4799440"/>
            <a:ext cx="1128005" cy="9271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25" idx="3"/>
            <a:endCxn id="77" idx="3"/>
          </p:cNvCxnSpPr>
          <p:nvPr/>
        </p:nvCxnSpPr>
        <p:spPr>
          <a:xfrm>
            <a:off x="11738629" y="3947650"/>
            <a:ext cx="226057" cy="2048629"/>
          </a:xfrm>
          <a:prstGeom prst="bentConnector3">
            <a:avLst>
              <a:gd name="adj1" fmla="val 14790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518721" y="4016299"/>
            <a:ext cx="3242987" cy="338554"/>
          </a:xfrm>
          <a:prstGeom prst="rect">
            <a:avLst/>
          </a:prstGeom>
          <a:noFill/>
        </p:spPr>
        <p:txBody>
          <a:bodyPr wrap="square" rtlCol="0">
            <a:spAutoFit/>
          </a:bodyPr>
          <a:lstStyle/>
          <a:p>
            <a:pPr algn="ctr"/>
            <a:r>
              <a:rPr lang="en-US" sz="800" dirty="0" smtClean="0"/>
              <a:t>Combine </a:t>
            </a:r>
            <a:r>
              <a:rPr lang="en-US" sz="800" dirty="0" err="1" smtClean="0"/>
              <a:t>MsgCtrSts</a:t>
            </a:r>
            <a:r>
              <a:rPr lang="en-US" sz="800" dirty="0" smtClean="0"/>
              <a:t> and </a:t>
            </a:r>
            <a:r>
              <a:rPr lang="en-US" sz="800" dirty="0" err="1" smtClean="0"/>
              <a:t>MsgCrcSts</a:t>
            </a:r>
            <a:r>
              <a:rPr lang="en-US" sz="800" dirty="0" smtClean="0"/>
              <a:t> to determine the state of </a:t>
            </a:r>
            <a:r>
              <a:rPr lang="en-US" sz="800" dirty="0" err="1" smtClean="0"/>
              <a:t>msg</a:t>
            </a:r>
            <a:r>
              <a:rPr lang="en-US" sz="800" dirty="0" smtClean="0"/>
              <a:t> E2E protection status</a:t>
            </a:r>
            <a:endParaRPr lang="en-US" sz="800" dirty="0"/>
          </a:p>
        </p:txBody>
      </p:sp>
      <p:cxnSp>
        <p:nvCxnSpPr>
          <p:cNvPr id="90" name="Elbow Connector 89"/>
          <p:cNvCxnSpPr>
            <a:stCxn id="21" idx="3"/>
            <a:endCxn id="88" idx="3"/>
          </p:cNvCxnSpPr>
          <p:nvPr/>
        </p:nvCxnSpPr>
        <p:spPr>
          <a:xfrm>
            <a:off x="7689069" y="3333322"/>
            <a:ext cx="72639" cy="852254"/>
          </a:xfrm>
          <a:prstGeom prst="bentConnector3">
            <a:avLst>
              <a:gd name="adj1" fmla="val 3157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27" idx="3"/>
            <a:endCxn id="88" idx="3"/>
          </p:cNvCxnSpPr>
          <p:nvPr/>
        </p:nvCxnSpPr>
        <p:spPr>
          <a:xfrm>
            <a:off x="7703820" y="2554396"/>
            <a:ext cx="57888" cy="1631180"/>
          </a:xfrm>
          <a:prstGeom prst="bentConnector3">
            <a:avLst>
              <a:gd name="adj1" fmla="val 63346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itel 1"/>
          <p:cNvSpPr txBox="1">
            <a:spLocks/>
          </p:cNvSpPr>
          <p:nvPr/>
        </p:nvSpPr>
        <p:spPr>
          <a:xfrm>
            <a:off x="2680253" y="217036"/>
            <a:ext cx="8792369" cy="857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E2E Execution in IPB11kW </a:t>
            </a:r>
            <a:r>
              <a:rPr lang="en-US" sz="3600" dirty="0" err="1"/>
              <a:t>HvDc</a:t>
            </a:r>
            <a:endParaRPr lang="en-US" sz="3600" dirty="0"/>
          </a:p>
        </p:txBody>
      </p:sp>
      <p:sp>
        <p:nvSpPr>
          <p:cNvPr id="108" name="Rectangle 107"/>
          <p:cNvSpPr/>
          <p:nvPr/>
        </p:nvSpPr>
        <p:spPr>
          <a:xfrm>
            <a:off x="604057" y="999952"/>
            <a:ext cx="10992197" cy="923330"/>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4. Few messages lost -  message counter received is incremented by more than 1, but still within permitted limits.</a:t>
            </a:r>
          </a:p>
          <a:p>
            <a:pPr marL="342900" indent="-342900">
              <a:buAutoNum type="arabicPeriod" startAt="5"/>
            </a:pPr>
            <a:r>
              <a:rPr lang="en-US" dirty="0" smtClean="0">
                <a:latin typeface="Calibri" panose="020F0502020204030204" pitchFamily="34" charset="0"/>
                <a:ea typeface="Calibri" panose="020F0502020204030204" pitchFamily="34" charset="0"/>
                <a:cs typeface="Times New Roman" panose="02020603050405020304" pitchFamily="18" charset="0"/>
              </a:rPr>
              <a:t>Too </a:t>
            </a:r>
            <a:r>
              <a:rPr lang="en-US" dirty="0">
                <a:latin typeface="Calibri" panose="020F0502020204030204" pitchFamily="34" charset="0"/>
                <a:ea typeface="Calibri" panose="020F0502020204030204" pitchFamily="34" charset="0"/>
                <a:cs typeface="Times New Roman" panose="02020603050405020304" pitchFamily="18" charset="0"/>
              </a:rPr>
              <a:t>many messages lost - message counter received is incremented by more than accepted limit</a:t>
            </a:r>
            <a:r>
              <a:rPr lang="en-US" dirty="0" smtClean="0">
                <a:latin typeface="Calibri" panose="020F0502020204030204" pitchFamily="34" charset="0"/>
                <a:ea typeface="Calibri" panose="020F0502020204030204" pitchFamily="34" charset="0"/>
                <a:cs typeface="Times New Roman" panose="02020603050405020304" pitchFamily="18" charset="0"/>
              </a:rPr>
              <a:t>.</a:t>
            </a:r>
          </a:p>
          <a:p>
            <a:r>
              <a:rPr lang="en-US" dirty="0">
                <a:latin typeface="Calibri" panose="020F0502020204030204" pitchFamily="34" charset="0"/>
                <a:ea typeface="Calibri" panose="020F0502020204030204" pitchFamily="34" charset="0"/>
                <a:cs typeface="Times New Roman" panose="02020603050405020304" pitchFamily="18" charset="0"/>
              </a:rPr>
              <a:t>Calculate CRC over data and message counter of received message and validate</a:t>
            </a:r>
            <a:r>
              <a:rPr lang="en-US" dirty="0" smtClean="0">
                <a:latin typeface="Calibri" panose="020F0502020204030204" pitchFamily="34"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98289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394065" y="330230"/>
            <a:ext cx="9501447" cy="700549"/>
          </a:xfrm>
        </p:spPr>
        <p:txBody>
          <a:bodyPr>
            <a:noAutofit/>
          </a:bodyPr>
          <a:lstStyle/>
          <a:p>
            <a:pPr algn="ctr"/>
            <a:r>
              <a:rPr lang="en-US" sz="3600" dirty="0" smtClean="0"/>
              <a:t>E2E error detection and reaction in IPB11kW </a:t>
            </a:r>
            <a:r>
              <a:rPr lang="en-US" sz="3600" dirty="0" err="1" smtClean="0"/>
              <a:t>HvDc</a:t>
            </a:r>
            <a:endParaRPr lang="en-US" sz="3600" dirty="0"/>
          </a:p>
        </p:txBody>
      </p:sp>
      <p:sp>
        <p:nvSpPr>
          <p:cNvPr id="4" name="Foliennummernplatzhalter 3"/>
          <p:cNvSpPr>
            <a:spLocks noGrp="1"/>
          </p:cNvSpPr>
          <p:nvPr>
            <p:ph type="sldNum" sz="quarter" idx="10"/>
          </p:nvPr>
        </p:nvSpPr>
        <p:spPr/>
        <p:txBody>
          <a:bodyPr/>
          <a:lstStyle/>
          <a:p>
            <a:fld id="{79B88209-8351-4051-9A55-7BFB5B683B63}" type="slidenum">
              <a:rPr lang="zh-TW" altLang="en-US" smtClean="0"/>
              <a:pPr/>
              <a:t>11</a:t>
            </a:fld>
            <a:endParaRPr lang="en-US" altLang="zh-TW" dirty="0"/>
          </a:p>
        </p:txBody>
      </p:sp>
      <p:sp>
        <p:nvSpPr>
          <p:cNvPr id="5" name="Rectangle 4"/>
          <p:cNvSpPr/>
          <p:nvPr/>
        </p:nvSpPr>
        <p:spPr>
          <a:xfrm>
            <a:off x="555057" y="917766"/>
            <a:ext cx="10615863" cy="1569660"/>
          </a:xfrm>
          <a:prstGeom prst="rect">
            <a:avLst/>
          </a:prstGeom>
        </p:spPr>
        <p:txBody>
          <a:bodyPr wrap="square">
            <a:spAutoFit/>
          </a:bodyPr>
          <a:lstStyle/>
          <a:p>
            <a:r>
              <a:rPr lang="en-US" sz="1600" dirty="0" smtClean="0">
                <a:latin typeface="Calibri" panose="020F0502020204030204" pitchFamily="34" charset="0"/>
                <a:ea typeface="Calibri" panose="020F0502020204030204" pitchFamily="34" charset="0"/>
                <a:cs typeface="Times New Roman" panose="02020603050405020304" pitchFamily="18" charset="0"/>
              </a:rPr>
              <a:t>Based on validation status following actions will be taken:</a:t>
            </a:r>
          </a:p>
          <a:p>
            <a:pPr marL="285750" indent="-285750">
              <a:buFontTx/>
              <a:buChar char="-"/>
            </a:pPr>
            <a:r>
              <a:rPr lang="en-US" sz="1600" dirty="0">
                <a:latin typeface="Calibri" panose="020F0502020204030204" pitchFamily="34" charset="0"/>
                <a:ea typeface="Calibri" panose="020F0502020204030204" pitchFamily="34" charset="0"/>
                <a:cs typeface="Times New Roman" panose="02020603050405020304" pitchFamily="18" charset="0"/>
              </a:rPr>
              <a:t>If CRC and message counter were successfully validated, forward the signal data to upper layer.</a:t>
            </a:r>
          </a:p>
          <a:p>
            <a:pPr marL="285750" indent="-285750">
              <a:buFontTx/>
              <a:buChar char="-"/>
            </a:pPr>
            <a:r>
              <a:rPr lang="en-US" sz="1600" dirty="0">
                <a:latin typeface="Calibri" panose="020F0502020204030204" pitchFamily="34" charset="0"/>
                <a:ea typeface="Calibri" panose="020F0502020204030204" pitchFamily="34" charset="0"/>
                <a:cs typeface="Times New Roman" panose="02020603050405020304" pitchFamily="18" charset="0"/>
              </a:rPr>
              <a:t>If message counter is invalid, ignore the signal data, set the status of E2E message as invalid and start an error counter. </a:t>
            </a:r>
          </a:p>
          <a:p>
            <a:pPr marL="285750" indent="-285750">
              <a:buFontTx/>
              <a:buChar char="-"/>
            </a:pPr>
            <a:r>
              <a:rPr lang="en-US" sz="1600" dirty="0">
                <a:latin typeface="Calibri" panose="020F0502020204030204" pitchFamily="34" charset="0"/>
                <a:ea typeface="Calibri" panose="020F0502020204030204" pitchFamily="34" charset="0"/>
                <a:cs typeface="Times New Roman" panose="02020603050405020304" pitchFamily="18" charset="0"/>
              </a:rPr>
              <a:t>If CRC is invalid, ignore the signal data and set the status of E2E message as </a:t>
            </a:r>
            <a:r>
              <a:rPr lang="en-US" sz="1600" dirty="0" smtClean="0">
                <a:latin typeface="Calibri" panose="020F0502020204030204" pitchFamily="34" charset="0"/>
                <a:ea typeface="Calibri" panose="020F0502020204030204" pitchFamily="34" charset="0"/>
                <a:cs typeface="Times New Roman" panose="02020603050405020304" pitchFamily="18" charset="0"/>
              </a:rPr>
              <a:t>invalid.</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Tx/>
              <a:buChar char="-"/>
            </a:pPr>
            <a:r>
              <a:rPr lang="en-US" sz="1600" dirty="0">
                <a:latin typeface="Calibri" panose="020F0502020204030204" pitchFamily="34" charset="0"/>
                <a:ea typeface="Calibri" panose="020F0502020204030204" pitchFamily="34" charset="0"/>
                <a:cs typeface="Times New Roman" panose="02020603050405020304" pitchFamily="18" charset="0"/>
              </a:rPr>
              <a:t>If error counter crosses threshold or invalid CRC is detected start a timer for 500ms. If the error is not healed in this time period, use default </a:t>
            </a:r>
            <a:r>
              <a:rPr lang="en-US" sz="1600" dirty="0" smtClean="0">
                <a:latin typeface="Calibri" panose="020F0502020204030204" pitchFamily="34" charset="0"/>
                <a:ea typeface="Calibri" panose="020F0502020204030204" pitchFamily="34" charset="0"/>
                <a:cs typeface="Times New Roman" panose="02020603050405020304" pitchFamily="18" charset="0"/>
              </a:rPr>
              <a:t>signal data values.</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6" name="Rectangle 55"/>
          <p:cNvSpPr/>
          <p:nvPr/>
        </p:nvSpPr>
        <p:spPr>
          <a:xfrm>
            <a:off x="5293039" y="4182783"/>
            <a:ext cx="936637" cy="29309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Start 500ms timeout</a:t>
            </a:r>
            <a:endParaRPr lang="en-US" sz="700" dirty="0">
              <a:solidFill>
                <a:schemeClr val="tx1"/>
              </a:solidFill>
            </a:endParaRPr>
          </a:p>
        </p:txBody>
      </p:sp>
      <p:sp>
        <p:nvSpPr>
          <p:cNvPr id="57" name="Diamond 56"/>
          <p:cNvSpPr/>
          <p:nvPr/>
        </p:nvSpPr>
        <p:spPr>
          <a:xfrm>
            <a:off x="4856128" y="2523092"/>
            <a:ext cx="1810458" cy="1264693"/>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MsgCtrSts</a:t>
            </a:r>
            <a:r>
              <a:rPr lang="en-US" sz="700" dirty="0" smtClean="0">
                <a:solidFill>
                  <a:schemeClr val="tx1"/>
                </a:solidFill>
              </a:rPr>
              <a:t> == Valid</a:t>
            </a:r>
          </a:p>
          <a:p>
            <a:pPr algn="ctr"/>
            <a:r>
              <a:rPr lang="en-US" sz="700" dirty="0" smtClean="0">
                <a:solidFill>
                  <a:schemeClr val="tx1"/>
                </a:solidFill>
              </a:rPr>
              <a:t>&amp;&amp;</a:t>
            </a:r>
          </a:p>
          <a:p>
            <a:pPr algn="ctr"/>
            <a:r>
              <a:rPr lang="en-US" sz="700" dirty="0" err="1" smtClean="0">
                <a:solidFill>
                  <a:schemeClr val="tx1"/>
                </a:solidFill>
              </a:rPr>
              <a:t>MsgCrcSts</a:t>
            </a:r>
            <a:r>
              <a:rPr lang="en-US" sz="700" dirty="0" smtClean="0">
                <a:solidFill>
                  <a:schemeClr val="tx1"/>
                </a:solidFill>
              </a:rPr>
              <a:t> == Valid</a:t>
            </a:r>
            <a:endParaRPr lang="en-US" sz="700" dirty="0">
              <a:solidFill>
                <a:schemeClr val="tx1"/>
              </a:solidFill>
            </a:endParaRPr>
          </a:p>
        </p:txBody>
      </p:sp>
      <p:sp>
        <p:nvSpPr>
          <p:cNvPr id="58" name="Rectangle 57"/>
          <p:cNvSpPr/>
          <p:nvPr/>
        </p:nvSpPr>
        <p:spPr>
          <a:xfrm>
            <a:off x="1793253" y="2487426"/>
            <a:ext cx="1423256" cy="31282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MsgCtrSts</a:t>
            </a:r>
            <a:r>
              <a:rPr lang="en-US" sz="700" dirty="0" smtClean="0">
                <a:solidFill>
                  <a:schemeClr val="tx1"/>
                </a:solidFill>
              </a:rPr>
              <a:t> = Valid</a:t>
            </a:r>
            <a:endParaRPr lang="en-US" sz="700" dirty="0">
              <a:solidFill>
                <a:schemeClr val="tx1"/>
              </a:solidFill>
            </a:endParaRPr>
          </a:p>
        </p:txBody>
      </p:sp>
      <p:sp>
        <p:nvSpPr>
          <p:cNvPr id="59" name="Rectangle 58"/>
          <p:cNvSpPr/>
          <p:nvPr/>
        </p:nvSpPr>
        <p:spPr>
          <a:xfrm>
            <a:off x="1793252" y="2976290"/>
            <a:ext cx="1423257" cy="358298"/>
          </a:xfrm>
          <a:prstGeom prst="rect">
            <a:avLst/>
          </a:prstGeom>
          <a:solidFill>
            <a:srgbClr val="F58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MsgCtrSts</a:t>
            </a:r>
            <a:r>
              <a:rPr lang="en-US" sz="700" dirty="0" smtClean="0">
                <a:solidFill>
                  <a:schemeClr val="tx1"/>
                </a:solidFill>
              </a:rPr>
              <a:t> = </a:t>
            </a:r>
            <a:r>
              <a:rPr lang="en-US" sz="700" dirty="0" err="1" smtClean="0">
                <a:solidFill>
                  <a:schemeClr val="tx1"/>
                </a:solidFill>
              </a:rPr>
              <a:t>DebounceMaxReached</a:t>
            </a:r>
            <a:endParaRPr lang="en-US" sz="700" dirty="0">
              <a:solidFill>
                <a:schemeClr val="tx1"/>
              </a:solidFill>
            </a:endParaRPr>
          </a:p>
        </p:txBody>
      </p:sp>
      <p:sp>
        <p:nvSpPr>
          <p:cNvPr id="60" name="Rectangle 59"/>
          <p:cNvSpPr/>
          <p:nvPr/>
        </p:nvSpPr>
        <p:spPr>
          <a:xfrm>
            <a:off x="1793252" y="3506618"/>
            <a:ext cx="1423257" cy="380559"/>
          </a:xfrm>
          <a:prstGeom prst="rect">
            <a:avLst/>
          </a:prstGeom>
          <a:solidFill>
            <a:srgbClr val="F58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MsgCtrSts</a:t>
            </a:r>
            <a:r>
              <a:rPr lang="en-US" sz="700" dirty="0" smtClean="0">
                <a:solidFill>
                  <a:schemeClr val="tx1"/>
                </a:solidFill>
              </a:rPr>
              <a:t> </a:t>
            </a:r>
            <a:r>
              <a:rPr lang="en-US" sz="700" dirty="0">
                <a:solidFill>
                  <a:schemeClr val="tx1"/>
                </a:solidFill>
              </a:rPr>
              <a:t>= </a:t>
            </a:r>
            <a:r>
              <a:rPr lang="en-US" sz="700" dirty="0" err="1" smtClean="0">
                <a:solidFill>
                  <a:schemeClr val="tx1"/>
                </a:solidFill>
              </a:rPr>
              <a:t>TooManyMsgsLostTooManyTimes</a:t>
            </a:r>
            <a:endParaRPr lang="en-US" sz="700" dirty="0">
              <a:solidFill>
                <a:schemeClr val="tx1"/>
              </a:solidFill>
            </a:endParaRPr>
          </a:p>
        </p:txBody>
      </p:sp>
      <p:sp>
        <p:nvSpPr>
          <p:cNvPr id="61" name="Rectangle 60"/>
          <p:cNvSpPr/>
          <p:nvPr/>
        </p:nvSpPr>
        <p:spPr>
          <a:xfrm>
            <a:off x="1793252" y="4059207"/>
            <a:ext cx="1419151" cy="426733"/>
          </a:xfrm>
          <a:prstGeom prst="rect">
            <a:avLst/>
          </a:prstGeom>
          <a:solidFill>
            <a:srgbClr val="F58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a:solidFill>
                  <a:schemeClr val="tx1"/>
                </a:solidFill>
              </a:rPr>
              <a:t>MsgCtrSts</a:t>
            </a:r>
            <a:r>
              <a:rPr lang="en-US" sz="700" dirty="0">
                <a:solidFill>
                  <a:schemeClr val="tx1"/>
                </a:solidFill>
              </a:rPr>
              <a:t> = </a:t>
            </a:r>
            <a:r>
              <a:rPr lang="en-US" sz="700" dirty="0" err="1" smtClean="0">
                <a:solidFill>
                  <a:schemeClr val="tx1"/>
                </a:solidFill>
              </a:rPr>
              <a:t>TooManyMsgsLost</a:t>
            </a:r>
            <a:endParaRPr lang="en-US" sz="700" dirty="0">
              <a:solidFill>
                <a:schemeClr val="tx1"/>
              </a:solidFill>
            </a:endParaRPr>
          </a:p>
        </p:txBody>
      </p:sp>
      <p:sp>
        <p:nvSpPr>
          <p:cNvPr id="62" name="Rectangle 61"/>
          <p:cNvSpPr/>
          <p:nvPr/>
        </p:nvSpPr>
        <p:spPr>
          <a:xfrm>
            <a:off x="1793253" y="5813379"/>
            <a:ext cx="1423256" cy="29309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MsgCrcSts</a:t>
            </a:r>
            <a:r>
              <a:rPr lang="en-US" sz="700" dirty="0" smtClean="0">
                <a:solidFill>
                  <a:schemeClr val="tx1"/>
                </a:solidFill>
              </a:rPr>
              <a:t> = Valid</a:t>
            </a:r>
            <a:endParaRPr lang="en-US" sz="700" dirty="0">
              <a:solidFill>
                <a:schemeClr val="tx1"/>
              </a:solidFill>
            </a:endParaRPr>
          </a:p>
        </p:txBody>
      </p:sp>
      <p:sp>
        <p:nvSpPr>
          <p:cNvPr id="63" name="Rectangle 62"/>
          <p:cNvSpPr/>
          <p:nvPr/>
        </p:nvSpPr>
        <p:spPr>
          <a:xfrm>
            <a:off x="1793252" y="6265874"/>
            <a:ext cx="1423257" cy="326399"/>
          </a:xfrm>
          <a:prstGeom prst="rect">
            <a:avLst/>
          </a:prstGeom>
          <a:solidFill>
            <a:srgbClr val="F58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MsgCrcSts</a:t>
            </a:r>
            <a:r>
              <a:rPr lang="en-US" sz="700" dirty="0" smtClean="0">
                <a:solidFill>
                  <a:schemeClr val="tx1"/>
                </a:solidFill>
              </a:rPr>
              <a:t> = Invalid</a:t>
            </a:r>
            <a:endParaRPr lang="en-US" sz="700" dirty="0">
              <a:solidFill>
                <a:schemeClr val="tx1"/>
              </a:solidFill>
            </a:endParaRPr>
          </a:p>
        </p:txBody>
      </p:sp>
      <p:cxnSp>
        <p:nvCxnSpPr>
          <p:cNvPr id="64" name="Elbow Connector 63"/>
          <p:cNvCxnSpPr>
            <a:stCxn id="58" idx="3"/>
            <a:endCxn id="57" idx="1"/>
          </p:cNvCxnSpPr>
          <p:nvPr/>
        </p:nvCxnSpPr>
        <p:spPr>
          <a:xfrm>
            <a:off x="3216509" y="2643837"/>
            <a:ext cx="1639619" cy="51160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60" idx="3"/>
            <a:endCxn id="57" idx="1"/>
          </p:cNvCxnSpPr>
          <p:nvPr/>
        </p:nvCxnSpPr>
        <p:spPr>
          <a:xfrm flipV="1">
            <a:off x="3216509" y="3155439"/>
            <a:ext cx="1639619" cy="5414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61" idx="3"/>
            <a:endCxn id="57" idx="1"/>
          </p:cNvCxnSpPr>
          <p:nvPr/>
        </p:nvCxnSpPr>
        <p:spPr>
          <a:xfrm flipV="1">
            <a:off x="3212403" y="3155439"/>
            <a:ext cx="1643725" cy="11171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62" idx="3"/>
            <a:endCxn id="57" idx="1"/>
          </p:cNvCxnSpPr>
          <p:nvPr/>
        </p:nvCxnSpPr>
        <p:spPr>
          <a:xfrm flipV="1">
            <a:off x="3216509" y="3155439"/>
            <a:ext cx="1639619" cy="280448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63" idx="3"/>
            <a:endCxn id="57" idx="1"/>
          </p:cNvCxnSpPr>
          <p:nvPr/>
        </p:nvCxnSpPr>
        <p:spPr>
          <a:xfrm flipV="1">
            <a:off x="3216509" y="3155439"/>
            <a:ext cx="1639619" cy="32736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7" idx="2"/>
            <a:endCxn id="56" idx="0"/>
          </p:cNvCxnSpPr>
          <p:nvPr/>
        </p:nvCxnSpPr>
        <p:spPr>
          <a:xfrm>
            <a:off x="5761357" y="3787785"/>
            <a:ext cx="1" cy="394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793875" y="2986161"/>
            <a:ext cx="1440180" cy="338554"/>
          </a:xfrm>
          <a:prstGeom prst="rect">
            <a:avLst/>
          </a:prstGeom>
          <a:noFill/>
        </p:spPr>
        <p:txBody>
          <a:bodyPr wrap="square" rtlCol="0">
            <a:spAutoFit/>
          </a:bodyPr>
          <a:lstStyle/>
          <a:p>
            <a:pPr algn="ctr"/>
            <a:r>
              <a:rPr lang="en-US" sz="800" dirty="0" smtClean="0"/>
              <a:t>Forward the CAN Signal data to upper layer</a:t>
            </a:r>
            <a:endParaRPr lang="en-US" sz="800" dirty="0"/>
          </a:p>
        </p:txBody>
      </p:sp>
      <p:cxnSp>
        <p:nvCxnSpPr>
          <p:cNvPr id="71" name="Straight Arrow Connector 70"/>
          <p:cNvCxnSpPr>
            <a:stCxn id="57" idx="3"/>
            <a:endCxn id="70" idx="1"/>
          </p:cNvCxnSpPr>
          <p:nvPr/>
        </p:nvCxnSpPr>
        <p:spPr>
          <a:xfrm flipV="1">
            <a:off x="6666586" y="3155438"/>
            <a:ext cx="112728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56" idx="2"/>
          </p:cNvCxnSpPr>
          <p:nvPr/>
        </p:nvCxnSpPr>
        <p:spPr>
          <a:xfrm flipH="1">
            <a:off x="5761357" y="4475876"/>
            <a:ext cx="1" cy="473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Diamond 72"/>
          <p:cNvSpPr/>
          <p:nvPr/>
        </p:nvSpPr>
        <p:spPr>
          <a:xfrm>
            <a:off x="4945498" y="4771240"/>
            <a:ext cx="1631719" cy="971669"/>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timeout == Max</a:t>
            </a:r>
            <a:endParaRPr lang="en-US" sz="700" dirty="0">
              <a:solidFill>
                <a:schemeClr val="tx1"/>
              </a:solidFill>
            </a:endParaRPr>
          </a:p>
        </p:txBody>
      </p:sp>
      <p:cxnSp>
        <p:nvCxnSpPr>
          <p:cNvPr id="74" name="Straight Arrow Connector 73"/>
          <p:cNvCxnSpPr>
            <a:stCxn id="59" idx="3"/>
            <a:endCxn id="57" idx="1"/>
          </p:cNvCxnSpPr>
          <p:nvPr/>
        </p:nvCxnSpPr>
        <p:spPr>
          <a:xfrm>
            <a:off x="3216509" y="3155439"/>
            <a:ext cx="16396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5156617" y="6167813"/>
            <a:ext cx="1209480" cy="2659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use_default_flag</a:t>
            </a:r>
            <a:r>
              <a:rPr lang="en-US" sz="700" dirty="0" smtClean="0">
                <a:solidFill>
                  <a:schemeClr val="tx1"/>
                </a:solidFill>
              </a:rPr>
              <a:t> = Set</a:t>
            </a:r>
            <a:endParaRPr lang="en-US" sz="700" dirty="0">
              <a:solidFill>
                <a:schemeClr val="tx1"/>
              </a:solidFill>
            </a:endParaRPr>
          </a:p>
        </p:txBody>
      </p:sp>
      <p:cxnSp>
        <p:nvCxnSpPr>
          <p:cNvPr id="76" name="Straight Arrow Connector 75"/>
          <p:cNvCxnSpPr>
            <a:stCxn id="73" idx="2"/>
            <a:endCxn id="75" idx="0"/>
          </p:cNvCxnSpPr>
          <p:nvPr/>
        </p:nvCxnSpPr>
        <p:spPr>
          <a:xfrm flipH="1">
            <a:off x="5761357" y="5742909"/>
            <a:ext cx="1" cy="424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75" idx="3"/>
            <a:endCxn id="78" idx="1"/>
          </p:cNvCxnSpPr>
          <p:nvPr/>
        </p:nvCxnSpPr>
        <p:spPr>
          <a:xfrm flipV="1">
            <a:off x="6366097" y="6300776"/>
            <a:ext cx="142777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7793875" y="6069943"/>
            <a:ext cx="1983300" cy="461665"/>
          </a:xfrm>
          <a:prstGeom prst="rect">
            <a:avLst/>
          </a:prstGeom>
          <a:noFill/>
        </p:spPr>
        <p:txBody>
          <a:bodyPr wrap="square" rtlCol="0">
            <a:spAutoFit/>
          </a:bodyPr>
          <a:lstStyle/>
          <a:p>
            <a:pPr algn="ctr"/>
            <a:r>
              <a:rPr lang="en-US" sz="800" dirty="0" smtClean="0"/>
              <a:t>This flag will be used in </a:t>
            </a:r>
            <a:r>
              <a:rPr lang="en-US" sz="800" dirty="0" err="1" smtClean="0"/>
              <a:t>comServ</a:t>
            </a:r>
            <a:r>
              <a:rPr lang="en-US" sz="800" dirty="0" smtClean="0"/>
              <a:t> module to determine use of default value of signals in case of persistent errors</a:t>
            </a:r>
            <a:endParaRPr lang="en-US" sz="800" dirty="0"/>
          </a:p>
        </p:txBody>
      </p:sp>
      <p:sp>
        <p:nvSpPr>
          <p:cNvPr id="79" name="Rectangle 78"/>
          <p:cNvSpPr/>
          <p:nvPr/>
        </p:nvSpPr>
        <p:spPr>
          <a:xfrm>
            <a:off x="1793252" y="4730155"/>
            <a:ext cx="1419151" cy="384367"/>
          </a:xfrm>
          <a:prstGeom prst="rect">
            <a:avLst/>
          </a:prstGeom>
          <a:solidFill>
            <a:srgbClr val="F58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MsgCtrSts</a:t>
            </a:r>
            <a:r>
              <a:rPr lang="en-US" sz="700" dirty="0" smtClean="0">
                <a:solidFill>
                  <a:schemeClr val="tx1"/>
                </a:solidFill>
              </a:rPr>
              <a:t> = Invalid</a:t>
            </a:r>
            <a:endParaRPr lang="en-US" sz="700" dirty="0">
              <a:solidFill>
                <a:schemeClr val="tx1"/>
              </a:solidFill>
            </a:endParaRPr>
          </a:p>
        </p:txBody>
      </p:sp>
      <p:cxnSp>
        <p:nvCxnSpPr>
          <p:cNvPr id="80" name="Elbow Connector 79"/>
          <p:cNvCxnSpPr>
            <a:stCxn id="79" idx="3"/>
            <a:endCxn id="57" idx="1"/>
          </p:cNvCxnSpPr>
          <p:nvPr/>
        </p:nvCxnSpPr>
        <p:spPr>
          <a:xfrm flipV="1">
            <a:off x="3212403" y="3155439"/>
            <a:ext cx="1643725" cy="17669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991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xfrm>
            <a:off x="1319214" y="476251"/>
            <a:ext cx="6848475" cy="1223963"/>
          </a:xfrm>
        </p:spPr>
        <p:txBody>
          <a:bodyPr/>
          <a:lstStyle/>
          <a:p>
            <a:pPr eaLnBrk="1" hangingPunct="1"/>
            <a:r>
              <a:rPr lang="de-DE" altLang="de-DE" smtClean="0"/>
              <a:t>Smarter. Greener. Together.</a:t>
            </a:r>
            <a:endParaRPr lang="en-US" altLang="de-DE" smtClean="0"/>
          </a:p>
        </p:txBody>
      </p:sp>
    </p:spTree>
    <p:extLst>
      <p:ext uri="{BB962C8B-B14F-4D97-AF65-F5344CB8AC3E}">
        <p14:creationId xmlns:p14="http://schemas.microsoft.com/office/powerpoint/2010/main" val="528619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t>E2E – End-to-End </a:t>
            </a:r>
            <a:r>
              <a:rPr lang="en-US" sz="3600" dirty="0"/>
              <a:t>P</a:t>
            </a:r>
            <a:r>
              <a:rPr lang="en-US" sz="3600" dirty="0" smtClean="0"/>
              <a:t>rotection</a:t>
            </a:r>
            <a:endParaRPr lang="en-US" sz="3600" dirty="0"/>
          </a:p>
        </p:txBody>
      </p:sp>
      <p:sp>
        <p:nvSpPr>
          <p:cNvPr id="4" name="Foliennummernplatzhalter 3"/>
          <p:cNvSpPr>
            <a:spLocks noGrp="1"/>
          </p:cNvSpPr>
          <p:nvPr>
            <p:ph type="sldNum" sz="quarter" idx="10"/>
          </p:nvPr>
        </p:nvSpPr>
        <p:spPr/>
        <p:txBody>
          <a:bodyPr/>
          <a:lstStyle/>
          <a:p>
            <a:fld id="{79B88209-8351-4051-9A55-7BFB5B683B63}" type="slidenum">
              <a:rPr lang="zh-TW" altLang="en-US" smtClean="0"/>
              <a:pPr/>
              <a:t>2</a:t>
            </a:fld>
            <a:endParaRPr lang="en-US" altLang="zh-TW" dirty="0"/>
          </a:p>
        </p:txBody>
      </p:sp>
      <p:sp>
        <p:nvSpPr>
          <p:cNvPr id="3" name="Rectangle 2"/>
          <p:cNvSpPr/>
          <p:nvPr/>
        </p:nvSpPr>
        <p:spPr>
          <a:xfrm>
            <a:off x="745957" y="1172664"/>
            <a:ext cx="10607843" cy="1815882"/>
          </a:xfrm>
          <a:prstGeom prst="rect">
            <a:avLst/>
          </a:prstGeom>
        </p:spPr>
        <p:txBody>
          <a:bodyPr wrap="square">
            <a:spAutoFit/>
          </a:bodyPr>
          <a:lstStyle/>
          <a:p>
            <a:r>
              <a:rPr lang="en-US" sz="1600" dirty="0" smtClean="0"/>
              <a:t>ISO26262:6 states that freedom of interference with respect to the exchange of information shall be ensured to achieve ASIL B level qualification of system. E2E protection helps achieve this goal.</a:t>
            </a:r>
          </a:p>
          <a:p>
            <a:r>
              <a:rPr lang="en-US" sz="1600" dirty="0" smtClean="0"/>
              <a:t>The </a:t>
            </a:r>
            <a:r>
              <a:rPr lang="en-US" sz="1600" dirty="0"/>
              <a:t>concept of E2E communication protection assumes that safety-related data exchange </a:t>
            </a:r>
            <a:r>
              <a:rPr lang="en-US" sz="1600" dirty="0" smtClean="0"/>
              <a:t>shall be </a:t>
            </a:r>
            <a:r>
              <a:rPr lang="en-US" sz="1600" dirty="0"/>
              <a:t>protected at runtime against the effects of faults on the communication </a:t>
            </a:r>
            <a:r>
              <a:rPr lang="en-US" sz="1600" dirty="0" smtClean="0"/>
              <a:t>link.</a:t>
            </a:r>
          </a:p>
          <a:p>
            <a:r>
              <a:rPr lang="en-US" sz="1600" dirty="0" smtClean="0"/>
              <a:t>Faults </a:t>
            </a:r>
            <a:r>
              <a:rPr lang="en-US" sz="1600" dirty="0"/>
              <a:t>detected between a sender and a receiver using E2E communication protection include systematic software faults, such as </a:t>
            </a:r>
            <a:r>
              <a:rPr lang="en-US" sz="1600" dirty="0" smtClean="0"/>
              <a:t>faults </a:t>
            </a:r>
            <a:r>
              <a:rPr lang="en-US" sz="1600" dirty="0"/>
              <a:t>that are introduced on the lower communication layers of sender or receiver, and random hardware faults introduced by the MCU hardware, communication peripherals, transceivers, communication lines or other communication infrastructure</a:t>
            </a:r>
            <a:r>
              <a:rPr lang="en-US" sz="1600" dirty="0" smtClean="0"/>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561347" y="3338277"/>
            <a:ext cx="5095704" cy="3307737"/>
          </a:xfrm>
          <a:prstGeom prst="rect">
            <a:avLst/>
          </a:prstGeom>
        </p:spPr>
      </p:pic>
    </p:spTree>
    <p:extLst>
      <p:ext uri="{BB962C8B-B14F-4D97-AF65-F5344CB8AC3E}">
        <p14:creationId xmlns:p14="http://schemas.microsoft.com/office/powerpoint/2010/main" val="4502554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t>E2E – End-to-End </a:t>
            </a:r>
            <a:r>
              <a:rPr lang="en-US" sz="3600" dirty="0"/>
              <a:t>P</a:t>
            </a:r>
            <a:r>
              <a:rPr lang="en-US" sz="3600" dirty="0" smtClean="0"/>
              <a:t>rotection</a:t>
            </a:r>
            <a:endParaRPr lang="en-US" sz="3600" dirty="0"/>
          </a:p>
        </p:txBody>
      </p:sp>
      <p:sp>
        <p:nvSpPr>
          <p:cNvPr id="4" name="Foliennummernplatzhalter 3"/>
          <p:cNvSpPr>
            <a:spLocks noGrp="1"/>
          </p:cNvSpPr>
          <p:nvPr>
            <p:ph type="sldNum" sz="quarter" idx="10"/>
          </p:nvPr>
        </p:nvSpPr>
        <p:spPr/>
        <p:txBody>
          <a:bodyPr/>
          <a:lstStyle/>
          <a:p>
            <a:fld id="{79B88209-8351-4051-9A55-7BFB5B683B63}" type="slidenum">
              <a:rPr lang="zh-TW" altLang="en-US" smtClean="0"/>
              <a:pPr/>
              <a:t>3</a:t>
            </a:fld>
            <a:endParaRPr lang="en-US" altLang="zh-TW" dirty="0"/>
          </a:p>
        </p:txBody>
      </p:sp>
      <p:sp>
        <p:nvSpPr>
          <p:cNvPr id="3" name="Rectangle 2"/>
          <p:cNvSpPr/>
          <p:nvPr/>
        </p:nvSpPr>
        <p:spPr>
          <a:xfrm>
            <a:off x="745956" y="1387186"/>
            <a:ext cx="10607843" cy="2308324"/>
          </a:xfrm>
          <a:prstGeom prst="rect">
            <a:avLst/>
          </a:prstGeom>
        </p:spPr>
        <p:txBody>
          <a:bodyPr wrap="square">
            <a:spAutoFit/>
          </a:bodyPr>
          <a:lstStyle/>
          <a:p>
            <a:r>
              <a:rPr lang="en-US" sz="1600" dirty="0">
                <a:latin typeface="Calibri" panose="020F0502020204030204" pitchFamily="34" charset="0"/>
                <a:cs typeface="Calibri" panose="020F0502020204030204" pitchFamily="34" charset="0"/>
              </a:rPr>
              <a:t>The E2E communication protection allows the following: </a:t>
            </a:r>
            <a:endParaRPr lang="en-US" sz="1600" dirty="0" smtClean="0">
              <a:latin typeface="Calibri" panose="020F0502020204030204" pitchFamily="34" charset="0"/>
              <a:cs typeface="Calibri" panose="020F0502020204030204" pitchFamily="34" charset="0"/>
            </a:endParaRPr>
          </a:p>
          <a:p>
            <a:pPr marL="342900" indent="-342900">
              <a:buAutoNum type="arabicPeriod"/>
            </a:pPr>
            <a:r>
              <a:rPr lang="en-US" sz="1600" dirty="0" smtClean="0">
                <a:latin typeface="Calibri" panose="020F0502020204030204" pitchFamily="34" charset="0"/>
                <a:cs typeface="Calibri" panose="020F0502020204030204" pitchFamily="34" charset="0"/>
              </a:rPr>
              <a:t>It </a:t>
            </a:r>
            <a:r>
              <a:rPr lang="en-US" sz="1600" dirty="0">
                <a:latin typeface="Calibri" panose="020F0502020204030204" pitchFamily="34" charset="0"/>
                <a:cs typeface="Calibri" panose="020F0502020204030204" pitchFamily="34" charset="0"/>
              </a:rPr>
              <a:t>protects the safety-related data to be sent by adding control data, </a:t>
            </a:r>
            <a:endParaRPr lang="en-US" sz="1600" dirty="0" smtClean="0">
              <a:latin typeface="Calibri" panose="020F0502020204030204" pitchFamily="34" charset="0"/>
              <a:cs typeface="Calibri" panose="020F0502020204030204" pitchFamily="34" charset="0"/>
            </a:endParaRPr>
          </a:p>
          <a:p>
            <a:pPr marL="342900" indent="-342900">
              <a:buAutoNum type="arabicPeriod"/>
            </a:pPr>
            <a:r>
              <a:rPr lang="en-US" sz="1600" dirty="0" smtClean="0">
                <a:latin typeface="Calibri" panose="020F0502020204030204" pitchFamily="34" charset="0"/>
                <a:cs typeface="Calibri" panose="020F0502020204030204" pitchFamily="34" charset="0"/>
              </a:rPr>
              <a:t>It </a:t>
            </a:r>
            <a:r>
              <a:rPr lang="en-US" sz="1600" dirty="0">
                <a:latin typeface="Calibri" panose="020F0502020204030204" pitchFamily="34" charset="0"/>
                <a:cs typeface="Calibri" panose="020F0502020204030204" pitchFamily="34" charset="0"/>
              </a:rPr>
              <a:t>verifies the safety-related data received using this control data, and </a:t>
            </a:r>
            <a:endParaRPr lang="en-US" sz="1600" dirty="0" smtClean="0">
              <a:latin typeface="Calibri" panose="020F0502020204030204" pitchFamily="34" charset="0"/>
              <a:cs typeface="Calibri" panose="020F0502020204030204" pitchFamily="34" charset="0"/>
            </a:endParaRPr>
          </a:p>
          <a:p>
            <a:pPr marL="342900" indent="-342900">
              <a:buAutoNum type="arabicPeriod"/>
            </a:pPr>
            <a:r>
              <a:rPr lang="en-US" sz="1600" dirty="0" smtClean="0">
                <a:latin typeface="Calibri" panose="020F0502020204030204" pitchFamily="34" charset="0"/>
                <a:cs typeface="Calibri" panose="020F0502020204030204" pitchFamily="34" charset="0"/>
              </a:rPr>
              <a:t>It </a:t>
            </a:r>
            <a:r>
              <a:rPr lang="en-US" sz="1600" dirty="0">
                <a:latin typeface="Calibri" panose="020F0502020204030204" pitchFamily="34" charset="0"/>
                <a:cs typeface="Calibri" panose="020F0502020204030204" pitchFamily="34" charset="0"/>
              </a:rPr>
              <a:t>provides the check result to the receiver, which then has to handle it sufficiently. </a:t>
            </a:r>
            <a:endParaRPr lang="en-US" sz="1600" dirty="0" smtClean="0">
              <a:latin typeface="Calibri" panose="020F0502020204030204" pitchFamily="34" charset="0"/>
              <a:cs typeface="Calibri" panose="020F0502020204030204" pitchFamily="34" charset="0"/>
            </a:endParaRPr>
          </a:p>
          <a:p>
            <a:pPr marL="342900" indent="-342900">
              <a:buAutoNum type="arabicPeriod"/>
            </a:pPr>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E2E communication protection aims to detect and mitigate the causes for or effects of communication faults arising from: </a:t>
            </a:r>
            <a:endParaRPr lang="en-US" sz="1600" dirty="0" smtClean="0">
              <a:latin typeface="Calibri" panose="020F0502020204030204" pitchFamily="34" charset="0"/>
              <a:cs typeface="Calibri" panose="020F0502020204030204" pitchFamily="34" charset="0"/>
            </a:endParaRPr>
          </a:p>
          <a:p>
            <a:pPr marL="342900" indent="-342900">
              <a:buAutoNum type="arabicPeriod"/>
            </a:pPr>
            <a:r>
              <a:rPr lang="en-US" sz="1600" dirty="0" smtClean="0">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systematic) software faults, </a:t>
            </a:r>
            <a:endParaRPr lang="en-US" sz="1600" dirty="0" smtClean="0">
              <a:latin typeface="Calibri" panose="020F0502020204030204" pitchFamily="34" charset="0"/>
              <a:cs typeface="Calibri" panose="020F0502020204030204" pitchFamily="34" charset="0"/>
            </a:endParaRPr>
          </a:p>
          <a:p>
            <a:pPr marL="342900" indent="-342900">
              <a:buAutoNum type="arabicPeriod"/>
            </a:pPr>
            <a:r>
              <a:rPr lang="en-US" sz="1600" dirty="0" smtClean="0">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random) hardware faults, </a:t>
            </a:r>
            <a:endParaRPr lang="en-US" sz="1600" dirty="0" smtClean="0">
              <a:latin typeface="Calibri" panose="020F0502020204030204" pitchFamily="34" charset="0"/>
              <a:cs typeface="Calibri" panose="020F0502020204030204" pitchFamily="34" charset="0"/>
            </a:endParaRPr>
          </a:p>
          <a:p>
            <a:pPr marL="342900" indent="-342900">
              <a:buAutoNum type="arabicPeriod"/>
            </a:pPr>
            <a:r>
              <a:rPr lang="en-US" sz="1600" dirty="0" smtClean="0">
                <a:latin typeface="Calibri" panose="020F0502020204030204" pitchFamily="34" charset="0"/>
                <a:cs typeface="Calibri" panose="020F0502020204030204" pitchFamily="34" charset="0"/>
              </a:rPr>
              <a:t>transient </a:t>
            </a:r>
            <a:r>
              <a:rPr lang="en-US" sz="1600" dirty="0">
                <a:latin typeface="Calibri" panose="020F0502020204030204" pitchFamily="34" charset="0"/>
                <a:cs typeface="Calibri" panose="020F0502020204030204" pitchFamily="34" charset="0"/>
              </a:rPr>
              <a:t>faults due to external influences</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2989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t>E2E Configuration in IPB11kW </a:t>
            </a:r>
            <a:r>
              <a:rPr lang="en-US" sz="3600" dirty="0" err="1" smtClean="0"/>
              <a:t>HvDc</a:t>
            </a:r>
            <a:endParaRPr lang="en-US" sz="3600" dirty="0"/>
          </a:p>
        </p:txBody>
      </p:sp>
      <p:sp>
        <p:nvSpPr>
          <p:cNvPr id="4" name="Foliennummernplatzhalter 3"/>
          <p:cNvSpPr>
            <a:spLocks noGrp="1"/>
          </p:cNvSpPr>
          <p:nvPr>
            <p:ph type="sldNum" sz="quarter" idx="10"/>
          </p:nvPr>
        </p:nvSpPr>
        <p:spPr/>
        <p:txBody>
          <a:bodyPr/>
          <a:lstStyle/>
          <a:p>
            <a:fld id="{79B88209-8351-4051-9A55-7BFB5B683B63}" type="slidenum">
              <a:rPr lang="zh-TW" altLang="en-US" smtClean="0"/>
              <a:pPr/>
              <a:t>4</a:t>
            </a:fld>
            <a:endParaRPr lang="en-US" altLang="zh-TW" dirty="0"/>
          </a:p>
        </p:txBody>
      </p:sp>
      <p:sp>
        <p:nvSpPr>
          <p:cNvPr id="3" name="Rectangle 2"/>
          <p:cNvSpPr/>
          <p:nvPr/>
        </p:nvSpPr>
        <p:spPr>
          <a:xfrm>
            <a:off x="818147" y="1071546"/>
            <a:ext cx="10535653" cy="2554545"/>
          </a:xfrm>
          <a:prstGeom prst="rect">
            <a:avLst/>
          </a:prstGeom>
        </p:spPr>
        <p:txBody>
          <a:bodyPr wrap="square">
            <a:spAutoFit/>
          </a:bodyPr>
          <a:lstStyle/>
          <a:p>
            <a:pPr>
              <a:spcAft>
                <a:spcPts val="0"/>
              </a:spcAft>
            </a:pPr>
            <a:r>
              <a:rPr lang="en-US" sz="1600" dirty="0">
                <a:latin typeface="Calibri" panose="020F0502020204030204" pitchFamily="34" charset="0"/>
                <a:ea typeface="Calibri" panose="020F0502020204030204" pitchFamily="34" charset="0"/>
                <a:cs typeface="Times New Roman" panose="02020603050405020304" pitchFamily="18" charset="0"/>
              </a:rPr>
              <a:t>In </a:t>
            </a:r>
            <a:r>
              <a:rPr lang="en-US" sz="1600" dirty="0" smtClean="0">
                <a:latin typeface="Calibri" panose="020F0502020204030204" pitchFamily="34" charset="0"/>
                <a:ea typeface="Calibri" panose="020F0502020204030204" pitchFamily="34" charset="0"/>
                <a:cs typeface="Times New Roman" panose="02020603050405020304" pitchFamily="18" charset="0"/>
              </a:rPr>
              <a:t>IPB11kW, TI F280049PZQ is used for </a:t>
            </a:r>
            <a:r>
              <a:rPr lang="en-US" sz="1600" dirty="0" err="1" smtClean="0">
                <a:latin typeface="Calibri" panose="020F0502020204030204" pitchFamily="34" charset="0"/>
                <a:ea typeface="Calibri" panose="020F0502020204030204" pitchFamily="34" charset="0"/>
                <a:cs typeface="Times New Roman" panose="02020603050405020304" pitchFamily="18" charset="0"/>
              </a:rPr>
              <a:t>HvDc</a:t>
            </a:r>
            <a:r>
              <a:rPr lang="en-US" sz="1600" dirty="0" smtClean="0">
                <a:latin typeface="Calibri" panose="020F0502020204030204" pitchFamily="34" charset="0"/>
                <a:ea typeface="Calibri" panose="020F0502020204030204" pitchFamily="34" charset="0"/>
                <a:cs typeface="Times New Roman" panose="02020603050405020304" pitchFamily="18" charset="0"/>
              </a:rPr>
              <a:t> system and CAN protocol is used for communicating safety related data between </a:t>
            </a:r>
            <a:r>
              <a:rPr lang="en-US" sz="1600" dirty="0" err="1" smtClean="0">
                <a:latin typeface="Calibri" panose="020F0502020204030204" pitchFamily="34" charset="0"/>
                <a:ea typeface="Calibri" panose="020F0502020204030204" pitchFamily="34" charset="0"/>
                <a:cs typeface="Times New Roman" panose="02020603050405020304" pitchFamily="18" charset="0"/>
              </a:rPr>
              <a:t>HvDc</a:t>
            </a:r>
            <a:r>
              <a:rPr lang="en-US" sz="1600" dirty="0" smtClean="0">
                <a:latin typeface="Calibri" panose="020F0502020204030204" pitchFamily="34" charset="0"/>
                <a:ea typeface="Calibri" panose="020F0502020204030204" pitchFamily="34" charset="0"/>
                <a:cs typeface="Times New Roman" panose="02020603050405020304" pitchFamily="18" charset="0"/>
              </a:rPr>
              <a:t> and COM controller.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smtClean="0">
                <a:latin typeface="Calibri" panose="020F0502020204030204" pitchFamily="34" charset="0"/>
                <a:ea typeface="Calibri" panose="020F0502020204030204" pitchFamily="34" charset="0"/>
                <a:cs typeface="Times New Roman" panose="02020603050405020304" pitchFamily="18" charset="0"/>
              </a:rPr>
              <a:t>Configuration:</a:t>
            </a:r>
          </a:p>
          <a:p>
            <a:pPr marL="342900" lvl="0" indent="-342900">
              <a:spcAft>
                <a:spcPts val="0"/>
              </a:spcAft>
              <a:buAutoNum type="arabicPeriod"/>
            </a:pPr>
            <a:r>
              <a:rPr lang="en-US" sz="1600" dirty="0" smtClean="0">
                <a:latin typeface="Calibri" panose="020F0502020204030204" pitchFamily="34" charset="0"/>
                <a:ea typeface="Calibri" panose="020F0502020204030204" pitchFamily="34" charset="0"/>
                <a:cs typeface="Times New Roman" panose="02020603050405020304" pitchFamily="18" charset="0"/>
              </a:rPr>
              <a:t>Identify all CAN signals pertaining to safety related data.</a:t>
            </a:r>
          </a:p>
          <a:p>
            <a:pPr marL="342900" lvl="0" indent="-342900">
              <a:spcAft>
                <a:spcPts val="0"/>
              </a:spcAft>
              <a:buAutoNum type="arabicPeriod"/>
            </a:pPr>
            <a:r>
              <a:rPr lang="en-US" sz="1600" dirty="0" smtClean="0">
                <a:latin typeface="Calibri" panose="020F0502020204030204" pitchFamily="34" charset="0"/>
                <a:ea typeface="Calibri" panose="020F0502020204030204" pitchFamily="34" charset="0"/>
                <a:cs typeface="Times New Roman" panose="02020603050405020304" pitchFamily="18" charset="0"/>
              </a:rPr>
              <a:t>Configure DBC file (CAN database) to add CRC and Message counter bytes in each of these CAN messages.</a:t>
            </a:r>
          </a:p>
          <a:p>
            <a:pPr marL="342900" lvl="0" indent="-342900">
              <a:spcAft>
                <a:spcPts val="0"/>
              </a:spcAft>
              <a:buAutoNum type="arabicPeriod"/>
            </a:pPr>
            <a:r>
              <a:rPr lang="en-US" sz="1600" dirty="0" smtClean="0">
                <a:latin typeface="Calibri" panose="020F0502020204030204" pitchFamily="34" charset="0"/>
                <a:ea typeface="Calibri" panose="020F0502020204030204" pitchFamily="34" charset="0"/>
                <a:cs typeface="Times New Roman" panose="02020603050405020304" pitchFamily="18" charset="0"/>
              </a:rPr>
              <a:t>Extract this information in the form of .c and .h files for SW using </a:t>
            </a:r>
            <a:r>
              <a:rPr lang="en-US" sz="1600" dirty="0" err="1" smtClean="0">
                <a:latin typeface="Calibri" panose="020F0502020204030204" pitchFamily="34" charset="0"/>
                <a:ea typeface="Calibri" panose="020F0502020204030204" pitchFamily="34" charset="0"/>
                <a:cs typeface="Times New Roman" panose="02020603050405020304" pitchFamily="18" charset="0"/>
              </a:rPr>
              <a:t>CANgen</a:t>
            </a:r>
            <a:r>
              <a:rPr lang="en-US" sz="1600" dirty="0" smtClean="0">
                <a:latin typeface="Calibri" panose="020F0502020204030204" pitchFamily="34" charset="0"/>
                <a:ea typeface="Calibri" panose="020F0502020204030204" pitchFamily="34" charset="0"/>
                <a:cs typeface="Times New Roman" panose="02020603050405020304" pitchFamily="18" charset="0"/>
              </a:rPr>
              <a:t> tool.</a:t>
            </a:r>
          </a:p>
          <a:p>
            <a:pPr lvl="0">
              <a:spcAft>
                <a:spcPts val="0"/>
              </a:spcAft>
            </a:pPr>
            <a:r>
              <a:rPr lang="en-US" sz="1600" dirty="0" smtClean="0">
                <a:latin typeface="Calibri" panose="020F0502020204030204" pitchFamily="34" charset="0"/>
                <a:ea typeface="Calibri" panose="020F0502020204030204" pitchFamily="34" charset="0"/>
                <a:cs typeface="Times New Roman" panose="02020603050405020304" pitchFamily="18" charset="0"/>
              </a:rPr>
              <a:t>NOTE: </a:t>
            </a:r>
            <a:r>
              <a:rPr lang="en-US" sz="1600" dirty="0" err="1" smtClean="0">
                <a:latin typeface="Calibri" panose="020F0502020204030204" pitchFamily="34" charset="0"/>
                <a:ea typeface="Calibri" panose="020F0502020204030204" pitchFamily="34" charset="0"/>
                <a:cs typeface="Times New Roman" panose="02020603050405020304" pitchFamily="18" charset="0"/>
              </a:rPr>
              <a:t>CANgen</a:t>
            </a:r>
            <a:r>
              <a:rPr lang="en-US" sz="1600" dirty="0" smtClean="0">
                <a:latin typeface="Calibri" panose="020F0502020204030204" pitchFamily="34" charset="0"/>
                <a:ea typeface="Calibri" panose="020F0502020204030204" pitchFamily="34" charset="0"/>
                <a:cs typeface="Times New Roman" panose="02020603050405020304" pitchFamily="18" charset="0"/>
              </a:rPr>
              <a:t> tool is a DELTA tool which helps in identifying and creating macros and arrays for easy use of DBC data. It extracts data from DBC file into .c and .h file such as, CAN message id, </a:t>
            </a:r>
            <a:r>
              <a:rPr lang="en-US" sz="1600" dirty="0" err="1" smtClean="0">
                <a:latin typeface="Calibri" panose="020F0502020204030204" pitchFamily="34" charset="0"/>
                <a:ea typeface="Calibri" panose="020F0502020204030204" pitchFamily="34" charset="0"/>
                <a:cs typeface="Times New Roman" panose="02020603050405020304" pitchFamily="18" charset="0"/>
              </a:rPr>
              <a:t>dlc</a:t>
            </a:r>
            <a:r>
              <a:rPr lang="en-US" sz="1600" dirty="0" smtClean="0">
                <a:latin typeface="Calibri" panose="020F0502020204030204" pitchFamily="34" charset="0"/>
                <a:ea typeface="Calibri" panose="020F0502020204030204" pitchFamily="34" charset="0"/>
                <a:cs typeface="Times New Roman" panose="02020603050405020304" pitchFamily="18" charset="0"/>
              </a:rPr>
              <a:t>, signals, macros to read or write in these signals, E2E protection status,  byte location of CRC, message counter and signal data.</a:t>
            </a:r>
          </a:p>
        </p:txBody>
      </p:sp>
    </p:spTree>
    <p:extLst>
      <p:ext uri="{BB962C8B-B14F-4D97-AF65-F5344CB8AC3E}">
        <p14:creationId xmlns:p14="http://schemas.microsoft.com/office/powerpoint/2010/main" val="1153818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t>E2E Configuration in IPB11kW </a:t>
            </a:r>
            <a:r>
              <a:rPr lang="en-US" sz="3600" dirty="0" err="1" smtClean="0"/>
              <a:t>HvDc</a:t>
            </a:r>
            <a:endParaRPr lang="en-US" sz="3600" dirty="0"/>
          </a:p>
        </p:txBody>
      </p:sp>
      <p:sp>
        <p:nvSpPr>
          <p:cNvPr id="4" name="Foliennummernplatzhalter 3"/>
          <p:cNvSpPr>
            <a:spLocks noGrp="1"/>
          </p:cNvSpPr>
          <p:nvPr>
            <p:ph type="sldNum" sz="quarter" idx="10"/>
          </p:nvPr>
        </p:nvSpPr>
        <p:spPr/>
        <p:txBody>
          <a:bodyPr/>
          <a:lstStyle/>
          <a:p>
            <a:fld id="{79B88209-8351-4051-9A55-7BFB5B683B63}" type="slidenum">
              <a:rPr lang="zh-TW" altLang="en-US" smtClean="0"/>
              <a:pPr/>
              <a:t>5</a:t>
            </a:fld>
            <a:endParaRPr lang="en-US" altLang="zh-TW" dirty="0"/>
          </a:p>
        </p:txBody>
      </p:sp>
      <p:sp>
        <p:nvSpPr>
          <p:cNvPr id="6" name="Rectangle 5"/>
          <p:cNvSpPr/>
          <p:nvPr/>
        </p:nvSpPr>
        <p:spPr>
          <a:xfrm>
            <a:off x="529390" y="1010752"/>
            <a:ext cx="11105802" cy="830997"/>
          </a:xfrm>
          <a:prstGeom prst="rect">
            <a:avLst/>
          </a:prstGeom>
        </p:spPr>
        <p:txBody>
          <a:bodyPr wrap="square">
            <a:spAutoFit/>
          </a:bodyPr>
          <a:lstStyle/>
          <a:p>
            <a:pPr>
              <a:spcAft>
                <a:spcPts val="0"/>
              </a:spcAft>
            </a:pPr>
            <a:r>
              <a:rPr lang="en-US" sz="1600" dirty="0" smtClean="0">
                <a:latin typeface="Calibri" panose="020F0502020204030204" pitchFamily="34" charset="0"/>
                <a:ea typeface="Calibri" panose="020F0502020204030204" pitchFamily="34" charset="0"/>
                <a:cs typeface="Times New Roman" panose="02020603050405020304" pitchFamily="18" charset="0"/>
              </a:rPr>
              <a:t>E2E configuration is extracted in </a:t>
            </a:r>
            <a:r>
              <a:rPr lang="en-US" sz="1600" dirty="0" err="1" smtClean="0">
                <a:latin typeface="Calibri" panose="020F0502020204030204" pitchFamily="34" charset="0"/>
                <a:ea typeface="Calibri" panose="020F0502020204030204" pitchFamily="34" charset="0"/>
                <a:cs typeface="Times New Roman" panose="02020603050405020304" pitchFamily="18" charset="0"/>
              </a:rPr>
              <a:t>dbc_message.c</a:t>
            </a:r>
            <a:r>
              <a:rPr lang="en-US" sz="1600" dirty="0" smtClean="0">
                <a:latin typeface="Calibri" panose="020F0502020204030204" pitchFamily="34" charset="0"/>
                <a:ea typeface="Calibri" panose="020F0502020204030204" pitchFamily="34" charset="0"/>
                <a:cs typeface="Times New Roman" panose="02020603050405020304" pitchFamily="18" charset="0"/>
              </a:rPr>
              <a:t>/.h files</a:t>
            </a: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latin typeface="Calibri" panose="020F0502020204030204" pitchFamily="34" charset="0"/>
                <a:ea typeface="Calibri" panose="020F0502020204030204" pitchFamily="34" charset="0"/>
                <a:cs typeface="Times New Roman" panose="02020603050405020304" pitchFamily="18" charset="0"/>
                <a:hlinkClick r:id="rId2"/>
              </a:rPr>
              <a:t>https://</a:t>
            </a:r>
            <a:r>
              <a:rPr lang="en-US" sz="1600" dirty="0" smtClean="0">
                <a:latin typeface="Calibri" panose="020F0502020204030204" pitchFamily="34" charset="0"/>
                <a:ea typeface="Calibri" panose="020F0502020204030204" pitchFamily="34" charset="0"/>
                <a:cs typeface="Times New Roman" panose="02020603050405020304" pitchFamily="18" charset="0"/>
                <a:hlinkClick r:id="rId2"/>
              </a:rPr>
              <a:t>desoeap16.delta.corp/svn/IPB_PPE_auto_porsche/branches/HVDC_Branch/SW_HvDc_NewHeater/30_Bsw/ComStack/dbc/GeneratedConfigFiles</a:t>
            </a:r>
            <a:r>
              <a:rPr lang="en-US" sz="1600" dirty="0" smtClean="0">
                <a:latin typeface="Calibri" panose="020F0502020204030204" pitchFamily="34" charset="0"/>
                <a:ea typeface="Calibri" panose="020F0502020204030204" pitchFamily="34" charset="0"/>
                <a:cs typeface="Times New Roman" panose="02020603050405020304" pitchFamily="18" charset="0"/>
              </a:rPr>
              <a:t> </a:t>
            </a:r>
          </a:p>
        </p:txBody>
      </p:sp>
      <p:pic>
        <p:nvPicPr>
          <p:cNvPr id="7" name="Picture 6"/>
          <p:cNvPicPr>
            <a:picLocks noChangeAspect="1"/>
          </p:cNvPicPr>
          <p:nvPr/>
        </p:nvPicPr>
        <p:blipFill>
          <a:blip r:embed="rId3"/>
          <a:stretch>
            <a:fillRect/>
          </a:stretch>
        </p:blipFill>
        <p:spPr>
          <a:xfrm>
            <a:off x="1625074" y="2109193"/>
            <a:ext cx="8545747" cy="4429719"/>
          </a:xfrm>
          <a:prstGeom prst="rect">
            <a:avLst/>
          </a:prstGeom>
        </p:spPr>
      </p:pic>
    </p:spTree>
    <p:extLst>
      <p:ext uri="{BB962C8B-B14F-4D97-AF65-F5344CB8AC3E}">
        <p14:creationId xmlns:p14="http://schemas.microsoft.com/office/powerpoint/2010/main" val="3456276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t>E2E Execution in IPB11kW </a:t>
            </a:r>
            <a:r>
              <a:rPr lang="en-US" sz="3600" dirty="0" err="1" smtClean="0"/>
              <a:t>HvDc</a:t>
            </a:r>
            <a:endParaRPr lang="en-US" sz="3600" dirty="0"/>
          </a:p>
        </p:txBody>
      </p:sp>
      <p:sp>
        <p:nvSpPr>
          <p:cNvPr id="4" name="Foliennummernplatzhalter 3"/>
          <p:cNvSpPr>
            <a:spLocks noGrp="1"/>
          </p:cNvSpPr>
          <p:nvPr>
            <p:ph type="sldNum" sz="quarter" idx="10"/>
          </p:nvPr>
        </p:nvSpPr>
        <p:spPr/>
        <p:txBody>
          <a:bodyPr/>
          <a:lstStyle/>
          <a:p>
            <a:fld id="{79B88209-8351-4051-9A55-7BFB5B683B63}" type="slidenum">
              <a:rPr lang="zh-TW" altLang="en-US" smtClean="0"/>
              <a:pPr/>
              <a:t>6</a:t>
            </a:fld>
            <a:endParaRPr lang="en-US" altLang="zh-TW" dirty="0"/>
          </a:p>
        </p:txBody>
      </p:sp>
      <p:sp>
        <p:nvSpPr>
          <p:cNvPr id="3" name="Rectangle 2"/>
          <p:cNvSpPr/>
          <p:nvPr/>
        </p:nvSpPr>
        <p:spPr>
          <a:xfrm>
            <a:off x="497304" y="948690"/>
            <a:ext cx="11205411" cy="1815882"/>
          </a:xfrm>
          <a:prstGeom prst="rect">
            <a:avLst/>
          </a:prstGeom>
        </p:spPr>
        <p:txBody>
          <a:bodyPr wrap="square">
            <a:spAutoFit/>
          </a:bodyPr>
          <a:lstStyle/>
          <a:p>
            <a:r>
              <a:rPr lang="en-US" sz="1600" dirty="0" err="1" smtClean="0">
                <a:latin typeface="Calibri" panose="020F0502020204030204" pitchFamily="34" charset="0"/>
                <a:ea typeface="Calibri" panose="020F0502020204030204" pitchFamily="34" charset="0"/>
                <a:cs typeface="Times New Roman" panose="02020603050405020304" pitchFamily="18" charset="0"/>
              </a:rPr>
              <a:t>HvDc</a:t>
            </a:r>
            <a:r>
              <a:rPr lang="en-US" sz="1600" dirty="0" smtClean="0">
                <a:latin typeface="Calibri" panose="020F0502020204030204" pitchFamily="34" charset="0"/>
                <a:ea typeface="Calibri" panose="020F0502020204030204" pitchFamily="34" charset="0"/>
                <a:cs typeface="Times New Roman" panose="02020603050405020304" pitchFamily="18" charset="0"/>
              </a:rPr>
              <a:t> SW 6 </a:t>
            </a:r>
            <a:r>
              <a:rPr lang="en-US" sz="1600" dirty="0" err="1" smtClean="0">
                <a:latin typeface="Calibri" panose="020F0502020204030204" pitchFamily="34" charset="0"/>
                <a:ea typeface="Calibri" panose="020F0502020204030204" pitchFamily="34" charset="0"/>
                <a:cs typeface="Times New Roman" panose="02020603050405020304" pitchFamily="18" charset="0"/>
              </a:rPr>
              <a:t>Tx</a:t>
            </a:r>
            <a:r>
              <a:rPr lang="en-US" sz="1600" dirty="0" smtClean="0">
                <a:latin typeface="Calibri" panose="020F0502020204030204" pitchFamily="34" charset="0"/>
                <a:ea typeface="Calibri" panose="020F0502020204030204" pitchFamily="34" charset="0"/>
                <a:cs typeface="Times New Roman" panose="02020603050405020304" pitchFamily="18" charset="0"/>
              </a:rPr>
              <a:t> and 4 Rx messages which are E2E protected.</a:t>
            </a: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smtClean="0">
                <a:latin typeface="Calibri" panose="020F0502020204030204" pitchFamily="34" charset="0"/>
                <a:ea typeface="Calibri" panose="020F0502020204030204" pitchFamily="34" charset="0"/>
                <a:cs typeface="Times New Roman" panose="02020603050405020304" pitchFamily="18" charset="0"/>
              </a:rPr>
              <a:t>Each of these 10 messages have 1 byte CRC and 1 byte message counter in the CAN message. CRC8 method is used for CRC calculation and verification. Message counter is 1 byte data in the range of 0-15 which is incremented every cycle of a message.</a:t>
            </a:r>
          </a:p>
          <a:p>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sz="1600" u="sng" dirty="0" smtClean="0">
                <a:latin typeface="Calibri" panose="020F0502020204030204" pitchFamily="34" charset="0"/>
                <a:ea typeface="Calibri" panose="020F0502020204030204" pitchFamily="34" charset="0"/>
                <a:cs typeface="Times New Roman" panose="02020603050405020304" pitchFamily="18" charset="0"/>
              </a:rPr>
              <a:t>Transmit messages</a:t>
            </a:r>
            <a:r>
              <a:rPr lang="en-US" sz="1600" dirty="0" smtClean="0">
                <a:latin typeface="Calibri" panose="020F0502020204030204" pitchFamily="34" charset="0"/>
                <a:ea typeface="Calibri" panose="020F0502020204030204" pitchFamily="34" charset="0"/>
                <a:cs typeface="Times New Roman" panose="02020603050405020304" pitchFamily="18" charset="0"/>
              </a:rPr>
              <a:t>:</a:t>
            </a:r>
          </a:p>
          <a:p>
            <a:r>
              <a:rPr lang="en-US" sz="1600" dirty="0" smtClean="0">
                <a:latin typeface="Calibri" panose="020F0502020204030204" pitchFamily="34" charset="0"/>
                <a:ea typeface="Calibri" panose="020F0502020204030204" pitchFamily="34" charset="0"/>
                <a:cs typeface="Times New Roman" panose="02020603050405020304" pitchFamily="18" charset="0"/>
              </a:rPr>
              <a:t>- Cyclically transmit message with data, message counter byte incremented by 1 from previous transmission and CRC calculated over data and message counter.</a:t>
            </a:r>
          </a:p>
        </p:txBody>
      </p:sp>
      <p:cxnSp>
        <p:nvCxnSpPr>
          <p:cNvPr id="20" name="Straight Arrow Connector 19"/>
          <p:cNvCxnSpPr>
            <a:stCxn id="21" idx="2"/>
            <a:endCxn id="23" idx="0"/>
          </p:cNvCxnSpPr>
          <p:nvPr/>
        </p:nvCxnSpPr>
        <p:spPr>
          <a:xfrm>
            <a:off x="1380853" y="3428852"/>
            <a:ext cx="4433" cy="492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19064" y="3228797"/>
            <a:ext cx="1323577" cy="200055"/>
          </a:xfrm>
          <a:prstGeom prst="rect">
            <a:avLst/>
          </a:prstGeom>
          <a:noFill/>
        </p:spPr>
        <p:txBody>
          <a:bodyPr wrap="square" rtlCol="0">
            <a:spAutoFit/>
          </a:bodyPr>
          <a:lstStyle/>
          <a:p>
            <a:pPr algn="ctr"/>
            <a:r>
              <a:rPr lang="en-US" sz="700" dirty="0" err="1" smtClean="0"/>
              <a:t>TxMsg</a:t>
            </a:r>
            <a:r>
              <a:rPr lang="en-US" sz="700" dirty="0" smtClean="0"/>
              <a:t> Cycle time elapsed</a:t>
            </a:r>
            <a:endParaRPr lang="en-US" sz="700" dirty="0"/>
          </a:p>
        </p:txBody>
      </p:sp>
      <p:cxnSp>
        <p:nvCxnSpPr>
          <p:cNvPr id="22" name="Straight Arrow Connector 21"/>
          <p:cNvCxnSpPr>
            <a:stCxn id="23" idx="3"/>
            <a:endCxn id="30" idx="1"/>
          </p:cNvCxnSpPr>
          <p:nvPr/>
        </p:nvCxnSpPr>
        <p:spPr>
          <a:xfrm flipV="1">
            <a:off x="2085355" y="4359387"/>
            <a:ext cx="568188" cy="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685216" y="3921233"/>
            <a:ext cx="1400139" cy="880156"/>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E2EProtected ==</a:t>
            </a:r>
            <a:endParaRPr lang="en-US" sz="700" dirty="0">
              <a:solidFill>
                <a:schemeClr val="tx1"/>
              </a:solidFill>
            </a:endParaRPr>
          </a:p>
          <a:p>
            <a:pPr algn="ctr"/>
            <a:r>
              <a:rPr lang="en-US" sz="700" dirty="0" smtClean="0">
                <a:solidFill>
                  <a:schemeClr val="tx1"/>
                </a:solidFill>
              </a:rPr>
              <a:t>True</a:t>
            </a:r>
            <a:endParaRPr lang="en-US" sz="700" dirty="0">
              <a:solidFill>
                <a:schemeClr val="tx1"/>
              </a:solidFill>
            </a:endParaRPr>
          </a:p>
        </p:txBody>
      </p:sp>
      <p:sp>
        <p:nvSpPr>
          <p:cNvPr id="24" name="TextBox 23"/>
          <p:cNvSpPr txBox="1"/>
          <p:nvPr/>
        </p:nvSpPr>
        <p:spPr>
          <a:xfrm>
            <a:off x="2085355" y="4148032"/>
            <a:ext cx="443568" cy="200055"/>
          </a:xfrm>
          <a:prstGeom prst="rect">
            <a:avLst/>
          </a:prstGeom>
          <a:noFill/>
        </p:spPr>
        <p:txBody>
          <a:bodyPr wrap="square" rtlCol="0">
            <a:spAutoFit/>
          </a:bodyPr>
          <a:lstStyle/>
          <a:p>
            <a:r>
              <a:rPr lang="en-US" sz="700" dirty="0" smtClean="0"/>
              <a:t>Yes</a:t>
            </a:r>
            <a:endParaRPr lang="en-US" sz="700" dirty="0"/>
          </a:p>
        </p:txBody>
      </p:sp>
      <p:sp>
        <p:nvSpPr>
          <p:cNvPr id="25" name="TextBox 24"/>
          <p:cNvSpPr txBox="1"/>
          <p:nvPr/>
        </p:nvSpPr>
        <p:spPr>
          <a:xfrm>
            <a:off x="1414392" y="4817981"/>
            <a:ext cx="443568" cy="200055"/>
          </a:xfrm>
          <a:prstGeom prst="rect">
            <a:avLst/>
          </a:prstGeom>
          <a:noFill/>
        </p:spPr>
        <p:txBody>
          <a:bodyPr wrap="square" rtlCol="0">
            <a:spAutoFit/>
          </a:bodyPr>
          <a:lstStyle/>
          <a:p>
            <a:r>
              <a:rPr lang="en-US" sz="700" dirty="0" smtClean="0"/>
              <a:t>No</a:t>
            </a:r>
            <a:endParaRPr lang="en-US" sz="700" dirty="0"/>
          </a:p>
        </p:txBody>
      </p:sp>
      <p:sp>
        <p:nvSpPr>
          <p:cNvPr id="26" name="TextBox 25"/>
          <p:cNvSpPr txBox="1"/>
          <p:nvPr/>
        </p:nvSpPr>
        <p:spPr>
          <a:xfrm>
            <a:off x="824593" y="5151856"/>
            <a:ext cx="1112520" cy="461665"/>
          </a:xfrm>
          <a:prstGeom prst="rect">
            <a:avLst/>
          </a:prstGeom>
          <a:noFill/>
        </p:spPr>
        <p:txBody>
          <a:bodyPr wrap="square" rtlCol="0">
            <a:spAutoFit/>
          </a:bodyPr>
          <a:lstStyle/>
          <a:p>
            <a:pPr algn="ctr"/>
            <a:r>
              <a:rPr lang="en-US" sz="800" dirty="0" smtClean="0"/>
              <a:t>Forward the CAN </a:t>
            </a:r>
            <a:r>
              <a:rPr lang="en-US" sz="800" dirty="0" err="1" smtClean="0"/>
              <a:t>Msg</a:t>
            </a:r>
            <a:r>
              <a:rPr lang="en-US" sz="800" dirty="0" smtClean="0"/>
              <a:t> immediately to lower layer</a:t>
            </a:r>
            <a:endParaRPr lang="en-US" sz="800" dirty="0"/>
          </a:p>
        </p:txBody>
      </p:sp>
      <p:cxnSp>
        <p:nvCxnSpPr>
          <p:cNvPr id="27" name="Straight Arrow Connector 26"/>
          <p:cNvCxnSpPr>
            <a:stCxn id="23" idx="2"/>
            <a:endCxn id="26" idx="0"/>
          </p:cNvCxnSpPr>
          <p:nvPr/>
        </p:nvCxnSpPr>
        <p:spPr>
          <a:xfrm flipH="1">
            <a:off x="1380853" y="4801389"/>
            <a:ext cx="4433" cy="350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389183" y="4190110"/>
            <a:ext cx="2177522" cy="338554"/>
          </a:xfrm>
          <a:prstGeom prst="rect">
            <a:avLst/>
          </a:prstGeom>
          <a:noFill/>
        </p:spPr>
        <p:txBody>
          <a:bodyPr wrap="square" rtlCol="0">
            <a:spAutoFit/>
          </a:bodyPr>
          <a:lstStyle/>
          <a:p>
            <a:pPr algn="ctr"/>
            <a:r>
              <a:rPr lang="en-US" sz="800" dirty="0"/>
              <a:t>Forward the CAN </a:t>
            </a:r>
            <a:r>
              <a:rPr lang="en-US" sz="800" dirty="0" err="1"/>
              <a:t>Msg</a:t>
            </a:r>
            <a:r>
              <a:rPr lang="en-US" sz="800" dirty="0"/>
              <a:t> </a:t>
            </a:r>
            <a:r>
              <a:rPr lang="en-US" sz="800" dirty="0" smtClean="0"/>
              <a:t>with </a:t>
            </a:r>
            <a:r>
              <a:rPr lang="en-US" sz="800" dirty="0" err="1" smtClean="0"/>
              <a:t>Crc</a:t>
            </a:r>
            <a:r>
              <a:rPr lang="en-US" sz="800" dirty="0" smtClean="0"/>
              <a:t> and </a:t>
            </a:r>
            <a:r>
              <a:rPr lang="en-US" sz="800" dirty="0" err="1" smtClean="0"/>
              <a:t>MsgCounter</a:t>
            </a:r>
            <a:r>
              <a:rPr lang="en-US" sz="800" dirty="0" smtClean="0"/>
              <a:t> added to </a:t>
            </a:r>
            <a:r>
              <a:rPr lang="en-US" sz="800" dirty="0"/>
              <a:t>lower layer</a:t>
            </a:r>
          </a:p>
        </p:txBody>
      </p:sp>
      <p:cxnSp>
        <p:nvCxnSpPr>
          <p:cNvPr id="29" name="Straight Arrow Connector 28"/>
          <p:cNvCxnSpPr>
            <a:stCxn id="33" idx="3"/>
            <a:endCxn id="28" idx="1"/>
          </p:cNvCxnSpPr>
          <p:nvPr/>
        </p:nvCxnSpPr>
        <p:spPr>
          <a:xfrm>
            <a:off x="8376125" y="4359387"/>
            <a:ext cx="1013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653543" y="4075275"/>
            <a:ext cx="1522743" cy="5682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Determine the following:</a:t>
            </a:r>
          </a:p>
          <a:p>
            <a:pPr algn="ctr"/>
            <a:r>
              <a:rPr lang="en-US" sz="700" dirty="0" err="1" smtClean="0">
                <a:solidFill>
                  <a:schemeClr val="tx1"/>
                </a:solidFill>
              </a:rPr>
              <a:t>CrcIdx</a:t>
            </a:r>
            <a:endParaRPr lang="en-US" sz="700" dirty="0" smtClean="0">
              <a:solidFill>
                <a:schemeClr val="tx1"/>
              </a:solidFill>
            </a:endParaRPr>
          </a:p>
          <a:p>
            <a:pPr algn="ctr"/>
            <a:r>
              <a:rPr lang="en-US" sz="700" dirty="0" err="1" smtClean="0">
                <a:solidFill>
                  <a:schemeClr val="tx1"/>
                </a:solidFill>
              </a:rPr>
              <a:t>MsgCntIdx</a:t>
            </a:r>
            <a:endParaRPr lang="en-US" sz="700" dirty="0" smtClean="0">
              <a:solidFill>
                <a:schemeClr val="tx1"/>
              </a:solidFill>
            </a:endParaRPr>
          </a:p>
          <a:p>
            <a:pPr algn="ctr"/>
            <a:r>
              <a:rPr lang="en-US" sz="700" dirty="0" err="1" smtClean="0">
                <a:solidFill>
                  <a:schemeClr val="tx1"/>
                </a:solidFill>
              </a:rPr>
              <a:t>MsgCntPos</a:t>
            </a:r>
            <a:endParaRPr lang="en-US" sz="700" dirty="0">
              <a:solidFill>
                <a:schemeClr val="tx1"/>
              </a:solidFill>
            </a:endParaRPr>
          </a:p>
        </p:txBody>
      </p:sp>
      <p:cxnSp>
        <p:nvCxnSpPr>
          <p:cNvPr id="31" name="Straight Arrow Connector 30"/>
          <p:cNvCxnSpPr>
            <a:stCxn id="30" idx="3"/>
            <a:endCxn id="32" idx="1"/>
          </p:cNvCxnSpPr>
          <p:nvPr/>
        </p:nvCxnSpPr>
        <p:spPr>
          <a:xfrm>
            <a:off x="4176286" y="4359387"/>
            <a:ext cx="568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744474" y="4075275"/>
            <a:ext cx="1522743" cy="5682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MsgCnt</a:t>
            </a:r>
            <a:r>
              <a:rPr lang="en-US" sz="700" dirty="0" smtClean="0">
                <a:solidFill>
                  <a:schemeClr val="tx1"/>
                </a:solidFill>
              </a:rPr>
              <a:t>++</a:t>
            </a:r>
            <a:endParaRPr lang="en-US" sz="700" dirty="0">
              <a:solidFill>
                <a:schemeClr val="tx1"/>
              </a:solidFill>
            </a:endParaRPr>
          </a:p>
        </p:txBody>
      </p:sp>
      <p:sp>
        <p:nvSpPr>
          <p:cNvPr id="33" name="Rectangle 32"/>
          <p:cNvSpPr/>
          <p:nvPr/>
        </p:nvSpPr>
        <p:spPr>
          <a:xfrm>
            <a:off x="6853382" y="4075275"/>
            <a:ext cx="1522743" cy="5682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Calculate </a:t>
            </a:r>
            <a:r>
              <a:rPr lang="en-US" sz="700" dirty="0" err="1" smtClean="0">
                <a:solidFill>
                  <a:schemeClr val="tx1"/>
                </a:solidFill>
              </a:rPr>
              <a:t>Crc</a:t>
            </a:r>
            <a:r>
              <a:rPr lang="en-US" sz="700" dirty="0" smtClean="0">
                <a:solidFill>
                  <a:schemeClr val="tx1"/>
                </a:solidFill>
              </a:rPr>
              <a:t> over (</a:t>
            </a:r>
            <a:r>
              <a:rPr lang="en-US" sz="700" dirty="0" err="1" smtClean="0">
                <a:solidFill>
                  <a:schemeClr val="tx1"/>
                </a:solidFill>
              </a:rPr>
              <a:t>data+MsgCounter</a:t>
            </a:r>
            <a:r>
              <a:rPr lang="en-US" sz="700" dirty="0" smtClean="0">
                <a:solidFill>
                  <a:schemeClr val="tx1"/>
                </a:solidFill>
              </a:rPr>
              <a:t>) </a:t>
            </a:r>
            <a:endParaRPr lang="en-US" sz="700" dirty="0">
              <a:solidFill>
                <a:schemeClr val="tx1"/>
              </a:solidFill>
            </a:endParaRPr>
          </a:p>
        </p:txBody>
      </p:sp>
      <p:cxnSp>
        <p:nvCxnSpPr>
          <p:cNvPr id="34" name="Straight Arrow Connector 33"/>
          <p:cNvCxnSpPr>
            <a:stCxn id="32" idx="3"/>
            <a:endCxn id="33" idx="1"/>
          </p:cNvCxnSpPr>
          <p:nvPr/>
        </p:nvCxnSpPr>
        <p:spPr>
          <a:xfrm>
            <a:off x="6267217" y="4359387"/>
            <a:ext cx="586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33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t>E2E Execution in IPB11kW </a:t>
            </a:r>
            <a:r>
              <a:rPr lang="en-US" sz="3600" dirty="0" err="1" smtClean="0"/>
              <a:t>HvDc</a:t>
            </a:r>
            <a:endParaRPr lang="en-US" sz="3600" dirty="0"/>
          </a:p>
        </p:txBody>
      </p:sp>
      <p:sp>
        <p:nvSpPr>
          <p:cNvPr id="4" name="Foliennummernplatzhalter 3"/>
          <p:cNvSpPr>
            <a:spLocks noGrp="1"/>
          </p:cNvSpPr>
          <p:nvPr>
            <p:ph type="sldNum" sz="quarter" idx="10"/>
          </p:nvPr>
        </p:nvSpPr>
        <p:spPr/>
        <p:txBody>
          <a:bodyPr/>
          <a:lstStyle/>
          <a:p>
            <a:fld id="{79B88209-8351-4051-9A55-7BFB5B683B63}" type="slidenum">
              <a:rPr lang="zh-TW" altLang="en-US" smtClean="0"/>
              <a:pPr/>
              <a:t>7</a:t>
            </a:fld>
            <a:endParaRPr lang="en-US" altLang="zh-TW" dirty="0"/>
          </a:p>
        </p:txBody>
      </p:sp>
      <p:sp>
        <p:nvSpPr>
          <p:cNvPr id="3" name="Rectangle 2"/>
          <p:cNvSpPr/>
          <p:nvPr/>
        </p:nvSpPr>
        <p:spPr>
          <a:xfrm>
            <a:off x="497304" y="948690"/>
            <a:ext cx="11205411" cy="1569660"/>
          </a:xfrm>
          <a:prstGeom prst="rect">
            <a:avLst/>
          </a:prstGeom>
        </p:spPr>
        <p:txBody>
          <a:bodyPr wrap="square">
            <a:spAutoFit/>
          </a:bodyPr>
          <a:lstStyle/>
          <a:p>
            <a:r>
              <a:rPr lang="en-US" sz="1600" u="sng" dirty="0" smtClean="0">
                <a:latin typeface="Calibri" panose="020F0502020204030204" pitchFamily="34" charset="0"/>
                <a:ea typeface="Calibri" panose="020F0502020204030204" pitchFamily="34" charset="0"/>
                <a:cs typeface="Times New Roman" panose="02020603050405020304" pitchFamily="18" charset="0"/>
              </a:rPr>
              <a:t>Received </a:t>
            </a:r>
            <a:r>
              <a:rPr lang="en-US" sz="1600" u="sng" dirty="0">
                <a:latin typeface="Calibri" panose="020F0502020204030204" pitchFamily="34" charset="0"/>
                <a:ea typeface="Calibri" panose="020F0502020204030204" pitchFamily="34" charset="0"/>
                <a:cs typeface="Times New Roman" panose="02020603050405020304" pitchFamily="18" charset="0"/>
              </a:rPr>
              <a:t>messages</a:t>
            </a:r>
            <a:r>
              <a:rPr lang="en-US" sz="1600" dirty="0">
                <a:latin typeface="Calibri" panose="020F0502020204030204" pitchFamily="34" charset="0"/>
                <a:ea typeface="Calibri" panose="020F0502020204030204" pitchFamily="34" charset="0"/>
                <a:cs typeface="Times New Roman" panose="02020603050405020304" pitchFamily="18" charset="0"/>
              </a:rPr>
              <a:t>:</a:t>
            </a:r>
          </a:p>
          <a:p>
            <a:pPr marL="285750" indent="-285750">
              <a:buFontTx/>
              <a:buChar char="-"/>
            </a:pPr>
            <a:r>
              <a:rPr lang="en-US" sz="1600" dirty="0" smtClean="0">
                <a:latin typeface="Calibri" panose="020F0502020204030204" pitchFamily="34" charset="0"/>
                <a:ea typeface="Calibri" panose="020F0502020204030204" pitchFamily="34" charset="0"/>
                <a:cs typeface="Times New Roman" panose="02020603050405020304" pitchFamily="18" charset="0"/>
              </a:rPr>
              <a:t>Verify if message received is expected to be E2E protected.</a:t>
            </a:r>
          </a:p>
          <a:p>
            <a:pPr marL="285750" indent="-285750">
              <a:buFontTx/>
              <a:buChar char="-"/>
            </a:pPr>
            <a:r>
              <a:rPr lang="en-US" sz="1600" dirty="0" smtClean="0">
                <a:latin typeface="Calibri" panose="020F0502020204030204" pitchFamily="34" charset="0"/>
                <a:ea typeface="Calibri" panose="020F0502020204030204" pitchFamily="34" charset="0"/>
                <a:cs typeface="Times New Roman" panose="02020603050405020304" pitchFamily="18" charset="0"/>
              </a:rPr>
              <a:t>If no, then forward the message to upper layer as is.</a:t>
            </a:r>
          </a:p>
          <a:p>
            <a:pPr marL="285750" indent="-285750">
              <a:buFontTx/>
              <a:buChar char="-"/>
            </a:pPr>
            <a:r>
              <a:rPr lang="en-US" sz="1600" dirty="0" smtClean="0">
                <a:latin typeface="Calibri" panose="020F0502020204030204" pitchFamily="34" charset="0"/>
                <a:ea typeface="Calibri" panose="020F0502020204030204" pitchFamily="34" charset="0"/>
                <a:cs typeface="Times New Roman" panose="02020603050405020304" pitchFamily="18" charset="0"/>
              </a:rPr>
              <a:t>If yes, monitor the message counter for following scenarios:</a:t>
            </a:r>
          </a:p>
          <a:p>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smtClean="0">
                <a:latin typeface="Calibri" panose="020F0502020204030204" pitchFamily="34" charset="0"/>
                <a:ea typeface="Calibri" panose="020F0502020204030204" pitchFamily="34" charset="0"/>
                <a:cs typeface="Times New Roman" panose="02020603050405020304" pitchFamily="18" charset="0"/>
              </a:rPr>
              <a:t>   </a:t>
            </a:r>
          </a:p>
          <a:p>
            <a:r>
              <a:rPr lang="en-US" sz="1600" dirty="0" smtClean="0">
                <a:latin typeface="Calibri" panose="020F0502020204030204" pitchFamily="34" charset="0"/>
                <a:ea typeface="Calibri" panose="020F0502020204030204" pitchFamily="34" charset="0"/>
                <a:cs typeface="Times New Roman" panose="02020603050405020304" pitchFamily="18" charset="0"/>
              </a:rPr>
              <a:t>1. </a:t>
            </a:r>
            <a:r>
              <a:rPr lang="en-US" sz="1600" dirty="0">
                <a:latin typeface="Calibri" panose="020F0502020204030204" pitchFamily="34" charset="0"/>
                <a:ea typeface="Calibri" panose="020F0502020204030204" pitchFamily="34" charset="0"/>
                <a:cs typeface="Times New Roman" panose="02020603050405020304" pitchFamily="18" charset="0"/>
              </a:rPr>
              <a:t>O</a:t>
            </a:r>
            <a:r>
              <a:rPr lang="en-US" sz="1600" dirty="0" smtClean="0">
                <a:latin typeface="Calibri" panose="020F0502020204030204" pitchFamily="34" charset="0"/>
                <a:ea typeface="Calibri" panose="020F0502020204030204" pitchFamily="34" charset="0"/>
                <a:cs typeface="Times New Roman" panose="02020603050405020304" pitchFamily="18" charset="0"/>
              </a:rPr>
              <a:t>ut of bounds – message counter received is within accepted range 0-15.</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Straight Arrow Connector 4"/>
          <p:cNvCxnSpPr>
            <a:stCxn id="6" idx="2"/>
            <a:endCxn id="8" idx="0"/>
          </p:cNvCxnSpPr>
          <p:nvPr/>
        </p:nvCxnSpPr>
        <p:spPr>
          <a:xfrm>
            <a:off x="2336817" y="3049382"/>
            <a:ext cx="4433" cy="294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119868" y="2849327"/>
            <a:ext cx="433898" cy="200055"/>
          </a:xfrm>
          <a:prstGeom prst="rect">
            <a:avLst/>
          </a:prstGeom>
          <a:noFill/>
        </p:spPr>
        <p:txBody>
          <a:bodyPr wrap="square" rtlCol="0">
            <a:spAutoFit/>
          </a:bodyPr>
          <a:lstStyle/>
          <a:p>
            <a:r>
              <a:rPr lang="en-US" sz="700" dirty="0" err="1" smtClean="0"/>
              <a:t>RxMsg</a:t>
            </a:r>
            <a:endParaRPr lang="en-US" sz="700" dirty="0"/>
          </a:p>
        </p:txBody>
      </p:sp>
      <p:cxnSp>
        <p:nvCxnSpPr>
          <p:cNvPr id="7" name="Straight Arrow Connector 6"/>
          <p:cNvCxnSpPr>
            <a:stCxn id="8" idx="3"/>
            <a:endCxn id="20" idx="1"/>
          </p:cNvCxnSpPr>
          <p:nvPr/>
        </p:nvCxnSpPr>
        <p:spPr>
          <a:xfrm flipV="1">
            <a:off x="3041319" y="3782067"/>
            <a:ext cx="568188" cy="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Diamond 7"/>
          <p:cNvSpPr/>
          <p:nvPr/>
        </p:nvSpPr>
        <p:spPr>
          <a:xfrm>
            <a:off x="1641180" y="3343913"/>
            <a:ext cx="1400139" cy="880156"/>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E2EProtected ==</a:t>
            </a:r>
            <a:endParaRPr lang="en-US" sz="700" dirty="0">
              <a:solidFill>
                <a:schemeClr val="tx1"/>
              </a:solidFill>
            </a:endParaRPr>
          </a:p>
          <a:p>
            <a:pPr algn="ctr"/>
            <a:r>
              <a:rPr lang="en-US" sz="700" dirty="0" smtClean="0">
                <a:solidFill>
                  <a:schemeClr val="tx1"/>
                </a:solidFill>
              </a:rPr>
              <a:t>True</a:t>
            </a:r>
            <a:endParaRPr lang="en-US" sz="700" dirty="0">
              <a:solidFill>
                <a:schemeClr val="tx1"/>
              </a:solidFill>
            </a:endParaRPr>
          </a:p>
        </p:txBody>
      </p:sp>
      <p:sp>
        <p:nvSpPr>
          <p:cNvPr id="9" name="TextBox 8"/>
          <p:cNvSpPr txBox="1"/>
          <p:nvPr/>
        </p:nvSpPr>
        <p:spPr>
          <a:xfrm>
            <a:off x="3041319" y="3570712"/>
            <a:ext cx="443568" cy="200055"/>
          </a:xfrm>
          <a:prstGeom prst="rect">
            <a:avLst/>
          </a:prstGeom>
          <a:noFill/>
        </p:spPr>
        <p:txBody>
          <a:bodyPr wrap="square" rtlCol="0">
            <a:spAutoFit/>
          </a:bodyPr>
          <a:lstStyle/>
          <a:p>
            <a:r>
              <a:rPr lang="en-US" sz="700" dirty="0" smtClean="0"/>
              <a:t>Yes</a:t>
            </a:r>
            <a:endParaRPr lang="en-US" sz="700" dirty="0"/>
          </a:p>
        </p:txBody>
      </p:sp>
      <p:sp>
        <p:nvSpPr>
          <p:cNvPr id="10" name="TextBox 9"/>
          <p:cNvSpPr txBox="1"/>
          <p:nvPr/>
        </p:nvSpPr>
        <p:spPr>
          <a:xfrm>
            <a:off x="2370356" y="4240661"/>
            <a:ext cx="443568" cy="200055"/>
          </a:xfrm>
          <a:prstGeom prst="rect">
            <a:avLst/>
          </a:prstGeom>
          <a:noFill/>
        </p:spPr>
        <p:txBody>
          <a:bodyPr wrap="square" rtlCol="0">
            <a:spAutoFit/>
          </a:bodyPr>
          <a:lstStyle/>
          <a:p>
            <a:r>
              <a:rPr lang="en-US" sz="700" dirty="0" smtClean="0"/>
              <a:t>No</a:t>
            </a:r>
            <a:endParaRPr lang="en-US" sz="700" dirty="0"/>
          </a:p>
        </p:txBody>
      </p:sp>
      <p:sp>
        <p:nvSpPr>
          <p:cNvPr id="11" name="TextBox 10"/>
          <p:cNvSpPr txBox="1"/>
          <p:nvPr/>
        </p:nvSpPr>
        <p:spPr>
          <a:xfrm>
            <a:off x="1780557" y="4574536"/>
            <a:ext cx="1112520" cy="461665"/>
          </a:xfrm>
          <a:prstGeom prst="rect">
            <a:avLst/>
          </a:prstGeom>
          <a:noFill/>
        </p:spPr>
        <p:txBody>
          <a:bodyPr wrap="square" rtlCol="0">
            <a:spAutoFit/>
          </a:bodyPr>
          <a:lstStyle/>
          <a:p>
            <a:pPr algn="ctr"/>
            <a:r>
              <a:rPr lang="en-US" sz="800" dirty="0" smtClean="0"/>
              <a:t>Forward the CAN </a:t>
            </a:r>
            <a:r>
              <a:rPr lang="en-US" sz="800" dirty="0" err="1" smtClean="0"/>
              <a:t>Msg</a:t>
            </a:r>
            <a:r>
              <a:rPr lang="en-US" sz="800" dirty="0" smtClean="0"/>
              <a:t> immediately to upper layer</a:t>
            </a:r>
            <a:endParaRPr lang="en-US" sz="800" dirty="0"/>
          </a:p>
        </p:txBody>
      </p:sp>
      <p:cxnSp>
        <p:nvCxnSpPr>
          <p:cNvPr id="12" name="Straight Arrow Connector 11"/>
          <p:cNvCxnSpPr>
            <a:stCxn id="8" idx="2"/>
            <a:endCxn id="11" idx="0"/>
          </p:cNvCxnSpPr>
          <p:nvPr/>
        </p:nvCxnSpPr>
        <p:spPr>
          <a:xfrm flipH="1">
            <a:off x="2336817" y="4224069"/>
            <a:ext cx="4433" cy="350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Diamond 12"/>
          <p:cNvSpPr/>
          <p:nvPr/>
        </p:nvSpPr>
        <p:spPr>
          <a:xfrm>
            <a:off x="5636304" y="3283579"/>
            <a:ext cx="1304159" cy="996976"/>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0 &lt;= </a:t>
            </a:r>
            <a:r>
              <a:rPr lang="en-US" sz="700" dirty="0" err="1" smtClean="0">
                <a:solidFill>
                  <a:schemeClr val="tx1"/>
                </a:solidFill>
              </a:rPr>
              <a:t>MsgCounter</a:t>
            </a:r>
            <a:r>
              <a:rPr lang="en-US" sz="700" dirty="0" smtClean="0">
                <a:solidFill>
                  <a:schemeClr val="tx1"/>
                </a:solidFill>
              </a:rPr>
              <a:t> &lt;= 15</a:t>
            </a:r>
            <a:endParaRPr lang="en-US" sz="700" dirty="0">
              <a:solidFill>
                <a:schemeClr val="tx1"/>
              </a:solidFill>
            </a:endParaRPr>
          </a:p>
        </p:txBody>
      </p:sp>
      <p:sp>
        <p:nvSpPr>
          <p:cNvPr id="14" name="Rectangle 13"/>
          <p:cNvSpPr/>
          <p:nvPr/>
        </p:nvSpPr>
        <p:spPr>
          <a:xfrm>
            <a:off x="5833686" y="4556358"/>
            <a:ext cx="909393" cy="312821"/>
          </a:xfrm>
          <a:prstGeom prst="rect">
            <a:avLst/>
          </a:prstGeom>
          <a:solidFill>
            <a:srgbClr val="F58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MsgCtrSts</a:t>
            </a:r>
            <a:r>
              <a:rPr lang="en-US" sz="700" dirty="0" smtClean="0">
                <a:solidFill>
                  <a:schemeClr val="tx1"/>
                </a:solidFill>
              </a:rPr>
              <a:t> = Invalid</a:t>
            </a:r>
            <a:endParaRPr lang="en-US" sz="700" dirty="0">
              <a:solidFill>
                <a:schemeClr val="tx1"/>
              </a:solidFill>
            </a:endParaRPr>
          </a:p>
        </p:txBody>
      </p:sp>
      <p:cxnSp>
        <p:nvCxnSpPr>
          <p:cNvPr id="15" name="Straight Arrow Connector 14"/>
          <p:cNvCxnSpPr>
            <a:stCxn id="13" idx="2"/>
            <a:endCxn id="14" idx="0"/>
          </p:cNvCxnSpPr>
          <p:nvPr/>
        </p:nvCxnSpPr>
        <p:spPr>
          <a:xfrm flipH="1">
            <a:off x="6288383" y="4280555"/>
            <a:ext cx="1" cy="275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585321" y="3612484"/>
            <a:ext cx="2177522" cy="338554"/>
          </a:xfrm>
          <a:prstGeom prst="rect">
            <a:avLst/>
          </a:prstGeom>
          <a:noFill/>
        </p:spPr>
        <p:txBody>
          <a:bodyPr wrap="square" rtlCol="0">
            <a:spAutoFit/>
          </a:bodyPr>
          <a:lstStyle/>
          <a:p>
            <a:r>
              <a:rPr lang="en-US" sz="800" dirty="0" smtClean="0"/>
              <a:t>Check if  </a:t>
            </a:r>
            <a:r>
              <a:rPr lang="en-US" sz="800" dirty="0" err="1" smtClean="0"/>
              <a:t>MsgCounter</a:t>
            </a:r>
            <a:r>
              <a:rPr lang="en-US" sz="800" dirty="0" smtClean="0"/>
              <a:t> is incremented correctly </a:t>
            </a:r>
          </a:p>
          <a:p>
            <a:pPr algn="ctr"/>
            <a:r>
              <a:rPr lang="en-US" sz="800" dirty="0" smtClean="0"/>
              <a:t>(next slide)</a:t>
            </a:r>
            <a:endParaRPr lang="en-US" sz="800" dirty="0"/>
          </a:p>
        </p:txBody>
      </p:sp>
      <p:cxnSp>
        <p:nvCxnSpPr>
          <p:cNvPr id="17" name="Straight Arrow Connector 16"/>
          <p:cNvCxnSpPr>
            <a:stCxn id="13" idx="3"/>
            <a:endCxn id="16" idx="1"/>
          </p:cNvCxnSpPr>
          <p:nvPr/>
        </p:nvCxnSpPr>
        <p:spPr>
          <a:xfrm flipV="1">
            <a:off x="6940463" y="3781761"/>
            <a:ext cx="644858" cy="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019176" y="3582012"/>
            <a:ext cx="443568" cy="200055"/>
          </a:xfrm>
          <a:prstGeom prst="rect">
            <a:avLst/>
          </a:prstGeom>
          <a:noFill/>
        </p:spPr>
        <p:txBody>
          <a:bodyPr wrap="square" rtlCol="0">
            <a:spAutoFit/>
          </a:bodyPr>
          <a:lstStyle/>
          <a:p>
            <a:r>
              <a:rPr lang="en-US" sz="700" dirty="0" smtClean="0"/>
              <a:t>Yes</a:t>
            </a:r>
            <a:endParaRPr lang="en-US" sz="700" dirty="0"/>
          </a:p>
        </p:txBody>
      </p:sp>
      <p:sp>
        <p:nvSpPr>
          <p:cNvPr id="19" name="TextBox 18"/>
          <p:cNvSpPr txBox="1"/>
          <p:nvPr/>
        </p:nvSpPr>
        <p:spPr>
          <a:xfrm>
            <a:off x="6322294" y="4258138"/>
            <a:ext cx="443568" cy="200055"/>
          </a:xfrm>
          <a:prstGeom prst="rect">
            <a:avLst/>
          </a:prstGeom>
          <a:noFill/>
        </p:spPr>
        <p:txBody>
          <a:bodyPr wrap="square" rtlCol="0">
            <a:spAutoFit/>
          </a:bodyPr>
          <a:lstStyle/>
          <a:p>
            <a:r>
              <a:rPr lang="en-US" sz="700" dirty="0" smtClean="0"/>
              <a:t>No</a:t>
            </a:r>
            <a:endParaRPr lang="en-US" sz="700" dirty="0"/>
          </a:p>
        </p:txBody>
      </p:sp>
      <p:sp>
        <p:nvSpPr>
          <p:cNvPr id="20" name="Rectangle 19"/>
          <p:cNvSpPr/>
          <p:nvPr/>
        </p:nvSpPr>
        <p:spPr>
          <a:xfrm>
            <a:off x="3609507" y="3497955"/>
            <a:ext cx="1522743" cy="5682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Determine the following:</a:t>
            </a:r>
          </a:p>
          <a:p>
            <a:pPr algn="ctr"/>
            <a:r>
              <a:rPr lang="en-US" sz="700" dirty="0" err="1" smtClean="0">
                <a:solidFill>
                  <a:schemeClr val="tx1"/>
                </a:solidFill>
              </a:rPr>
              <a:t>CrcIdx</a:t>
            </a:r>
            <a:endParaRPr lang="en-US" sz="700" dirty="0" smtClean="0">
              <a:solidFill>
                <a:schemeClr val="tx1"/>
              </a:solidFill>
            </a:endParaRPr>
          </a:p>
          <a:p>
            <a:pPr algn="ctr"/>
            <a:r>
              <a:rPr lang="en-US" sz="700" dirty="0" err="1" smtClean="0">
                <a:solidFill>
                  <a:schemeClr val="tx1"/>
                </a:solidFill>
              </a:rPr>
              <a:t>MsgCntIdx</a:t>
            </a:r>
            <a:endParaRPr lang="en-US" sz="700" dirty="0" smtClean="0">
              <a:solidFill>
                <a:schemeClr val="tx1"/>
              </a:solidFill>
            </a:endParaRPr>
          </a:p>
          <a:p>
            <a:pPr algn="ctr"/>
            <a:r>
              <a:rPr lang="en-US" sz="700" dirty="0" err="1" smtClean="0">
                <a:solidFill>
                  <a:schemeClr val="tx1"/>
                </a:solidFill>
              </a:rPr>
              <a:t>MsgCntPos</a:t>
            </a:r>
            <a:endParaRPr lang="en-US" sz="700" dirty="0">
              <a:solidFill>
                <a:schemeClr val="tx1"/>
              </a:solidFill>
            </a:endParaRPr>
          </a:p>
        </p:txBody>
      </p:sp>
      <p:cxnSp>
        <p:nvCxnSpPr>
          <p:cNvPr id="21" name="Straight Arrow Connector 20"/>
          <p:cNvCxnSpPr>
            <a:stCxn id="20" idx="3"/>
            <a:endCxn id="13" idx="1"/>
          </p:cNvCxnSpPr>
          <p:nvPr/>
        </p:nvCxnSpPr>
        <p:spPr>
          <a:xfrm>
            <a:off x="5132250" y="3782067"/>
            <a:ext cx="5040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7201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51577" y="243886"/>
            <a:ext cx="8792369" cy="857256"/>
          </a:xfrm>
        </p:spPr>
        <p:txBody>
          <a:bodyPr>
            <a:normAutofit/>
          </a:bodyPr>
          <a:lstStyle/>
          <a:p>
            <a:pPr algn="ctr"/>
            <a:r>
              <a:rPr lang="en-US" sz="3600" dirty="0"/>
              <a:t>E2E Execution in IPB11kW </a:t>
            </a:r>
            <a:r>
              <a:rPr lang="en-US" sz="3600" dirty="0" err="1"/>
              <a:t>HvDc</a:t>
            </a:r>
            <a:endParaRPr lang="en-US" sz="3600" dirty="0"/>
          </a:p>
        </p:txBody>
      </p:sp>
      <p:sp>
        <p:nvSpPr>
          <p:cNvPr id="14" name="Rectangle 13"/>
          <p:cNvSpPr/>
          <p:nvPr/>
        </p:nvSpPr>
        <p:spPr>
          <a:xfrm>
            <a:off x="2493043" y="2847339"/>
            <a:ext cx="909393" cy="31282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MsgCtrSts</a:t>
            </a:r>
            <a:r>
              <a:rPr lang="en-US" sz="700" dirty="0" smtClean="0">
                <a:solidFill>
                  <a:schemeClr val="tx1"/>
                </a:solidFill>
              </a:rPr>
              <a:t> = Valid</a:t>
            </a:r>
            <a:endParaRPr lang="en-US" sz="700" dirty="0">
              <a:solidFill>
                <a:schemeClr val="tx1"/>
              </a:solidFill>
            </a:endParaRPr>
          </a:p>
        </p:txBody>
      </p:sp>
      <p:sp>
        <p:nvSpPr>
          <p:cNvPr id="37" name="Diamond 36"/>
          <p:cNvSpPr/>
          <p:nvPr/>
        </p:nvSpPr>
        <p:spPr>
          <a:xfrm>
            <a:off x="793282" y="2563672"/>
            <a:ext cx="1304159" cy="880156"/>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MsgCounter</a:t>
            </a:r>
            <a:r>
              <a:rPr lang="en-US" sz="700" dirty="0" smtClean="0">
                <a:solidFill>
                  <a:schemeClr val="tx1"/>
                </a:solidFill>
              </a:rPr>
              <a:t> ==</a:t>
            </a:r>
            <a:endParaRPr lang="en-US" sz="700" dirty="0">
              <a:solidFill>
                <a:schemeClr val="tx1"/>
              </a:solidFill>
            </a:endParaRPr>
          </a:p>
          <a:p>
            <a:pPr algn="ctr"/>
            <a:r>
              <a:rPr lang="en-US" sz="700" dirty="0">
                <a:solidFill>
                  <a:schemeClr val="tx1"/>
                </a:solidFill>
              </a:rPr>
              <a:t>(Last received+1</a:t>
            </a:r>
            <a:r>
              <a:rPr lang="en-US" sz="700" dirty="0" smtClean="0">
                <a:solidFill>
                  <a:schemeClr val="tx1"/>
                </a:solidFill>
              </a:rPr>
              <a:t>)</a:t>
            </a:r>
            <a:endParaRPr lang="en-US" sz="700" dirty="0">
              <a:solidFill>
                <a:schemeClr val="tx1"/>
              </a:solidFill>
            </a:endParaRPr>
          </a:p>
        </p:txBody>
      </p:sp>
      <p:cxnSp>
        <p:nvCxnSpPr>
          <p:cNvPr id="40" name="Straight Arrow Connector 39"/>
          <p:cNvCxnSpPr>
            <a:stCxn id="37" idx="3"/>
            <a:endCxn id="14" idx="1"/>
          </p:cNvCxnSpPr>
          <p:nvPr/>
        </p:nvCxnSpPr>
        <p:spPr>
          <a:xfrm>
            <a:off x="2097441" y="3003750"/>
            <a:ext cx="3956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Diamond 188"/>
          <p:cNvSpPr/>
          <p:nvPr/>
        </p:nvSpPr>
        <p:spPr>
          <a:xfrm>
            <a:off x="3797202" y="2567077"/>
            <a:ext cx="1451085" cy="876868"/>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MsgLostFlag</a:t>
            </a:r>
            <a:r>
              <a:rPr lang="en-US" sz="700" dirty="0" smtClean="0">
                <a:solidFill>
                  <a:schemeClr val="tx1"/>
                </a:solidFill>
              </a:rPr>
              <a:t>==True</a:t>
            </a:r>
          </a:p>
        </p:txBody>
      </p:sp>
      <p:sp>
        <p:nvSpPr>
          <p:cNvPr id="190" name="Rectangle 189"/>
          <p:cNvSpPr/>
          <p:nvPr/>
        </p:nvSpPr>
        <p:spPr>
          <a:xfrm>
            <a:off x="6985124" y="2844862"/>
            <a:ext cx="990663" cy="3177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healing_ctr</a:t>
            </a:r>
            <a:r>
              <a:rPr lang="en-US" sz="700" dirty="0" smtClean="0">
                <a:solidFill>
                  <a:schemeClr val="tx1"/>
                </a:solidFill>
              </a:rPr>
              <a:t>++</a:t>
            </a:r>
            <a:endParaRPr lang="en-US" sz="700" dirty="0">
              <a:solidFill>
                <a:schemeClr val="tx1"/>
              </a:solidFill>
            </a:endParaRPr>
          </a:p>
        </p:txBody>
      </p:sp>
      <p:cxnSp>
        <p:nvCxnSpPr>
          <p:cNvPr id="194" name="Straight Arrow Connector 193"/>
          <p:cNvCxnSpPr>
            <a:stCxn id="14" idx="3"/>
            <a:endCxn id="189" idx="1"/>
          </p:cNvCxnSpPr>
          <p:nvPr/>
        </p:nvCxnSpPr>
        <p:spPr>
          <a:xfrm>
            <a:off x="3402436" y="3003750"/>
            <a:ext cx="394766" cy="1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3" name="Diamond 322"/>
          <p:cNvSpPr/>
          <p:nvPr/>
        </p:nvSpPr>
        <p:spPr>
          <a:xfrm>
            <a:off x="8449273" y="2666567"/>
            <a:ext cx="1217431" cy="677885"/>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CRCcheck</a:t>
            </a:r>
            <a:r>
              <a:rPr lang="en-US" sz="700" dirty="0" smtClean="0">
                <a:solidFill>
                  <a:schemeClr val="tx1"/>
                </a:solidFill>
              </a:rPr>
              <a:t> ==valid</a:t>
            </a:r>
          </a:p>
        </p:txBody>
      </p:sp>
      <p:sp>
        <p:nvSpPr>
          <p:cNvPr id="557" name="Rectangle 556"/>
          <p:cNvSpPr/>
          <p:nvPr/>
        </p:nvSpPr>
        <p:spPr>
          <a:xfrm>
            <a:off x="10110272" y="2858962"/>
            <a:ext cx="936637" cy="29309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MsgCrcSts</a:t>
            </a:r>
            <a:r>
              <a:rPr lang="en-US" sz="700" dirty="0" smtClean="0">
                <a:solidFill>
                  <a:schemeClr val="tx1"/>
                </a:solidFill>
              </a:rPr>
              <a:t> = Valid</a:t>
            </a:r>
            <a:endParaRPr lang="en-US" sz="700" dirty="0">
              <a:solidFill>
                <a:schemeClr val="tx1"/>
              </a:solidFill>
            </a:endParaRPr>
          </a:p>
        </p:txBody>
      </p:sp>
      <p:cxnSp>
        <p:nvCxnSpPr>
          <p:cNvPr id="559" name="Straight Arrow Connector 558"/>
          <p:cNvCxnSpPr>
            <a:stCxn id="323" idx="3"/>
            <a:endCxn id="557" idx="1"/>
          </p:cNvCxnSpPr>
          <p:nvPr/>
        </p:nvCxnSpPr>
        <p:spPr>
          <a:xfrm flipV="1">
            <a:off x="9666704" y="3005509"/>
            <a:ext cx="4435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9" name="Diamond 618"/>
          <p:cNvSpPr/>
          <p:nvPr/>
        </p:nvSpPr>
        <p:spPr>
          <a:xfrm>
            <a:off x="5559910" y="2683043"/>
            <a:ext cx="1047575" cy="644934"/>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healing_ctr</a:t>
            </a:r>
            <a:r>
              <a:rPr lang="en-US" sz="700" dirty="0" smtClean="0">
                <a:solidFill>
                  <a:schemeClr val="tx1"/>
                </a:solidFill>
              </a:rPr>
              <a:t> &lt; 5</a:t>
            </a:r>
            <a:endParaRPr lang="en-US" sz="700" b="1" dirty="0">
              <a:solidFill>
                <a:schemeClr val="tx1"/>
              </a:solidFill>
            </a:endParaRPr>
          </a:p>
        </p:txBody>
      </p:sp>
      <p:cxnSp>
        <p:nvCxnSpPr>
          <p:cNvPr id="628" name="Straight Arrow Connector 627"/>
          <p:cNvCxnSpPr>
            <a:stCxn id="619" idx="3"/>
            <a:endCxn id="190" idx="1"/>
          </p:cNvCxnSpPr>
          <p:nvPr/>
        </p:nvCxnSpPr>
        <p:spPr>
          <a:xfrm flipV="1">
            <a:off x="6607485" y="3003750"/>
            <a:ext cx="377639" cy="1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0" name="Elbow Connector 629"/>
          <p:cNvCxnSpPr>
            <a:stCxn id="735" idx="3"/>
            <a:endCxn id="323" idx="1"/>
          </p:cNvCxnSpPr>
          <p:nvPr/>
        </p:nvCxnSpPr>
        <p:spPr>
          <a:xfrm flipV="1">
            <a:off x="7975787" y="3005510"/>
            <a:ext cx="473486" cy="7700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4" name="Straight Arrow Connector 733"/>
          <p:cNvCxnSpPr>
            <a:stCxn id="190" idx="3"/>
            <a:endCxn id="323" idx="1"/>
          </p:cNvCxnSpPr>
          <p:nvPr/>
        </p:nvCxnSpPr>
        <p:spPr>
          <a:xfrm>
            <a:off x="7975787" y="3003750"/>
            <a:ext cx="473486" cy="1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5" name="Rectangle 734"/>
          <p:cNvSpPr/>
          <p:nvPr/>
        </p:nvSpPr>
        <p:spPr>
          <a:xfrm>
            <a:off x="6985123" y="3488187"/>
            <a:ext cx="990664" cy="57482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debounceCtr</a:t>
            </a:r>
            <a:r>
              <a:rPr lang="en-US" sz="700" dirty="0" smtClean="0">
                <a:solidFill>
                  <a:schemeClr val="tx1"/>
                </a:solidFill>
              </a:rPr>
              <a:t> = 0</a:t>
            </a:r>
          </a:p>
          <a:p>
            <a:pPr algn="ctr"/>
            <a:r>
              <a:rPr lang="en-US" sz="700" dirty="0" err="1" smtClean="0">
                <a:solidFill>
                  <a:schemeClr val="tx1"/>
                </a:solidFill>
              </a:rPr>
              <a:t>msg_lost_ctr</a:t>
            </a:r>
            <a:r>
              <a:rPr lang="en-US" sz="700" dirty="0" smtClean="0">
                <a:solidFill>
                  <a:schemeClr val="tx1"/>
                </a:solidFill>
              </a:rPr>
              <a:t> = 0</a:t>
            </a:r>
          </a:p>
          <a:p>
            <a:pPr algn="ctr"/>
            <a:r>
              <a:rPr lang="en-US" sz="700" dirty="0" err="1" smtClean="0">
                <a:solidFill>
                  <a:schemeClr val="tx1"/>
                </a:solidFill>
              </a:rPr>
              <a:t>healing_ctr</a:t>
            </a:r>
            <a:r>
              <a:rPr lang="en-US" sz="700" dirty="0" smtClean="0">
                <a:solidFill>
                  <a:schemeClr val="tx1"/>
                </a:solidFill>
              </a:rPr>
              <a:t> = 0</a:t>
            </a:r>
          </a:p>
          <a:p>
            <a:pPr algn="ctr"/>
            <a:r>
              <a:rPr lang="en-US" sz="700" dirty="0" err="1" smtClean="0">
                <a:solidFill>
                  <a:schemeClr val="tx1"/>
                </a:solidFill>
              </a:rPr>
              <a:t>MsgLostFlag</a:t>
            </a:r>
            <a:r>
              <a:rPr lang="en-US" sz="700" dirty="0" smtClean="0">
                <a:solidFill>
                  <a:schemeClr val="tx1"/>
                </a:solidFill>
              </a:rPr>
              <a:t> = 0</a:t>
            </a:r>
          </a:p>
          <a:p>
            <a:pPr algn="ctr"/>
            <a:r>
              <a:rPr lang="en-US" sz="700" dirty="0">
                <a:solidFill>
                  <a:schemeClr val="tx1"/>
                </a:solidFill>
              </a:rPr>
              <a:t>t</a:t>
            </a:r>
            <a:r>
              <a:rPr lang="en-US" sz="700" dirty="0" smtClean="0">
                <a:solidFill>
                  <a:schemeClr val="tx1"/>
                </a:solidFill>
              </a:rPr>
              <a:t>imeout = 0</a:t>
            </a:r>
            <a:endParaRPr lang="en-US" sz="700" dirty="0">
              <a:solidFill>
                <a:schemeClr val="tx1"/>
              </a:solidFill>
            </a:endParaRPr>
          </a:p>
        </p:txBody>
      </p:sp>
      <p:cxnSp>
        <p:nvCxnSpPr>
          <p:cNvPr id="737" name="Elbow Connector 736"/>
          <p:cNvCxnSpPr>
            <a:stCxn id="619" idx="2"/>
            <a:endCxn id="735" idx="1"/>
          </p:cNvCxnSpPr>
          <p:nvPr/>
        </p:nvCxnSpPr>
        <p:spPr>
          <a:xfrm rot="16200000" flipH="1">
            <a:off x="6310599" y="3101075"/>
            <a:ext cx="447622" cy="9014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8" name="Straight Arrow Connector 757"/>
          <p:cNvCxnSpPr>
            <a:stCxn id="189" idx="3"/>
            <a:endCxn id="619" idx="1"/>
          </p:cNvCxnSpPr>
          <p:nvPr/>
        </p:nvCxnSpPr>
        <p:spPr>
          <a:xfrm flipV="1">
            <a:off x="5248287" y="3005510"/>
            <a:ext cx="3116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3" name="Elbow Connector 772"/>
          <p:cNvCxnSpPr>
            <a:stCxn id="189" idx="2"/>
            <a:endCxn id="323" idx="1"/>
          </p:cNvCxnSpPr>
          <p:nvPr/>
        </p:nvCxnSpPr>
        <p:spPr>
          <a:xfrm rot="5400000" flipH="1" flipV="1">
            <a:off x="6266791" y="1261464"/>
            <a:ext cx="438435" cy="3926528"/>
          </a:xfrm>
          <a:prstGeom prst="bentConnector4">
            <a:avLst>
              <a:gd name="adj1" fmla="val -232892"/>
              <a:gd name="adj2" fmla="val 93925"/>
            </a:avLst>
          </a:prstGeom>
          <a:ln>
            <a:tailEnd type="triangle"/>
          </a:ln>
        </p:spPr>
        <p:style>
          <a:lnRef idx="1">
            <a:schemeClr val="accent1"/>
          </a:lnRef>
          <a:fillRef idx="0">
            <a:schemeClr val="accent1"/>
          </a:fillRef>
          <a:effectRef idx="0">
            <a:schemeClr val="accent1"/>
          </a:effectRef>
          <a:fontRef idx="minor">
            <a:schemeClr val="tx1"/>
          </a:fontRef>
        </p:style>
      </p:cxnSp>
      <p:sp>
        <p:nvSpPr>
          <p:cNvPr id="795" name="TextBox 794"/>
          <p:cNvSpPr txBox="1"/>
          <p:nvPr/>
        </p:nvSpPr>
        <p:spPr>
          <a:xfrm>
            <a:off x="2082440" y="2781873"/>
            <a:ext cx="443568" cy="200055"/>
          </a:xfrm>
          <a:prstGeom prst="rect">
            <a:avLst/>
          </a:prstGeom>
          <a:noFill/>
        </p:spPr>
        <p:txBody>
          <a:bodyPr wrap="square" rtlCol="0">
            <a:spAutoFit/>
          </a:bodyPr>
          <a:lstStyle/>
          <a:p>
            <a:r>
              <a:rPr lang="en-US" sz="700" dirty="0" smtClean="0"/>
              <a:t>Yes</a:t>
            </a:r>
            <a:endParaRPr lang="en-US" sz="700" dirty="0"/>
          </a:p>
        </p:txBody>
      </p:sp>
      <p:sp>
        <p:nvSpPr>
          <p:cNvPr id="796" name="TextBox 795"/>
          <p:cNvSpPr txBox="1"/>
          <p:nvPr/>
        </p:nvSpPr>
        <p:spPr>
          <a:xfrm>
            <a:off x="3417395" y="2808980"/>
            <a:ext cx="443568" cy="200055"/>
          </a:xfrm>
          <a:prstGeom prst="rect">
            <a:avLst/>
          </a:prstGeom>
          <a:noFill/>
        </p:spPr>
        <p:txBody>
          <a:bodyPr wrap="square" rtlCol="0">
            <a:spAutoFit/>
          </a:bodyPr>
          <a:lstStyle/>
          <a:p>
            <a:r>
              <a:rPr lang="en-US" sz="700" dirty="0" smtClean="0"/>
              <a:t>Yes</a:t>
            </a:r>
            <a:endParaRPr lang="en-US" sz="700" dirty="0"/>
          </a:p>
        </p:txBody>
      </p:sp>
      <p:sp>
        <p:nvSpPr>
          <p:cNvPr id="797" name="TextBox 796"/>
          <p:cNvSpPr txBox="1"/>
          <p:nvPr/>
        </p:nvSpPr>
        <p:spPr>
          <a:xfrm>
            <a:off x="5208597" y="2788898"/>
            <a:ext cx="443568" cy="200055"/>
          </a:xfrm>
          <a:prstGeom prst="rect">
            <a:avLst/>
          </a:prstGeom>
          <a:noFill/>
        </p:spPr>
        <p:txBody>
          <a:bodyPr wrap="square" rtlCol="0">
            <a:spAutoFit/>
          </a:bodyPr>
          <a:lstStyle/>
          <a:p>
            <a:r>
              <a:rPr lang="en-US" sz="700" dirty="0" smtClean="0"/>
              <a:t>Yes</a:t>
            </a:r>
            <a:endParaRPr lang="en-US" sz="700" dirty="0"/>
          </a:p>
        </p:txBody>
      </p:sp>
      <p:sp>
        <p:nvSpPr>
          <p:cNvPr id="798" name="TextBox 797"/>
          <p:cNvSpPr txBox="1"/>
          <p:nvPr/>
        </p:nvSpPr>
        <p:spPr>
          <a:xfrm>
            <a:off x="6574520" y="2788898"/>
            <a:ext cx="443568" cy="200055"/>
          </a:xfrm>
          <a:prstGeom prst="rect">
            <a:avLst/>
          </a:prstGeom>
          <a:noFill/>
        </p:spPr>
        <p:txBody>
          <a:bodyPr wrap="square" rtlCol="0">
            <a:spAutoFit/>
          </a:bodyPr>
          <a:lstStyle/>
          <a:p>
            <a:r>
              <a:rPr lang="en-US" sz="700" dirty="0" smtClean="0"/>
              <a:t>Yes</a:t>
            </a:r>
            <a:endParaRPr lang="en-US" sz="700" dirty="0"/>
          </a:p>
        </p:txBody>
      </p:sp>
      <p:sp>
        <p:nvSpPr>
          <p:cNvPr id="799" name="TextBox 798"/>
          <p:cNvSpPr txBox="1"/>
          <p:nvPr/>
        </p:nvSpPr>
        <p:spPr>
          <a:xfrm>
            <a:off x="8131642" y="2781872"/>
            <a:ext cx="443568" cy="200055"/>
          </a:xfrm>
          <a:prstGeom prst="rect">
            <a:avLst/>
          </a:prstGeom>
          <a:noFill/>
        </p:spPr>
        <p:txBody>
          <a:bodyPr wrap="square" rtlCol="0">
            <a:spAutoFit/>
          </a:bodyPr>
          <a:lstStyle/>
          <a:p>
            <a:r>
              <a:rPr lang="en-US" sz="700" dirty="0" smtClean="0"/>
              <a:t>Yes</a:t>
            </a:r>
            <a:endParaRPr lang="en-US" sz="700" dirty="0"/>
          </a:p>
        </p:txBody>
      </p:sp>
      <p:sp>
        <p:nvSpPr>
          <p:cNvPr id="800" name="TextBox 799"/>
          <p:cNvSpPr txBox="1"/>
          <p:nvPr/>
        </p:nvSpPr>
        <p:spPr>
          <a:xfrm>
            <a:off x="9666704" y="2788898"/>
            <a:ext cx="443568" cy="200055"/>
          </a:xfrm>
          <a:prstGeom prst="rect">
            <a:avLst/>
          </a:prstGeom>
          <a:noFill/>
        </p:spPr>
        <p:txBody>
          <a:bodyPr wrap="square" rtlCol="0">
            <a:spAutoFit/>
          </a:bodyPr>
          <a:lstStyle/>
          <a:p>
            <a:r>
              <a:rPr lang="en-US" sz="700" dirty="0" smtClean="0"/>
              <a:t>Yes</a:t>
            </a:r>
            <a:endParaRPr lang="en-US" sz="700" dirty="0"/>
          </a:p>
        </p:txBody>
      </p:sp>
      <p:sp>
        <p:nvSpPr>
          <p:cNvPr id="801" name="TextBox 800"/>
          <p:cNvSpPr txBox="1"/>
          <p:nvPr/>
        </p:nvSpPr>
        <p:spPr>
          <a:xfrm>
            <a:off x="6092565" y="3360393"/>
            <a:ext cx="443568" cy="200055"/>
          </a:xfrm>
          <a:prstGeom prst="rect">
            <a:avLst/>
          </a:prstGeom>
          <a:noFill/>
        </p:spPr>
        <p:txBody>
          <a:bodyPr wrap="square" rtlCol="0">
            <a:spAutoFit/>
          </a:bodyPr>
          <a:lstStyle/>
          <a:p>
            <a:r>
              <a:rPr lang="en-US" sz="700" dirty="0" smtClean="0"/>
              <a:t>No</a:t>
            </a:r>
            <a:endParaRPr lang="en-US" sz="700" dirty="0"/>
          </a:p>
        </p:txBody>
      </p:sp>
      <p:sp>
        <p:nvSpPr>
          <p:cNvPr id="802" name="TextBox 801"/>
          <p:cNvSpPr txBox="1"/>
          <p:nvPr/>
        </p:nvSpPr>
        <p:spPr>
          <a:xfrm>
            <a:off x="4530683" y="3468397"/>
            <a:ext cx="443568" cy="200055"/>
          </a:xfrm>
          <a:prstGeom prst="rect">
            <a:avLst/>
          </a:prstGeom>
          <a:noFill/>
        </p:spPr>
        <p:txBody>
          <a:bodyPr wrap="square" rtlCol="0">
            <a:spAutoFit/>
          </a:bodyPr>
          <a:lstStyle/>
          <a:p>
            <a:r>
              <a:rPr lang="en-US" sz="700" dirty="0" smtClean="0"/>
              <a:t>No</a:t>
            </a:r>
            <a:endParaRPr lang="en-US" sz="700" dirty="0"/>
          </a:p>
        </p:txBody>
      </p:sp>
      <p:sp>
        <p:nvSpPr>
          <p:cNvPr id="803" name="TextBox 802"/>
          <p:cNvSpPr txBox="1"/>
          <p:nvPr/>
        </p:nvSpPr>
        <p:spPr>
          <a:xfrm>
            <a:off x="1514599" y="3468397"/>
            <a:ext cx="443568" cy="200055"/>
          </a:xfrm>
          <a:prstGeom prst="rect">
            <a:avLst/>
          </a:prstGeom>
          <a:noFill/>
        </p:spPr>
        <p:txBody>
          <a:bodyPr wrap="square" rtlCol="0">
            <a:spAutoFit/>
          </a:bodyPr>
          <a:lstStyle/>
          <a:p>
            <a:r>
              <a:rPr lang="en-US" sz="700" dirty="0" smtClean="0"/>
              <a:t>No</a:t>
            </a:r>
            <a:endParaRPr lang="en-US" sz="700" dirty="0"/>
          </a:p>
        </p:txBody>
      </p:sp>
      <p:cxnSp>
        <p:nvCxnSpPr>
          <p:cNvPr id="806" name="Straight Arrow Connector 805"/>
          <p:cNvCxnSpPr>
            <a:stCxn id="37" idx="2"/>
          </p:cNvCxnSpPr>
          <p:nvPr/>
        </p:nvCxnSpPr>
        <p:spPr>
          <a:xfrm flipH="1">
            <a:off x="1445361" y="3443828"/>
            <a:ext cx="1" cy="619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7" name="TextBox 806"/>
          <p:cNvSpPr txBox="1"/>
          <p:nvPr/>
        </p:nvSpPr>
        <p:spPr>
          <a:xfrm>
            <a:off x="793282" y="4063010"/>
            <a:ext cx="1619365" cy="338554"/>
          </a:xfrm>
          <a:prstGeom prst="rect">
            <a:avLst/>
          </a:prstGeom>
          <a:noFill/>
        </p:spPr>
        <p:txBody>
          <a:bodyPr wrap="square" rtlCol="0">
            <a:spAutoFit/>
          </a:bodyPr>
          <a:lstStyle/>
          <a:p>
            <a:r>
              <a:rPr lang="en-US" sz="800" dirty="0" smtClean="0"/>
              <a:t>Check if  </a:t>
            </a:r>
            <a:r>
              <a:rPr lang="en-US" sz="800" dirty="0" err="1" smtClean="0"/>
              <a:t>MsgCounter</a:t>
            </a:r>
            <a:r>
              <a:rPr lang="en-US" sz="800" dirty="0" smtClean="0"/>
              <a:t> same as last</a:t>
            </a:r>
          </a:p>
          <a:p>
            <a:pPr algn="ctr"/>
            <a:r>
              <a:rPr lang="en-US" sz="800" dirty="0" smtClean="0"/>
              <a:t>(next slide)</a:t>
            </a:r>
            <a:endParaRPr lang="en-US" sz="800" dirty="0"/>
          </a:p>
        </p:txBody>
      </p:sp>
      <p:sp>
        <p:nvSpPr>
          <p:cNvPr id="818" name="Rectangle 817"/>
          <p:cNvSpPr/>
          <p:nvPr/>
        </p:nvSpPr>
        <p:spPr>
          <a:xfrm>
            <a:off x="8589669" y="4207987"/>
            <a:ext cx="936637" cy="293093"/>
          </a:xfrm>
          <a:prstGeom prst="rect">
            <a:avLst/>
          </a:prstGeom>
          <a:solidFill>
            <a:srgbClr val="F58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MsgCrcSts</a:t>
            </a:r>
            <a:r>
              <a:rPr lang="en-US" sz="700" dirty="0" smtClean="0">
                <a:solidFill>
                  <a:schemeClr val="tx1"/>
                </a:solidFill>
              </a:rPr>
              <a:t> = Invalid</a:t>
            </a:r>
            <a:endParaRPr lang="en-US" sz="700" dirty="0">
              <a:solidFill>
                <a:schemeClr val="tx1"/>
              </a:solidFill>
            </a:endParaRPr>
          </a:p>
        </p:txBody>
      </p:sp>
      <p:cxnSp>
        <p:nvCxnSpPr>
          <p:cNvPr id="829" name="Elbow Connector 828"/>
          <p:cNvCxnSpPr>
            <a:stCxn id="14" idx="2"/>
            <a:endCxn id="830" idx="1"/>
          </p:cNvCxnSpPr>
          <p:nvPr/>
        </p:nvCxnSpPr>
        <p:spPr>
          <a:xfrm rot="16200000" flipH="1">
            <a:off x="3306885" y="2801015"/>
            <a:ext cx="2148971" cy="28672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30" name="TextBox 829"/>
          <p:cNvSpPr txBox="1"/>
          <p:nvPr/>
        </p:nvSpPr>
        <p:spPr>
          <a:xfrm>
            <a:off x="5815000" y="5139854"/>
            <a:ext cx="3242987" cy="338554"/>
          </a:xfrm>
          <a:prstGeom prst="rect">
            <a:avLst/>
          </a:prstGeom>
          <a:noFill/>
        </p:spPr>
        <p:txBody>
          <a:bodyPr wrap="square" rtlCol="0">
            <a:spAutoFit/>
          </a:bodyPr>
          <a:lstStyle/>
          <a:p>
            <a:pPr algn="ctr"/>
            <a:r>
              <a:rPr lang="en-US" sz="800" dirty="0" smtClean="0"/>
              <a:t>Combine </a:t>
            </a:r>
            <a:r>
              <a:rPr lang="en-US" sz="800" dirty="0" err="1" smtClean="0"/>
              <a:t>MsgCtrSts</a:t>
            </a:r>
            <a:r>
              <a:rPr lang="en-US" sz="800" dirty="0" smtClean="0"/>
              <a:t> and </a:t>
            </a:r>
            <a:r>
              <a:rPr lang="en-US" sz="800" dirty="0" err="1" smtClean="0"/>
              <a:t>MsgCrcSts</a:t>
            </a:r>
            <a:r>
              <a:rPr lang="en-US" sz="800" dirty="0" smtClean="0"/>
              <a:t> to determine the state of </a:t>
            </a:r>
            <a:r>
              <a:rPr lang="en-US" sz="800" dirty="0" err="1" smtClean="0"/>
              <a:t>msg</a:t>
            </a:r>
            <a:r>
              <a:rPr lang="en-US" sz="800" dirty="0" smtClean="0"/>
              <a:t> E2E protection status</a:t>
            </a:r>
            <a:endParaRPr lang="en-US" sz="800" dirty="0"/>
          </a:p>
        </p:txBody>
      </p:sp>
      <p:cxnSp>
        <p:nvCxnSpPr>
          <p:cNvPr id="832" name="Straight Arrow Connector 831"/>
          <p:cNvCxnSpPr>
            <a:stCxn id="323" idx="2"/>
            <a:endCxn id="818" idx="0"/>
          </p:cNvCxnSpPr>
          <p:nvPr/>
        </p:nvCxnSpPr>
        <p:spPr>
          <a:xfrm flipH="1">
            <a:off x="9057988" y="3344452"/>
            <a:ext cx="1" cy="863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3" name="TextBox 832"/>
          <p:cNvSpPr txBox="1"/>
          <p:nvPr/>
        </p:nvSpPr>
        <p:spPr>
          <a:xfrm>
            <a:off x="9063000" y="3408782"/>
            <a:ext cx="443568" cy="200055"/>
          </a:xfrm>
          <a:prstGeom prst="rect">
            <a:avLst/>
          </a:prstGeom>
          <a:noFill/>
        </p:spPr>
        <p:txBody>
          <a:bodyPr wrap="square" rtlCol="0">
            <a:spAutoFit/>
          </a:bodyPr>
          <a:lstStyle/>
          <a:p>
            <a:r>
              <a:rPr lang="en-US" sz="700" dirty="0" smtClean="0"/>
              <a:t>No</a:t>
            </a:r>
            <a:endParaRPr lang="en-US" sz="700" dirty="0"/>
          </a:p>
        </p:txBody>
      </p:sp>
      <p:cxnSp>
        <p:nvCxnSpPr>
          <p:cNvPr id="835" name="Elbow Connector 834"/>
          <p:cNvCxnSpPr>
            <a:stCxn id="818" idx="2"/>
            <a:endCxn id="830" idx="0"/>
          </p:cNvCxnSpPr>
          <p:nvPr/>
        </p:nvCxnSpPr>
        <p:spPr>
          <a:xfrm rot="5400000">
            <a:off x="7927854" y="4009720"/>
            <a:ext cx="638774" cy="16214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7" name="Elbow Connector 836"/>
          <p:cNvCxnSpPr>
            <a:stCxn id="557" idx="2"/>
            <a:endCxn id="830" idx="3"/>
          </p:cNvCxnSpPr>
          <p:nvPr/>
        </p:nvCxnSpPr>
        <p:spPr>
          <a:xfrm rot="5400000">
            <a:off x="8739751" y="3470291"/>
            <a:ext cx="2157076" cy="15206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49" name="Foliennummernplatzhalter 3"/>
          <p:cNvSpPr>
            <a:spLocks noGrp="1"/>
          </p:cNvSpPr>
          <p:nvPr>
            <p:ph type="sldNum" sz="quarter" idx="10"/>
          </p:nvPr>
        </p:nvSpPr>
        <p:spPr>
          <a:xfrm>
            <a:off x="8610600" y="6356350"/>
            <a:ext cx="2743200" cy="365125"/>
          </a:xfrm>
        </p:spPr>
        <p:txBody>
          <a:bodyPr/>
          <a:lstStyle/>
          <a:p>
            <a:fld id="{79B88209-8351-4051-9A55-7BFB5B683B63}" type="slidenum">
              <a:rPr lang="zh-TW" altLang="en-US" smtClean="0"/>
              <a:pPr/>
              <a:t>8</a:t>
            </a:fld>
            <a:endParaRPr lang="en-US" altLang="zh-TW" dirty="0"/>
          </a:p>
        </p:txBody>
      </p:sp>
      <p:sp>
        <p:nvSpPr>
          <p:cNvPr id="889" name="Rectangle 888"/>
          <p:cNvSpPr/>
          <p:nvPr/>
        </p:nvSpPr>
        <p:spPr>
          <a:xfrm>
            <a:off x="572147" y="1316398"/>
            <a:ext cx="10535581" cy="646331"/>
          </a:xfrm>
          <a:prstGeom prst="rect">
            <a:avLst/>
          </a:prstGeom>
        </p:spPr>
        <p:txBody>
          <a:bodyPr wrap="square">
            <a:spAutoFit/>
          </a:bodyPr>
          <a:lstStyle/>
          <a:p>
            <a:r>
              <a:rPr lang="en-US" dirty="0" smtClean="0">
                <a:latin typeface="Calibri" panose="020F0502020204030204" pitchFamily="34" charset="0"/>
                <a:ea typeface="Calibri" panose="020F0502020204030204" pitchFamily="34" charset="0"/>
                <a:cs typeface="Times New Roman" panose="02020603050405020304" pitchFamily="18" charset="0"/>
              </a:rPr>
              <a:t>2</a:t>
            </a:r>
            <a:r>
              <a:rPr lang="en-US" dirty="0">
                <a:latin typeface="Calibri" panose="020F0502020204030204" pitchFamily="34" charset="0"/>
                <a:ea typeface="Calibri" panose="020F0502020204030204" pitchFamily="34" charset="0"/>
                <a:cs typeface="Times New Roman" panose="02020603050405020304" pitchFamily="18" charset="0"/>
              </a:rPr>
              <a:t>. Valid message counter - message counter received is incremented by only 1 over previous reception</a:t>
            </a:r>
            <a:r>
              <a:rPr lang="en-US" dirty="0" smtClean="0">
                <a:latin typeface="Calibri" panose="020F0502020204030204" pitchFamily="34" charset="0"/>
                <a:ea typeface="Calibri" panose="020F0502020204030204" pitchFamily="34" charset="0"/>
                <a:cs typeface="Times New Roman" panose="02020603050405020304" pitchFamily="18" charset="0"/>
              </a:rPr>
              <a:t>.</a:t>
            </a:r>
          </a:p>
          <a:p>
            <a:r>
              <a:rPr lang="en-US" dirty="0">
                <a:latin typeface="Calibri" panose="020F0502020204030204" pitchFamily="34" charset="0"/>
                <a:ea typeface="Calibri" panose="020F0502020204030204" pitchFamily="34" charset="0"/>
                <a:cs typeface="Times New Roman" panose="02020603050405020304" pitchFamily="18" charset="0"/>
              </a:rPr>
              <a:t>Calculate CRC over data and message counter of received message and validate</a:t>
            </a:r>
            <a:r>
              <a:rPr lang="en-US" dirty="0" smtClean="0">
                <a:latin typeface="Calibri" panose="020F0502020204030204" pitchFamily="34"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8182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fld id="{79B88209-8351-4051-9A55-7BFB5B683B63}" type="slidenum">
              <a:rPr lang="zh-TW" altLang="en-US" smtClean="0"/>
              <a:pPr/>
              <a:t>9</a:t>
            </a:fld>
            <a:endParaRPr lang="en-US" altLang="zh-TW" dirty="0"/>
          </a:p>
        </p:txBody>
      </p:sp>
      <p:sp>
        <p:nvSpPr>
          <p:cNvPr id="6" name="Foliennummernplatzhalter 3"/>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9B88209-8351-4051-9A55-7BFB5B683B63}" type="slidenum">
              <a:rPr lang="zh-TW" altLang="en-US" smtClean="0"/>
              <a:pPr/>
              <a:t>9</a:t>
            </a:fld>
            <a:endParaRPr lang="en-US" altLang="zh-TW" dirty="0"/>
          </a:p>
        </p:txBody>
      </p:sp>
      <p:sp>
        <p:nvSpPr>
          <p:cNvPr id="7" name="Rectangle 6"/>
          <p:cNvSpPr/>
          <p:nvPr/>
        </p:nvSpPr>
        <p:spPr>
          <a:xfrm>
            <a:off x="3968104" y="2557085"/>
            <a:ext cx="985235" cy="3160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debounceCtr</a:t>
            </a:r>
            <a:r>
              <a:rPr lang="en-US" sz="700" dirty="0" smtClean="0">
                <a:solidFill>
                  <a:schemeClr val="tx1"/>
                </a:solidFill>
              </a:rPr>
              <a:t>++</a:t>
            </a:r>
            <a:endParaRPr lang="en-US" sz="700" dirty="0">
              <a:solidFill>
                <a:schemeClr val="tx1"/>
              </a:solidFill>
            </a:endParaRPr>
          </a:p>
        </p:txBody>
      </p:sp>
      <p:sp>
        <p:nvSpPr>
          <p:cNvPr id="9" name="Diamond 8"/>
          <p:cNvSpPr/>
          <p:nvPr/>
        </p:nvSpPr>
        <p:spPr>
          <a:xfrm>
            <a:off x="631021" y="2300179"/>
            <a:ext cx="1324829" cy="834932"/>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MsgCounter</a:t>
            </a:r>
            <a:r>
              <a:rPr lang="en-US" sz="700" dirty="0" smtClean="0">
                <a:solidFill>
                  <a:schemeClr val="tx1"/>
                </a:solidFill>
              </a:rPr>
              <a:t> ==</a:t>
            </a:r>
            <a:endParaRPr lang="en-US" sz="700" dirty="0">
              <a:solidFill>
                <a:schemeClr val="tx1"/>
              </a:solidFill>
            </a:endParaRPr>
          </a:p>
          <a:p>
            <a:pPr algn="ctr"/>
            <a:r>
              <a:rPr lang="en-US" sz="700" dirty="0">
                <a:solidFill>
                  <a:schemeClr val="tx1"/>
                </a:solidFill>
              </a:rPr>
              <a:t>(Last </a:t>
            </a:r>
            <a:r>
              <a:rPr lang="en-US" sz="700" dirty="0" smtClean="0">
                <a:solidFill>
                  <a:schemeClr val="tx1"/>
                </a:solidFill>
              </a:rPr>
              <a:t>received)</a:t>
            </a:r>
            <a:endParaRPr lang="en-US" sz="700" dirty="0">
              <a:solidFill>
                <a:schemeClr val="tx1"/>
              </a:solidFill>
            </a:endParaRPr>
          </a:p>
        </p:txBody>
      </p:sp>
      <p:sp>
        <p:nvSpPr>
          <p:cNvPr id="12" name="Diamond 11"/>
          <p:cNvSpPr/>
          <p:nvPr/>
        </p:nvSpPr>
        <p:spPr>
          <a:xfrm>
            <a:off x="2249818" y="2313351"/>
            <a:ext cx="1316934" cy="795491"/>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debounceCtr</a:t>
            </a:r>
            <a:r>
              <a:rPr lang="en-US" sz="700" dirty="0" smtClean="0">
                <a:solidFill>
                  <a:schemeClr val="tx1"/>
                </a:solidFill>
              </a:rPr>
              <a:t> &lt; 5</a:t>
            </a:r>
            <a:endParaRPr lang="en-US" sz="700" dirty="0">
              <a:solidFill>
                <a:schemeClr val="tx1"/>
              </a:solidFill>
            </a:endParaRPr>
          </a:p>
        </p:txBody>
      </p:sp>
      <p:cxnSp>
        <p:nvCxnSpPr>
          <p:cNvPr id="16" name="Straight Arrow Connector 15"/>
          <p:cNvCxnSpPr>
            <a:stCxn id="9" idx="3"/>
            <a:endCxn id="12" idx="1"/>
          </p:cNvCxnSpPr>
          <p:nvPr/>
        </p:nvCxnSpPr>
        <p:spPr>
          <a:xfrm flipV="1">
            <a:off x="1955850" y="2711097"/>
            <a:ext cx="293968" cy="6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3"/>
            <a:endCxn id="7" idx="1"/>
          </p:cNvCxnSpPr>
          <p:nvPr/>
        </p:nvCxnSpPr>
        <p:spPr>
          <a:xfrm>
            <a:off x="3566752" y="2711097"/>
            <a:ext cx="401352" cy="4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Diamond 24"/>
          <p:cNvSpPr/>
          <p:nvPr/>
        </p:nvSpPr>
        <p:spPr>
          <a:xfrm>
            <a:off x="7272595" y="2378941"/>
            <a:ext cx="1277060" cy="677885"/>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MsgLostFlag</a:t>
            </a:r>
            <a:r>
              <a:rPr lang="en-US" sz="700" dirty="0" smtClean="0">
                <a:solidFill>
                  <a:schemeClr val="tx1"/>
                </a:solidFill>
              </a:rPr>
              <a:t>== True</a:t>
            </a:r>
          </a:p>
        </p:txBody>
      </p:sp>
      <p:sp>
        <p:nvSpPr>
          <p:cNvPr id="27" name="Rectangle 26"/>
          <p:cNvSpPr/>
          <p:nvPr/>
        </p:nvSpPr>
        <p:spPr>
          <a:xfrm>
            <a:off x="5400714" y="3130708"/>
            <a:ext cx="1270220" cy="358298"/>
          </a:xfrm>
          <a:prstGeom prst="rect">
            <a:avLst/>
          </a:prstGeom>
          <a:solidFill>
            <a:srgbClr val="F58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MsgCtrSts</a:t>
            </a:r>
            <a:r>
              <a:rPr lang="en-US" sz="700" dirty="0" smtClean="0">
                <a:solidFill>
                  <a:schemeClr val="tx1"/>
                </a:solidFill>
              </a:rPr>
              <a:t> = </a:t>
            </a:r>
            <a:r>
              <a:rPr lang="en-US" sz="700" dirty="0" err="1" smtClean="0">
                <a:solidFill>
                  <a:schemeClr val="tx1"/>
                </a:solidFill>
              </a:rPr>
              <a:t>DebounceMaxReached</a:t>
            </a:r>
            <a:endParaRPr lang="en-US" sz="700" dirty="0">
              <a:solidFill>
                <a:schemeClr val="tx1"/>
              </a:solidFill>
            </a:endParaRPr>
          </a:p>
        </p:txBody>
      </p:sp>
      <p:cxnSp>
        <p:nvCxnSpPr>
          <p:cNvPr id="28" name="Elbow Connector 27"/>
          <p:cNvCxnSpPr>
            <a:stCxn id="12" idx="2"/>
            <a:endCxn id="27" idx="1"/>
          </p:cNvCxnSpPr>
          <p:nvPr/>
        </p:nvCxnSpPr>
        <p:spPr>
          <a:xfrm rot="16200000" flipH="1">
            <a:off x="4053992" y="1963134"/>
            <a:ext cx="201015" cy="24924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3"/>
            <a:endCxn id="42" idx="1"/>
          </p:cNvCxnSpPr>
          <p:nvPr/>
        </p:nvCxnSpPr>
        <p:spPr>
          <a:xfrm>
            <a:off x="4953339" y="2715133"/>
            <a:ext cx="447374" cy="2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42" idx="3"/>
            <a:endCxn id="25" idx="1"/>
          </p:cNvCxnSpPr>
          <p:nvPr/>
        </p:nvCxnSpPr>
        <p:spPr>
          <a:xfrm>
            <a:off x="6670933" y="2717645"/>
            <a:ext cx="601662" cy="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5" idx="3"/>
            <a:endCxn id="40" idx="1"/>
          </p:cNvCxnSpPr>
          <p:nvPr/>
        </p:nvCxnSpPr>
        <p:spPr>
          <a:xfrm>
            <a:off x="8549655" y="2717884"/>
            <a:ext cx="349922" cy="3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0232078" y="2602384"/>
            <a:ext cx="763929" cy="2471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healing_ctr</a:t>
            </a:r>
            <a:r>
              <a:rPr lang="en-US" sz="700" dirty="0" smtClean="0">
                <a:solidFill>
                  <a:schemeClr val="tx1"/>
                </a:solidFill>
              </a:rPr>
              <a:t>--</a:t>
            </a:r>
            <a:endParaRPr lang="en-US" sz="700" dirty="0">
              <a:solidFill>
                <a:schemeClr val="tx1"/>
              </a:solidFill>
            </a:endParaRPr>
          </a:p>
        </p:txBody>
      </p:sp>
      <p:sp>
        <p:nvSpPr>
          <p:cNvPr id="40" name="Diamond 39"/>
          <p:cNvSpPr/>
          <p:nvPr/>
        </p:nvSpPr>
        <p:spPr>
          <a:xfrm>
            <a:off x="8899577" y="2399371"/>
            <a:ext cx="1047575" cy="644934"/>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healing_ctr</a:t>
            </a:r>
            <a:r>
              <a:rPr lang="en-US" sz="700" dirty="0" smtClean="0">
                <a:solidFill>
                  <a:schemeClr val="tx1"/>
                </a:solidFill>
              </a:rPr>
              <a:t> &gt; 0</a:t>
            </a:r>
            <a:endParaRPr lang="en-US" sz="700" b="1" dirty="0">
              <a:solidFill>
                <a:schemeClr val="tx1"/>
              </a:solidFill>
            </a:endParaRPr>
          </a:p>
        </p:txBody>
      </p:sp>
      <p:cxnSp>
        <p:nvCxnSpPr>
          <p:cNvPr id="41" name="Straight Arrow Connector 40"/>
          <p:cNvCxnSpPr>
            <a:stCxn id="40" idx="3"/>
            <a:endCxn id="39" idx="1"/>
          </p:cNvCxnSpPr>
          <p:nvPr/>
        </p:nvCxnSpPr>
        <p:spPr>
          <a:xfrm>
            <a:off x="9947152" y="2721838"/>
            <a:ext cx="284926" cy="4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400713" y="2531899"/>
            <a:ext cx="1270220" cy="37149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MsgCtrSts</a:t>
            </a:r>
            <a:r>
              <a:rPr lang="en-US" sz="700" dirty="0" smtClean="0">
                <a:solidFill>
                  <a:schemeClr val="tx1"/>
                </a:solidFill>
              </a:rPr>
              <a:t> = Valid</a:t>
            </a:r>
            <a:endParaRPr lang="en-US" sz="700" dirty="0">
              <a:solidFill>
                <a:schemeClr val="tx1"/>
              </a:solidFill>
            </a:endParaRPr>
          </a:p>
        </p:txBody>
      </p:sp>
      <p:cxnSp>
        <p:nvCxnSpPr>
          <p:cNvPr id="66" name="Elbow Connector 65"/>
          <p:cNvCxnSpPr>
            <a:stCxn id="27" idx="3"/>
            <a:endCxn id="25" idx="1"/>
          </p:cNvCxnSpPr>
          <p:nvPr/>
        </p:nvCxnSpPr>
        <p:spPr>
          <a:xfrm flipV="1">
            <a:off x="6670934" y="2717884"/>
            <a:ext cx="601661" cy="59197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 idx="2"/>
          </p:cNvCxnSpPr>
          <p:nvPr/>
        </p:nvCxnSpPr>
        <p:spPr>
          <a:xfrm>
            <a:off x="1293436" y="3135111"/>
            <a:ext cx="0" cy="584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298785" y="3246109"/>
            <a:ext cx="443568" cy="200055"/>
          </a:xfrm>
          <a:prstGeom prst="rect">
            <a:avLst/>
          </a:prstGeom>
          <a:noFill/>
        </p:spPr>
        <p:txBody>
          <a:bodyPr wrap="square" rtlCol="0">
            <a:spAutoFit/>
          </a:bodyPr>
          <a:lstStyle/>
          <a:p>
            <a:r>
              <a:rPr lang="en-US" sz="700" dirty="0" smtClean="0"/>
              <a:t>No</a:t>
            </a:r>
            <a:endParaRPr lang="en-US" sz="700" dirty="0"/>
          </a:p>
        </p:txBody>
      </p:sp>
      <p:sp>
        <p:nvSpPr>
          <p:cNvPr id="113" name="TextBox 112"/>
          <p:cNvSpPr txBox="1"/>
          <p:nvPr/>
        </p:nvSpPr>
        <p:spPr>
          <a:xfrm>
            <a:off x="2906181" y="3097211"/>
            <a:ext cx="443568" cy="200055"/>
          </a:xfrm>
          <a:prstGeom prst="rect">
            <a:avLst/>
          </a:prstGeom>
          <a:noFill/>
        </p:spPr>
        <p:txBody>
          <a:bodyPr wrap="square" rtlCol="0">
            <a:spAutoFit/>
          </a:bodyPr>
          <a:lstStyle/>
          <a:p>
            <a:r>
              <a:rPr lang="en-US" sz="700" dirty="0" smtClean="0"/>
              <a:t>No</a:t>
            </a:r>
            <a:endParaRPr lang="en-US" sz="700" dirty="0"/>
          </a:p>
        </p:txBody>
      </p:sp>
      <p:sp>
        <p:nvSpPr>
          <p:cNvPr id="116" name="Diamond 115"/>
          <p:cNvSpPr/>
          <p:nvPr/>
        </p:nvSpPr>
        <p:spPr>
          <a:xfrm>
            <a:off x="7329075" y="4131012"/>
            <a:ext cx="1164100" cy="662417"/>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CRCcheck</a:t>
            </a:r>
            <a:r>
              <a:rPr lang="en-US" sz="700" dirty="0" smtClean="0">
                <a:solidFill>
                  <a:schemeClr val="tx1"/>
                </a:solidFill>
              </a:rPr>
              <a:t> ==valid</a:t>
            </a:r>
          </a:p>
        </p:txBody>
      </p:sp>
      <p:sp>
        <p:nvSpPr>
          <p:cNvPr id="117" name="Rectangle 116"/>
          <p:cNvSpPr/>
          <p:nvPr/>
        </p:nvSpPr>
        <p:spPr>
          <a:xfrm>
            <a:off x="8825582" y="4315675"/>
            <a:ext cx="936637" cy="29309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MsgCrcSts</a:t>
            </a:r>
            <a:r>
              <a:rPr lang="en-US" sz="700" dirty="0" smtClean="0">
                <a:solidFill>
                  <a:schemeClr val="tx1"/>
                </a:solidFill>
              </a:rPr>
              <a:t> = Valid</a:t>
            </a:r>
            <a:endParaRPr lang="en-US" sz="700" dirty="0">
              <a:solidFill>
                <a:schemeClr val="tx1"/>
              </a:solidFill>
            </a:endParaRPr>
          </a:p>
        </p:txBody>
      </p:sp>
      <p:cxnSp>
        <p:nvCxnSpPr>
          <p:cNvPr id="118" name="Straight Arrow Connector 117"/>
          <p:cNvCxnSpPr>
            <a:stCxn id="116" idx="3"/>
            <a:endCxn id="117" idx="1"/>
          </p:cNvCxnSpPr>
          <p:nvPr/>
        </p:nvCxnSpPr>
        <p:spPr>
          <a:xfrm>
            <a:off x="8493175" y="4462221"/>
            <a:ext cx="3324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8825582" y="4920476"/>
            <a:ext cx="936637" cy="293093"/>
          </a:xfrm>
          <a:prstGeom prst="rect">
            <a:avLst/>
          </a:prstGeom>
          <a:solidFill>
            <a:srgbClr val="F58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solidFill>
                  <a:schemeClr val="tx1"/>
                </a:solidFill>
              </a:rPr>
              <a:t>MsgCrcSts</a:t>
            </a:r>
            <a:r>
              <a:rPr lang="en-US" sz="700" dirty="0" smtClean="0">
                <a:solidFill>
                  <a:schemeClr val="tx1"/>
                </a:solidFill>
              </a:rPr>
              <a:t> = Invalid</a:t>
            </a:r>
            <a:endParaRPr lang="en-US" sz="700" dirty="0">
              <a:solidFill>
                <a:schemeClr val="tx1"/>
              </a:solidFill>
            </a:endParaRPr>
          </a:p>
        </p:txBody>
      </p:sp>
      <p:cxnSp>
        <p:nvCxnSpPr>
          <p:cNvPr id="120" name="Elbow Connector 119"/>
          <p:cNvCxnSpPr>
            <a:stCxn id="116" idx="2"/>
            <a:endCxn id="119" idx="1"/>
          </p:cNvCxnSpPr>
          <p:nvPr/>
        </p:nvCxnSpPr>
        <p:spPr>
          <a:xfrm rot="16200000" flipH="1">
            <a:off x="8231556" y="4472997"/>
            <a:ext cx="273594" cy="9144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7869206" y="4797568"/>
            <a:ext cx="443568" cy="200055"/>
          </a:xfrm>
          <a:prstGeom prst="rect">
            <a:avLst/>
          </a:prstGeom>
          <a:noFill/>
        </p:spPr>
        <p:txBody>
          <a:bodyPr wrap="square" rtlCol="0">
            <a:spAutoFit/>
          </a:bodyPr>
          <a:lstStyle/>
          <a:p>
            <a:r>
              <a:rPr lang="en-US" sz="700" dirty="0" smtClean="0"/>
              <a:t>No</a:t>
            </a:r>
            <a:endParaRPr lang="en-US" sz="700" dirty="0"/>
          </a:p>
        </p:txBody>
      </p:sp>
      <p:cxnSp>
        <p:nvCxnSpPr>
          <p:cNvPr id="123" name="Straight Arrow Connector 122"/>
          <p:cNvCxnSpPr>
            <a:stCxn id="25" idx="2"/>
            <a:endCxn id="116" idx="0"/>
          </p:cNvCxnSpPr>
          <p:nvPr/>
        </p:nvCxnSpPr>
        <p:spPr>
          <a:xfrm>
            <a:off x="7911125" y="3056826"/>
            <a:ext cx="0" cy="1074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Elbow Connector 128"/>
          <p:cNvCxnSpPr>
            <a:stCxn id="39" idx="2"/>
            <a:endCxn id="116" idx="0"/>
          </p:cNvCxnSpPr>
          <p:nvPr/>
        </p:nvCxnSpPr>
        <p:spPr>
          <a:xfrm rot="5400000">
            <a:off x="8621834" y="2138802"/>
            <a:ext cx="1281501" cy="2702918"/>
          </a:xfrm>
          <a:prstGeom prst="bentConnector3">
            <a:avLst>
              <a:gd name="adj1" fmla="val 577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Elbow Connector 130"/>
          <p:cNvCxnSpPr>
            <a:stCxn id="40" idx="2"/>
            <a:endCxn id="116" idx="0"/>
          </p:cNvCxnSpPr>
          <p:nvPr/>
        </p:nvCxnSpPr>
        <p:spPr>
          <a:xfrm rot="5400000">
            <a:off x="8123892" y="2831538"/>
            <a:ext cx="1086707" cy="15122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689189" y="3719325"/>
            <a:ext cx="1177712" cy="338554"/>
          </a:xfrm>
          <a:prstGeom prst="rect">
            <a:avLst/>
          </a:prstGeom>
          <a:noFill/>
        </p:spPr>
        <p:txBody>
          <a:bodyPr wrap="square" rtlCol="0">
            <a:spAutoFit/>
          </a:bodyPr>
          <a:lstStyle/>
          <a:p>
            <a:r>
              <a:rPr lang="en-US" sz="800" dirty="0" smtClean="0"/>
              <a:t>Check if  </a:t>
            </a:r>
            <a:r>
              <a:rPr lang="en-US" sz="800" dirty="0" err="1" smtClean="0"/>
              <a:t>Msgs</a:t>
            </a:r>
            <a:r>
              <a:rPr lang="en-US" sz="800" dirty="0" smtClean="0"/>
              <a:t> were lost</a:t>
            </a:r>
          </a:p>
          <a:p>
            <a:pPr algn="ctr"/>
            <a:r>
              <a:rPr lang="en-US" sz="800" dirty="0" smtClean="0"/>
              <a:t>(next slide)</a:t>
            </a:r>
            <a:endParaRPr lang="en-US" sz="800" dirty="0"/>
          </a:p>
        </p:txBody>
      </p:sp>
      <p:sp>
        <p:nvSpPr>
          <p:cNvPr id="134" name="TextBox 133"/>
          <p:cNvSpPr txBox="1"/>
          <p:nvPr/>
        </p:nvSpPr>
        <p:spPr>
          <a:xfrm>
            <a:off x="7672406" y="5533397"/>
            <a:ext cx="3242987" cy="338554"/>
          </a:xfrm>
          <a:prstGeom prst="rect">
            <a:avLst/>
          </a:prstGeom>
          <a:noFill/>
        </p:spPr>
        <p:txBody>
          <a:bodyPr wrap="square" rtlCol="0">
            <a:spAutoFit/>
          </a:bodyPr>
          <a:lstStyle/>
          <a:p>
            <a:pPr algn="ctr"/>
            <a:r>
              <a:rPr lang="en-US" sz="800" dirty="0" smtClean="0"/>
              <a:t>Combine </a:t>
            </a:r>
            <a:r>
              <a:rPr lang="en-US" sz="800" dirty="0" err="1" smtClean="0"/>
              <a:t>MsgCtrSts</a:t>
            </a:r>
            <a:r>
              <a:rPr lang="en-US" sz="800" dirty="0" smtClean="0"/>
              <a:t> and </a:t>
            </a:r>
            <a:r>
              <a:rPr lang="en-US" sz="800" dirty="0" err="1" smtClean="0"/>
              <a:t>MsgCrcSts</a:t>
            </a:r>
            <a:r>
              <a:rPr lang="en-US" sz="800" dirty="0" smtClean="0"/>
              <a:t> to determine the state of </a:t>
            </a:r>
            <a:r>
              <a:rPr lang="en-US" sz="800" dirty="0" err="1" smtClean="0"/>
              <a:t>msg</a:t>
            </a:r>
            <a:r>
              <a:rPr lang="en-US" sz="800" dirty="0" smtClean="0"/>
              <a:t> E2E protection status</a:t>
            </a:r>
            <a:endParaRPr lang="en-US" sz="800" dirty="0"/>
          </a:p>
        </p:txBody>
      </p:sp>
      <p:cxnSp>
        <p:nvCxnSpPr>
          <p:cNvPr id="136" name="Straight Arrow Connector 135"/>
          <p:cNvCxnSpPr>
            <a:stCxn id="119" idx="2"/>
            <a:endCxn id="134" idx="0"/>
          </p:cNvCxnSpPr>
          <p:nvPr/>
        </p:nvCxnSpPr>
        <p:spPr>
          <a:xfrm flipH="1">
            <a:off x="9293900" y="5213569"/>
            <a:ext cx="1" cy="319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Elbow Connector 138"/>
          <p:cNvCxnSpPr>
            <a:stCxn id="27" idx="2"/>
            <a:endCxn id="134" idx="1"/>
          </p:cNvCxnSpPr>
          <p:nvPr/>
        </p:nvCxnSpPr>
        <p:spPr>
          <a:xfrm rot="16200000" flipH="1">
            <a:off x="5747281" y="3777549"/>
            <a:ext cx="2213668" cy="163658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Elbow Connector 140"/>
          <p:cNvCxnSpPr>
            <a:stCxn id="117" idx="3"/>
            <a:endCxn id="134" idx="3"/>
          </p:cNvCxnSpPr>
          <p:nvPr/>
        </p:nvCxnSpPr>
        <p:spPr>
          <a:xfrm>
            <a:off x="9762219" y="4462222"/>
            <a:ext cx="1153174" cy="1240452"/>
          </a:xfrm>
          <a:prstGeom prst="bentConnector3">
            <a:avLst>
              <a:gd name="adj1" fmla="val 11982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Elbow Connector 142"/>
          <p:cNvCxnSpPr>
            <a:stCxn id="42" idx="3"/>
            <a:endCxn id="134" idx="1"/>
          </p:cNvCxnSpPr>
          <p:nvPr/>
        </p:nvCxnSpPr>
        <p:spPr>
          <a:xfrm>
            <a:off x="6670933" y="2717645"/>
            <a:ext cx="1001473" cy="2985029"/>
          </a:xfrm>
          <a:prstGeom prst="bentConnector3">
            <a:avLst>
              <a:gd name="adj1" fmla="val 43152"/>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Titel 1"/>
          <p:cNvSpPr>
            <a:spLocks noGrp="1"/>
          </p:cNvSpPr>
          <p:nvPr>
            <p:ph type="title"/>
          </p:nvPr>
        </p:nvSpPr>
        <p:spPr>
          <a:xfrm>
            <a:off x="2676904" y="217900"/>
            <a:ext cx="8792369" cy="857256"/>
          </a:xfrm>
        </p:spPr>
        <p:txBody>
          <a:bodyPr>
            <a:normAutofit/>
          </a:bodyPr>
          <a:lstStyle/>
          <a:p>
            <a:pPr algn="ctr"/>
            <a:r>
              <a:rPr lang="en-US" sz="3600" dirty="0"/>
              <a:t>E2E Execution in IPB11kW </a:t>
            </a:r>
            <a:r>
              <a:rPr lang="en-US" sz="3600" dirty="0" err="1"/>
              <a:t>HvDc</a:t>
            </a:r>
            <a:endParaRPr lang="en-US" sz="3600" dirty="0"/>
          </a:p>
        </p:txBody>
      </p:sp>
      <p:sp>
        <p:nvSpPr>
          <p:cNvPr id="161" name="Rectangle 160"/>
          <p:cNvSpPr/>
          <p:nvPr/>
        </p:nvSpPr>
        <p:spPr>
          <a:xfrm>
            <a:off x="631021" y="1169449"/>
            <a:ext cx="10722779" cy="923330"/>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3. Repeated counter - message counter received same as previous and is repeated only for a limited number of occurrences. </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Calculate CRC over data and message counter of received message and validate</a:t>
            </a:r>
            <a:r>
              <a:rPr lang="en-US" dirty="0" smtClean="0">
                <a:latin typeface="Calibri" panose="020F0502020204030204" pitchFamily="34"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1528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1173</Words>
  <Application>Microsoft Office PowerPoint</Application>
  <PresentationFormat>Widescreen</PresentationFormat>
  <Paragraphs>178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新細明體</vt:lpstr>
      <vt:lpstr>Times New Roman</vt:lpstr>
      <vt:lpstr>Office Theme</vt:lpstr>
      <vt:lpstr>[IPB11kW] HVDC: E2E concept</vt:lpstr>
      <vt:lpstr>E2E – End-to-End Protection</vt:lpstr>
      <vt:lpstr>E2E – End-to-End Protection</vt:lpstr>
      <vt:lpstr>E2E Configuration in IPB11kW HvDc</vt:lpstr>
      <vt:lpstr>E2E Configuration in IPB11kW HvDc</vt:lpstr>
      <vt:lpstr>E2E Execution in IPB11kW HvDc</vt:lpstr>
      <vt:lpstr>E2E Execution in IPB11kW HvDc</vt:lpstr>
      <vt:lpstr>E2E Execution in IPB11kW HvDc</vt:lpstr>
      <vt:lpstr>E2E Execution in IPB11kW HvDc</vt:lpstr>
      <vt:lpstr>PowerPoint Presentation</vt:lpstr>
      <vt:lpstr>E2E error detection and reaction in IPB11kW HvDc</vt:lpstr>
      <vt:lpstr>Smarter. Greener. Together.</vt:lpstr>
    </vt:vector>
  </TitlesOfParts>
  <Company>Delta EMEA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[IPB11kW] LVDC: MPU Concept</dc:title>
  <dc:creator>Puja Parab</dc:creator>
  <cp:lastModifiedBy>Puja Parab</cp:lastModifiedBy>
  <cp:revision>68</cp:revision>
  <dcterms:created xsi:type="dcterms:W3CDTF">2022-11-03T12:15:39Z</dcterms:created>
  <dcterms:modified xsi:type="dcterms:W3CDTF">2022-11-09T17:46:06Z</dcterms:modified>
</cp:coreProperties>
</file>