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6"/>
  </p:notesMasterIdLst>
  <p:sldIdLst>
    <p:sldId id="288" r:id="rId2"/>
    <p:sldId id="305" r:id="rId3"/>
    <p:sldId id="294" r:id="rId4"/>
    <p:sldId id="302" r:id="rId5"/>
    <p:sldId id="295" r:id="rId6"/>
    <p:sldId id="296" r:id="rId7"/>
    <p:sldId id="303" r:id="rId8"/>
    <p:sldId id="298" r:id="rId9"/>
    <p:sldId id="299" r:id="rId10"/>
    <p:sldId id="300" r:id="rId11"/>
    <p:sldId id="301" r:id="rId12"/>
    <p:sldId id="297" r:id="rId13"/>
    <p:sldId id="291" r:id="rId14"/>
    <p:sldId id="29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05"/>
    <a:srgbClr val="00647D"/>
    <a:srgbClr val="008C8C"/>
    <a:srgbClr val="C88C00"/>
    <a:srgbClr val="FFAA00"/>
    <a:srgbClr val="FFDC78"/>
    <a:srgbClr val="008223"/>
    <a:srgbClr val="00BE50"/>
    <a:srgbClr val="96E6BE"/>
    <a:srgbClr val="002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76905" autoAdjust="0"/>
  </p:normalViewPr>
  <p:slideViewPr>
    <p:cSldViewPr snapToGrid="0" showGuides="1">
      <p:cViewPr varScale="1">
        <p:scale>
          <a:sx n="118" d="100"/>
          <a:sy n="118" d="100"/>
        </p:scale>
        <p:origin x="135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380C3-7D2B-43B9-A2FF-0551F6D200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2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(32pt)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2485" y="2261722"/>
            <a:ext cx="6858000" cy="102757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200">
                <a:solidFill>
                  <a:schemeClr val="tx2"/>
                </a:solidFill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TW"/>
              <a:t>Presentation Subtitle Goes Here</a:t>
            </a:r>
            <a:br>
              <a:rPr lang="en-US" altLang="zh-TW"/>
            </a:br>
            <a:r>
              <a:rPr lang="en-US" altLang="zh-TW"/>
              <a:t>Maximum 2 Lines (22pt)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496" y="4228790"/>
            <a:ext cx="1151095" cy="263438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8591" y="4228790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u="none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TW"/>
              <a:t>Presenter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6" y="0"/>
            <a:ext cx="9134534" cy="51381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2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(32pt)</a:t>
            </a:r>
            <a:endParaRPr 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496" y="4228790"/>
            <a:ext cx="1151095" cy="26343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8591" y="4228790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u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/>
              <a:t>簡報人姓名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3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Break Page Title Goes Here</a:t>
            </a:r>
            <a:br>
              <a:rPr lang="en-US" altLang="zh-TW"/>
            </a:br>
            <a:r>
              <a:rPr lang="en-US" altLang="zh-TW"/>
              <a:t>Maximum 2 Lines (32pt)</a:t>
            </a:r>
            <a:endParaRPr 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2485" y="2261723"/>
            <a:ext cx="6858000" cy="101487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altLang="zh-TW"/>
              <a:t>Break Page Subtitle Goes Here</a:t>
            </a:r>
            <a:br>
              <a:rPr lang="en-US" altLang="zh-TW"/>
            </a:br>
            <a:r>
              <a:rPr lang="en-US" altLang="zh-TW"/>
              <a:t>Maximum 2 Lines (22pt)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A6B8E-EB08-4AB0-9768-E121F12A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Title Goes Here (24pt)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4800" y="877846"/>
            <a:ext cx="8534400" cy="3715333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/>
              <a:t>Content goes here (18pt)</a:t>
            </a:r>
            <a:endParaRPr 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87020" y="4786662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050" smtClean="0"/>
              <a:t>‹#›</a:t>
            </a:fld>
            <a:endParaRPr lang="en-US" sz="105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361699" y="4824011"/>
            <a:ext cx="9380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/>
              <a:t>Delta Confidential</a:t>
            </a:r>
          </a:p>
        </p:txBody>
      </p:sp>
      <p:pic>
        <p:nvPicPr>
          <p:cNvPr id="55" name="Image" descr="Image">
            <a:extLst>
              <a:ext uri="{FF2B5EF4-FFF2-40B4-BE49-F238E27FC236}">
                <a16:creationId xmlns:a16="http://schemas.microsoft.com/office/drawing/2014/main" id="{3FD067EA-3F6A-4BD1-B5C3-F883F3BD8F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8305" y="4703559"/>
            <a:ext cx="792000" cy="2438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5256671"/>
            <a:ext cx="7768936" cy="317500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Title Goes Here (24pt)</a:t>
            </a:r>
            <a:endParaRPr 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C914FB4-19CA-4D5A-A773-2BA37F3C6F48}"/>
              </a:ext>
            </a:extLst>
          </p:cNvPr>
          <p:cNvSpPr txBox="1"/>
          <p:nvPr userDrawn="1"/>
        </p:nvSpPr>
        <p:spPr>
          <a:xfrm>
            <a:off x="87020" y="4786662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050" smtClean="0"/>
              <a:t>‹#›</a:t>
            </a:fld>
            <a:endParaRPr lang="en-US" sz="105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76E9996-D8E6-4059-AB64-2F7E9F77C5A9}"/>
              </a:ext>
            </a:extLst>
          </p:cNvPr>
          <p:cNvSpPr txBox="1"/>
          <p:nvPr userDrawn="1"/>
        </p:nvSpPr>
        <p:spPr>
          <a:xfrm>
            <a:off x="361699" y="4824011"/>
            <a:ext cx="9380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/>
              <a:t>Delta Confidential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5256671"/>
            <a:ext cx="7768936" cy="317500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9BC3904D-3EAB-46F0-AEBD-5A1647611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8305" y="4703559"/>
            <a:ext cx="792000" cy="2438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DD326CB-1403-48CE-92A3-B97163E74B4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5256671"/>
            <a:ext cx="7768936" cy="317500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2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Smarter. Greener. Together. (32pt)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1454"/>
            <a:ext cx="8534400" cy="509547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altLang="zh-TW"/>
              <a:t>Page Title Goes Here (24pt)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77846"/>
            <a:ext cx="8534400" cy="35022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/>
              <a:t>Content goes here (18pt)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0" y="4632200"/>
            <a:ext cx="2057400" cy="316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708" y="4643975"/>
            <a:ext cx="3086100" cy="32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4801" y="4643976"/>
            <a:ext cx="300841" cy="31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39" r:id="rId6"/>
    <p:sldLayoutId id="2147483740" r:id="rId7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3FF19-6AE0-40E2-A551-EE30A5D3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968" y="438410"/>
            <a:ext cx="6858000" cy="1186021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微软雅黑" pitchFamily="34" charset="-122"/>
              </a:rPr>
              <a:t>Application</a:t>
            </a:r>
            <a:r>
              <a:rPr lang="en-US" altLang="zh-CN" b="1" dirty="0" smtClean="0">
                <a:ea typeface="微软雅黑" pitchFamily="34" charset="-122"/>
              </a:rPr>
              <a:t> Layer </a:t>
            </a:r>
            <a:br>
              <a:rPr lang="en-US" altLang="zh-CN" b="1" dirty="0" smtClean="0">
                <a:ea typeface="微软雅黑" pitchFamily="34" charset="-122"/>
              </a:rPr>
            </a:br>
            <a:r>
              <a:rPr lang="en-US" altLang="zh-CN" b="1" dirty="0" smtClean="0">
                <a:ea typeface="微软雅黑" pitchFamily="34" charset="-122"/>
              </a:rPr>
              <a:t>                           ---IPB 11KW LVDC                 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3567" y="3382027"/>
            <a:ext cx="234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Ollie.Cai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22/4/2024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HsfbNtc</a:t>
            </a:r>
            <a:r>
              <a:rPr lang="en-US" altLang="zh-CN" dirty="0" smtClean="0"/>
              <a:t> Module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02" y="1173480"/>
            <a:ext cx="3681080" cy="30632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560" y="9474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HsfbNtc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component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is used to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measure the NTC resistance and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calculate the temperature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look-up table method.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5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HsfbState</a:t>
            </a:r>
            <a:r>
              <a:rPr lang="en-US" altLang="zh-CN" dirty="0" smtClean="0"/>
              <a:t> Module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4691" y="807804"/>
            <a:ext cx="5142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HsfbState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component </a:t>
            </a:r>
            <a:r>
              <a:rPr lang="en-US" altLang="zh-CN" dirty="0" smtClean="0"/>
              <a:t>will </a:t>
            </a:r>
            <a:r>
              <a:rPr lang="en-US" altLang="zh-CN" dirty="0"/>
              <a:t>determine the state of LVDC by command from COM and </a:t>
            </a:r>
            <a:r>
              <a:rPr lang="en-US" altLang="zh-CN" dirty="0" err="1"/>
              <a:t>ErrCode</a:t>
            </a:r>
            <a:r>
              <a:rPr lang="en-US" altLang="zh-CN" dirty="0"/>
              <a:t> from </a:t>
            </a:r>
            <a:r>
              <a:rPr lang="en-US" altLang="zh-CN" dirty="0" err="1"/>
              <a:t>HsfbDiag</a:t>
            </a:r>
            <a:r>
              <a:rPr lang="en-US" altLang="zh-CN" dirty="0"/>
              <a:t>, and output the enable, reset and state information for other component.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867" y="1419765"/>
            <a:ext cx="3572333" cy="29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HsfbSafety</a:t>
            </a:r>
            <a:r>
              <a:rPr lang="en-US" altLang="zh-CN" dirty="0" smtClean="0"/>
              <a:t> Module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44973"/>
            <a:ext cx="2473960" cy="34149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3369" y="900849"/>
            <a:ext cx="56725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HsfbSafety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component is used to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perform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all the safety mechanism which need to turn off the output PWM or report safety status to COM. Also it will run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autodiag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function after reset, the normal operation will be blocked if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autodiag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process is not finished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100us: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used for safety check which need </a:t>
            </a:r>
            <a:r>
              <a:rPr lang="en-US" altLang="zh-CN" dirty="0"/>
              <a:t>turn off PWM in short time </a:t>
            </a:r>
            <a:endParaRPr lang="en-US" altLang="zh-CN" dirty="0" smtClean="0"/>
          </a:p>
          <a:p>
            <a:pPr algn="just"/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1ms: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used for safety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check and </a:t>
            </a:r>
            <a:r>
              <a:rPr lang="en-US" altLang="zh-CN" dirty="0"/>
              <a:t>perform the startup </a:t>
            </a:r>
            <a:r>
              <a:rPr lang="en-US" altLang="zh-CN" dirty="0" err="1"/>
              <a:t>autodiag</a:t>
            </a:r>
            <a:r>
              <a:rPr lang="en-US" altLang="zh-CN" dirty="0"/>
              <a:t> function.</a:t>
            </a:r>
            <a:endParaRPr lang="zh-CN" altLang="zh-CN" dirty="0"/>
          </a:p>
          <a:p>
            <a:pPr algn="just">
              <a:spcAft>
                <a:spcPts val="0"/>
              </a:spcAft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2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Smarter. Greener. Together. </a:t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69" y="704810"/>
            <a:ext cx="6617404" cy="3910179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A43FF19-6AE0-40E2-A551-EE30A5D33A8F}"/>
              </a:ext>
            </a:extLst>
          </p:cNvPr>
          <p:cNvSpPr txBox="1">
            <a:spLocks/>
          </p:cNvSpPr>
          <p:nvPr/>
        </p:nvSpPr>
        <p:spPr>
          <a:xfrm>
            <a:off x="727618" y="209012"/>
            <a:ext cx="6858000" cy="653420"/>
          </a:xfrm>
          <a:prstGeom prst="rect">
            <a:avLst/>
          </a:prstGeom>
        </p:spPr>
        <p:txBody>
          <a:bodyPr vert="horz" lIns="0" tIns="45720" rIns="0" bIns="4572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微软雅黑" pitchFamily="34" charset="-122"/>
              </a:rPr>
              <a:t>Top Level Architecture</a:t>
            </a:r>
            <a:br>
              <a:rPr lang="en-US" altLang="zh-CN" dirty="0" smtClean="0">
                <a:ea typeface="微软雅黑" pitchFamily="34" charset="-122"/>
              </a:rPr>
            </a:br>
            <a:r>
              <a:rPr lang="en-US" altLang="zh-CN" dirty="0" smtClean="0">
                <a:ea typeface="微软雅黑" pitchFamily="34" charset="-122"/>
              </a:rPr>
              <a:t>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IPB LVDC Introduction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70" y="1612067"/>
            <a:ext cx="3892174" cy="216542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99095"/>
              </p:ext>
            </p:extLst>
          </p:nvPr>
        </p:nvGraphicFramePr>
        <p:xfrm>
          <a:off x="128144" y="1662171"/>
          <a:ext cx="4030943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804">
                  <a:extLst>
                    <a:ext uri="{9D8B030D-6E8A-4147-A177-3AD203B41FA5}">
                      <a16:colId xmlns:a16="http://schemas.microsoft.com/office/drawing/2014/main" val="1924218977"/>
                    </a:ext>
                  </a:extLst>
                </a:gridCol>
                <a:gridCol w="3360139">
                  <a:extLst>
                    <a:ext uri="{9D8B030D-6E8A-4147-A177-3AD203B41FA5}">
                      <a16:colId xmlns:a16="http://schemas.microsoft.com/office/drawing/2014/main" val="3126256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  <a:cs typeface="Times New Roman" panose="02020603050405020304" pitchFamily="18" charset="0"/>
                        </a:rPr>
                        <a:t>Vin</a:t>
                      </a:r>
                      <a:endParaRPr lang="zh-CN" altLang="en-US" sz="1400" b="0" dirty="0">
                        <a:solidFill>
                          <a:srgbClr val="0070C0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  <a:cs typeface="Times New Roman" panose="02020603050405020304" pitchFamily="18" charset="0"/>
                        </a:rPr>
                        <a:t>230V ~ 825V</a:t>
                      </a:r>
                      <a:endParaRPr lang="zh-CN" altLang="en-US" sz="1400" b="0" dirty="0">
                        <a:solidFill>
                          <a:srgbClr val="0070C0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74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+mj-lt"/>
                          <a:cs typeface="Times New Roman" panose="02020603050405020304" pitchFamily="18" charset="0"/>
                        </a:rPr>
                        <a:t>Vout</a:t>
                      </a:r>
                      <a:endParaRPr lang="zh-CN" alt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  <a:cs typeface="Times New Roman" panose="02020603050405020304" pitchFamily="18" charset="0"/>
                        </a:rPr>
                        <a:t>6V ~ 15.5V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4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Iout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0 ~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250A (Nominal, without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derating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250A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~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320A (Peak, without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derating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0 ~ -160A (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Precharge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22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  <a:cs typeface="Times New Roman" panose="02020603050405020304" pitchFamily="18" charset="0"/>
                        </a:rPr>
                        <a:t>Pout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j-lt"/>
                          <a:cs typeface="Times New Roman" panose="02020603050405020304" pitchFamily="18" charset="0"/>
                        </a:rPr>
                        <a:t>0 ~ 3.6kW (Nominal)</a:t>
                      </a:r>
                    </a:p>
                    <a:p>
                      <a:r>
                        <a:rPr lang="en-US" altLang="zh-CN" sz="1400" dirty="0" smtClean="0">
                          <a:latin typeface="+mj-lt"/>
                          <a:cs typeface="Times New Roman" panose="02020603050405020304" pitchFamily="18" charset="0"/>
                        </a:rPr>
                        <a:t>3.6kW</a:t>
                      </a:r>
                      <a:r>
                        <a:rPr lang="en-US" altLang="zh-CN" sz="1400" baseline="0" dirty="0" smtClean="0">
                          <a:latin typeface="+mj-lt"/>
                          <a:cs typeface="Times New Roman" panose="02020603050405020304" pitchFamily="18" charset="0"/>
                        </a:rPr>
                        <a:t> ~ </a:t>
                      </a:r>
                      <a:r>
                        <a:rPr lang="en-US" altLang="zh-CN" sz="1400" dirty="0" smtClean="0">
                          <a:latin typeface="+mj-lt"/>
                          <a:cs typeface="Times New Roman" panose="02020603050405020304" pitchFamily="18" charset="0"/>
                        </a:rPr>
                        <a:t>4.1kW (Peak</a:t>
                      </a:r>
                      <a:r>
                        <a:rPr lang="en-US" altLang="zh-CN" sz="1400" baseline="0" dirty="0" smtClean="0">
                          <a:latin typeface="+mj-lt"/>
                          <a:cs typeface="Times New Roman" panose="02020603050405020304" pitchFamily="18" charset="0"/>
                        </a:rPr>
                        <a:t>, with 110A·s limit</a:t>
                      </a:r>
                      <a:r>
                        <a:rPr lang="en-US" altLang="zh-CN" sz="1400" dirty="0" smtClean="0">
                          <a:latin typeface="+mj-lt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8244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8144" y="1147884"/>
            <a:ext cx="3046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87DC"/>
                </a:solidFill>
              </a:rPr>
              <a:t>Technical requirements</a:t>
            </a:r>
          </a:p>
        </p:txBody>
      </p:sp>
      <p:sp>
        <p:nvSpPr>
          <p:cNvPr id="6" name="矩形 5"/>
          <p:cNvSpPr/>
          <p:nvPr/>
        </p:nvSpPr>
        <p:spPr>
          <a:xfrm>
            <a:off x="4581914" y="1165797"/>
            <a:ext cx="4562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 smtClean="0">
                <a:solidFill>
                  <a:srgbClr val="0087DC"/>
                </a:solidFill>
              </a:rPr>
              <a:t>IPB 3.6kW LVDCDC topology</a:t>
            </a:r>
            <a:endParaRPr lang="en-US" altLang="zh-CN" sz="1600" b="1" dirty="0">
              <a:solidFill>
                <a:srgbClr val="0087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9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78" y="535722"/>
            <a:ext cx="5886639" cy="3564175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A43FF19-6AE0-40E2-A551-EE30A5D33A8F}"/>
              </a:ext>
            </a:extLst>
          </p:cNvPr>
          <p:cNvSpPr txBox="1">
            <a:spLocks/>
          </p:cNvSpPr>
          <p:nvPr/>
        </p:nvSpPr>
        <p:spPr>
          <a:xfrm>
            <a:off x="733881" y="133856"/>
            <a:ext cx="6858000" cy="653420"/>
          </a:xfrm>
          <a:prstGeom prst="rect">
            <a:avLst/>
          </a:prstGeom>
        </p:spPr>
        <p:txBody>
          <a:bodyPr vert="horz" lIns="0" tIns="45720" rIns="0" bIns="4572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微软雅黑" pitchFamily="34" charset="-122"/>
              </a:rPr>
              <a:t>Application  layer</a:t>
            </a:r>
            <a:br>
              <a:rPr lang="en-US" altLang="zh-CN" dirty="0" smtClean="0">
                <a:ea typeface="微软雅黑" pitchFamily="34" charset="-122"/>
              </a:rPr>
            </a:br>
            <a:r>
              <a:rPr lang="en-US" altLang="zh-CN" dirty="0" smtClean="0">
                <a:ea typeface="微软雅黑" pitchFamily="34" charset="-122"/>
              </a:rPr>
              <a:t>                                      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0" y="4099897"/>
            <a:ext cx="86021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layer has five periodic schedules with cycle </a:t>
            </a:r>
            <a:r>
              <a:rPr lang="en-US" altLang="zh-CN" sz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time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30us, </a:t>
            </a:r>
            <a:r>
              <a:rPr lang="en-US" altLang="zh-CN" sz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30us,100us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1ms, 10ms.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App layer has 7 sub-components which will be called by this component, include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HsfbMeas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HsfbCtrl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HsfbPwm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HsfbDiag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HsfbState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HsfbNtc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HsfbSafety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317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ISR Schedule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938126"/>
            <a:ext cx="898508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600" b="1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Call15us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schedule 1 include the function call for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HsfbMeas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HsfbCtrl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also it will call Read15us function to read ADC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register. and calculate the ADC value to real 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vaule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HsfbMeas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module. Also will calculate the control loop in 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HsfbCtrl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module.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</a:t>
            </a:r>
            <a:r>
              <a:rPr lang="en-US" altLang="zh-CN" sz="1600" b="1" dirty="0"/>
              <a:t>Call15us</a:t>
            </a:r>
            <a:r>
              <a:rPr lang="en-US" altLang="zh-CN" sz="1600" dirty="0"/>
              <a:t> schedule 2 include the function call for </a:t>
            </a:r>
            <a:r>
              <a:rPr lang="en-US" altLang="zh-CN" sz="1600" dirty="0" err="1"/>
              <a:t>HsfbPwm</a:t>
            </a:r>
            <a:r>
              <a:rPr lang="en-US" altLang="zh-CN" sz="1600" dirty="0"/>
              <a:t>.</a:t>
            </a:r>
            <a:endParaRPr lang="zh-CN" altLang="zh-C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</a:t>
            </a:r>
            <a:r>
              <a:rPr lang="en-US" altLang="zh-CN" sz="1600" b="1" dirty="0"/>
              <a:t>Call100us</a:t>
            </a:r>
            <a:r>
              <a:rPr lang="en-US" altLang="zh-CN" sz="1600" dirty="0"/>
              <a:t> schedule include the function call for </a:t>
            </a:r>
            <a:r>
              <a:rPr lang="en-US" altLang="zh-CN" sz="1600" dirty="0" err="1"/>
              <a:t>HsfbMeas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HsfbCtrl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HsfbPwm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HsfbDiag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HsfbSafety</a:t>
            </a:r>
            <a:r>
              <a:rPr lang="en-US" altLang="zh-CN" sz="1600" dirty="0"/>
              <a:t>, also it will call Read100us function to read ADC register. </a:t>
            </a:r>
            <a:endParaRPr lang="zh-CN" altLang="zh-C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</a:t>
            </a:r>
            <a:r>
              <a:rPr lang="en-US" altLang="zh-CN" sz="1600" b="1" dirty="0"/>
              <a:t>Call1ms</a:t>
            </a:r>
            <a:r>
              <a:rPr lang="en-US" altLang="zh-CN" sz="1600" dirty="0"/>
              <a:t> schedule include the function call for </a:t>
            </a:r>
            <a:r>
              <a:rPr lang="en-US" altLang="zh-CN" sz="1600" dirty="0" err="1"/>
              <a:t>HsfbMeas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HsfbDiag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HsfbState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HsfbSafety</a:t>
            </a:r>
            <a:r>
              <a:rPr lang="en-US" altLang="zh-CN" sz="1600" dirty="0"/>
              <a:t>, also it will call Read1ms function to read ADC register and Port register, and call Write1ms function to clear HW error latch. </a:t>
            </a:r>
            <a:endParaRPr lang="en-US" altLang="zh-CN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</a:t>
            </a:r>
            <a:r>
              <a:rPr lang="en-US" altLang="zh-CN" sz="1600" b="1" dirty="0"/>
              <a:t>Call10ms</a:t>
            </a:r>
            <a:r>
              <a:rPr lang="en-US" altLang="zh-CN" sz="1600" dirty="0"/>
              <a:t> schedule include the function call for </a:t>
            </a:r>
            <a:r>
              <a:rPr lang="en-US" altLang="zh-CN" sz="1600" dirty="0" err="1"/>
              <a:t>HsfbNtc</a:t>
            </a:r>
            <a:r>
              <a:rPr lang="en-US" altLang="zh-CN" sz="1600" dirty="0"/>
              <a:t>, also it will call Read10ms function to read RX data from </a:t>
            </a:r>
            <a:r>
              <a:rPr lang="en-US" altLang="zh-CN" sz="1600" dirty="0" err="1"/>
              <a:t>ComServ</a:t>
            </a:r>
            <a:r>
              <a:rPr lang="en-US" altLang="zh-CN" sz="1600" dirty="0"/>
              <a:t>, and call Write10ms function to write TX data to </a:t>
            </a:r>
            <a:r>
              <a:rPr lang="en-US" altLang="zh-CN" sz="1600" dirty="0" err="1"/>
              <a:t>ComServ</a:t>
            </a:r>
            <a:r>
              <a:rPr lang="en-US" altLang="zh-CN" sz="1600" dirty="0"/>
              <a:t>. The TX data is include PortStatus1ms, MeasStatus1ms, DiagStatus1ms, </a:t>
            </a:r>
            <a:r>
              <a:rPr lang="en-US" altLang="zh-CN" sz="1600" dirty="0" err="1"/>
              <a:t>StateStatus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NtcStatus</a:t>
            </a:r>
            <a:r>
              <a:rPr lang="en-US" altLang="zh-CN" sz="1600" dirty="0"/>
              <a:t> and SafetyStatus1ms</a:t>
            </a:r>
            <a:r>
              <a:rPr lang="en-US" altLang="zh-CN" sz="1600" dirty="0" smtClean="0"/>
              <a:t>.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4470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HsfbMeas</a:t>
            </a:r>
            <a:r>
              <a:rPr lang="en-US" altLang="zh-CN" dirty="0" smtClean="0"/>
              <a:t> Module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973077"/>
            <a:ext cx="6688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b="1" dirty="0" err="1" smtClean="0"/>
              <a:t>HsfbMeas</a:t>
            </a:r>
            <a:r>
              <a:rPr lang="en-US" altLang="zh-CN" dirty="0" smtClean="0"/>
              <a:t> component will convert digital value from </a:t>
            </a:r>
            <a:r>
              <a:rPr lang="en-US" altLang="zh-CN" dirty="0"/>
              <a:t> ADC </a:t>
            </a:r>
            <a:r>
              <a:rPr lang="en-US" altLang="zh-CN" dirty="0" smtClean="0"/>
              <a:t>Register to real value to and for Control/</a:t>
            </a:r>
            <a:r>
              <a:rPr lang="en-US" altLang="zh-CN" dirty="0" err="1" smtClean="0"/>
              <a:t>Diag</a:t>
            </a:r>
            <a:r>
              <a:rPr lang="en-US" altLang="zh-CN" dirty="0" smtClean="0"/>
              <a:t>/Safety module and for CAN communication.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15us</a:t>
            </a:r>
            <a:r>
              <a:rPr lang="en-US" altLang="zh-CN" dirty="0" smtClean="0"/>
              <a:t> : measure variable which </a:t>
            </a:r>
            <a:r>
              <a:rPr lang="en-US" altLang="zh-CN" dirty="0"/>
              <a:t>are mainly used </a:t>
            </a:r>
            <a:r>
              <a:rPr lang="en-US" altLang="zh-CN" dirty="0" smtClean="0"/>
              <a:t>in control </a:t>
            </a:r>
            <a:r>
              <a:rPr lang="en-US" altLang="zh-CN" dirty="0"/>
              <a:t>loop.</a:t>
            </a:r>
            <a:endParaRPr lang="zh-CN" altLang="zh-CN" dirty="0"/>
          </a:p>
          <a:p>
            <a:r>
              <a:rPr lang="en-US" altLang="zh-CN" b="1" dirty="0"/>
              <a:t>100us</a:t>
            </a:r>
            <a:r>
              <a:rPr lang="en-US" altLang="zh-CN" dirty="0"/>
              <a:t>: measure variable </a:t>
            </a:r>
            <a:r>
              <a:rPr lang="en-US" altLang="zh-CN" dirty="0" smtClean="0"/>
              <a:t>which </a:t>
            </a:r>
            <a:r>
              <a:rPr lang="en-US" altLang="zh-CN" dirty="0"/>
              <a:t>are mainly used in </a:t>
            </a:r>
            <a:r>
              <a:rPr lang="en-US" altLang="zh-CN" dirty="0" smtClean="0"/>
              <a:t>control loop.</a:t>
            </a:r>
          </a:p>
          <a:p>
            <a:r>
              <a:rPr lang="en-US" altLang="zh-CN" b="1" dirty="0" smtClean="0"/>
              <a:t>1ms: </a:t>
            </a:r>
            <a:r>
              <a:rPr lang="en-US" altLang="zh-CN" dirty="0"/>
              <a:t>measure variable which are mainly used in diagnostic </a:t>
            </a:r>
            <a:r>
              <a:rPr lang="en-US" altLang="zh-CN" dirty="0" smtClean="0"/>
              <a:t>, calibrate and </a:t>
            </a:r>
            <a:r>
              <a:rPr lang="en-US" altLang="zh-CN" dirty="0"/>
              <a:t>report to COM.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 descr="D:\Work\Porsche IPB Project\SVN_Internal\trunk\20_Design\23_Software\2301_Model_Based_Development\230101_MathWorks\40_DcDcController\4010_HSFB_LVDC_B1_MBD\Support\Document\SCDD\Figure\HsfbMeas.e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50" y="973077"/>
            <a:ext cx="2575750" cy="3494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73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HsfbCtrl</a:t>
            </a:r>
            <a:r>
              <a:rPr lang="en-US" altLang="zh-CN" dirty="0" smtClean="0"/>
              <a:t> Module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5158" y="69567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HsfbCtrl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component is used to perform voltage and current control for Buck and Boost mode, and calculate output duty for 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HsfbPwm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component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15us: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Used for fast loop calculate.</a:t>
            </a:r>
          </a:p>
          <a:p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100us: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Used for slow loop calculate.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00" y="850833"/>
            <a:ext cx="2913186" cy="37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6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LVDC </a:t>
            </a:r>
            <a:r>
              <a:rPr lang="en-US" altLang="zh-CN" dirty="0" smtClean="0"/>
              <a:t>Control loop and Driver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" y="834469"/>
            <a:ext cx="3446745" cy="11477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49" y="834469"/>
            <a:ext cx="3314671" cy="11477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8" y="2135713"/>
            <a:ext cx="3666232" cy="226092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899" y="2135713"/>
            <a:ext cx="3818578" cy="22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5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HsfbPwm</a:t>
            </a:r>
            <a:r>
              <a:rPr lang="en-US" altLang="zh-CN" dirty="0" smtClean="0"/>
              <a:t> Module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5077" y="800190"/>
            <a:ext cx="53377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HsfbPwm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component is used to calculate duty of all the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mosfets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control the output enable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status,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 also perform jitter function and topology morphing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function.</a:t>
            </a: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15us: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Used for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calculate duty of all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mosfets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and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control the output enable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status for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mode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100us: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Used for perform jitter function and topology morphing function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688" y="924179"/>
            <a:ext cx="2820750" cy="37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8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HsfbDiag</a:t>
            </a:r>
            <a:r>
              <a:rPr lang="en-US" altLang="zh-CN" dirty="0" smtClean="0"/>
              <a:t> Module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775" y="892731"/>
            <a:ext cx="5088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b="1" dirty="0" err="1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HsfbDiag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component is used to check all the HW and SW protection, latch the error and generate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ErrCode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for report and change to Error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State.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43" y="1072606"/>
            <a:ext cx="3224911" cy="34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10510"/>
      </p:ext>
    </p:extLst>
  </p:cSld>
  <p:clrMapOvr>
    <a:masterClrMapping/>
  </p:clrMapOvr>
</p:sld>
</file>

<file path=ppt/theme/theme1.xml><?xml version="1.0" encoding="utf-8"?>
<a:theme xmlns:a="http://schemas.openxmlformats.org/drawingml/2006/main" name="Delta_PPTtemplate_16x9">
  <a:themeElements>
    <a:clrScheme name="Delta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64D7D7"/>
      </a:hlink>
      <a:folHlink>
        <a:srgbClr val="BFBFBF"/>
      </a:folHlink>
    </a:clrScheme>
    <a:fontScheme name="自訂 7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11928</TotalTime>
  <Words>651</Words>
  <Application>Microsoft Office PowerPoint</Application>
  <PresentationFormat>全屏显示(16:9)</PresentationFormat>
  <Paragraphs>55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Microsoft JhengHei</vt:lpstr>
      <vt:lpstr>Microsoft JhengHei</vt:lpstr>
      <vt:lpstr>新細明體</vt:lpstr>
      <vt:lpstr>等线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Delta_PPTtemplate_16x9</vt:lpstr>
      <vt:lpstr>Application Layer                             ---IPB 11KW LVDC                 </vt:lpstr>
      <vt:lpstr>IPB LVDC Introduction</vt:lpstr>
      <vt:lpstr>PowerPoint 演示文稿</vt:lpstr>
      <vt:lpstr>ISR Schedule</vt:lpstr>
      <vt:lpstr>HsfbMeas Module </vt:lpstr>
      <vt:lpstr>HsfbCtrl Module</vt:lpstr>
      <vt:lpstr>LVDC Control loop and Driver</vt:lpstr>
      <vt:lpstr>HsfbPwm Module</vt:lpstr>
      <vt:lpstr>HsfbDiag Module</vt:lpstr>
      <vt:lpstr>HsfbNtc Module</vt:lpstr>
      <vt:lpstr>HsfbState Module</vt:lpstr>
      <vt:lpstr>HsfbSafety Module</vt:lpstr>
      <vt:lpstr>Smarter. Greener. Together.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(32pt)</dc:title>
  <dc:creator>user</dc:creator>
  <cp:lastModifiedBy>OLLIE.CAI 蔡楊楊</cp:lastModifiedBy>
  <cp:revision>294</cp:revision>
  <dcterms:created xsi:type="dcterms:W3CDTF">2022-01-20T01:43:08Z</dcterms:created>
  <dcterms:modified xsi:type="dcterms:W3CDTF">2024-04-28T01:20:19Z</dcterms:modified>
</cp:coreProperties>
</file>