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80" r:id="rId4"/>
    <p:sldId id="315" r:id="rId5"/>
    <p:sldId id="281" r:id="rId6"/>
    <p:sldId id="283" r:id="rId7"/>
    <p:sldId id="282" r:id="rId8"/>
    <p:sldId id="299" r:id="rId9"/>
    <p:sldId id="289" r:id="rId10"/>
    <p:sldId id="300" r:id="rId11"/>
    <p:sldId id="303" r:id="rId12"/>
    <p:sldId id="304" r:id="rId13"/>
    <p:sldId id="301" r:id="rId14"/>
    <p:sldId id="305" r:id="rId15"/>
    <p:sldId id="306" r:id="rId16"/>
    <p:sldId id="309" r:id="rId17"/>
    <p:sldId id="311" r:id="rId18"/>
    <p:sldId id="312" r:id="rId19"/>
    <p:sldId id="313" r:id="rId20"/>
    <p:sldId id="307" r:id="rId21"/>
    <p:sldId id="310" r:id="rId22"/>
    <p:sldId id="260" r:id="rId23"/>
  </p:sldIdLst>
  <p:sldSz cx="9906000" cy="6858000" type="A4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DC"/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60"/>
  </p:normalViewPr>
  <p:slideViewPr>
    <p:cSldViewPr snapToObjects="1">
      <p:cViewPr varScale="1">
        <p:scale>
          <a:sx n="88" d="100"/>
          <a:sy n="8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8626E06-C122-4A13-B1DB-A6E2F083857E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110825-01DA-4DC5-9AA7-01ECC7A72F2B}" type="slidenum">
              <a:rPr lang="en-US" altLang="de-DE"/>
              <a:pPr/>
              <a:t>‹#›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814B92-3A7C-4E9C-BDE5-CC551A389079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_4 3_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3075"/>
            <a:ext cx="990917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76288" y="404813"/>
            <a:ext cx="8569325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zh-TW" altLang="en-US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76288" y="2349500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buFontTx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539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8092" y="1428736"/>
            <a:ext cx="9215502" cy="448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05A93-08CB-48C6-9A3C-7CCB33A05AE9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5115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9530" y="1446217"/>
            <a:ext cx="4429156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986336" y="1446217"/>
            <a:ext cx="446725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03E2EEE1-DA21-45FD-864C-FB5DAFADBD5E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049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FB9DC6-586A-4E3F-B776-6E0F3A3ABC77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0882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8125" y="0"/>
            <a:ext cx="9667875" cy="6858000"/>
            <a:chOff x="238092" y="0"/>
            <a:chExt cx="9667908" cy="685800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952736" y="0"/>
              <a:ext cx="6953264" cy="6858000"/>
              <a:chOff x="2952736" y="0"/>
              <a:chExt cx="6953264" cy="6858000"/>
            </a:xfrm>
          </p:grpSpPr>
          <p:sp>
            <p:nvSpPr>
              <p:cNvPr id="6" name="Rectangle 8"/>
              <p:cNvSpPr/>
              <p:nvPr/>
            </p:nvSpPr>
            <p:spPr bwMode="auto">
              <a:xfrm>
                <a:off x="2952726" y="285750"/>
                <a:ext cx="6572273" cy="7858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pic>
            <p:nvPicPr>
              <p:cNvPr id="7" name="Picture 9" descr="en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8738" y="0"/>
                <a:ext cx="4767262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7"/>
            <p:cNvSpPr/>
            <p:nvPr/>
          </p:nvSpPr>
          <p:spPr bwMode="auto">
            <a:xfrm>
              <a:off x="238092" y="6357938"/>
              <a:ext cx="2000257" cy="3571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81000" y="6143625"/>
            <a:ext cx="4176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1400" dirty="0">
                <a:solidFill>
                  <a:srgbClr val="0087DC"/>
                </a:solidFill>
                <a:latin typeface="+mn-lt"/>
                <a:cs typeface="+mn-cs"/>
              </a:rPr>
              <a:t>www.deltaenergysystems.com</a:t>
            </a:r>
            <a:endParaRPr lang="zh-TW" altLang="en-US" sz="1400" dirty="0">
              <a:solidFill>
                <a:srgbClr val="0087DC"/>
              </a:solidFill>
              <a:latin typeface="+mn-lt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76238" y="476672"/>
            <a:ext cx="6848464" cy="12241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altLang="zh-TW" smtClean="0"/>
              <a:t>Titelmasterformat durch Klicken bearbeiten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6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1428750"/>
            <a:ext cx="9215438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5" name="文字方塊 10"/>
          <p:cNvSpPr txBox="1">
            <a:spLocks noChangeArrowheads="1"/>
          </p:cNvSpPr>
          <p:nvPr/>
        </p:nvSpPr>
        <p:spPr bwMode="auto">
          <a:xfrm>
            <a:off x="230188" y="6357938"/>
            <a:ext cx="17938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Arial" charset="0"/>
                <a:cs typeface="+mn-cs"/>
              </a:rPr>
              <a:t>Delta Confidential</a:t>
            </a:r>
            <a:endParaRPr lang="zh-TW" altLang="en-US" sz="1200" dirty="0">
              <a:latin typeface="Arial" charset="0"/>
              <a:cs typeface="+mn-cs"/>
            </a:endParaRP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38" y="6357938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97471EAF-B7BC-4932-B0D9-B2AD05907C2E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1029" name="Title Placeholder 19"/>
          <p:cNvSpPr>
            <a:spLocks noGrp="1"/>
          </p:cNvSpPr>
          <p:nvPr>
            <p:ph type="title"/>
          </p:nvPr>
        </p:nvSpPr>
        <p:spPr bwMode="auto">
          <a:xfrm>
            <a:off x="2309813" y="214313"/>
            <a:ext cx="7143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550988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4pPr>
      <a:lvl5pPr marL="19589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4161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6pPr>
      <a:lvl7pPr marL="28733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7pPr>
      <a:lvl8pPr marL="33305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8pPr>
      <a:lvl9pPr marL="37877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GB" altLang="de-DE" dirty="0" smtClean="0"/>
              <a:t>LV DCDC</a:t>
            </a:r>
            <a:endParaRPr lang="en-US" altLang="de-DE" dirty="0" smtClean="0"/>
          </a:p>
        </p:txBody>
      </p:sp>
      <p:sp>
        <p:nvSpPr>
          <p:cNvPr id="7171" name="Inhaltsplatzhalter 5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de-DE" dirty="0" smtClean="0"/>
              <a:t>Bhavin </a:t>
            </a:r>
            <a:r>
              <a:rPr lang="en-US" altLang="de-DE" dirty="0" smtClean="0"/>
              <a:t>, </a:t>
            </a:r>
            <a:r>
              <a:rPr lang="en-US" altLang="de-DE" dirty="0" smtClean="0"/>
              <a:t>1</a:t>
            </a:r>
            <a:r>
              <a:rPr lang="en-US" altLang="de-DE" baseline="30000" dirty="0" smtClean="0"/>
              <a:t>th </a:t>
            </a:r>
            <a:r>
              <a:rPr lang="en-US" altLang="de-DE" dirty="0" smtClean="0"/>
              <a:t> July </a:t>
            </a:r>
            <a:r>
              <a:rPr lang="en-US" altLang="de-DE" dirty="0" smtClean="0"/>
              <a:t>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PMA Data is a structure of information about the error source, error count, cpuload, </a:t>
            </a:r>
            <a:r>
              <a:rPr lang="en-US" sz="1800" dirty="0" smtClean="0"/>
              <a:t>timestamp, reset info, Mcsafe error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GB" sz="1800" dirty="0" smtClean="0"/>
              <a:t>It is not stored in LVDC just sent via INTCAN to Com controller during runtime</a:t>
            </a:r>
          </a:p>
          <a:p>
            <a:r>
              <a:rPr lang="en-GB" sz="1800" dirty="0" smtClean="0"/>
              <a:t>In Pma_vInit PMA Data is initialised to 0 after the start-up</a:t>
            </a:r>
          </a:p>
          <a:p>
            <a:r>
              <a:rPr lang="en-GB" sz="1800" dirty="0" smtClean="0"/>
              <a:t>It also checks for previous shutdown is improper or not . It Reads the status of RSTSTAT Register in SCU</a:t>
            </a:r>
          </a:p>
          <a:p>
            <a:endParaRPr lang="en-GB" sz="1800" dirty="0" smtClean="0"/>
          </a:p>
          <a:p>
            <a:endParaRPr lang="en-US" sz="1800" dirty="0" smtClean="0"/>
          </a:p>
          <a:p>
            <a:endParaRPr lang="en-GB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Mortem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10</a:t>
            </a:fld>
            <a:endParaRPr lang="en-US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57" y="2132856"/>
            <a:ext cx="266737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291" y="1482424"/>
            <a:ext cx="9215502" cy="4483113"/>
          </a:xfrm>
        </p:spPr>
        <p:txBody>
          <a:bodyPr/>
          <a:lstStyle/>
          <a:p>
            <a:r>
              <a:rPr lang="en-GB" sz="1800" dirty="0" smtClean="0"/>
              <a:t>SMU is configured for Alarms and these alarms are used for error detection.</a:t>
            </a:r>
          </a:p>
          <a:p>
            <a:r>
              <a:rPr lang="en-GB" sz="1800" dirty="0" smtClean="0"/>
              <a:t>Once an Error is detected appropriate reaction has to take place like a Reset.</a:t>
            </a:r>
          </a:p>
          <a:p>
            <a:r>
              <a:rPr lang="en-GB" sz="1800" dirty="0" smtClean="0"/>
              <a:t>SMU Module Consists :</a:t>
            </a:r>
          </a:p>
          <a:p>
            <a:pPr lvl="1"/>
            <a:r>
              <a:rPr lang="en-GB" sz="1800" dirty="0" smtClean="0"/>
              <a:t>Config : To configure the Alarm and the Alarm Reactions</a:t>
            </a:r>
          </a:p>
          <a:p>
            <a:pPr lvl="1"/>
            <a:r>
              <a:rPr lang="en-GB" sz="1800" dirty="0" smtClean="0"/>
              <a:t>Static : Code provided by Infineon</a:t>
            </a:r>
          </a:p>
          <a:p>
            <a:r>
              <a:rPr lang="en-GB" sz="1800" dirty="0"/>
              <a:t>In SMU there are 6 Alarm groups and each group have 32 alarms in it</a:t>
            </a:r>
          </a:p>
          <a:p>
            <a:r>
              <a:rPr lang="en-GB" sz="1800" dirty="0"/>
              <a:t>Every alarm has a reason and some configuration through the SW and we can set the reaction for it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For Each alarm we define a test provided by Infineon</a:t>
            </a:r>
          </a:p>
          <a:p>
            <a:r>
              <a:rPr lang="en-GB" sz="1800" dirty="0" smtClean="0"/>
              <a:t>All the Alarm need not to be tested , only the relevant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Safety Management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780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2480" y="1124744"/>
            <a:ext cx="9215502" cy="5040560"/>
          </a:xfrm>
        </p:spPr>
        <p:txBody>
          <a:bodyPr/>
          <a:lstStyle/>
          <a:p>
            <a:r>
              <a:rPr lang="en-GB" sz="1800" dirty="0"/>
              <a:t>Initially at startup McSafeStartUpChecks performs the startup tests</a:t>
            </a:r>
          </a:p>
          <a:p>
            <a:r>
              <a:rPr lang="en-GB" sz="1800" dirty="0"/>
              <a:t>Modules Involved at Startup test:</a:t>
            </a:r>
          </a:p>
          <a:p>
            <a:pPr lvl="1"/>
            <a:r>
              <a:rPr lang="en-GB" sz="1800" dirty="0"/>
              <a:t>IOHW</a:t>
            </a:r>
          </a:p>
          <a:p>
            <a:pPr lvl="1"/>
            <a:r>
              <a:rPr lang="en-GB" sz="1800" dirty="0"/>
              <a:t>TstHandler </a:t>
            </a:r>
          </a:p>
          <a:p>
            <a:pPr lvl="1"/>
            <a:r>
              <a:rPr lang="en-GB" sz="1800" dirty="0"/>
              <a:t>TstM</a:t>
            </a:r>
            <a:endParaRPr lang="en-GB" sz="1400" dirty="0"/>
          </a:p>
          <a:p>
            <a:r>
              <a:rPr lang="en-GB" sz="1800" dirty="0"/>
              <a:t>TstM contains function from Infineon Safety Library</a:t>
            </a:r>
          </a:p>
          <a:p>
            <a:r>
              <a:rPr lang="en-GB" sz="1800" dirty="0"/>
              <a:t>In startup test we inject fault to see whether SMU module is able to detect the error and trigger the Error Reaction</a:t>
            </a:r>
          </a:p>
          <a:p>
            <a:r>
              <a:rPr lang="en-GB" sz="1800" dirty="0" smtClean="0"/>
              <a:t>Requirements given in McSafe_SDD in Doors and also check for Infineon Safety Manual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5208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Microcontroller Abstraction Layer consist of GPIO,ADC,GTM,CAN,QSPI</a:t>
            </a:r>
          </a:p>
          <a:p>
            <a:r>
              <a:rPr lang="en-GB" sz="2000" dirty="0" smtClean="0"/>
              <a:t>Mcal Init is called in main function to initialize all the modules</a:t>
            </a:r>
          </a:p>
          <a:p>
            <a:r>
              <a:rPr lang="en-GB" sz="2000" dirty="0" smtClean="0"/>
              <a:t>All these modules are configured by writing to their Control Registers with appropriate value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13</a:t>
            </a:fld>
            <a:endParaRPr lang="en-US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72" y="3429000"/>
            <a:ext cx="309634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092" y="908720"/>
            <a:ext cx="9215502" cy="5256584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QSPI</a:t>
            </a:r>
          </a:p>
          <a:p>
            <a:r>
              <a:rPr lang="en-GB" sz="1800" dirty="0" smtClean="0"/>
              <a:t>We use the QSPI module in TC213 in order to communicate with TLF SBC which is the external watchdog as well as PMIC</a:t>
            </a:r>
          </a:p>
          <a:p>
            <a:r>
              <a:rPr lang="en-GB" sz="1800" dirty="0" smtClean="0"/>
              <a:t>Through SPI we write into the configuration Register of SBC at Initialisation </a:t>
            </a:r>
          </a:p>
          <a:p>
            <a:pPr lvl="1"/>
            <a:r>
              <a:rPr lang="en-GB" sz="1600" dirty="0" smtClean="0"/>
              <a:t>Window Watchdog timing</a:t>
            </a:r>
          </a:p>
          <a:p>
            <a:pPr lvl="1"/>
            <a:r>
              <a:rPr lang="en-GB" sz="1600" dirty="0" smtClean="0"/>
              <a:t>Modes of SBC</a:t>
            </a:r>
          </a:p>
          <a:p>
            <a:pPr lvl="1"/>
            <a:r>
              <a:rPr lang="en-GB" sz="1600" dirty="0" smtClean="0"/>
              <a:t>Initial Configuration</a:t>
            </a:r>
          </a:p>
          <a:p>
            <a:r>
              <a:rPr lang="en-GB" sz="1800" dirty="0" smtClean="0"/>
              <a:t>After initialisation during runtime Master Microcontroller monitors certain status registers of SBC 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PORT</a:t>
            </a:r>
          </a:p>
          <a:p>
            <a:r>
              <a:rPr lang="en-GB" sz="1800" dirty="0" smtClean="0"/>
              <a:t>Information from HSI Document</a:t>
            </a:r>
            <a:r>
              <a:rPr lang="en-GB" sz="1800" dirty="0"/>
              <a:t> </a:t>
            </a:r>
            <a:r>
              <a:rPr lang="en-GB" sz="1800" dirty="0" smtClean="0"/>
              <a:t>(Hardware Software ). Provides which all pin need to be configured as IN,OUT etc.</a:t>
            </a:r>
          </a:p>
          <a:p>
            <a:r>
              <a:rPr lang="en-GB" sz="1800" dirty="0" smtClean="0"/>
              <a:t>Data Sheet need to be used to get the exact control register for each </a:t>
            </a:r>
            <a:r>
              <a:rPr lang="en-GB" sz="1800" dirty="0" err="1" smtClean="0"/>
              <a:t>port.pin</a:t>
            </a:r>
            <a:endParaRPr lang="en-GB" sz="1800" dirty="0" smtClean="0"/>
          </a:p>
          <a:p>
            <a:r>
              <a:rPr lang="en-GB" sz="1800" dirty="0" smtClean="0"/>
              <a:t>External Watchdog (SBC) is serviced by toggling a Pin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255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3650" y="1221306"/>
            <a:ext cx="9215502" cy="5328592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GTM (Generic Timer Module)</a:t>
            </a:r>
          </a:p>
          <a:p>
            <a:r>
              <a:rPr lang="en-GB" sz="1800" dirty="0" smtClean="0"/>
              <a:t>TOM and TIM are Submodules</a:t>
            </a:r>
          </a:p>
          <a:p>
            <a:r>
              <a:rPr lang="en-GB" sz="1800" dirty="0" smtClean="0"/>
              <a:t>GTM - TOM module is used for </a:t>
            </a:r>
          </a:p>
          <a:p>
            <a:pPr lvl="1"/>
            <a:r>
              <a:rPr lang="en-GB" sz="1600" dirty="0" smtClean="0"/>
              <a:t>Interrupt Source for Scheduler</a:t>
            </a:r>
          </a:p>
          <a:p>
            <a:pPr lvl="1"/>
            <a:r>
              <a:rPr lang="en-GB" sz="1600" dirty="0" smtClean="0"/>
              <a:t>PWM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CAN Driver</a:t>
            </a:r>
          </a:p>
          <a:p>
            <a:r>
              <a:rPr lang="en-GB" sz="1800" dirty="0" smtClean="0"/>
              <a:t>Baud Rate as 500kbps</a:t>
            </a:r>
          </a:p>
          <a:p>
            <a:r>
              <a:rPr lang="en-GB" sz="1800" dirty="0" smtClean="0"/>
              <a:t>Out of 3 nodes we are using 1 node </a:t>
            </a:r>
          </a:p>
          <a:p>
            <a:r>
              <a:rPr lang="en-GB" sz="1800" dirty="0" smtClean="0"/>
              <a:t>All the configurations are done using the Controller Manual Register Details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891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092" y="1196752"/>
            <a:ext cx="9215502" cy="4483113"/>
          </a:xfrm>
        </p:spPr>
        <p:txBody>
          <a:bodyPr/>
          <a:lstStyle/>
          <a:p>
            <a:r>
              <a:rPr lang="en-GB" sz="1800" dirty="0"/>
              <a:t>The protection system incorporates hardware mechanisms that protect user-specified memory ranges from unauthorized read, write, or instruction fetch </a:t>
            </a:r>
            <a:r>
              <a:rPr lang="en-GB" sz="1800" dirty="0" smtClean="0"/>
              <a:t>accesses</a:t>
            </a:r>
          </a:p>
          <a:p>
            <a:r>
              <a:rPr lang="en-GB" sz="1800" dirty="0" smtClean="0"/>
              <a:t>Mpu_vInit initializes the Protection set and its access ranges . It is called before enabling the interrupts</a:t>
            </a:r>
          </a:p>
          <a:p>
            <a:endParaRPr lang="en-GB" sz="1800" dirty="0" smtClean="0"/>
          </a:p>
          <a:p>
            <a:r>
              <a:rPr lang="en-GB" sz="1800" dirty="0" smtClean="0"/>
              <a:t>Protection set 0 – 3</a:t>
            </a:r>
          </a:p>
          <a:p>
            <a:r>
              <a:rPr lang="en-GB" sz="1800" dirty="0" smtClean="0"/>
              <a:t>Protection Ranges </a:t>
            </a:r>
          </a:p>
          <a:p>
            <a:pPr lvl="1"/>
            <a:r>
              <a:rPr lang="en-GB" sz="1400" dirty="0" smtClean="0"/>
              <a:t>Code Protection Range(0-7)</a:t>
            </a:r>
          </a:p>
          <a:p>
            <a:pPr lvl="1"/>
            <a:r>
              <a:rPr lang="en-GB" sz="1400" dirty="0" smtClean="0"/>
              <a:t>Data Protection Range(0-15)</a:t>
            </a:r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r>
              <a:rPr lang="en-GB" sz="1800" dirty="0"/>
              <a:t>Provides control over which regions of memory a task is allowed to access, and what types of access is </a:t>
            </a:r>
            <a:r>
              <a:rPr lang="en-GB" sz="1800" dirty="0" smtClean="0"/>
              <a:t>permitted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Protection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16</a:t>
            </a:fld>
            <a:endParaRPr lang="en-US" alt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50" y="4077072"/>
            <a:ext cx="775443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17</a:t>
            </a:fld>
            <a:endParaRPr lang="en-US" alt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987745"/>
            <a:ext cx="855464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092" y="980728"/>
            <a:ext cx="9215502" cy="5377210"/>
          </a:xfrm>
        </p:spPr>
        <p:txBody>
          <a:bodyPr/>
          <a:lstStyle/>
          <a:p>
            <a:r>
              <a:rPr lang="en-GB" sz="1800" dirty="0" smtClean="0"/>
              <a:t>All Tasks are called by the </a:t>
            </a:r>
            <a:r>
              <a:rPr lang="en-GB" sz="1800" dirty="0"/>
              <a:t>S</a:t>
            </a:r>
            <a:r>
              <a:rPr lang="en-GB" sz="1800" dirty="0" smtClean="0"/>
              <a:t>cheduler module as ISR</a:t>
            </a:r>
          </a:p>
          <a:p>
            <a:r>
              <a:rPr lang="en-GB" sz="1800" dirty="0" smtClean="0"/>
              <a:t>4 Interrupt Service Routines of timing 15us, 100us, 1ms, 10ms</a:t>
            </a:r>
          </a:p>
          <a:p>
            <a:r>
              <a:rPr lang="en-GB" sz="1800" dirty="0" smtClean="0"/>
              <a:t>Nested Interrupt Mechanism based on Priority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Interrupt handlers configured in Main_isr_cfg.c </a:t>
            </a:r>
          </a:p>
          <a:p>
            <a:endParaRPr lang="en-GB" sz="1800" dirty="0"/>
          </a:p>
          <a:p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Here in the IVT , Higher SRPN &lt;-&gt; Higher Priority</a:t>
            </a:r>
          </a:p>
          <a:p>
            <a:r>
              <a:rPr lang="en-GB" sz="1800" dirty="0" smtClean="0"/>
              <a:t>Here there is no OS we directly use the Interrupt system provided by the controller</a:t>
            </a:r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18</a:t>
            </a:fld>
            <a:endParaRPr lang="en-US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4331605"/>
            <a:ext cx="3505689" cy="857370"/>
          </a:xfrm>
          <a:prstGeom prst="rect">
            <a:avLst/>
          </a:prstGeom>
        </p:spPr>
      </p:pic>
      <p:pic>
        <p:nvPicPr>
          <p:cNvPr id="6" name="Picture 2" descr="image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11" y="1923131"/>
            <a:ext cx="405292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1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19</a:t>
            </a:fld>
            <a:endParaRPr lang="en-US" altLang="de-DE"/>
          </a:p>
        </p:txBody>
      </p:sp>
      <p:sp>
        <p:nvSpPr>
          <p:cNvPr id="5" name="TextBox 4"/>
          <p:cNvSpPr txBox="1"/>
          <p:nvPr/>
        </p:nvSpPr>
        <p:spPr>
          <a:xfrm>
            <a:off x="848544" y="4005064"/>
            <a:ext cx="7344816" cy="2232248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309794" y="404664"/>
            <a:ext cx="7143800" cy="857256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Privilege Level Control (I/O Privilege)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38092" y="1484784"/>
            <a:ext cx="9215502" cy="4483113"/>
          </a:xfrm>
        </p:spPr>
        <p:txBody>
          <a:bodyPr/>
          <a:lstStyle/>
          <a:p>
            <a:r>
              <a:rPr lang="en-GB" sz="1800" dirty="0" smtClean="0"/>
              <a:t>Interrupt </a:t>
            </a:r>
            <a:r>
              <a:rPr lang="en-GB" sz="1800" dirty="0"/>
              <a:t>Service Routines (ISRs) are dispatched by hardware in response to an </a:t>
            </a:r>
            <a:r>
              <a:rPr lang="en-GB" sz="1800" dirty="0" smtClean="0"/>
              <a:t>interrupt</a:t>
            </a:r>
            <a:r>
              <a:rPr lang="en-GB" sz="1800" dirty="0" smtClean="0"/>
              <a:t>. SMTs </a:t>
            </a:r>
            <a:r>
              <a:rPr lang="en-GB" sz="1800" dirty="0"/>
              <a:t>are sometimes referred to as user tasks, assuming that they execute in User </a:t>
            </a:r>
            <a:r>
              <a:rPr lang="en-GB" sz="1800" dirty="0" smtClean="0"/>
              <a:t>Mode</a:t>
            </a:r>
          </a:p>
          <a:p>
            <a:r>
              <a:rPr lang="en-GB" sz="1800" dirty="0"/>
              <a:t>Each task is allocated its own mode, depending on the task’s function</a:t>
            </a:r>
            <a:r>
              <a:rPr lang="en-GB" sz="1800" dirty="0" smtClean="0"/>
              <a:t>:</a:t>
            </a:r>
          </a:p>
          <a:p>
            <a:r>
              <a:rPr lang="en-GB" sz="1800" dirty="0" smtClean="0"/>
              <a:t>User-0 </a:t>
            </a:r>
            <a:r>
              <a:rPr lang="en-GB" sz="1800" dirty="0"/>
              <a:t>Mode: Used for tasks that do not access peripheral devices. This mode may not enable or disable interrupts. </a:t>
            </a:r>
            <a:endParaRPr lang="en-GB" sz="1800" dirty="0" smtClean="0"/>
          </a:p>
          <a:p>
            <a:r>
              <a:rPr lang="en-GB" sz="1800" dirty="0" smtClean="0"/>
              <a:t>User-1 </a:t>
            </a:r>
            <a:r>
              <a:rPr lang="en-GB" sz="1800" dirty="0"/>
              <a:t>Mode: Used for tasks that access common, unprotected peripherals. Typically this would be a read or write access to serial port, a read access to timer, and most I/O status registers. Tasks in this mode may disable interrupts. (The default behaviour of this mode may be overriden by the system control register). </a:t>
            </a:r>
            <a:endParaRPr lang="en-GB" sz="1800" dirty="0" smtClean="0"/>
          </a:p>
          <a:p>
            <a:r>
              <a:rPr lang="en-GB" sz="1800" dirty="0" smtClean="0"/>
              <a:t>Supervisor </a:t>
            </a:r>
            <a:r>
              <a:rPr lang="en-GB" sz="1800" dirty="0"/>
              <a:t>Mode: Permits read/write access to system registers and all peripheral devices. Tasks in this mode may disable interrupts.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3696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092" y="1196752"/>
            <a:ext cx="9395428" cy="4859113"/>
          </a:xfrm>
        </p:spPr>
        <p:txBody>
          <a:bodyPr/>
          <a:lstStyle/>
          <a:p>
            <a:r>
              <a:rPr lang="en-GB" sz="2400" dirty="0" smtClean="0"/>
              <a:t>Controller</a:t>
            </a:r>
            <a:endParaRPr lang="en-US" sz="2400" dirty="0" smtClean="0"/>
          </a:p>
          <a:p>
            <a:r>
              <a:rPr lang="en-GB" sz="2400" dirty="0" smtClean="0"/>
              <a:t>Start-up SW</a:t>
            </a:r>
            <a:endParaRPr lang="en-US" sz="2400" dirty="0" smtClean="0"/>
          </a:p>
          <a:p>
            <a:r>
              <a:rPr lang="en-US" sz="2400" dirty="0" smtClean="0"/>
              <a:t>Main Function </a:t>
            </a:r>
          </a:p>
          <a:p>
            <a:r>
              <a:rPr lang="en-GB" sz="2400" dirty="0"/>
              <a:t>Post Mortem </a:t>
            </a:r>
            <a:r>
              <a:rPr lang="en-GB" sz="2400" dirty="0" smtClean="0"/>
              <a:t>Data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GB" sz="2400" dirty="0"/>
              <a:t>Safety Management </a:t>
            </a:r>
            <a:r>
              <a:rPr lang="en-GB" sz="2400" dirty="0" smtClean="0"/>
              <a:t>Unit</a:t>
            </a:r>
          </a:p>
          <a:p>
            <a:r>
              <a:rPr lang="en-GB" sz="2400" dirty="0" smtClean="0"/>
              <a:t>Mcal</a:t>
            </a:r>
          </a:p>
          <a:p>
            <a:r>
              <a:rPr lang="en-GB" sz="2400" dirty="0"/>
              <a:t>Memory Protection </a:t>
            </a:r>
            <a:r>
              <a:rPr lang="en-GB" sz="2400" dirty="0" smtClean="0"/>
              <a:t>Unit</a:t>
            </a:r>
          </a:p>
          <a:p>
            <a:r>
              <a:rPr lang="en-GB" sz="2400" dirty="0" smtClean="0"/>
              <a:t>Scheduler</a:t>
            </a:r>
          </a:p>
          <a:p>
            <a:r>
              <a:rPr lang="en-GB" sz="2400" dirty="0" smtClean="0"/>
              <a:t>Trap System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091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In Trap_vInit all trap handlers are Configured</a:t>
            </a:r>
          </a:p>
          <a:p>
            <a:r>
              <a:rPr lang="en-GB" sz="1800" dirty="0"/>
              <a:t>A trap occurs as a result of an event such as a Non-</a:t>
            </a:r>
            <a:r>
              <a:rPr lang="en-GB" sz="1800" dirty="0" err="1"/>
              <a:t>Maskable</a:t>
            </a:r>
            <a:r>
              <a:rPr lang="en-GB" sz="1800" dirty="0"/>
              <a:t> Interrupt (NMI), an instruction exception, memory-management exception or an illegal access. Traps are always active; they </a:t>
            </a:r>
            <a:r>
              <a:rPr lang="en-GB" sz="1800" dirty="0" smtClean="0"/>
              <a:t>cannot </a:t>
            </a:r>
            <a:r>
              <a:rPr lang="en-GB" sz="1800" dirty="0"/>
              <a:t>be disabled by software action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Trap handlers are configured for different Trap class with its Reaction for each sub Traps like Reset</a:t>
            </a:r>
          </a:p>
          <a:p>
            <a:r>
              <a:rPr lang="en-GB" sz="1800" dirty="0" smtClean="0"/>
              <a:t>Eg : Memory Protection Trap 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7 Trap class and it has sub traps with TIN</a:t>
            </a:r>
          </a:p>
          <a:p>
            <a:r>
              <a:rPr lang="en-GB" sz="1800" dirty="0" smtClean="0"/>
              <a:t>Need to initialize the Trap Vector table (BTV) with its trap handlers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20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0428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21</a:t>
            </a:fld>
            <a:endParaRPr lang="en-US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84785"/>
            <a:ext cx="984954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76213" y="476250"/>
            <a:ext cx="6848475" cy="1223963"/>
          </a:xfrm>
        </p:spPr>
        <p:txBody>
          <a:bodyPr/>
          <a:lstStyle/>
          <a:p>
            <a:pPr eaLnBrk="1" hangingPunct="1"/>
            <a:r>
              <a:rPr lang="de-DE" altLang="de-DE" smtClean="0"/>
              <a:t>Smarter. Greener. Together.</a:t>
            </a:r>
            <a:endParaRPr lang="en-US" alt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87" y="1484784"/>
            <a:ext cx="9215502" cy="511256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GB" sz="1800" dirty="0" smtClean="0"/>
              <a:t>TC213  </a:t>
            </a:r>
            <a:r>
              <a:rPr lang="en-GB" sz="1800" b="1" dirty="0"/>
              <a:t>SAK-TC213L-8F133F </a:t>
            </a:r>
            <a:r>
              <a:rPr lang="en-GB" sz="1800" b="1" dirty="0" smtClean="0"/>
              <a:t>AC</a:t>
            </a:r>
            <a:endParaRPr lang="en-GB" sz="1800" dirty="0" smtClean="0"/>
          </a:p>
          <a:p>
            <a:r>
              <a:rPr lang="en-GB" sz="1800" dirty="0" smtClean="0"/>
              <a:t>Single </a:t>
            </a:r>
            <a:r>
              <a:rPr lang="en-GB" sz="1800" dirty="0"/>
              <a:t>C</a:t>
            </a:r>
            <a:r>
              <a:rPr lang="en-GB" sz="1800" dirty="0" smtClean="0"/>
              <a:t>ore clocked at 133Mhz</a:t>
            </a:r>
          </a:p>
          <a:p>
            <a:r>
              <a:rPr lang="en-GB" sz="1800" dirty="0"/>
              <a:t>IO Operation Voltage 3.3V, 5V supported in ADC </a:t>
            </a:r>
            <a:r>
              <a:rPr lang="en-GB" sz="1800" dirty="0" smtClean="0"/>
              <a:t>Pins</a:t>
            </a:r>
          </a:p>
          <a:p>
            <a:r>
              <a:rPr lang="en-GB" sz="1800" dirty="0" smtClean="0"/>
              <a:t>CAN Module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Memory </a:t>
            </a:r>
          </a:p>
          <a:p>
            <a:pPr lvl="1"/>
            <a:r>
              <a:rPr lang="en-GB" sz="1600" dirty="0"/>
              <a:t>P Flash: 0.5Mb</a:t>
            </a:r>
            <a:endParaRPr lang="en-US" sz="1600" dirty="0"/>
          </a:p>
          <a:p>
            <a:pPr lvl="1"/>
            <a:r>
              <a:rPr lang="en-GB" sz="1600" dirty="0"/>
              <a:t>D flash: 64Kb </a:t>
            </a:r>
            <a:endParaRPr lang="en-US" sz="1600" dirty="0"/>
          </a:p>
          <a:p>
            <a:pPr lvl="1"/>
            <a:r>
              <a:rPr lang="en-GB" sz="1600" dirty="0"/>
              <a:t>SRAM : 56KB </a:t>
            </a:r>
            <a:r>
              <a:rPr lang="en-GB" sz="1600" dirty="0" err="1"/>
              <a:t>inc.</a:t>
            </a:r>
            <a:r>
              <a:rPr lang="en-GB" sz="1600" dirty="0"/>
              <a:t> Cache</a:t>
            </a:r>
            <a:endParaRPr lang="en-US" sz="1600" dirty="0"/>
          </a:p>
          <a:p>
            <a:pPr lvl="1"/>
            <a:r>
              <a:rPr lang="en-GB" sz="1600" dirty="0"/>
              <a:t>Core 0 : DSPR 48KB    PSPR 8KB</a:t>
            </a:r>
            <a:endParaRPr lang="en-US" sz="16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US" sz="1800" dirty="0"/>
          </a:p>
          <a:p>
            <a:endParaRPr lang="en-GB" sz="1800" dirty="0" smtClean="0"/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3</a:t>
            </a:fld>
            <a:endParaRPr lang="en-US" altLang="de-DE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04728" y="3308278"/>
            <a:ext cx="594360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092" y="1124744"/>
            <a:ext cx="9215502" cy="4483113"/>
          </a:xfrm>
        </p:spPr>
        <p:txBody>
          <a:bodyPr/>
          <a:lstStyle/>
          <a:p>
            <a:r>
              <a:rPr lang="en-GB" sz="1800" dirty="0" smtClean="0"/>
              <a:t>ADC</a:t>
            </a:r>
          </a:p>
          <a:p>
            <a:pPr lvl="1"/>
            <a:r>
              <a:rPr lang="en-GB" sz="1600" dirty="0"/>
              <a:t>2 Independent ADC Modules (12+12 Channels)</a:t>
            </a:r>
            <a:endParaRPr lang="en-US" sz="1600" dirty="0"/>
          </a:p>
          <a:p>
            <a:pPr lvl="1"/>
            <a:r>
              <a:rPr lang="en-GB" sz="1600" dirty="0"/>
              <a:t>12 Channel ADC each i.e. 24 input Lines</a:t>
            </a:r>
            <a:endParaRPr lang="en-US" sz="1600" dirty="0"/>
          </a:p>
          <a:p>
            <a:pPr lvl="1"/>
            <a:r>
              <a:rPr lang="en-GB" sz="1600" dirty="0"/>
              <a:t>Resolution </a:t>
            </a:r>
            <a:r>
              <a:rPr lang="en-GB" sz="1600" dirty="0" smtClean="0"/>
              <a:t>12Bits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sz="1800" dirty="0" smtClean="0"/>
              <a:t>Generic Timer Module</a:t>
            </a:r>
          </a:p>
          <a:p>
            <a:pPr lvl="1"/>
            <a:r>
              <a:rPr lang="en-GB" sz="1600" dirty="0" smtClean="0"/>
              <a:t>Timer Input  Module – Can be used to measure PWM Duty Cycle, Period of incoming PWM</a:t>
            </a:r>
          </a:p>
          <a:p>
            <a:pPr lvl="1"/>
            <a:r>
              <a:rPr lang="en-GB" sz="1600" dirty="0" smtClean="0"/>
              <a:t>Timer Output Module – 16 Channels to generate PWM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QSPI </a:t>
            </a:r>
          </a:p>
          <a:p>
            <a:pPr lvl="1"/>
            <a:r>
              <a:rPr lang="en-US" sz="1600" dirty="0"/>
              <a:t>4 Queued SPI Interface Channels (QSPI) with master and slave capability up to 50 Mbit/s</a:t>
            </a:r>
          </a:p>
          <a:p>
            <a:endParaRPr lang="en-GB" sz="1800" dirty="0" smtClean="0"/>
          </a:p>
          <a:p>
            <a:r>
              <a:rPr lang="en-GB" sz="1800" dirty="0" smtClean="0"/>
              <a:t>PORT –GPIO</a:t>
            </a:r>
          </a:p>
          <a:p>
            <a:pPr lvl="1"/>
            <a:r>
              <a:rPr lang="en-US" sz="1600" dirty="0"/>
              <a:t>Digital programmable I/O ports</a:t>
            </a:r>
          </a:p>
          <a:p>
            <a:pPr lvl="1"/>
            <a:r>
              <a:rPr lang="en-US" sz="1600" dirty="0"/>
              <a:t>Port 00,02,10,11,13,14,15,20,21,22,23,33,34,40,41</a:t>
            </a:r>
          </a:p>
          <a:p>
            <a:endParaRPr lang="en-GB" sz="1800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970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804" y="1071546"/>
            <a:ext cx="9215502" cy="4877734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smtClean="0"/>
              <a:t>First SW executed after a chip reset or Power ON</a:t>
            </a:r>
          </a:p>
          <a:p>
            <a:endParaRPr lang="en-GB" sz="1800" dirty="0" smtClean="0"/>
          </a:p>
          <a:p>
            <a:r>
              <a:rPr lang="en-GB" sz="1800" dirty="0" smtClean="0"/>
              <a:t>SSW Start address in BootROM is the reset value of PC register of CPU</a:t>
            </a:r>
          </a:p>
          <a:p>
            <a:endParaRPr lang="en-GB" sz="1800" dirty="0" smtClean="0"/>
          </a:p>
          <a:p>
            <a:r>
              <a:rPr lang="en-GB" sz="1800" dirty="0" smtClean="0"/>
              <a:t>SSW is executed -&gt; Last SSW Instruction performs the jump to the first User code Instruction</a:t>
            </a:r>
            <a:endParaRPr lang="en-GB" sz="1400" dirty="0" smtClean="0"/>
          </a:p>
          <a:p>
            <a:endParaRPr lang="en-GB" sz="1400" dirty="0" smtClean="0"/>
          </a:p>
          <a:p>
            <a:r>
              <a:rPr lang="en-GB" sz="1800" dirty="0" smtClean="0"/>
              <a:t>SSW is provided by Infineon in file </a:t>
            </a:r>
            <a:r>
              <a:rPr lang="en-GB" sz="1800" b="1" dirty="0" smtClean="0"/>
              <a:t>IfxCpu_Cstart0.c </a:t>
            </a:r>
          </a:p>
          <a:p>
            <a:pPr lvl="1"/>
            <a:r>
              <a:rPr lang="en-GB" sz="1400" dirty="0" smtClean="0"/>
              <a:t>We can modify the file according to our use cases</a:t>
            </a:r>
          </a:p>
          <a:p>
            <a:pPr lvl="1"/>
            <a:endParaRPr lang="en-GB" sz="1400" dirty="0" smtClean="0"/>
          </a:p>
          <a:p>
            <a:endParaRPr lang="en-US" sz="1800" b="1" dirty="0"/>
          </a:p>
          <a:p>
            <a:pPr marL="457200" lvl="1" indent="0">
              <a:buNone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Startup SW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5</a:t>
            </a:fld>
            <a:endParaRPr lang="en-US" altLang="de-DE"/>
          </a:p>
        </p:txBody>
      </p:sp>
      <p:sp>
        <p:nvSpPr>
          <p:cNvPr id="6" name="TextBox 5"/>
          <p:cNvSpPr txBox="1"/>
          <p:nvPr/>
        </p:nvSpPr>
        <p:spPr>
          <a:xfrm>
            <a:off x="488504" y="1340768"/>
            <a:ext cx="8352928" cy="468052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216" y="1628800"/>
            <a:ext cx="8358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804" y="1071546"/>
            <a:ext cx="9112684" cy="4877734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GB" sz="1800" dirty="0" smtClean="0"/>
              <a:t>Test </a:t>
            </a:r>
            <a:r>
              <a:rPr lang="en-GB" sz="1800" dirty="0"/>
              <a:t>Stack, CSA and </a:t>
            </a:r>
            <a:r>
              <a:rPr lang="en-GB" sz="1800" dirty="0" smtClean="0"/>
              <a:t>Cache – Not Used</a:t>
            </a:r>
            <a:endParaRPr lang="en-GB" sz="1800" dirty="0" smtClean="0"/>
          </a:p>
          <a:p>
            <a:r>
              <a:rPr lang="en-GB" sz="1800" dirty="0" smtClean="0"/>
              <a:t>Clearing all DSPR </a:t>
            </a:r>
          </a:p>
          <a:p>
            <a:r>
              <a:rPr lang="en-GB" sz="1800" dirty="0" smtClean="0"/>
              <a:t>Loading User stack Pointer</a:t>
            </a:r>
          </a:p>
          <a:p>
            <a:r>
              <a:rPr lang="en-GB" sz="1800" dirty="0" smtClean="0"/>
              <a:t>PSW is set to Default Value</a:t>
            </a:r>
          </a:p>
          <a:p>
            <a:r>
              <a:rPr lang="en-GB" sz="1800" dirty="0" smtClean="0"/>
              <a:t>Disabling Program Cache , Data Cache</a:t>
            </a:r>
          </a:p>
          <a:p>
            <a:r>
              <a:rPr lang="en-GB" sz="1800" dirty="0" smtClean="0"/>
              <a:t>Initialize the clock system</a:t>
            </a:r>
            <a:endParaRPr lang="en-GB" sz="1800" dirty="0"/>
          </a:p>
          <a:p>
            <a:r>
              <a:rPr lang="en-GB" sz="1800" dirty="0" smtClean="0"/>
              <a:t>Loading BTV – Trap Vector Table</a:t>
            </a:r>
          </a:p>
          <a:p>
            <a:r>
              <a:rPr lang="en-GB" sz="1800" dirty="0" smtClean="0"/>
              <a:t>Loading BIV – Interrupt Vector Table</a:t>
            </a:r>
          </a:p>
          <a:p>
            <a:r>
              <a:rPr lang="en-GB" sz="1800" dirty="0" smtClean="0"/>
              <a:t>Loading ISP</a:t>
            </a:r>
          </a:p>
          <a:p>
            <a:r>
              <a:rPr lang="en-GB" sz="1800" dirty="0" smtClean="0"/>
              <a:t>Internal WDG is enabled by default need to disable CPU and Safety WDG at the start-up as they are not used</a:t>
            </a:r>
            <a:endParaRPr lang="en-GB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6</a:t>
            </a:fld>
            <a:endParaRPr lang="en-US" alt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601072" y="214290"/>
            <a:ext cx="3898241" cy="33439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38" y="1484784"/>
            <a:ext cx="2962026" cy="3528392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R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5048" y="1484784"/>
            <a:ext cx="4752528" cy="3384376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804" y="1071546"/>
            <a:ext cx="9215502" cy="4157654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7</a:t>
            </a:fld>
            <a:endParaRPr lang="en-US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8" y="692696"/>
            <a:ext cx="6192687" cy="57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8</a:t>
            </a:fld>
            <a:endParaRPr lang="en-US" alt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3374869" y="908524"/>
            <a:ext cx="3024336" cy="64807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SSW</a:t>
            </a:r>
            <a:endParaRPr lang="en-GB" sz="3200" dirty="0" smtClean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76397" y="2616068"/>
            <a:ext cx="3024336" cy="64807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Start Up initialization of     modules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76397" y="3654398"/>
            <a:ext cx="3024336" cy="48638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Enables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Interrupts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76397" y="4504578"/>
            <a:ext cx="3024336" cy="153049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While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(1) 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</a:rPr>
              <a:t> </a:t>
            </a:r>
            <a:r>
              <a:rPr lang="en-GB" b="1" dirty="0" smtClean="0">
                <a:latin typeface="Arial" charset="0"/>
              </a:rPr>
              <a:t>       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//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="1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Return(1);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 bwMode="auto">
          <a:xfrm>
            <a:off x="4887037" y="1556596"/>
            <a:ext cx="1" cy="531954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 bwMode="auto">
          <a:xfrm>
            <a:off x="4888565" y="3264140"/>
            <a:ext cx="0" cy="390258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 bwMode="auto">
          <a:xfrm>
            <a:off x="4888565" y="4140778"/>
            <a:ext cx="0" cy="36380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2836337" y="2088550"/>
            <a:ext cx="4104456" cy="4104456"/>
          </a:xfrm>
          <a:prstGeom prst="roundRect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2840" y="2109707"/>
            <a:ext cx="2160240" cy="36004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Core0_main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804" y="1071546"/>
            <a:ext cx="9215502" cy="4877734"/>
          </a:xfrm>
        </p:spPr>
        <p:txBody>
          <a:bodyPr/>
          <a:lstStyle/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Initializes the PMA data</a:t>
            </a:r>
          </a:p>
          <a:p>
            <a:r>
              <a:rPr lang="en-GB" sz="1800" dirty="0" smtClean="0"/>
              <a:t>Microcontroller start-up checks – SMU Check</a:t>
            </a:r>
          </a:p>
          <a:p>
            <a:r>
              <a:rPr lang="en-GB" sz="1800" dirty="0" smtClean="0"/>
              <a:t>MCAL Init</a:t>
            </a:r>
          </a:p>
          <a:p>
            <a:r>
              <a:rPr lang="en-GB" sz="1800" dirty="0" smtClean="0"/>
              <a:t>Bsw Init</a:t>
            </a:r>
          </a:p>
          <a:p>
            <a:r>
              <a:rPr lang="en-GB" sz="1800" dirty="0" smtClean="0"/>
              <a:t>ADC Start-up</a:t>
            </a:r>
          </a:p>
          <a:p>
            <a:r>
              <a:rPr lang="en-GB" sz="1800" dirty="0" smtClean="0"/>
              <a:t>HsfbApp_Initialize</a:t>
            </a:r>
          </a:p>
          <a:p>
            <a:r>
              <a:rPr lang="en-GB" sz="1800" dirty="0" smtClean="0"/>
              <a:t>Trap Handler Initialisation</a:t>
            </a:r>
          </a:p>
          <a:p>
            <a:r>
              <a:rPr lang="en-GB" sz="1800" dirty="0" smtClean="0"/>
              <a:t>Memory Protection (MPU) initialisation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Enable the Interrupts</a:t>
            </a:r>
            <a:r>
              <a:rPr lang="en-US" sz="1800" dirty="0"/>
              <a:t> </a:t>
            </a:r>
            <a:r>
              <a:rPr lang="en-US" sz="1800" dirty="0" smtClean="0"/>
              <a:t>– All the timer interrupts configured during the MCAL </a:t>
            </a:r>
            <a:r>
              <a:rPr lang="en-US" sz="1800" dirty="0" err="1" smtClean="0"/>
              <a:t>init</a:t>
            </a:r>
            <a:r>
              <a:rPr lang="en-US" sz="1800" dirty="0" smtClean="0"/>
              <a:t> will be called sequentially.</a:t>
            </a:r>
          </a:p>
          <a:p>
            <a:r>
              <a:rPr lang="en-GB" sz="1800" dirty="0" smtClean="0"/>
              <a:t>The control will be stuck in while loop and never returns.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Main Function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5A93-08CB-48C6-9A3C-7CCB33A05AE9}" type="slidenum">
              <a:rPr lang="en-US" altLang="de-DE" smtClean="0"/>
              <a:pPr/>
              <a:t>9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406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_PPT_Standard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87DC"/>
      </a:hlink>
      <a:folHlink>
        <a:srgbClr val="777777"/>
      </a:folHlink>
    </a:clrScheme>
    <a:fontScheme name="Standard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anchor="ctr">
        <a:no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kern="0" cap="none" spc="0" normalizeH="0" baseline="0" noProof="0" dirty="0" smtClean="0">
            <a:ln>
              <a:noFill/>
            </a:ln>
            <a:solidFill>
              <a:srgbClr val="0087DC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7D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Delta_PPT_Standard</Template>
  <TotalTime>6859</TotalTime>
  <Words>1194</Words>
  <Application>Microsoft Office PowerPoint</Application>
  <PresentationFormat>A4 Paper (210x297 mm)</PresentationFormat>
  <Paragraphs>249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Tahoma</vt:lpstr>
      <vt:lpstr>Wingdings</vt:lpstr>
      <vt:lpstr>Delta_PPT_Standard</vt:lpstr>
      <vt:lpstr>LV DCDC</vt:lpstr>
      <vt:lpstr>Agenda</vt:lpstr>
      <vt:lpstr>Controller </vt:lpstr>
      <vt:lpstr>PowerPoint Presentation</vt:lpstr>
      <vt:lpstr>Startup SW </vt:lpstr>
      <vt:lpstr> </vt:lpstr>
      <vt:lpstr>PowerPoint Presentation</vt:lpstr>
      <vt:lpstr>PowerPoint Presentation</vt:lpstr>
      <vt:lpstr> Main Function </vt:lpstr>
      <vt:lpstr>Post Mortem Data</vt:lpstr>
      <vt:lpstr>Safety Management Unit</vt:lpstr>
      <vt:lpstr>PowerPoint Presentation</vt:lpstr>
      <vt:lpstr>Mcal</vt:lpstr>
      <vt:lpstr>PowerPoint Presentation</vt:lpstr>
      <vt:lpstr>PowerPoint Presentation</vt:lpstr>
      <vt:lpstr>Memory Protection Unit</vt:lpstr>
      <vt:lpstr>PowerPoint Presentation</vt:lpstr>
      <vt:lpstr>Scheduler</vt:lpstr>
      <vt:lpstr>Access Privilege Level Control (I/O Privilege)</vt:lpstr>
      <vt:lpstr>Trap</vt:lpstr>
      <vt:lpstr>PowerPoint Presentation</vt:lpstr>
      <vt:lpstr>Smarter. Greener. Together.</vt:lpstr>
    </vt:vector>
  </TitlesOfParts>
  <Company>Delta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 MCAL Configuration</dc:title>
  <dc:creator>Markus Cordero</dc:creator>
  <cp:lastModifiedBy>Bhavin.PV</cp:lastModifiedBy>
  <cp:revision>319</cp:revision>
  <dcterms:created xsi:type="dcterms:W3CDTF">2020-09-02T18:03:32Z</dcterms:created>
  <dcterms:modified xsi:type="dcterms:W3CDTF">2024-07-01T06:37:58Z</dcterms:modified>
</cp:coreProperties>
</file>