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57" r:id="rId4"/>
    <p:sldId id="265" r:id="rId5"/>
    <p:sldId id="266" r:id="rId6"/>
    <p:sldId id="261" r:id="rId7"/>
    <p:sldId id="268" r:id="rId8"/>
    <p:sldId id="269" r:id="rId9"/>
    <p:sldId id="270" r:id="rId10"/>
    <p:sldId id="267" r:id="rId11"/>
    <p:sldId id="260" r:id="rId12"/>
  </p:sldIdLst>
  <p:sldSz cx="9906000" cy="6858000" type="A4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DC"/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>
      <p:cViewPr varScale="1">
        <p:scale>
          <a:sx n="131" d="100"/>
          <a:sy n="131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283EB0D-D26B-49A0-BF14-AB8E6828A593}" type="datetimeFigureOut">
              <a:rPr lang="en-US"/>
              <a:pPr>
                <a:defRPr/>
              </a:pPr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90D6DB-B344-41AE-851E-109E7B03A588}" type="slidenum">
              <a:rPr lang="en-US" altLang="de-DE"/>
              <a:pPr/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03B309-5EA1-4A9E-A3C1-78D2E2171E5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_4 3_h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3075"/>
            <a:ext cx="9909175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76288" y="404813"/>
            <a:ext cx="8569325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zh-TW" altLang="en-US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76288" y="2349500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buFontTx/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558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8092" y="1428736"/>
            <a:ext cx="9215502" cy="448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8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12E210-BD8A-4B4C-BBC1-6191E8344A65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672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9530" y="1446217"/>
            <a:ext cx="4429156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4986336" y="1446217"/>
            <a:ext cx="4467258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B84026D-B625-4ACF-BA5D-1AD4EAF2E53E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6173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elt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2F6E02-CD4C-4FB1-BEFB-2EAE52F8E630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1998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8125" y="0"/>
            <a:ext cx="9667875" cy="6858000"/>
            <a:chOff x="238092" y="0"/>
            <a:chExt cx="9667908" cy="6858000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952736" y="0"/>
              <a:ext cx="6953264" cy="6858000"/>
              <a:chOff x="2952736" y="0"/>
              <a:chExt cx="6953264" cy="6858000"/>
            </a:xfrm>
          </p:grpSpPr>
          <p:sp>
            <p:nvSpPr>
              <p:cNvPr id="6" name="Rectangle 8"/>
              <p:cNvSpPr/>
              <p:nvPr/>
            </p:nvSpPr>
            <p:spPr bwMode="auto">
              <a:xfrm>
                <a:off x="2952726" y="285750"/>
                <a:ext cx="6572273" cy="7858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pic>
            <p:nvPicPr>
              <p:cNvPr id="7" name="Picture 9" descr="en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8738" y="0"/>
                <a:ext cx="4767262" cy="685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7"/>
            <p:cNvSpPr/>
            <p:nvPr/>
          </p:nvSpPr>
          <p:spPr bwMode="auto">
            <a:xfrm>
              <a:off x="238092" y="6357938"/>
              <a:ext cx="2000257" cy="3571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81000" y="6143625"/>
            <a:ext cx="4176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1400" dirty="0">
                <a:solidFill>
                  <a:srgbClr val="0087DC"/>
                </a:solidFill>
                <a:latin typeface="+mn-lt"/>
                <a:cs typeface="+mn-cs"/>
              </a:rPr>
              <a:t>www.deltaenergysystems.com</a:t>
            </a:r>
            <a:endParaRPr lang="zh-TW" altLang="en-US" sz="1400" dirty="0">
              <a:solidFill>
                <a:srgbClr val="0087DC"/>
              </a:solidFill>
              <a:latin typeface="+mn-lt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176238" y="476672"/>
            <a:ext cx="6848464" cy="12241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altLang="zh-TW" smtClean="0"/>
              <a:t>Titelmasterformat durch Klicken bearbeiten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66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" y="1428750"/>
            <a:ext cx="9215438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5" name="文字方塊 10"/>
          <p:cNvSpPr txBox="1">
            <a:spLocks noChangeArrowheads="1"/>
          </p:cNvSpPr>
          <p:nvPr/>
        </p:nvSpPr>
        <p:spPr bwMode="auto">
          <a:xfrm>
            <a:off x="230188" y="6357938"/>
            <a:ext cx="17938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Arial" charset="0"/>
                <a:cs typeface="+mn-cs"/>
              </a:rPr>
              <a:t>Delta Confidential</a:t>
            </a:r>
            <a:endParaRPr lang="zh-TW" altLang="en-US" sz="1200" dirty="0">
              <a:latin typeface="Arial" charset="0"/>
              <a:cs typeface="+mn-cs"/>
            </a:endParaRP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56038" y="6357938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43DE9922-49F9-48EE-84A2-584BB1BC67AD}" type="slidenum">
              <a:rPr lang="en-US" altLang="de-DE"/>
              <a:pPr/>
              <a:t>‹Nr.›</a:t>
            </a:fld>
            <a:endParaRPr lang="en-US" altLang="de-DE"/>
          </a:p>
        </p:txBody>
      </p:sp>
      <p:sp>
        <p:nvSpPr>
          <p:cNvPr id="1029" name="Title Placeholder 19"/>
          <p:cNvSpPr>
            <a:spLocks noGrp="1"/>
          </p:cNvSpPr>
          <p:nvPr>
            <p:ph type="title"/>
          </p:nvPr>
        </p:nvSpPr>
        <p:spPr bwMode="auto">
          <a:xfrm>
            <a:off x="2309813" y="214313"/>
            <a:ext cx="7143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US" altLang="de-D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+mn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550988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4pPr>
      <a:lvl5pPr marL="19589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</a:defRPr>
      </a:lvl5pPr>
      <a:lvl6pPr marL="24161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6pPr>
      <a:lvl7pPr marL="28733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7pPr>
      <a:lvl8pPr marL="33305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8pPr>
      <a:lvl9pPr marL="37877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altLang="de-DE" dirty="0" err="1" smtClean="0"/>
              <a:t>comwrap</a:t>
            </a:r>
            <a:r>
              <a:rPr lang="en-US" altLang="de-DE" dirty="0" smtClean="0"/>
              <a:t> IPB Project</a:t>
            </a:r>
          </a:p>
        </p:txBody>
      </p:sp>
      <p:sp>
        <p:nvSpPr>
          <p:cNvPr id="7171" name="Inhaltsplatzhalter 5"/>
          <p:cNvSpPr>
            <a:spLocks noGrp="1"/>
          </p:cNvSpPr>
          <p:nvPr>
            <p:ph idx="1"/>
          </p:nvPr>
        </p:nvSpPr>
        <p:spPr>
          <a:ln/>
        </p:spPr>
        <p:txBody>
          <a:bodyPr/>
          <a:lstStyle/>
          <a:p>
            <a:pPr eaLnBrk="1" hangingPunct="1"/>
            <a:endParaRPr lang="en-US" altLang="de-DE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The </a:t>
            </a:r>
            <a:r>
              <a:rPr lang="de-DE" sz="2000" dirty="0" err="1" smtClean="0"/>
              <a:t>comwrap</a:t>
            </a:r>
            <a:r>
              <a:rPr lang="de-DE" sz="2000" dirty="0" smtClean="0"/>
              <a:t> </a:t>
            </a:r>
            <a:r>
              <a:rPr lang="de-DE" sz="2000" dirty="0" err="1" smtClean="0"/>
              <a:t>module</a:t>
            </a:r>
            <a:r>
              <a:rPr lang="de-DE" sz="2000" dirty="0" smtClean="0"/>
              <a:t> </a:t>
            </a:r>
            <a:r>
              <a:rPr lang="de-DE" sz="2000" dirty="0" err="1" smtClean="0"/>
              <a:t>shall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implemented</a:t>
            </a:r>
            <a:r>
              <a:rPr lang="de-DE" sz="2000" dirty="0" smtClean="0"/>
              <a:t> in </a:t>
            </a:r>
            <a:r>
              <a:rPr lang="de-DE" sz="2000" dirty="0" err="1" smtClean="0"/>
              <a:t>three</a:t>
            </a:r>
            <a:r>
              <a:rPr lang="de-DE" sz="2000" dirty="0" smtClean="0"/>
              <a:t> </a:t>
            </a:r>
            <a:r>
              <a:rPr lang="de-DE" sz="2000" dirty="0" err="1" smtClean="0"/>
              <a:t>phases</a:t>
            </a:r>
            <a:endParaRPr lang="de-DE" sz="2000" dirty="0" smtClean="0"/>
          </a:p>
          <a:p>
            <a:r>
              <a:rPr lang="de-DE" sz="2000" dirty="0" smtClean="0"/>
              <a:t>Phase 1:</a:t>
            </a:r>
          </a:p>
          <a:p>
            <a:pPr lvl="1"/>
            <a:r>
              <a:rPr lang="de-DE" sz="1600" dirty="0"/>
              <a:t>Routing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signals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CAN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Application</a:t>
            </a:r>
            <a:endParaRPr lang="de-DE" sz="1600" dirty="0"/>
          </a:p>
          <a:p>
            <a:pPr lvl="1"/>
            <a:r>
              <a:rPr lang="de-DE" sz="1600" dirty="0"/>
              <a:t>Routing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siganls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CAN</a:t>
            </a:r>
          </a:p>
          <a:p>
            <a:pPr lvl="1"/>
            <a:r>
              <a:rPr lang="de-DE" sz="1600" dirty="0" err="1"/>
              <a:t>No</a:t>
            </a:r>
            <a:r>
              <a:rPr lang="de-DE" sz="1600" dirty="0"/>
              <a:t> Error </a:t>
            </a:r>
            <a:r>
              <a:rPr lang="de-DE" sz="1600" dirty="0" err="1"/>
              <a:t>detection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qualifier</a:t>
            </a:r>
            <a:r>
              <a:rPr lang="de-DE" sz="1600" dirty="0"/>
              <a:t> </a:t>
            </a:r>
            <a:r>
              <a:rPr lang="de-DE" sz="1600" dirty="0" err="1"/>
              <a:t>handling</a:t>
            </a:r>
            <a:r>
              <a:rPr lang="de-DE" sz="1600" dirty="0"/>
              <a:t> </a:t>
            </a:r>
            <a:r>
              <a:rPr lang="de-DE" sz="1600" dirty="0" err="1"/>
              <a:t>shall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implemented</a:t>
            </a:r>
            <a:endParaRPr lang="de-DE" sz="1600" dirty="0"/>
          </a:p>
          <a:p>
            <a:r>
              <a:rPr lang="de-DE" sz="2000" dirty="0" smtClean="0"/>
              <a:t>Phase 2</a:t>
            </a:r>
            <a:r>
              <a:rPr lang="de-DE" sz="2000" dirty="0" smtClean="0"/>
              <a:t>:</a:t>
            </a:r>
          </a:p>
          <a:p>
            <a:pPr lvl="1"/>
            <a:r>
              <a:rPr lang="de-DE" sz="1600" dirty="0" err="1"/>
              <a:t>Qualifier</a:t>
            </a:r>
            <a:r>
              <a:rPr lang="de-DE" sz="1600" dirty="0"/>
              <a:t> </a:t>
            </a:r>
            <a:r>
              <a:rPr lang="de-DE" sz="1600" dirty="0" err="1"/>
              <a:t>handling</a:t>
            </a:r>
            <a:r>
              <a:rPr lang="de-DE" sz="1600" dirty="0"/>
              <a:t> </a:t>
            </a:r>
            <a:r>
              <a:rPr lang="de-DE" sz="1600" dirty="0" err="1"/>
              <a:t>shall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fully</a:t>
            </a:r>
            <a:r>
              <a:rPr lang="de-DE" sz="1600" dirty="0"/>
              <a:t> </a:t>
            </a:r>
            <a:r>
              <a:rPr lang="de-DE" sz="1600" dirty="0" err="1"/>
              <a:t>supported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described</a:t>
            </a:r>
            <a:r>
              <a:rPr lang="de-DE" sz="1600" dirty="0"/>
              <a:t> on </a:t>
            </a:r>
            <a:r>
              <a:rPr lang="de-DE" sz="1600" dirty="0" err="1"/>
              <a:t>slide</a:t>
            </a:r>
            <a:r>
              <a:rPr lang="de-DE" sz="1600" dirty="0"/>
              <a:t> „Signal </a:t>
            </a:r>
            <a:r>
              <a:rPr lang="de-DE" sz="1600" dirty="0" err="1"/>
              <a:t>Qualifier</a:t>
            </a:r>
            <a:r>
              <a:rPr lang="de-DE" sz="1600" dirty="0" smtClean="0"/>
              <a:t>“</a:t>
            </a:r>
          </a:p>
          <a:p>
            <a:pPr lvl="1"/>
            <a:r>
              <a:rPr lang="de-DE" sz="1600" dirty="0"/>
              <a:t>Error </a:t>
            </a:r>
            <a:r>
              <a:rPr lang="de-DE" sz="1600" dirty="0" err="1"/>
              <a:t>detection</a:t>
            </a:r>
            <a:r>
              <a:rPr lang="de-DE" sz="1600" dirty="0"/>
              <a:t> </a:t>
            </a:r>
            <a:r>
              <a:rPr lang="de-DE" sz="1600" dirty="0" err="1"/>
              <a:t>shall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implemented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described</a:t>
            </a:r>
            <a:r>
              <a:rPr lang="de-DE" sz="1600" dirty="0"/>
              <a:t> on </a:t>
            </a:r>
            <a:r>
              <a:rPr lang="de-DE" sz="1600" dirty="0" err="1"/>
              <a:t>slide</a:t>
            </a:r>
            <a:r>
              <a:rPr lang="de-DE" sz="1600" dirty="0"/>
              <a:t> „Error </a:t>
            </a:r>
            <a:r>
              <a:rPr lang="de-DE" sz="1600" dirty="0" err="1"/>
              <a:t>Detection</a:t>
            </a:r>
            <a:r>
              <a:rPr lang="de-DE" sz="1600" dirty="0"/>
              <a:t>“</a:t>
            </a:r>
          </a:p>
          <a:p>
            <a:r>
              <a:rPr lang="de-DE" sz="2000" dirty="0" smtClean="0"/>
              <a:t>Phase </a:t>
            </a:r>
            <a:r>
              <a:rPr lang="de-DE" sz="2000" dirty="0" smtClean="0"/>
              <a:t>3</a:t>
            </a:r>
            <a:r>
              <a:rPr lang="de-DE" sz="2000" dirty="0" smtClean="0"/>
              <a:t>:</a:t>
            </a:r>
          </a:p>
          <a:p>
            <a:pPr lvl="1"/>
            <a:r>
              <a:rPr lang="de-DE" sz="1600" dirty="0"/>
              <a:t>DTC </a:t>
            </a:r>
            <a:r>
              <a:rPr lang="de-DE" sz="1600" dirty="0" err="1"/>
              <a:t>shall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set</a:t>
            </a:r>
            <a:endParaRPr lang="de-DE" sz="1600" dirty="0"/>
          </a:p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IPB </a:t>
            </a:r>
            <a:r>
              <a:rPr lang="de-DE" dirty="0" err="1" smtClean="0"/>
              <a:t>comwrap_qm</a:t>
            </a:r>
            <a:r>
              <a:rPr lang="de-DE" dirty="0" smtClean="0"/>
              <a:t>/</a:t>
            </a:r>
            <a:r>
              <a:rPr lang="de-DE" dirty="0" err="1" smtClean="0"/>
              <a:t>asil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phases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2E210-BD8A-4B4C-BBC1-6191E8344A65}" type="slidenum">
              <a:rPr lang="en-US" altLang="de-DE" smtClean="0"/>
              <a:pPr/>
              <a:t>10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9040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176213" y="476250"/>
            <a:ext cx="6848475" cy="1223963"/>
          </a:xfrm>
        </p:spPr>
        <p:txBody>
          <a:bodyPr/>
          <a:lstStyle/>
          <a:p>
            <a:pPr eaLnBrk="1" hangingPunct="1"/>
            <a:r>
              <a:rPr lang="de-DE" altLang="de-DE" smtClean="0"/>
              <a:t>Smarter. Greener. Together.</a:t>
            </a:r>
            <a:endParaRPr lang="en-US" altLang="de-DE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F6E02-CD4C-4FB1-BEFB-2EAE52F8E630}" type="slidenum">
              <a:rPr lang="en-US" altLang="de-DE" smtClean="0"/>
              <a:pPr/>
              <a:t>2</a:t>
            </a:fld>
            <a:endParaRPr lang="en-US" altLang="de-DE"/>
          </a:p>
        </p:txBody>
      </p:sp>
      <p:sp>
        <p:nvSpPr>
          <p:cNvPr id="4" name="Rechteck 3"/>
          <p:cNvSpPr/>
          <p:nvPr/>
        </p:nvSpPr>
        <p:spPr bwMode="auto">
          <a:xfrm>
            <a:off x="2144688" y="1844824"/>
            <a:ext cx="1656184" cy="1152128"/>
          </a:xfrm>
          <a:prstGeom prst="rect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latin typeface="Arial" charset="0"/>
              </a:rPr>
              <a:t>C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omwrap_ASIL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144688" y="4149080"/>
            <a:ext cx="1656184" cy="1224136"/>
          </a:xfrm>
          <a:prstGeom prst="rect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latin typeface="Arial" charset="0"/>
              </a:rPr>
              <a:t>C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omwrap_QM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 bwMode="auto">
          <a:xfrm>
            <a:off x="488504" y="5157192"/>
            <a:ext cx="1656184" cy="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Gerade Verbindung mit Pfeil 6"/>
          <p:cNvCxnSpPr/>
          <p:nvPr/>
        </p:nvCxnSpPr>
        <p:spPr bwMode="auto">
          <a:xfrm>
            <a:off x="488504" y="4869160"/>
            <a:ext cx="1656184" cy="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Gerade Verbindung mit Pfeil 9"/>
          <p:cNvCxnSpPr/>
          <p:nvPr/>
        </p:nvCxnSpPr>
        <p:spPr bwMode="auto">
          <a:xfrm>
            <a:off x="919389" y="2708920"/>
            <a:ext cx="1225299" cy="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feld 10"/>
          <p:cNvSpPr txBox="1"/>
          <p:nvPr/>
        </p:nvSpPr>
        <p:spPr>
          <a:xfrm>
            <a:off x="776536" y="4941168"/>
            <a:ext cx="648072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>
                <a:solidFill>
                  <a:srgbClr val="0087DC"/>
                </a:solidFill>
                <a:ea typeface="+mj-ea"/>
              </a:rPr>
              <a:t>M</a:t>
            </a:r>
            <a:r>
              <a:rPr kumimoji="0" lang="de-DE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SG1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76536" y="4617132"/>
            <a:ext cx="648072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 smtClean="0">
                <a:solidFill>
                  <a:srgbClr val="0087DC"/>
                </a:solidFill>
                <a:ea typeface="+mj-ea"/>
              </a:rPr>
              <a:t>M</a:t>
            </a:r>
            <a:r>
              <a:rPr kumimoji="0" lang="de-DE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SG2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1968" y="2402887"/>
            <a:ext cx="1045279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 smtClean="0">
                <a:solidFill>
                  <a:srgbClr val="0087DC"/>
                </a:solidFill>
                <a:ea typeface="+mj-ea"/>
              </a:rPr>
              <a:t>M</a:t>
            </a:r>
            <a:r>
              <a:rPr kumimoji="0" lang="de-DE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SG3_E2E</a:t>
            </a:r>
          </a:p>
        </p:txBody>
      </p:sp>
      <p:cxnSp>
        <p:nvCxnSpPr>
          <p:cNvPr id="15" name="Gerade Verbindung mit Pfeil 14"/>
          <p:cNvCxnSpPr/>
          <p:nvPr/>
        </p:nvCxnSpPr>
        <p:spPr bwMode="auto">
          <a:xfrm>
            <a:off x="3800872" y="2060848"/>
            <a:ext cx="1225299" cy="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3800872" y="2402887"/>
            <a:ext cx="1225299" cy="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Gerade Verbindung mit Pfeil 16"/>
          <p:cNvCxnSpPr/>
          <p:nvPr/>
        </p:nvCxnSpPr>
        <p:spPr bwMode="auto">
          <a:xfrm>
            <a:off x="3786439" y="2694359"/>
            <a:ext cx="1225299" cy="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3786439" y="1784512"/>
            <a:ext cx="1310577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 smtClean="0">
                <a:solidFill>
                  <a:srgbClr val="0087DC"/>
                </a:solidFill>
                <a:ea typeface="+mj-ea"/>
              </a:rPr>
              <a:t>M</a:t>
            </a:r>
            <a:r>
              <a:rPr kumimoji="0" lang="de-DE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SG3_Sig1</a:t>
            </a:r>
            <a:r>
              <a:rPr kumimoji="0" lang="de-DE" sz="1100" b="0" i="0" u="none" strike="noStrike" kern="0" cap="none" spc="0" normalizeH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+</a:t>
            </a:r>
            <a:r>
              <a:rPr kumimoji="0" lang="de-DE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qi</a:t>
            </a:r>
            <a:endParaRPr kumimoji="0" lang="de-DE" sz="11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786438" y="2126550"/>
            <a:ext cx="1310577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 smtClean="0">
                <a:solidFill>
                  <a:srgbClr val="0087DC"/>
                </a:solidFill>
                <a:ea typeface="+mj-ea"/>
              </a:rPr>
              <a:t>M</a:t>
            </a:r>
            <a:r>
              <a:rPr kumimoji="0" lang="de-DE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SG3_Sig2</a:t>
            </a:r>
            <a:r>
              <a:rPr kumimoji="0" lang="de-DE" sz="1100" b="0" i="0" u="none" strike="noStrike" kern="0" cap="none" spc="0" normalizeH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+</a:t>
            </a:r>
            <a:r>
              <a:rPr kumimoji="0" lang="de-DE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qi</a:t>
            </a:r>
            <a:endParaRPr kumimoji="0" lang="de-DE" sz="11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786437" y="2431680"/>
            <a:ext cx="1310577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 smtClean="0">
                <a:solidFill>
                  <a:srgbClr val="0087DC"/>
                </a:solidFill>
                <a:ea typeface="+mj-ea"/>
              </a:rPr>
              <a:t>M</a:t>
            </a:r>
            <a:r>
              <a:rPr kumimoji="0" lang="de-DE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SG3_Sig3</a:t>
            </a:r>
            <a:r>
              <a:rPr kumimoji="0" lang="de-DE" sz="1100" b="0" i="0" u="none" strike="noStrike" kern="0" cap="none" spc="0" normalizeH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+</a:t>
            </a:r>
            <a:r>
              <a:rPr kumimoji="0" lang="de-DE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qi</a:t>
            </a:r>
            <a:endParaRPr kumimoji="0" lang="de-DE" sz="11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3800872" y="5301208"/>
            <a:ext cx="1225299" cy="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rade Verbindung mit Pfeil 21"/>
          <p:cNvCxnSpPr/>
          <p:nvPr/>
        </p:nvCxnSpPr>
        <p:spPr bwMode="auto">
          <a:xfrm>
            <a:off x="3800872" y="4949629"/>
            <a:ext cx="1225299" cy="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feld 22"/>
          <p:cNvSpPr txBox="1"/>
          <p:nvPr/>
        </p:nvSpPr>
        <p:spPr>
          <a:xfrm>
            <a:off x="3656856" y="5049926"/>
            <a:ext cx="1310577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 smtClean="0">
                <a:solidFill>
                  <a:srgbClr val="0087DC"/>
                </a:solidFill>
                <a:ea typeface="+mj-ea"/>
              </a:rPr>
              <a:t>M</a:t>
            </a:r>
            <a:r>
              <a:rPr kumimoji="0" lang="de-DE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SG1_Sig1</a:t>
            </a:r>
            <a:r>
              <a:rPr kumimoji="0" lang="de-DE" sz="1100" b="0" i="0" u="none" strike="noStrike" kern="0" cap="none" spc="0" normalizeH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+</a:t>
            </a:r>
            <a:r>
              <a:rPr kumimoji="0" lang="de-DE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qi</a:t>
            </a:r>
            <a:endParaRPr kumimoji="0" lang="de-DE" sz="11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656856" y="4687695"/>
            <a:ext cx="1310577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 smtClean="0">
                <a:solidFill>
                  <a:srgbClr val="0087DC"/>
                </a:solidFill>
                <a:ea typeface="+mj-ea"/>
              </a:rPr>
              <a:t>M</a:t>
            </a:r>
            <a:r>
              <a:rPr kumimoji="0" lang="de-DE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SG2_Sig1</a:t>
            </a:r>
            <a:r>
              <a:rPr kumimoji="0" lang="de-DE" sz="1100" b="0" i="0" u="none" strike="noStrike" kern="0" cap="none" spc="0" normalizeH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+</a:t>
            </a:r>
            <a:r>
              <a:rPr kumimoji="0" lang="de-DE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qi</a:t>
            </a:r>
            <a:endParaRPr kumimoji="0" lang="de-DE" sz="11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 bwMode="auto">
          <a:xfrm>
            <a:off x="3800871" y="4581128"/>
            <a:ext cx="1225299" cy="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/>
          <p:cNvSpPr txBox="1"/>
          <p:nvPr/>
        </p:nvSpPr>
        <p:spPr>
          <a:xfrm>
            <a:off x="3726283" y="4286797"/>
            <a:ext cx="1802781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noProof="0" dirty="0" smtClean="0">
                <a:solidFill>
                  <a:srgbClr val="0087DC"/>
                </a:solidFill>
                <a:ea typeface="+mj-ea"/>
              </a:rPr>
              <a:t>Connection </a:t>
            </a:r>
            <a:r>
              <a:rPr lang="de-DE" sz="1100" kern="0" noProof="0" dirty="0" err="1" smtClean="0">
                <a:solidFill>
                  <a:srgbClr val="0087DC"/>
                </a:solidFill>
                <a:ea typeface="+mj-ea"/>
              </a:rPr>
              <a:t>to</a:t>
            </a:r>
            <a:r>
              <a:rPr lang="de-DE" sz="1100" kern="0" noProof="0" dirty="0" smtClean="0">
                <a:solidFill>
                  <a:srgbClr val="0087DC"/>
                </a:solidFill>
                <a:ea typeface="+mj-ea"/>
              </a:rPr>
              <a:t> </a:t>
            </a:r>
            <a:r>
              <a:rPr lang="de-DE" sz="1100" kern="0" noProof="0" dirty="0" err="1" smtClean="0">
                <a:solidFill>
                  <a:srgbClr val="0087DC"/>
                </a:solidFill>
                <a:ea typeface="+mj-ea"/>
              </a:rPr>
              <a:t>DemWrap</a:t>
            </a:r>
            <a:endParaRPr kumimoji="0" lang="de-DE" sz="11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309794" y="2995755"/>
            <a:ext cx="0" cy="1152128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2648744" y="2996952"/>
            <a:ext cx="0" cy="1152128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>
            <a:off x="2972780" y="3005527"/>
            <a:ext cx="0" cy="1152128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feld 31"/>
          <p:cNvSpPr txBox="1"/>
          <p:nvPr/>
        </p:nvSpPr>
        <p:spPr>
          <a:xfrm rot="5400000">
            <a:off x="2005461" y="3473579"/>
            <a:ext cx="896697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 smtClean="0">
                <a:solidFill>
                  <a:srgbClr val="0087DC"/>
                </a:solidFill>
                <a:ea typeface="+mj-ea"/>
              </a:rPr>
              <a:t>MSG3_TO</a:t>
            </a:r>
            <a:endParaRPr kumimoji="0" lang="de-DE" sz="11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5400000">
            <a:off x="2283138" y="3416317"/>
            <a:ext cx="989941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 smtClean="0">
                <a:solidFill>
                  <a:srgbClr val="0087DC"/>
                </a:solidFill>
                <a:ea typeface="+mj-ea"/>
              </a:rPr>
              <a:t>MSG3_BZ</a:t>
            </a:r>
            <a:endParaRPr kumimoji="0" lang="de-DE" sz="11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 rot="5400000">
            <a:off x="2599923" y="3487216"/>
            <a:ext cx="1075928" cy="2160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 smtClean="0">
                <a:solidFill>
                  <a:srgbClr val="0087DC"/>
                </a:solidFill>
                <a:ea typeface="+mj-ea"/>
              </a:rPr>
              <a:t>MSG3_CRC</a:t>
            </a:r>
            <a:endParaRPr kumimoji="0" lang="de-DE" sz="11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 bwMode="auto">
          <a:xfrm>
            <a:off x="3271677" y="3005527"/>
            <a:ext cx="0" cy="1152128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/>
          <p:cNvSpPr txBox="1"/>
          <p:nvPr/>
        </p:nvSpPr>
        <p:spPr>
          <a:xfrm rot="5400000">
            <a:off x="2995196" y="3422282"/>
            <a:ext cx="1075928" cy="386246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kern="0" dirty="0" smtClean="0">
                <a:solidFill>
                  <a:srgbClr val="0087DC"/>
                </a:solidFill>
                <a:ea typeface="+mj-ea"/>
              </a:rPr>
              <a:t>MSG3_Sig1_SigErrorValue</a:t>
            </a:r>
            <a:endParaRPr kumimoji="0" lang="de-DE" sz="11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 bwMode="auto">
          <a:xfrm flipH="1">
            <a:off x="3844128" y="3571819"/>
            <a:ext cx="2188992" cy="79590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6033120" y="2937213"/>
            <a:ext cx="2304256" cy="1195979"/>
          </a:xfrm>
          <a:prstGeom prst="rect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Arial" charset="0"/>
              </a:rPr>
              <a:t>Signals </a:t>
            </a:r>
            <a:r>
              <a:rPr lang="de-DE" dirty="0" err="1" smtClean="0">
                <a:latin typeface="Arial" charset="0"/>
              </a:rPr>
              <a:t>to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inform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comwrap_qm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about</a:t>
            </a:r>
            <a:r>
              <a:rPr lang="de-DE" dirty="0" smtClean="0">
                <a:latin typeface="Arial" charset="0"/>
              </a:rPr>
              <a:t> an </a:t>
            </a:r>
            <a:r>
              <a:rPr lang="de-DE" dirty="0" err="1" smtClean="0">
                <a:latin typeface="Arial" charset="0"/>
              </a:rPr>
              <a:t>error</a:t>
            </a:r>
            <a:r>
              <a:rPr lang="de-DE" dirty="0" smtClean="0">
                <a:latin typeface="Arial" charset="0"/>
              </a:rPr>
              <a:t>, qm </a:t>
            </a:r>
            <a:r>
              <a:rPr lang="de-DE" dirty="0" err="1" smtClean="0">
                <a:latin typeface="Arial" charset="0"/>
              </a:rPr>
              <a:t>needs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to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set</a:t>
            </a:r>
            <a:r>
              <a:rPr lang="de-DE" dirty="0" smtClean="0">
                <a:latin typeface="Arial" charset="0"/>
              </a:rPr>
              <a:t> </a:t>
            </a:r>
            <a:r>
              <a:rPr lang="de-DE" dirty="0" err="1" smtClean="0">
                <a:latin typeface="Arial" charset="0"/>
              </a:rPr>
              <a:t>the</a:t>
            </a:r>
            <a:r>
              <a:rPr lang="de-DE" dirty="0" smtClean="0">
                <a:latin typeface="Arial" charset="0"/>
              </a:rPr>
              <a:t> DTC </a:t>
            </a:r>
            <a:r>
              <a:rPr lang="de-DE" dirty="0" err="1" smtClean="0">
                <a:latin typeface="Arial" charset="0"/>
              </a:rPr>
              <a:t>accordingly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5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38125" y="1428750"/>
            <a:ext cx="9215438" cy="4483100"/>
          </a:xfrm>
        </p:spPr>
        <p:txBody>
          <a:bodyPr/>
          <a:lstStyle/>
          <a:p>
            <a:pPr eaLnBrk="1" hangingPunct="1"/>
            <a:r>
              <a:rPr lang="en-US" altLang="de-DE" sz="1200" dirty="0" smtClean="0"/>
              <a:t>The SWC </a:t>
            </a:r>
            <a:r>
              <a:rPr lang="en-US" altLang="de-DE" sz="1200" dirty="0" err="1" smtClean="0"/>
              <a:t>comwrap_qm</a:t>
            </a:r>
            <a:r>
              <a:rPr lang="en-US" altLang="de-DE" sz="1200" dirty="0" smtClean="0"/>
              <a:t> shall route the signals from basic software module com to the application.</a:t>
            </a:r>
          </a:p>
          <a:p>
            <a:r>
              <a:rPr lang="en-US" altLang="de-DE" sz="1200" dirty="0" smtClean="0"/>
              <a:t>The SWC </a:t>
            </a:r>
            <a:r>
              <a:rPr lang="en-US" altLang="de-DE" sz="1200" dirty="0" err="1"/>
              <a:t>comwrap_qm</a:t>
            </a:r>
            <a:r>
              <a:rPr lang="en-US" altLang="de-DE" sz="1200" dirty="0"/>
              <a:t> </a:t>
            </a:r>
            <a:r>
              <a:rPr lang="en-US" altLang="de-DE" sz="1200" dirty="0" smtClean="0"/>
              <a:t>shall route the signals from application to the com.</a:t>
            </a:r>
          </a:p>
          <a:p>
            <a:pPr eaLnBrk="1" hangingPunct="1"/>
            <a:r>
              <a:rPr lang="en-US" altLang="de-DE" sz="1200" dirty="0" smtClean="0"/>
              <a:t>For every CAN receive signal a separate application port shall be created.</a:t>
            </a:r>
          </a:p>
          <a:p>
            <a:pPr lvl="1"/>
            <a:r>
              <a:rPr lang="en-US" altLang="de-DE" sz="800" dirty="0" smtClean="0"/>
              <a:t>Signal + Qualifier</a:t>
            </a:r>
          </a:p>
          <a:p>
            <a:r>
              <a:rPr lang="en-US" altLang="de-DE" sz="1200" dirty="0"/>
              <a:t>For </a:t>
            </a:r>
            <a:r>
              <a:rPr lang="en-US" altLang="de-DE" sz="1200" dirty="0" smtClean="0"/>
              <a:t>every </a:t>
            </a:r>
            <a:r>
              <a:rPr lang="en-US" altLang="de-DE" sz="1200" dirty="0"/>
              <a:t>CAN </a:t>
            </a:r>
            <a:r>
              <a:rPr lang="en-US" altLang="de-DE" sz="1200" dirty="0" smtClean="0"/>
              <a:t>transmit </a:t>
            </a:r>
            <a:r>
              <a:rPr lang="en-US" altLang="de-DE" sz="1200" dirty="0"/>
              <a:t>signal a separate application </a:t>
            </a:r>
            <a:r>
              <a:rPr lang="en-US" altLang="de-DE" sz="1200" dirty="0" smtClean="0"/>
              <a:t>port </a:t>
            </a:r>
            <a:r>
              <a:rPr lang="en-US" altLang="de-DE" sz="1200" dirty="0"/>
              <a:t>shall be created</a:t>
            </a:r>
            <a:r>
              <a:rPr lang="en-US" altLang="de-DE" sz="1200" dirty="0" smtClean="0"/>
              <a:t>.</a:t>
            </a:r>
            <a:endParaRPr lang="en-US" altLang="de-DE" sz="800" dirty="0" smtClean="0"/>
          </a:p>
          <a:p>
            <a:r>
              <a:rPr lang="en-US" altLang="de-DE" sz="1200" dirty="0" smtClean="0"/>
              <a:t>The SWC </a:t>
            </a:r>
            <a:r>
              <a:rPr lang="en-US" altLang="de-DE" sz="1200" dirty="0" err="1"/>
              <a:t>comwrap_qm</a:t>
            </a:r>
            <a:r>
              <a:rPr lang="en-US" altLang="de-DE" sz="1200" dirty="0"/>
              <a:t> </a:t>
            </a:r>
            <a:r>
              <a:rPr lang="en-US" altLang="de-DE" sz="1200" dirty="0" smtClean="0"/>
              <a:t>shall monitor the CAN receive signals for the following error if applicable and needed:</a:t>
            </a:r>
          </a:p>
          <a:p>
            <a:pPr lvl="1"/>
            <a:r>
              <a:rPr lang="en-US" altLang="de-DE" sz="800" dirty="0" smtClean="0"/>
              <a:t>Signal </a:t>
            </a:r>
            <a:r>
              <a:rPr lang="en-US" altLang="de-DE" sz="800" dirty="0"/>
              <a:t>error value</a:t>
            </a:r>
          </a:p>
          <a:p>
            <a:pPr lvl="1"/>
            <a:r>
              <a:rPr lang="en-US" altLang="de-DE" sz="800" dirty="0"/>
              <a:t>Signal range or</a:t>
            </a:r>
            <a:endParaRPr lang="en-US" altLang="de-DE" sz="800" dirty="0" smtClean="0"/>
          </a:p>
          <a:p>
            <a:pPr lvl="1"/>
            <a:r>
              <a:rPr lang="en-US" altLang="de-DE" sz="800" dirty="0" smtClean="0"/>
              <a:t>Signal/Message timeout error</a:t>
            </a:r>
          </a:p>
          <a:p>
            <a:pPr lvl="1"/>
            <a:r>
              <a:rPr lang="en-US" altLang="de-DE" sz="800" dirty="0" err="1" smtClean="0"/>
              <a:t>SequenceCounter</a:t>
            </a:r>
            <a:r>
              <a:rPr lang="en-US" altLang="de-DE" sz="800" dirty="0" smtClean="0"/>
              <a:t> error</a:t>
            </a:r>
          </a:p>
          <a:p>
            <a:pPr lvl="1"/>
            <a:r>
              <a:rPr lang="en-US" altLang="de-DE" sz="800" dirty="0" smtClean="0"/>
              <a:t>CRC error</a:t>
            </a:r>
            <a:endParaRPr lang="en-US" altLang="de-DE" sz="800" dirty="0"/>
          </a:p>
          <a:p>
            <a:pPr eaLnBrk="1" hangingPunct="1"/>
            <a:r>
              <a:rPr lang="en-US" altLang="de-DE" sz="1200" dirty="0" smtClean="0"/>
              <a:t>If one of the above errors is detected of a signal or message, the related signal qualifier shall be set to </a:t>
            </a:r>
            <a:r>
              <a:rPr lang="en-US" altLang="de-DE" sz="1200" dirty="0" err="1" smtClean="0"/>
              <a:t>Signal_Error</a:t>
            </a:r>
            <a:r>
              <a:rPr lang="en-US" altLang="de-DE" sz="1200" dirty="0" smtClean="0"/>
              <a:t>.</a:t>
            </a:r>
          </a:p>
          <a:p>
            <a:r>
              <a:rPr lang="en-US" altLang="de-DE" sz="1200" dirty="0" smtClean="0"/>
              <a:t>The SWC </a:t>
            </a:r>
            <a:r>
              <a:rPr lang="en-US" altLang="de-DE" sz="1200" dirty="0" err="1"/>
              <a:t>comwrap_qm</a:t>
            </a:r>
            <a:r>
              <a:rPr lang="en-US" altLang="de-DE" sz="1200" dirty="0"/>
              <a:t> </a:t>
            </a:r>
            <a:r>
              <a:rPr lang="en-US" altLang="de-DE" sz="1200" dirty="0" smtClean="0"/>
              <a:t>shall implement the error qualification and setting of the DTC. </a:t>
            </a:r>
          </a:p>
          <a:p>
            <a:r>
              <a:rPr lang="en-US" altLang="de-DE" sz="1200" dirty="0" smtClean="0"/>
              <a:t>For detailed description of the qualifier handling check slide “Signal Qualifier”</a:t>
            </a:r>
          </a:p>
          <a:p>
            <a:pPr marL="0" indent="0">
              <a:buNone/>
            </a:pPr>
            <a:endParaRPr lang="en-US" altLang="de-DE" sz="1200" dirty="0" smtClean="0"/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38DB6C-DDDF-4761-A602-B0DAD586DDA1}" type="slidenum">
              <a:rPr lang="en-US" altLang="de-DE" sz="1200"/>
              <a:pPr eaLnBrk="1" hangingPunct="1"/>
              <a:t>3</a:t>
            </a:fld>
            <a:endParaRPr lang="en-US" altLang="de-DE" sz="1200"/>
          </a:p>
        </p:txBody>
      </p:sp>
      <p:sp>
        <p:nvSpPr>
          <p:cNvPr id="8196" name="Title 3"/>
          <p:cNvSpPr>
            <a:spLocks noGrp="1"/>
          </p:cNvSpPr>
          <p:nvPr>
            <p:ph type="title"/>
          </p:nvPr>
        </p:nvSpPr>
        <p:spPr>
          <a:xfrm>
            <a:off x="2309813" y="214313"/>
            <a:ext cx="7143750" cy="857250"/>
          </a:xfrm>
        </p:spPr>
        <p:txBody>
          <a:bodyPr/>
          <a:lstStyle/>
          <a:p>
            <a:r>
              <a:rPr lang="en-US" altLang="de-DE" dirty="0" err="1"/>
              <a:t>c</a:t>
            </a:r>
            <a:r>
              <a:rPr lang="en-US" altLang="de-DE" dirty="0" err="1" smtClean="0"/>
              <a:t>omwrap_qm</a:t>
            </a:r>
            <a:r>
              <a:rPr lang="en-US" altLang="de-DE" dirty="0" smtClean="0"/>
              <a:t> requirements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38125" y="1428750"/>
            <a:ext cx="9215438" cy="4483100"/>
          </a:xfrm>
        </p:spPr>
        <p:txBody>
          <a:bodyPr/>
          <a:lstStyle/>
          <a:p>
            <a:r>
              <a:rPr lang="en-US" altLang="de-DE" sz="1200" dirty="0" smtClean="0"/>
              <a:t>The SWC </a:t>
            </a:r>
            <a:r>
              <a:rPr lang="en-US" altLang="de-DE" sz="1200" dirty="0" err="1"/>
              <a:t>comwrap_asil</a:t>
            </a:r>
            <a:r>
              <a:rPr lang="en-US" altLang="de-DE" sz="1200" dirty="0"/>
              <a:t> </a:t>
            </a:r>
            <a:r>
              <a:rPr lang="en-US" altLang="de-DE" sz="1200" dirty="0" smtClean="0"/>
              <a:t>shall route the </a:t>
            </a:r>
            <a:r>
              <a:rPr lang="en-US" altLang="de-DE" sz="1200" dirty="0"/>
              <a:t>signals from basic software module com to the application. </a:t>
            </a:r>
            <a:endParaRPr lang="en-US" altLang="de-DE" sz="1200" dirty="0" smtClean="0"/>
          </a:p>
          <a:p>
            <a:pPr eaLnBrk="1" hangingPunct="1"/>
            <a:r>
              <a:rPr lang="en-US" altLang="de-DE" sz="1200" dirty="0" smtClean="0"/>
              <a:t>For every CAN receive signal a separate application port shall be created.</a:t>
            </a:r>
          </a:p>
          <a:p>
            <a:pPr lvl="1"/>
            <a:r>
              <a:rPr lang="en-US" altLang="de-DE" sz="800" dirty="0" smtClean="0"/>
              <a:t>Signal + Qualifier</a:t>
            </a:r>
          </a:p>
          <a:p>
            <a:r>
              <a:rPr lang="en-US" altLang="de-DE" sz="1200" dirty="0"/>
              <a:t>For </a:t>
            </a:r>
            <a:r>
              <a:rPr lang="en-US" altLang="de-DE" sz="1200" dirty="0" smtClean="0"/>
              <a:t>every </a:t>
            </a:r>
            <a:r>
              <a:rPr lang="en-US" altLang="de-DE" sz="1200" dirty="0"/>
              <a:t>CAN </a:t>
            </a:r>
            <a:r>
              <a:rPr lang="en-US" altLang="de-DE" sz="1200" dirty="0" smtClean="0"/>
              <a:t>transmit </a:t>
            </a:r>
            <a:r>
              <a:rPr lang="en-US" altLang="de-DE" sz="1200" dirty="0"/>
              <a:t>signal a separate application </a:t>
            </a:r>
            <a:r>
              <a:rPr lang="en-US" altLang="de-DE" sz="1200" dirty="0" smtClean="0"/>
              <a:t>port </a:t>
            </a:r>
            <a:r>
              <a:rPr lang="en-US" altLang="de-DE" sz="1200" dirty="0"/>
              <a:t>shall be created</a:t>
            </a:r>
            <a:r>
              <a:rPr lang="en-US" altLang="de-DE" sz="1200" dirty="0" smtClean="0"/>
              <a:t>.</a:t>
            </a:r>
          </a:p>
          <a:p>
            <a:r>
              <a:rPr lang="en-US" altLang="de-DE" sz="1200" dirty="0" smtClean="0"/>
              <a:t>The SWC </a:t>
            </a:r>
            <a:r>
              <a:rPr lang="en-US" altLang="de-DE" sz="1200" dirty="0" err="1" smtClean="0"/>
              <a:t>comwrap</a:t>
            </a:r>
            <a:r>
              <a:rPr lang="en-US" altLang="de-DE" sz="1200" dirty="0" err="1"/>
              <a:t>_asil</a:t>
            </a:r>
            <a:r>
              <a:rPr lang="en-US" altLang="de-DE" sz="1200" dirty="0" smtClean="0"/>
              <a:t> </a:t>
            </a:r>
            <a:r>
              <a:rPr lang="en-US" altLang="de-DE" sz="1200" dirty="0"/>
              <a:t>shall monitor the CAN receive signals for the following error if applicable and </a:t>
            </a:r>
            <a:r>
              <a:rPr lang="en-US" altLang="de-DE" sz="1200" dirty="0" smtClean="0"/>
              <a:t>needed:</a:t>
            </a:r>
          </a:p>
          <a:p>
            <a:pPr lvl="1"/>
            <a:r>
              <a:rPr lang="en-US" altLang="de-DE" sz="800" dirty="0" smtClean="0"/>
              <a:t>Signal </a:t>
            </a:r>
            <a:r>
              <a:rPr lang="en-US" altLang="de-DE" sz="800" dirty="0"/>
              <a:t>error value</a:t>
            </a:r>
          </a:p>
          <a:p>
            <a:pPr lvl="1"/>
            <a:r>
              <a:rPr lang="en-US" altLang="de-DE" sz="800" dirty="0"/>
              <a:t>Signal range or</a:t>
            </a:r>
            <a:endParaRPr lang="en-US" altLang="de-DE" sz="800" dirty="0" smtClean="0"/>
          </a:p>
          <a:p>
            <a:pPr lvl="1"/>
            <a:r>
              <a:rPr lang="en-US" altLang="de-DE" sz="800" dirty="0" smtClean="0"/>
              <a:t>Signal/Message timeout error</a:t>
            </a:r>
          </a:p>
          <a:p>
            <a:pPr lvl="1"/>
            <a:r>
              <a:rPr lang="en-US" altLang="de-DE" sz="800" dirty="0" err="1" smtClean="0"/>
              <a:t>SequenceCounter</a:t>
            </a:r>
            <a:r>
              <a:rPr lang="en-US" altLang="de-DE" sz="800" dirty="0" smtClean="0"/>
              <a:t> error</a:t>
            </a:r>
          </a:p>
          <a:p>
            <a:pPr lvl="1"/>
            <a:r>
              <a:rPr lang="en-US" altLang="de-DE" sz="800" dirty="0" smtClean="0"/>
              <a:t>CRC error</a:t>
            </a:r>
            <a:endParaRPr lang="en-US" altLang="de-DE" sz="800" dirty="0"/>
          </a:p>
          <a:p>
            <a:pPr eaLnBrk="1" hangingPunct="1"/>
            <a:r>
              <a:rPr lang="en-US" altLang="de-DE" sz="1200" dirty="0" smtClean="0"/>
              <a:t>If one of the above errors is detected of a signal or message, the related signal qualifier shall be set to </a:t>
            </a:r>
            <a:r>
              <a:rPr lang="en-US" altLang="de-DE" sz="1200" dirty="0" err="1" smtClean="0"/>
              <a:t>Signal_Error</a:t>
            </a:r>
            <a:r>
              <a:rPr lang="en-US" altLang="de-DE" sz="1200" dirty="0" smtClean="0"/>
              <a:t>.</a:t>
            </a:r>
          </a:p>
          <a:p>
            <a:r>
              <a:rPr lang="en-US" altLang="de-DE" sz="1200" dirty="0" smtClean="0"/>
              <a:t>The SWC </a:t>
            </a:r>
            <a:r>
              <a:rPr lang="en-US" altLang="de-DE" sz="1200" dirty="0" err="1" smtClean="0"/>
              <a:t>comwrap</a:t>
            </a:r>
            <a:r>
              <a:rPr lang="en-US" altLang="de-DE" sz="1200" dirty="0" err="1"/>
              <a:t>_asil</a:t>
            </a:r>
            <a:r>
              <a:rPr lang="en-US" altLang="de-DE" sz="1200" dirty="0" smtClean="0"/>
              <a:t> shall implement the error qualification, but shall not set the DTC into the DEM directly.</a:t>
            </a:r>
          </a:p>
          <a:p>
            <a:pPr lvl="1"/>
            <a:r>
              <a:rPr lang="en-US" altLang="de-DE" sz="800" dirty="0" smtClean="0"/>
              <a:t>For every DTC an application port shall be implemented from </a:t>
            </a:r>
            <a:r>
              <a:rPr lang="en-US" altLang="de-DE" sz="800" dirty="0" err="1" smtClean="0"/>
              <a:t>comwrap_asil</a:t>
            </a:r>
            <a:r>
              <a:rPr lang="en-US" altLang="de-DE" sz="800" dirty="0" smtClean="0"/>
              <a:t> to </a:t>
            </a:r>
            <a:r>
              <a:rPr lang="en-US" altLang="de-DE" sz="800" dirty="0" err="1" smtClean="0"/>
              <a:t>comwrap_qm</a:t>
            </a:r>
            <a:r>
              <a:rPr lang="en-US" altLang="de-DE" sz="800" dirty="0" smtClean="0"/>
              <a:t> </a:t>
            </a:r>
          </a:p>
          <a:p>
            <a:pPr lvl="1"/>
            <a:r>
              <a:rPr lang="en-US" altLang="de-DE" sz="800" dirty="0" smtClean="0"/>
              <a:t>The port shall be of type </a:t>
            </a:r>
            <a:r>
              <a:rPr lang="en-US" altLang="de-DE" sz="800" dirty="0" err="1" smtClean="0"/>
              <a:t>AI_Active</a:t>
            </a:r>
            <a:endParaRPr lang="en-US" altLang="de-DE" sz="800" dirty="0" smtClean="0"/>
          </a:p>
          <a:p>
            <a:pPr lvl="1"/>
            <a:r>
              <a:rPr lang="en-US" altLang="de-DE" sz="800" dirty="0" smtClean="0"/>
              <a:t>The port shall be set to Active when the error is qualified, according to DTC </a:t>
            </a:r>
            <a:r>
              <a:rPr lang="en-US" altLang="de-DE" sz="800" dirty="0" err="1" smtClean="0"/>
              <a:t>masterlist</a:t>
            </a:r>
            <a:r>
              <a:rPr lang="en-US" altLang="de-DE" sz="800" dirty="0" smtClean="0"/>
              <a:t>.</a:t>
            </a:r>
          </a:p>
          <a:p>
            <a:endParaRPr lang="en-US" altLang="de-DE" sz="1200" dirty="0" smtClean="0"/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38DB6C-DDDF-4761-A602-B0DAD586DDA1}" type="slidenum">
              <a:rPr lang="en-US" altLang="de-DE" sz="1200"/>
              <a:pPr eaLnBrk="1" hangingPunct="1"/>
              <a:t>4</a:t>
            </a:fld>
            <a:endParaRPr lang="en-US" altLang="de-DE" sz="1200"/>
          </a:p>
        </p:txBody>
      </p:sp>
      <p:sp>
        <p:nvSpPr>
          <p:cNvPr id="8196" name="Title 3"/>
          <p:cNvSpPr>
            <a:spLocks noGrp="1"/>
          </p:cNvSpPr>
          <p:nvPr>
            <p:ph type="title"/>
          </p:nvPr>
        </p:nvSpPr>
        <p:spPr>
          <a:xfrm>
            <a:off x="2309813" y="214313"/>
            <a:ext cx="7143750" cy="857250"/>
          </a:xfrm>
        </p:spPr>
        <p:txBody>
          <a:bodyPr/>
          <a:lstStyle/>
          <a:p>
            <a:r>
              <a:rPr lang="en-US" altLang="de-DE" dirty="0" err="1" smtClean="0"/>
              <a:t>comwrap_asil</a:t>
            </a:r>
            <a:r>
              <a:rPr lang="en-US" altLang="de-DE" dirty="0" smtClean="0"/>
              <a:t>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021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38092" y="1428736"/>
            <a:ext cx="9215502" cy="5024600"/>
          </a:xfrm>
        </p:spPr>
        <p:txBody>
          <a:bodyPr/>
          <a:lstStyle/>
          <a:p>
            <a:pPr lvl="1"/>
            <a:r>
              <a:rPr lang="en-US" altLang="de-DE" sz="1600" dirty="0"/>
              <a:t>Signal error </a:t>
            </a:r>
            <a:r>
              <a:rPr lang="en-US" altLang="de-DE" sz="1600" dirty="0" smtClean="0"/>
              <a:t>value</a:t>
            </a:r>
          </a:p>
          <a:p>
            <a:pPr lvl="2"/>
            <a:r>
              <a:rPr lang="en-US" altLang="de-DE" sz="1600" dirty="0" smtClean="0"/>
              <a:t>When the received CAN signal has the error or SNA value predefined in the CAN database</a:t>
            </a:r>
            <a:endParaRPr lang="en-US" altLang="de-DE" sz="1600" dirty="0"/>
          </a:p>
          <a:p>
            <a:pPr lvl="1"/>
            <a:r>
              <a:rPr lang="en-US" altLang="de-DE" sz="1600" dirty="0"/>
              <a:t>Signal </a:t>
            </a:r>
            <a:r>
              <a:rPr lang="en-US" altLang="de-DE" sz="1600" dirty="0" smtClean="0"/>
              <a:t>range</a:t>
            </a:r>
          </a:p>
          <a:p>
            <a:pPr lvl="2"/>
            <a:r>
              <a:rPr lang="en-US" altLang="de-DE" sz="1600" dirty="0" smtClean="0"/>
              <a:t>When the received CAN signal is outside of the predefined range of the CAN database</a:t>
            </a:r>
            <a:endParaRPr lang="en-US" altLang="de-DE" sz="1600" dirty="0"/>
          </a:p>
          <a:p>
            <a:pPr lvl="1"/>
            <a:r>
              <a:rPr lang="en-US" altLang="de-DE" sz="1600" dirty="0"/>
              <a:t>Signal/Message timeout </a:t>
            </a:r>
            <a:r>
              <a:rPr lang="en-US" altLang="de-DE" sz="1600" dirty="0" smtClean="0"/>
              <a:t>error</a:t>
            </a:r>
          </a:p>
          <a:p>
            <a:pPr lvl="2"/>
            <a:r>
              <a:rPr lang="en-US" altLang="de-DE" sz="1600" dirty="0" smtClean="0"/>
              <a:t>When the return value of the delegation port has the value MAX_AGE_EXCEEDED</a:t>
            </a:r>
          </a:p>
          <a:p>
            <a:pPr lvl="2"/>
            <a:r>
              <a:rPr lang="en-US" altLang="de-DE" sz="1600" dirty="0" smtClean="0"/>
              <a:t>Timeout monitoring will be done by com module</a:t>
            </a:r>
            <a:endParaRPr lang="en-US" altLang="de-DE" sz="1200" dirty="0"/>
          </a:p>
          <a:p>
            <a:pPr lvl="1"/>
            <a:r>
              <a:rPr lang="en-US" altLang="de-DE" sz="1600" dirty="0" err="1"/>
              <a:t>SequenceCounter</a:t>
            </a:r>
            <a:r>
              <a:rPr lang="en-US" altLang="de-DE" sz="1600" dirty="0"/>
              <a:t> </a:t>
            </a:r>
            <a:r>
              <a:rPr lang="en-US" altLang="de-DE" sz="1600" dirty="0" smtClean="0"/>
              <a:t>error</a:t>
            </a:r>
          </a:p>
          <a:p>
            <a:pPr lvl="2"/>
            <a:r>
              <a:rPr lang="en-US" altLang="de-DE" sz="1600" dirty="0" smtClean="0"/>
              <a:t>The error is part of the E2E protection</a:t>
            </a:r>
          </a:p>
          <a:p>
            <a:pPr lvl="2"/>
            <a:r>
              <a:rPr lang="en-US" altLang="de-DE" sz="1600" dirty="0" smtClean="0"/>
              <a:t>According to the used </a:t>
            </a:r>
            <a:r>
              <a:rPr lang="en-US" altLang="de-DE" sz="1600" dirty="0" err="1" smtClean="0"/>
              <a:t>Autosar</a:t>
            </a:r>
            <a:r>
              <a:rPr lang="en-US" altLang="de-DE" sz="1600" dirty="0" smtClean="0"/>
              <a:t> </a:t>
            </a:r>
            <a:r>
              <a:rPr lang="en-US" altLang="de-DE" sz="1600" dirty="0" smtClean="0"/>
              <a:t>implementation, used Profile and customer requirements </a:t>
            </a:r>
            <a:r>
              <a:rPr lang="en-US" altLang="de-DE" sz="1600" dirty="0" smtClean="0"/>
              <a:t>the error shall be set</a:t>
            </a:r>
          </a:p>
          <a:p>
            <a:pPr lvl="2"/>
            <a:r>
              <a:rPr lang="en-US" altLang="de-DE" sz="1600" dirty="0" smtClean="0"/>
              <a:t>Detailed definition necessary</a:t>
            </a:r>
            <a:endParaRPr lang="en-US" altLang="de-DE" sz="1600" dirty="0"/>
          </a:p>
          <a:p>
            <a:pPr lvl="1"/>
            <a:r>
              <a:rPr lang="en-US" altLang="de-DE" sz="1600" dirty="0"/>
              <a:t>CRC </a:t>
            </a:r>
            <a:r>
              <a:rPr lang="en-US" altLang="de-DE" sz="1600" dirty="0" smtClean="0"/>
              <a:t>error</a:t>
            </a:r>
          </a:p>
          <a:p>
            <a:pPr lvl="2"/>
            <a:r>
              <a:rPr lang="en-US" altLang="de-DE" sz="1600" dirty="0" smtClean="0"/>
              <a:t>The error is part of the E2E protection</a:t>
            </a:r>
          </a:p>
          <a:p>
            <a:pPr lvl="2"/>
            <a:r>
              <a:rPr lang="en-US" altLang="de-DE" sz="1600" dirty="0" smtClean="0"/>
              <a:t>When </a:t>
            </a:r>
            <a:r>
              <a:rPr lang="en-US" altLang="de-DE" sz="1600" dirty="0" smtClean="0"/>
              <a:t>a </a:t>
            </a:r>
            <a:r>
              <a:rPr lang="en-US" altLang="de-DE" sz="1600" dirty="0" smtClean="0"/>
              <a:t>CRC error is detected the qi error shall be set</a:t>
            </a:r>
            <a:endParaRPr lang="en-US" altLang="de-DE" sz="1600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Error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2E210-BD8A-4B4C-BBC1-6191E8344A65}" type="slidenum">
              <a:rPr lang="en-US" altLang="de-DE" smtClean="0"/>
              <a:pPr/>
              <a:t>5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7602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Every </a:t>
            </a:r>
            <a:r>
              <a:rPr lang="de-DE" sz="2000" dirty="0" err="1" smtClean="0"/>
              <a:t>application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port</a:t>
            </a:r>
            <a:r>
              <a:rPr lang="de-DE" sz="2000" dirty="0" smtClean="0"/>
              <a:t> </a:t>
            </a:r>
            <a:r>
              <a:rPr lang="de-DE" sz="2000" dirty="0" err="1" smtClean="0"/>
              <a:t>shall</a:t>
            </a:r>
            <a:r>
              <a:rPr lang="de-DE" sz="2000" dirty="0" smtClean="0"/>
              <a:t> </a:t>
            </a:r>
            <a:r>
              <a:rPr lang="de-DE" sz="2000" dirty="0" err="1" smtClean="0"/>
              <a:t>have</a:t>
            </a:r>
            <a:r>
              <a:rPr lang="de-DE" sz="2000" dirty="0" smtClean="0"/>
              <a:t> a </a:t>
            </a:r>
            <a:r>
              <a:rPr lang="de-DE" sz="2000" dirty="0" err="1" smtClean="0"/>
              <a:t>signal</a:t>
            </a:r>
            <a:r>
              <a:rPr lang="de-DE" sz="2000" dirty="0" smtClean="0"/>
              <a:t> </a:t>
            </a:r>
            <a:r>
              <a:rPr lang="de-DE" sz="2000" dirty="0" err="1" smtClean="0"/>
              <a:t>qualifier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following</a:t>
            </a:r>
            <a:r>
              <a:rPr lang="de-DE" sz="2000" dirty="0" smtClean="0"/>
              <a:t> </a:t>
            </a:r>
            <a:r>
              <a:rPr lang="de-DE" sz="2000" dirty="0" err="1" smtClean="0"/>
              <a:t>information</a:t>
            </a:r>
            <a:endParaRPr lang="de-DE" sz="2000" dirty="0" smtClean="0"/>
          </a:p>
          <a:p>
            <a:pPr lvl="1"/>
            <a:r>
              <a:rPr lang="de-DE" sz="1600" dirty="0" err="1"/>
              <a:t>Signal_Init</a:t>
            </a:r>
            <a:endParaRPr lang="de-DE" sz="1600" dirty="0"/>
          </a:p>
          <a:p>
            <a:pPr lvl="2"/>
            <a:r>
              <a:rPr lang="de-DE" sz="1600" dirty="0"/>
              <a:t>Signal was </a:t>
            </a:r>
            <a:r>
              <a:rPr lang="de-DE" sz="1600" dirty="0" err="1"/>
              <a:t>never</a:t>
            </a:r>
            <a:r>
              <a:rPr lang="de-DE" sz="1600" dirty="0"/>
              <a:t> </a:t>
            </a:r>
            <a:r>
              <a:rPr lang="de-DE" sz="1600" dirty="0" err="1"/>
              <a:t>received</a:t>
            </a:r>
            <a:r>
              <a:rPr lang="de-DE" sz="1600" dirty="0"/>
              <a:t> </a:t>
            </a:r>
            <a:r>
              <a:rPr lang="de-DE" sz="1600" dirty="0" err="1"/>
              <a:t>since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CAN was </a:t>
            </a:r>
            <a:r>
              <a:rPr lang="de-DE" sz="1600" dirty="0" err="1" smtClean="0"/>
              <a:t>activated</a:t>
            </a:r>
            <a:endParaRPr lang="de-DE" sz="2000" dirty="0" smtClean="0"/>
          </a:p>
          <a:p>
            <a:pPr lvl="1"/>
            <a:r>
              <a:rPr lang="de-DE" sz="1600" dirty="0" err="1" smtClean="0"/>
              <a:t>Signal_OK</a:t>
            </a:r>
            <a:endParaRPr lang="de-DE" sz="1600" dirty="0" smtClean="0"/>
          </a:p>
          <a:p>
            <a:pPr lvl="2"/>
            <a:r>
              <a:rPr lang="de-DE" sz="1600" dirty="0" smtClean="0"/>
              <a:t>Signal was </a:t>
            </a:r>
            <a:r>
              <a:rPr lang="de-DE" sz="1600" dirty="0" err="1" smtClean="0"/>
              <a:t>received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updated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last x </a:t>
            </a:r>
            <a:r>
              <a:rPr lang="de-DE" sz="1600" dirty="0" err="1" smtClean="0"/>
              <a:t>ms</a:t>
            </a:r>
            <a:endParaRPr lang="de-DE" sz="1600" dirty="0"/>
          </a:p>
          <a:p>
            <a:pPr lvl="2"/>
            <a:r>
              <a:rPr lang="de-DE" sz="1600" dirty="0" smtClean="0"/>
              <a:t>The time </a:t>
            </a:r>
            <a:r>
              <a:rPr lang="de-DE" sz="1600" dirty="0" err="1" smtClean="0"/>
              <a:t>Signal_OK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,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defined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component</a:t>
            </a:r>
            <a:endParaRPr lang="de-DE" sz="1600" dirty="0" smtClean="0"/>
          </a:p>
          <a:p>
            <a:pPr lvl="1"/>
            <a:r>
              <a:rPr lang="de-DE" sz="1600" dirty="0" err="1" smtClean="0"/>
              <a:t>Signal_NotActive</a:t>
            </a:r>
            <a:endParaRPr lang="de-DE" sz="1600" dirty="0" smtClean="0"/>
          </a:p>
          <a:p>
            <a:pPr lvl="2"/>
            <a:r>
              <a:rPr lang="de-DE" sz="1600" dirty="0" err="1" smtClean="0"/>
              <a:t>When</a:t>
            </a:r>
            <a:r>
              <a:rPr lang="de-DE" sz="1600" dirty="0" smtClean="0"/>
              <a:t> time x </a:t>
            </a:r>
            <a:r>
              <a:rPr lang="de-DE" sz="1600" dirty="0" err="1" smtClean="0"/>
              <a:t>ms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expired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qi</a:t>
            </a:r>
            <a:r>
              <a:rPr lang="de-DE" sz="1600" dirty="0" smtClean="0"/>
              <a:t> </a:t>
            </a:r>
            <a:r>
              <a:rPr lang="de-DE" sz="1600" dirty="0" err="1" smtClean="0"/>
              <a:t>shall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Not_Active</a:t>
            </a:r>
            <a:endParaRPr lang="de-DE" sz="1600" dirty="0" smtClean="0"/>
          </a:p>
          <a:p>
            <a:pPr lvl="3"/>
            <a:r>
              <a:rPr lang="de-DE" sz="1200" dirty="0" smtClean="0"/>
              <a:t>X </a:t>
            </a:r>
            <a:r>
              <a:rPr lang="de-DE" sz="1200" dirty="0" err="1" smtClean="0"/>
              <a:t>needs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dependend</a:t>
            </a:r>
            <a:r>
              <a:rPr lang="de-DE" sz="1200" dirty="0" smtClean="0"/>
              <a:t> on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receiving</a:t>
            </a:r>
            <a:r>
              <a:rPr lang="de-DE" sz="1200" dirty="0" smtClean="0"/>
              <a:t> SWC </a:t>
            </a:r>
            <a:r>
              <a:rPr lang="de-DE" sz="1200" dirty="0" err="1" smtClean="0"/>
              <a:t>cycletime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signals</a:t>
            </a:r>
            <a:r>
              <a:rPr lang="de-DE" sz="1200" dirty="0" smtClean="0"/>
              <a:t>/</a:t>
            </a:r>
            <a:r>
              <a:rPr lang="de-DE" sz="1200" dirty="0" err="1" smtClean="0"/>
              <a:t>message</a:t>
            </a:r>
            <a:r>
              <a:rPr lang="de-DE" sz="1200" dirty="0" smtClean="0"/>
              <a:t> </a:t>
            </a:r>
            <a:r>
              <a:rPr lang="de-DE" sz="1200" dirty="0" err="1" smtClean="0"/>
              <a:t>cycletime</a:t>
            </a:r>
            <a:endParaRPr lang="de-DE" sz="1200" dirty="0" smtClean="0"/>
          </a:p>
          <a:p>
            <a:pPr lvl="2"/>
            <a:r>
              <a:rPr lang="de-DE" sz="1600" dirty="0" err="1" smtClean="0"/>
              <a:t>When</a:t>
            </a:r>
            <a:r>
              <a:rPr lang="de-DE" sz="1600" dirty="0" smtClean="0"/>
              <a:t> CAN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deactivated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qi</a:t>
            </a:r>
            <a:r>
              <a:rPr lang="de-DE" sz="1600" dirty="0" smtClean="0"/>
              <a:t> </a:t>
            </a:r>
            <a:r>
              <a:rPr lang="de-DE" sz="1600" dirty="0" err="1" smtClean="0"/>
              <a:t>shall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Not_Active</a:t>
            </a:r>
            <a:endParaRPr lang="de-DE" sz="1600" dirty="0"/>
          </a:p>
          <a:p>
            <a:pPr lvl="1"/>
            <a:r>
              <a:rPr lang="de-DE" sz="1600" dirty="0" err="1" smtClean="0"/>
              <a:t>Signal_Error</a:t>
            </a:r>
            <a:endParaRPr lang="de-DE" sz="1600" dirty="0" smtClean="0"/>
          </a:p>
          <a:p>
            <a:pPr lvl="2"/>
            <a:r>
              <a:rPr lang="de-DE" sz="1600" dirty="0" err="1" smtClean="0"/>
              <a:t>When</a:t>
            </a:r>
            <a:r>
              <a:rPr lang="de-DE" sz="1600" dirty="0" smtClean="0"/>
              <a:t> an </a:t>
            </a:r>
            <a:r>
              <a:rPr lang="de-DE" sz="1600" dirty="0" err="1" smtClean="0"/>
              <a:t>error</a:t>
            </a:r>
            <a:r>
              <a:rPr lang="de-DE" sz="1600" dirty="0" smtClean="0"/>
              <a:t> like </a:t>
            </a:r>
            <a:r>
              <a:rPr lang="de-DE" sz="1600" dirty="0" err="1" smtClean="0"/>
              <a:t>TimeOut</a:t>
            </a:r>
            <a:r>
              <a:rPr lang="de-DE" sz="1600" dirty="0" smtClean="0"/>
              <a:t>, E2E, </a:t>
            </a:r>
            <a:r>
              <a:rPr lang="de-DE" sz="1600" dirty="0" err="1" smtClean="0"/>
              <a:t>ErrorValue</a:t>
            </a:r>
            <a:r>
              <a:rPr lang="de-DE" sz="1600" dirty="0" smtClean="0"/>
              <a:t>, </a:t>
            </a:r>
            <a:r>
              <a:rPr lang="de-DE" sz="1600" dirty="0" err="1" smtClean="0"/>
              <a:t>ValueRange</a:t>
            </a:r>
            <a:r>
              <a:rPr lang="de-DE" sz="1600" dirty="0" smtClean="0"/>
              <a:t> </a:t>
            </a:r>
            <a:r>
              <a:rPr lang="de-DE" sz="1600" dirty="0" err="1" smtClean="0"/>
              <a:t>occures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qi</a:t>
            </a:r>
            <a:r>
              <a:rPr lang="de-DE" sz="1600" dirty="0" smtClean="0"/>
              <a:t> </a:t>
            </a:r>
            <a:r>
              <a:rPr lang="de-DE" sz="1600" dirty="0" err="1" smtClean="0"/>
              <a:t>shall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Error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Signal </a:t>
            </a:r>
            <a:r>
              <a:rPr lang="de-DE" dirty="0" err="1" smtClean="0"/>
              <a:t>Qualifier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2E210-BD8A-4B4C-BBC1-6191E8344A65}" type="slidenum">
              <a:rPr lang="en-US" altLang="de-DE" smtClean="0"/>
              <a:pPr/>
              <a:t>6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70645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61" y="1362722"/>
            <a:ext cx="4089360" cy="44831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qualifier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Error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2E210-BD8A-4B4C-BBC1-6191E8344A65}" type="slidenum">
              <a:rPr lang="en-US" altLang="de-DE" smtClean="0"/>
              <a:pPr/>
              <a:t>7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0352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qualifier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2E210-BD8A-4B4C-BBC1-6191E8344A65}" type="slidenum">
              <a:rPr lang="en-US" altLang="de-DE" smtClean="0"/>
              <a:pPr/>
              <a:t>8</a:t>
            </a:fld>
            <a:endParaRPr lang="en-US" alt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980728"/>
            <a:ext cx="5463824" cy="5472608"/>
          </a:xfrm>
        </p:spPr>
      </p:pic>
    </p:spTree>
    <p:extLst>
      <p:ext uri="{BB962C8B-B14F-4D97-AF65-F5344CB8AC3E}">
        <p14:creationId xmlns:p14="http://schemas.microsoft.com/office/powerpoint/2010/main" val="392312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qualifier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OK/</a:t>
            </a:r>
            <a:r>
              <a:rPr lang="de-DE" dirty="0" err="1" smtClean="0"/>
              <a:t>NotActive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2E210-BD8A-4B4C-BBC1-6191E8344A65}" type="slidenum">
              <a:rPr lang="en-US" altLang="de-DE" smtClean="0"/>
              <a:pPr/>
              <a:t>9</a:t>
            </a:fld>
            <a:endParaRPr lang="en-US" alt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12" y="1268760"/>
            <a:ext cx="5438661" cy="4483100"/>
          </a:xfrm>
        </p:spPr>
      </p:pic>
    </p:spTree>
    <p:extLst>
      <p:ext uri="{BB962C8B-B14F-4D97-AF65-F5344CB8AC3E}">
        <p14:creationId xmlns:p14="http://schemas.microsoft.com/office/powerpoint/2010/main" val="2523096507"/>
      </p:ext>
    </p:extLst>
  </p:cSld>
  <p:clrMapOvr>
    <a:masterClrMapping/>
  </p:clrMapOvr>
</p:sld>
</file>

<file path=ppt/theme/theme1.xml><?xml version="1.0" encoding="utf-8"?>
<a:theme xmlns:a="http://schemas.openxmlformats.org/drawingml/2006/main" name="Delta_PPT_Standard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87DC"/>
      </a:hlink>
      <a:folHlink>
        <a:srgbClr val="777777"/>
      </a:folHlink>
    </a:clrScheme>
    <a:fontScheme name="Standard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 anchor="ctr">
        <a:no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kern="0" cap="none" spc="0" normalizeH="0" baseline="0" noProof="0" dirty="0" smtClean="0">
            <a:ln>
              <a:noFill/>
            </a:ln>
            <a:solidFill>
              <a:srgbClr val="0087DC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7DC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Delta_PPT_Standard</Template>
  <TotalTime>0</TotalTime>
  <Words>671</Words>
  <Application>Microsoft Office PowerPoint</Application>
  <PresentationFormat>A4-Papier (210 x 297 mm)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Tahoma</vt:lpstr>
      <vt:lpstr>Wingdings</vt:lpstr>
      <vt:lpstr>Delta_PPT_Standard</vt:lpstr>
      <vt:lpstr>comwrap IPB Project</vt:lpstr>
      <vt:lpstr>General Architecture</vt:lpstr>
      <vt:lpstr>comwrap_qm requirements</vt:lpstr>
      <vt:lpstr>comwrap_asil requirements</vt:lpstr>
      <vt:lpstr>Error Detection</vt:lpstr>
      <vt:lpstr>Signal Qualifier</vt:lpstr>
      <vt:lpstr>Example qualifier handling Error</vt:lpstr>
      <vt:lpstr>Example qualifier handling Init</vt:lpstr>
      <vt:lpstr>Example qualifier handling OK/NotActive</vt:lpstr>
      <vt:lpstr>IPB comwrap_qm/asil extension phases</vt:lpstr>
      <vt:lpstr>Smarter. Greener. Together.</vt:lpstr>
    </vt:vector>
  </TitlesOfParts>
  <Company>Delta EMEA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comwrap IPB Project</dc:title>
  <dc:creator>Alexander Christoff</dc:creator>
  <cp:lastModifiedBy>Alexander Christoff</cp:lastModifiedBy>
  <cp:revision>28</cp:revision>
  <dcterms:created xsi:type="dcterms:W3CDTF">2021-08-31T09:05:29Z</dcterms:created>
  <dcterms:modified xsi:type="dcterms:W3CDTF">2021-09-16T13:38:41Z</dcterms:modified>
</cp:coreProperties>
</file>