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0"/>
  </p:notesMasterIdLst>
  <p:sldIdLst>
    <p:sldId id="314" r:id="rId2"/>
    <p:sldId id="283" r:id="rId3"/>
    <p:sldId id="303" r:id="rId4"/>
    <p:sldId id="304" r:id="rId5"/>
    <p:sldId id="305" r:id="rId6"/>
    <p:sldId id="306" r:id="rId7"/>
    <p:sldId id="307" r:id="rId8"/>
    <p:sldId id="308" r:id="rId9"/>
    <p:sldId id="309" r:id="rId10"/>
    <p:sldId id="310" r:id="rId11"/>
    <p:sldId id="311" r:id="rId12"/>
    <p:sldId id="312" r:id="rId13"/>
    <p:sldId id="313" r:id="rId14"/>
    <p:sldId id="315" r:id="rId15"/>
    <p:sldId id="316" r:id="rId16"/>
    <p:sldId id="317" r:id="rId17"/>
    <p:sldId id="318" r:id="rId18"/>
    <p:sldId id="291" r:id="rId19"/>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A00"/>
    <a:srgbClr val="B9EB5F"/>
    <a:srgbClr val="64D7D7"/>
    <a:srgbClr val="1E50C8"/>
    <a:srgbClr val="008223"/>
    <a:srgbClr val="E6F005"/>
    <a:srgbClr val="00647D"/>
    <a:srgbClr val="008C8C"/>
    <a:srgbClr val="C88C00"/>
    <a:srgbClr val="FFDC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34" autoAdjust="0"/>
  </p:normalViewPr>
  <p:slideViewPr>
    <p:cSldViewPr snapToGrid="0" showGuides="1">
      <p:cViewPr varScale="1">
        <p:scale>
          <a:sx n="88" d="100"/>
          <a:sy n="88" d="100"/>
        </p:scale>
        <p:origin x="494"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F0D9C-0244-48E5-AAB4-F314FC181477}" type="datetimeFigureOut">
              <a:rPr lang="en-US" smtClean="0"/>
              <a:t>6/25/2023</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380C3-7D2B-43B9-A2FF-0551F6D200CF}" type="slidenum">
              <a:rPr lang="en-US" smtClean="0"/>
              <a:t>‹#›</a:t>
            </a:fld>
            <a:endParaRPr lang="en-US"/>
          </a:p>
        </p:txBody>
      </p:sp>
    </p:spTree>
    <p:extLst>
      <p:ext uri="{BB962C8B-B14F-4D97-AF65-F5344CB8AC3E}">
        <p14:creationId xmlns:p14="http://schemas.microsoft.com/office/powerpoint/2010/main" val="3287395566"/>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1E9EBA-B88C-4731-B44A-419865607F19}"/>
              </a:ext>
            </a:extLst>
          </p:cNvPr>
          <p:cNvSpPr>
            <a:spLocks noGrp="1"/>
          </p:cNvSpPr>
          <p:nvPr>
            <p:ph type="ctrTitle" hasCustomPrompt="1"/>
          </p:nvPr>
        </p:nvSpPr>
        <p:spPr>
          <a:xfrm>
            <a:off x="896647" y="1118615"/>
            <a:ext cx="9144000" cy="1864899"/>
          </a:xfrm>
        </p:spPr>
        <p:txBody>
          <a:bodyPr anchor="t">
            <a:normAutofit/>
          </a:bodyPr>
          <a:lstStyle>
            <a:lvl1pPr algn="l">
              <a:lnSpc>
                <a:spcPct val="110000"/>
              </a:lnSpc>
              <a:defRPr sz="4600" b="0">
                <a:solidFill>
                  <a:schemeClr val="tx1"/>
                </a:solidFill>
                <a:latin typeface="+mj-lt"/>
                <a:ea typeface="+mj-ea"/>
              </a:defRPr>
            </a:lvl1pPr>
          </a:lstStyle>
          <a:p>
            <a:r>
              <a:rPr lang="en-US" altLang="zh-TW" dirty="0"/>
              <a:t>Presentation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3" name="副標題 2">
            <a:extLst>
              <a:ext uri="{FF2B5EF4-FFF2-40B4-BE49-F238E27FC236}">
                <a16:creationId xmlns:a16="http://schemas.microsoft.com/office/drawing/2014/main" id="{6C9BD8EC-F37F-4F94-8712-797CC1161E95}"/>
              </a:ext>
            </a:extLst>
          </p:cNvPr>
          <p:cNvSpPr>
            <a:spLocks noGrp="1"/>
          </p:cNvSpPr>
          <p:nvPr>
            <p:ph type="subTitle" idx="1" hasCustomPrompt="1"/>
          </p:nvPr>
        </p:nvSpPr>
        <p:spPr>
          <a:xfrm>
            <a:off x="896647" y="3015629"/>
            <a:ext cx="9144000" cy="1370104"/>
          </a:xfrm>
        </p:spPr>
        <p:txBody>
          <a:bodyPr>
            <a:normAutofit/>
          </a:bodyPr>
          <a:lstStyle>
            <a:lvl1pPr marL="0" indent="0" algn="l">
              <a:lnSpc>
                <a:spcPct val="110000"/>
              </a:lnSpc>
              <a:spcBef>
                <a:spcPts val="0"/>
              </a:spcBef>
              <a:buNone/>
              <a:defRPr sz="3000">
                <a:solidFill>
                  <a:schemeClr val="tx2"/>
                </a:solidFill>
                <a:latin typeface="+mj-lt"/>
                <a:ea typeface="+mj-ea"/>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ltLang="zh-TW" sz="3000" dirty="0" smtClean="0"/>
              <a:t>Presentation Subtitle Goes Here</a:t>
            </a:r>
            <a:br>
              <a:rPr lang="en-US" altLang="zh-TW" sz="3000" dirty="0" smtClean="0"/>
            </a:br>
            <a:r>
              <a:rPr lang="en-US" altLang="zh-TW" sz="3000" dirty="0" smtClean="0"/>
              <a:t>Maximum 2 Lines (24-32pt)</a:t>
            </a:r>
            <a:endParaRPr lang="en-US" altLang="zh-TW" sz="3000" dirty="0"/>
          </a:p>
        </p:txBody>
      </p:sp>
      <p:sp>
        <p:nvSpPr>
          <p:cNvPr id="11" name="頁尾版面配置區 4">
            <a:extLst>
              <a:ext uri="{FF2B5EF4-FFF2-40B4-BE49-F238E27FC236}">
                <a16:creationId xmlns:a16="http://schemas.microsoft.com/office/drawing/2014/main" id="{38A83012-CC3B-47DF-9FCA-A1115F39D319}"/>
              </a:ext>
            </a:extLst>
          </p:cNvPr>
          <p:cNvSpPr>
            <a:spLocks noGrp="1"/>
          </p:cNvSpPr>
          <p:nvPr>
            <p:ph type="ftr" sz="quarter" idx="3"/>
          </p:nvPr>
        </p:nvSpPr>
        <p:spPr>
          <a:xfrm>
            <a:off x="818612" y="5739683"/>
            <a:ext cx="5707316" cy="218356"/>
          </a:xfrm>
        </p:spPr>
        <p:txBody>
          <a:bodyPr/>
          <a:lstStyle>
            <a:lvl1pPr>
              <a:defRPr>
                <a:latin typeface="Arial" panose="020B0604020202020204" pitchFamily="34" charset="0"/>
                <a:cs typeface="Arial" panose="020B0604020202020204" pitchFamily="34" charset="0"/>
              </a:defRPr>
            </a:lvl1pPr>
          </a:lstStyle>
          <a:p>
            <a:r>
              <a:rPr lang="en-US" altLang="zh-TW" sz="1800" dirty="0" smtClean="0"/>
              <a:t>Presenter</a:t>
            </a:r>
            <a:r>
              <a:rPr lang="zh-TW" altLang="en-US" sz="1800" dirty="0" smtClean="0"/>
              <a:t> </a:t>
            </a:r>
            <a:r>
              <a:rPr lang="en-US" altLang="zh-TW" sz="1800" dirty="0" smtClean="0"/>
              <a:t>Name</a:t>
            </a:r>
            <a:r>
              <a:rPr lang="zh-TW" altLang="en-US" sz="1800" dirty="0" smtClean="0"/>
              <a:t>｜</a:t>
            </a:r>
            <a:r>
              <a:rPr lang="en-US" altLang="zh-TW" sz="1800" dirty="0" smtClean="0"/>
              <a:t>Department</a:t>
            </a:r>
            <a:r>
              <a:rPr lang="zh-TW" altLang="en-US" sz="1800" dirty="0" smtClean="0"/>
              <a:t>｜</a:t>
            </a:r>
            <a:r>
              <a:rPr lang="en-US" altLang="zh-TW" sz="1800" dirty="0" smtClean="0"/>
              <a:t>MM/DD/YYYY</a:t>
            </a:r>
          </a:p>
        </p:txBody>
      </p:sp>
      <p:sp>
        <p:nvSpPr>
          <p:cNvPr id="9" name="文字版面配置區 4">
            <a:extLst>
              <a:ext uri="{FF2B5EF4-FFF2-40B4-BE49-F238E27FC236}">
                <a16:creationId xmlns:a16="http://schemas.microsoft.com/office/drawing/2014/main" id="{C5F15596-5511-4524-8143-5414A6D0A46F}"/>
              </a:ext>
            </a:extLst>
          </p:cNvPr>
          <p:cNvSpPr>
            <a:spLocks noGrp="1"/>
          </p:cNvSpPr>
          <p:nvPr>
            <p:ph type="body" sz="quarter" idx="12" hasCustomPrompt="1"/>
          </p:nvPr>
        </p:nvSpPr>
        <p:spPr>
          <a:xfrm>
            <a:off x="934219" y="738191"/>
            <a:ext cx="2133446" cy="380427"/>
          </a:xfrm>
        </p:spPr>
        <p:txBody>
          <a:bodyPr>
            <a:normAutofit/>
          </a:bodyPr>
          <a:lstStyle>
            <a:lvl1pPr marL="0" indent="0">
              <a:buNone/>
              <a:defRPr sz="1800">
                <a:solidFill>
                  <a:srgbClr val="0070C0"/>
                </a:solidFill>
              </a:defRPr>
            </a:lvl1pPr>
          </a:lstStyle>
          <a:p>
            <a:pPr lvl="0"/>
            <a:r>
              <a:rPr lang="en-US" altLang="zh-TW" dirty="0"/>
              <a:t>Cover </a:t>
            </a:r>
            <a:r>
              <a:rPr lang="en-US" altLang="zh-TW" dirty="0" err="1"/>
              <a:t>Page_White</a:t>
            </a:r>
            <a:endParaRPr lang="zh-TW" altLang="en-US" dirty="0"/>
          </a:p>
        </p:txBody>
      </p:sp>
    </p:spTree>
    <p:extLst>
      <p:ext uri="{BB962C8B-B14F-4D97-AF65-F5344CB8AC3E}">
        <p14:creationId xmlns:p14="http://schemas.microsoft.com/office/powerpoint/2010/main" val="417432220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_Image">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532A9990-6214-495A-B5B6-C1801359D16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0" y="1"/>
            <a:ext cx="12179379" cy="6850900"/>
          </a:xfrm>
          <a:prstGeom prst="rect">
            <a:avLst/>
          </a:prstGeom>
        </p:spPr>
      </p:pic>
      <p:sp>
        <p:nvSpPr>
          <p:cNvPr id="7" name="日期版面配置區 3">
            <a:extLst>
              <a:ext uri="{FF2B5EF4-FFF2-40B4-BE49-F238E27FC236}">
                <a16:creationId xmlns:a16="http://schemas.microsoft.com/office/drawing/2014/main" id="{CE458713-38E5-4D94-9527-7C2BC1D5DE79}"/>
              </a:ext>
            </a:extLst>
          </p:cNvPr>
          <p:cNvSpPr>
            <a:spLocks noGrp="1"/>
          </p:cNvSpPr>
          <p:nvPr>
            <p:ph type="dt" sz="half" idx="10"/>
          </p:nvPr>
        </p:nvSpPr>
        <p:spPr>
          <a:xfrm>
            <a:off x="818912" y="5705762"/>
            <a:ext cx="2010917" cy="319651"/>
          </a:xfrm>
        </p:spPr>
        <p:txBody>
          <a:bodyPr/>
          <a:lstStyle>
            <a:lvl1pPr>
              <a:defRPr sz="1800">
                <a:solidFill>
                  <a:schemeClr val="bg1"/>
                </a:solidFill>
              </a:defRPr>
            </a:lvl1pPr>
          </a:lstStyle>
          <a:p>
            <a:r>
              <a:rPr lang="en-US" dirty="0" smtClean="0"/>
              <a:t>MM/DD/YYYY</a:t>
            </a:r>
            <a:endParaRPr lang="en-US" dirty="0"/>
          </a:p>
        </p:txBody>
      </p:sp>
      <p:sp>
        <p:nvSpPr>
          <p:cNvPr id="9" name="頁尾版面配置區 4">
            <a:extLst>
              <a:ext uri="{FF2B5EF4-FFF2-40B4-BE49-F238E27FC236}">
                <a16:creationId xmlns:a16="http://schemas.microsoft.com/office/drawing/2014/main" id="{135E4C83-C41A-49B9-9C41-417375F79B2F}"/>
              </a:ext>
            </a:extLst>
          </p:cNvPr>
          <p:cNvSpPr>
            <a:spLocks noGrp="1"/>
          </p:cNvSpPr>
          <p:nvPr>
            <p:ph type="ftr" sz="quarter" idx="3"/>
          </p:nvPr>
        </p:nvSpPr>
        <p:spPr>
          <a:xfrm>
            <a:off x="838897" y="5333736"/>
            <a:ext cx="4114800" cy="365125"/>
          </a:xfrm>
          <a:prstGeom prst="rect">
            <a:avLst/>
          </a:prstGeom>
        </p:spPr>
        <p:txBody>
          <a:bodyPr vert="horz" lIns="91440" tIns="45720" rIns="91440" bIns="45720" rtlCol="0" anchor="ctr"/>
          <a:lstStyle>
            <a:lvl1pPr algn="l">
              <a:defRPr sz="1800" u="none">
                <a:solidFill>
                  <a:schemeClr val="bg1"/>
                </a:solidFill>
                <a:latin typeface="Arial" panose="020B0604020202020204" pitchFamily="34" charset="0"/>
                <a:cs typeface="Arial" panose="020B0604020202020204" pitchFamily="34" charset="0"/>
              </a:defRPr>
            </a:lvl1pPr>
          </a:lstStyle>
          <a:p>
            <a:r>
              <a:rPr lang="en-US" altLang="zh-TW" dirty="0" smtClean="0"/>
              <a:t>Presenter Name</a:t>
            </a:r>
            <a:r>
              <a:rPr lang="zh-TW" altLang="en-US" dirty="0" smtClean="0"/>
              <a:t>｜</a:t>
            </a:r>
            <a:r>
              <a:rPr lang="en-US" altLang="zh-TW" dirty="0" smtClean="0"/>
              <a:t>Department </a:t>
            </a:r>
            <a:endParaRPr lang="en-US" dirty="0"/>
          </a:p>
        </p:txBody>
      </p:sp>
      <p:sp>
        <p:nvSpPr>
          <p:cNvPr id="10" name="標題 1">
            <a:extLst>
              <a:ext uri="{FF2B5EF4-FFF2-40B4-BE49-F238E27FC236}">
                <a16:creationId xmlns:a16="http://schemas.microsoft.com/office/drawing/2014/main" id="{C41E9EBA-B88C-4731-B44A-419865607F19}"/>
              </a:ext>
            </a:extLst>
          </p:cNvPr>
          <p:cNvSpPr>
            <a:spLocks noGrp="1"/>
          </p:cNvSpPr>
          <p:nvPr>
            <p:ph type="ctrTitle" hasCustomPrompt="1"/>
          </p:nvPr>
        </p:nvSpPr>
        <p:spPr>
          <a:xfrm>
            <a:off x="896647" y="1137872"/>
            <a:ext cx="9144000" cy="1864899"/>
          </a:xfrm>
        </p:spPr>
        <p:txBody>
          <a:bodyPr anchor="t">
            <a:normAutofit/>
          </a:bodyPr>
          <a:lstStyle>
            <a:lvl1pPr algn="l">
              <a:lnSpc>
                <a:spcPct val="110000"/>
              </a:lnSpc>
              <a:defRPr sz="4600" b="0">
                <a:solidFill>
                  <a:schemeClr val="tx1"/>
                </a:solidFill>
                <a:latin typeface="+mj-lt"/>
                <a:ea typeface="+mj-ea"/>
              </a:defRPr>
            </a:lvl1pPr>
          </a:lstStyle>
          <a:p>
            <a:r>
              <a:rPr lang="en-US" altLang="zh-TW" dirty="0"/>
              <a:t>Presentation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11" name="文字版面配置區 4">
            <a:extLst>
              <a:ext uri="{FF2B5EF4-FFF2-40B4-BE49-F238E27FC236}">
                <a16:creationId xmlns:a16="http://schemas.microsoft.com/office/drawing/2014/main" id="{35B9A589-C73E-46B0-B30E-8BBC42A4E098}"/>
              </a:ext>
            </a:extLst>
          </p:cNvPr>
          <p:cNvSpPr>
            <a:spLocks noGrp="1"/>
          </p:cNvSpPr>
          <p:nvPr>
            <p:ph type="body" sz="quarter" idx="12" hasCustomPrompt="1"/>
          </p:nvPr>
        </p:nvSpPr>
        <p:spPr>
          <a:xfrm>
            <a:off x="934219" y="738191"/>
            <a:ext cx="2133446" cy="380427"/>
          </a:xfrm>
        </p:spPr>
        <p:txBody>
          <a:bodyPr>
            <a:normAutofit/>
          </a:bodyPr>
          <a:lstStyle>
            <a:lvl1pPr marL="0" indent="0">
              <a:buNone/>
              <a:defRPr sz="1800">
                <a:solidFill>
                  <a:srgbClr val="0070C0"/>
                </a:solidFill>
              </a:defRPr>
            </a:lvl1pPr>
          </a:lstStyle>
          <a:p>
            <a:pPr lvl="0"/>
            <a:r>
              <a:rPr lang="en-US" altLang="zh-TW" dirty="0"/>
              <a:t>Cover </a:t>
            </a:r>
            <a:r>
              <a:rPr lang="en-US" altLang="zh-TW" dirty="0" err="1"/>
              <a:t>Page_Image</a:t>
            </a:r>
            <a:endParaRPr lang="zh-TW" altLang="en-US" dirty="0"/>
          </a:p>
        </p:txBody>
      </p:sp>
    </p:spTree>
    <p:extLst>
      <p:ext uri="{BB962C8B-B14F-4D97-AF65-F5344CB8AC3E}">
        <p14:creationId xmlns:p14="http://schemas.microsoft.com/office/powerpoint/2010/main" val="404786958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4B44CAB8-9DEC-4DEF-99E0-D78F53E4F834}"/>
              </a:ext>
            </a:extLst>
          </p:cNvPr>
          <p:cNvSpPr>
            <a:spLocks noGrp="1"/>
          </p:cNvSpPr>
          <p:nvPr>
            <p:ph type="ctrTitle" hasCustomPrompt="1"/>
          </p:nvPr>
        </p:nvSpPr>
        <p:spPr>
          <a:xfrm>
            <a:off x="896647" y="1118621"/>
            <a:ext cx="9144000" cy="1864899"/>
          </a:xfrm>
        </p:spPr>
        <p:txBody>
          <a:bodyPr anchor="t">
            <a:normAutofit/>
          </a:bodyPr>
          <a:lstStyle>
            <a:lvl1pPr algn="l">
              <a:lnSpc>
                <a:spcPct val="110000"/>
              </a:lnSpc>
              <a:defRPr sz="4600" b="0">
                <a:solidFill>
                  <a:schemeClr val="bg1"/>
                </a:solidFill>
                <a:latin typeface="+mj-lt"/>
                <a:ea typeface="Verdana" panose="020B0604030504040204" pitchFamily="34" charset="0"/>
              </a:defRPr>
            </a:lvl1pPr>
          </a:lstStyle>
          <a:p>
            <a:r>
              <a:rPr lang="en-US" altLang="zh-TW" dirty="0"/>
              <a:t>Break Page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6" name="副標題 2">
            <a:extLst>
              <a:ext uri="{FF2B5EF4-FFF2-40B4-BE49-F238E27FC236}">
                <a16:creationId xmlns:a16="http://schemas.microsoft.com/office/drawing/2014/main" id="{814F8012-3519-4A75-B26B-57773CA554B6}"/>
              </a:ext>
            </a:extLst>
          </p:cNvPr>
          <p:cNvSpPr>
            <a:spLocks noGrp="1"/>
          </p:cNvSpPr>
          <p:nvPr>
            <p:ph type="subTitle" idx="1" hasCustomPrompt="1"/>
          </p:nvPr>
        </p:nvSpPr>
        <p:spPr>
          <a:xfrm>
            <a:off x="896647" y="3015632"/>
            <a:ext cx="9144000" cy="1353169"/>
          </a:xfrm>
        </p:spPr>
        <p:txBody>
          <a:bodyPr>
            <a:normAutofit/>
          </a:bodyPr>
          <a:lstStyle>
            <a:lvl1pPr marL="0" indent="0" algn="l">
              <a:lnSpc>
                <a:spcPct val="110000"/>
              </a:lnSpc>
              <a:spcBef>
                <a:spcPts val="0"/>
              </a:spcBef>
              <a:buNone/>
              <a:defRPr sz="3200">
                <a:solidFill>
                  <a:schemeClr val="bg1"/>
                </a:solidFill>
                <a:latin typeface="+mj-lt"/>
                <a:ea typeface="Verdana" panose="020B060403050404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TW" dirty="0"/>
              <a:t>Break Page Subtitle Goes Here</a:t>
            </a:r>
            <a:br>
              <a:rPr lang="en-US" altLang="zh-TW" dirty="0"/>
            </a:br>
            <a:r>
              <a:rPr lang="en-US" altLang="zh-TW" dirty="0"/>
              <a:t>Maximum 2 Lines (</a:t>
            </a:r>
            <a:r>
              <a:rPr lang="en-US" altLang="zh-TW" dirty="0" smtClean="0"/>
              <a:t>24-32pt</a:t>
            </a:r>
            <a:r>
              <a:rPr lang="en-US" altLang="zh-TW" dirty="0"/>
              <a:t>)</a:t>
            </a:r>
          </a:p>
        </p:txBody>
      </p:sp>
    </p:spTree>
    <p:extLst>
      <p:ext uri="{BB962C8B-B14F-4D97-AF65-F5344CB8AC3E}">
        <p14:creationId xmlns:p14="http://schemas.microsoft.com/office/powerpoint/2010/main" val="19640555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p:bg>
      <p:bgPr>
        <a:solidFill>
          <a:schemeClr val="bg1"/>
        </a:solidFill>
        <a:effectLst/>
      </p:bgPr>
    </p:bg>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
        <p:nvSpPr>
          <p:cNvPr id="3" name="內容版面配置區 2">
            <a:extLst>
              <a:ext uri="{FF2B5EF4-FFF2-40B4-BE49-F238E27FC236}">
                <a16:creationId xmlns:a16="http://schemas.microsoft.com/office/drawing/2014/main" id="{BEF22CCF-5B81-47DC-861A-B0A56BD7A109}"/>
              </a:ext>
            </a:extLst>
          </p:cNvPr>
          <p:cNvSpPr>
            <a:spLocks noGrp="1"/>
          </p:cNvSpPr>
          <p:nvPr>
            <p:ph idx="1" hasCustomPrompt="1"/>
          </p:nvPr>
        </p:nvSpPr>
        <p:spPr>
          <a:xfrm>
            <a:off x="406400" y="1170462"/>
            <a:ext cx="11379200" cy="4953777"/>
          </a:xfrm>
        </p:spPr>
        <p:txBody>
          <a:bodyPr>
            <a:normAutofit/>
          </a:bodyPr>
          <a:lstStyle>
            <a:lvl1pPr>
              <a:lnSpc>
                <a:spcPct val="110000"/>
              </a:lnSpc>
              <a:defRPr sz="2000">
                <a:solidFill>
                  <a:schemeClr val="tx1"/>
                </a:solidFill>
              </a:defRPr>
            </a:lvl1pPr>
          </a:lstStyle>
          <a:p>
            <a:pPr lvl="0"/>
            <a:r>
              <a:rPr lang="en-US" altLang="zh-TW" dirty="0"/>
              <a:t>Content goes here </a:t>
            </a:r>
            <a:r>
              <a:rPr lang="en-US" altLang="zh-TW" dirty="0" smtClean="0"/>
              <a:t>(20pt</a:t>
            </a:r>
            <a:r>
              <a:rPr lang="en-US" altLang="zh-TW" dirty="0"/>
              <a:t>)</a:t>
            </a:r>
            <a:endParaRPr lang="en-US" dirty="0"/>
          </a:p>
        </p:txBody>
      </p:sp>
      <p:sp>
        <p:nvSpPr>
          <p:cNvPr id="52" name="文字方塊 51">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53" name="文字方塊 52">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grpSp>
        <p:nvGrpSpPr>
          <p:cNvPr id="56" name="群組 55">
            <a:extLst>
              <a:ext uri="{FF2B5EF4-FFF2-40B4-BE49-F238E27FC236}">
                <a16:creationId xmlns:a16="http://schemas.microsoft.com/office/drawing/2014/main" id="{C6679C81-FA7B-49D6-82F0-C4527FE45A1A}"/>
              </a:ext>
            </a:extLst>
          </p:cNvPr>
          <p:cNvGrpSpPr/>
          <p:nvPr userDrawn="1"/>
        </p:nvGrpSpPr>
        <p:grpSpPr>
          <a:xfrm>
            <a:off x="0" y="7008895"/>
            <a:ext cx="10358581" cy="423333"/>
            <a:chOff x="0" y="5256671"/>
            <a:chExt cx="7768936" cy="317500"/>
          </a:xfrm>
        </p:grpSpPr>
        <p:grpSp>
          <p:nvGrpSpPr>
            <p:cNvPr id="57" name="群組 56">
              <a:extLst>
                <a:ext uri="{FF2B5EF4-FFF2-40B4-BE49-F238E27FC236}">
                  <a16:creationId xmlns:a16="http://schemas.microsoft.com/office/drawing/2014/main" id="{C83B355D-DD8E-4886-8A9F-6BD99BFA8CC1}"/>
                </a:ext>
              </a:extLst>
            </p:cNvPr>
            <p:cNvGrpSpPr/>
            <p:nvPr userDrawn="1"/>
          </p:nvGrpSpPr>
          <p:grpSpPr>
            <a:xfrm>
              <a:off x="0" y="5256671"/>
              <a:ext cx="1321058" cy="317500"/>
              <a:chOff x="0" y="5256671"/>
              <a:chExt cx="1321058" cy="317500"/>
            </a:xfrm>
          </p:grpSpPr>
          <p:sp>
            <p:nvSpPr>
              <p:cNvPr id="70" name="矩形 69">
                <a:extLst>
                  <a:ext uri="{FF2B5EF4-FFF2-40B4-BE49-F238E27FC236}">
                    <a16:creationId xmlns:a16="http://schemas.microsoft.com/office/drawing/2014/main" id="{1D816D3C-CE63-43F8-AC10-9DFB5870EB4D}"/>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矩形 70">
                <a:extLst>
                  <a:ext uri="{FF2B5EF4-FFF2-40B4-BE49-F238E27FC236}">
                    <a16:creationId xmlns:a16="http://schemas.microsoft.com/office/drawing/2014/main" id="{69A01EFE-0697-4F67-B705-BD578BDC33D9}"/>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矩形 71">
                <a:extLst>
                  <a:ext uri="{FF2B5EF4-FFF2-40B4-BE49-F238E27FC236}">
                    <a16:creationId xmlns:a16="http://schemas.microsoft.com/office/drawing/2014/main" id="{8301EB92-F246-4444-B0E1-6E87E28C044D}"/>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8" name="群組 57">
              <a:extLst>
                <a:ext uri="{FF2B5EF4-FFF2-40B4-BE49-F238E27FC236}">
                  <a16:creationId xmlns:a16="http://schemas.microsoft.com/office/drawing/2014/main" id="{93191886-C7FD-40A9-9609-57D23380C62A}"/>
                </a:ext>
              </a:extLst>
            </p:cNvPr>
            <p:cNvGrpSpPr/>
            <p:nvPr userDrawn="1"/>
          </p:nvGrpSpPr>
          <p:grpSpPr>
            <a:xfrm>
              <a:off x="2441313" y="5256671"/>
              <a:ext cx="5327623" cy="317500"/>
              <a:chOff x="2441313" y="5256671"/>
              <a:chExt cx="5327623" cy="317500"/>
            </a:xfrm>
          </p:grpSpPr>
          <p:sp>
            <p:nvSpPr>
              <p:cNvPr id="59" name="矩形 58">
                <a:extLst>
                  <a:ext uri="{FF2B5EF4-FFF2-40B4-BE49-F238E27FC236}">
                    <a16:creationId xmlns:a16="http://schemas.microsoft.com/office/drawing/2014/main" id="{28AB9346-3609-4A19-8654-F1F89BAE3612}"/>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135B6686-F122-4A22-94BF-260EA4280B4D}"/>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C5EDC45A-2526-46FB-81F7-22EE4872B6AF}"/>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AFCD5573-BB02-4224-8085-E3255856A371}"/>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矩形 62">
                <a:extLst>
                  <a:ext uri="{FF2B5EF4-FFF2-40B4-BE49-F238E27FC236}">
                    <a16:creationId xmlns:a16="http://schemas.microsoft.com/office/drawing/2014/main" id="{2F5AD25B-A76B-4782-93A6-A6CFC1F793DB}"/>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E31B0147-73D4-4A0E-AB60-BDE5D65A0FDA}"/>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20304356-DABA-4FB6-ACD2-3D555DA768DA}"/>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矩形 65">
                <a:extLst>
                  <a:ext uri="{FF2B5EF4-FFF2-40B4-BE49-F238E27FC236}">
                    <a16:creationId xmlns:a16="http://schemas.microsoft.com/office/drawing/2014/main" id="{2A159378-35B9-4C04-9A3C-0680A883C20B}"/>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矩形 66">
                <a:extLst>
                  <a:ext uri="{FF2B5EF4-FFF2-40B4-BE49-F238E27FC236}">
                    <a16:creationId xmlns:a16="http://schemas.microsoft.com/office/drawing/2014/main" id="{06606867-067F-4294-8D14-6300FB59E7A6}"/>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矩形 67">
                <a:extLst>
                  <a:ext uri="{FF2B5EF4-FFF2-40B4-BE49-F238E27FC236}">
                    <a16:creationId xmlns:a16="http://schemas.microsoft.com/office/drawing/2014/main" id="{C0B9F68F-02FA-4B05-BD0F-46245FAE32A1}"/>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矩形 68">
                <a:extLst>
                  <a:ext uri="{FF2B5EF4-FFF2-40B4-BE49-F238E27FC236}">
                    <a16:creationId xmlns:a16="http://schemas.microsoft.com/office/drawing/2014/main" id="{91D1B3FF-2264-4799-880B-9AC63365E06E}"/>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標題 4">
            <a:extLst>
              <a:ext uri="{FF2B5EF4-FFF2-40B4-BE49-F238E27FC236}">
                <a16:creationId xmlns:a16="http://schemas.microsoft.com/office/drawing/2014/main" id="{2702107E-0279-495A-BF89-DD786730CC37}"/>
              </a:ext>
            </a:extLst>
          </p:cNvPr>
          <p:cNvSpPr>
            <a:spLocks noGrp="1"/>
          </p:cNvSpPr>
          <p:nvPr>
            <p:ph type="title" hasCustomPrompt="1"/>
          </p:nvPr>
        </p:nvSpPr>
        <p:spPr>
          <a:xfrm>
            <a:off x="406400" y="440356"/>
            <a:ext cx="11379200" cy="679396"/>
          </a:xfrm>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spTree>
    <p:extLst>
      <p:ext uri="{BB962C8B-B14F-4D97-AF65-F5344CB8AC3E}">
        <p14:creationId xmlns:p14="http://schemas.microsoft.com/office/powerpoint/2010/main" val="321688154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Page_Title Only">
    <p:bg>
      <p:bgPr>
        <a:solidFill>
          <a:schemeClr val="bg1"/>
        </a:soli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702107E-0279-495A-BF89-DD786730CC37}"/>
              </a:ext>
            </a:extLst>
          </p:cNvPr>
          <p:cNvSpPr>
            <a:spLocks noGrp="1"/>
          </p:cNvSpPr>
          <p:nvPr>
            <p:ph type="title" hasCustomPrompt="1"/>
          </p:nvPr>
        </p:nvSpPr>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grpSp>
        <p:nvGrpSpPr>
          <p:cNvPr id="49" name="群組 48">
            <a:extLst>
              <a:ext uri="{FF2B5EF4-FFF2-40B4-BE49-F238E27FC236}">
                <a16:creationId xmlns:a16="http://schemas.microsoft.com/office/drawing/2014/main" id="{8AEA3F42-8ED3-4628-89CC-CE9DC5D371F1}"/>
              </a:ext>
            </a:extLst>
          </p:cNvPr>
          <p:cNvGrpSpPr/>
          <p:nvPr userDrawn="1"/>
        </p:nvGrpSpPr>
        <p:grpSpPr>
          <a:xfrm>
            <a:off x="0" y="7008895"/>
            <a:ext cx="10358581" cy="423333"/>
            <a:chOff x="0" y="5256671"/>
            <a:chExt cx="7768936" cy="317500"/>
          </a:xfrm>
        </p:grpSpPr>
        <p:grpSp>
          <p:nvGrpSpPr>
            <p:cNvPr id="50" name="群組 49">
              <a:extLst>
                <a:ext uri="{FF2B5EF4-FFF2-40B4-BE49-F238E27FC236}">
                  <a16:creationId xmlns:a16="http://schemas.microsoft.com/office/drawing/2014/main" id="{BDCAFD82-B8CA-4738-843C-0FC6D7C6C5F5}"/>
                </a:ext>
              </a:extLst>
            </p:cNvPr>
            <p:cNvGrpSpPr/>
            <p:nvPr userDrawn="1"/>
          </p:nvGrpSpPr>
          <p:grpSpPr>
            <a:xfrm>
              <a:off x="0" y="5256671"/>
              <a:ext cx="1321058" cy="317500"/>
              <a:chOff x="0" y="5256671"/>
              <a:chExt cx="1321058" cy="317500"/>
            </a:xfrm>
          </p:grpSpPr>
          <p:sp>
            <p:nvSpPr>
              <p:cNvPr id="63" name="矩形 62">
                <a:extLst>
                  <a:ext uri="{FF2B5EF4-FFF2-40B4-BE49-F238E27FC236}">
                    <a16:creationId xmlns:a16="http://schemas.microsoft.com/office/drawing/2014/main" id="{3C299B04-932C-4519-8E76-017FBD3A569A}"/>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0B20FB35-F562-4362-B563-165B24074653}"/>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0DE5232E-7B0E-4AEF-9D43-2E173D30F319}"/>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1" name="群組 50">
              <a:extLst>
                <a:ext uri="{FF2B5EF4-FFF2-40B4-BE49-F238E27FC236}">
                  <a16:creationId xmlns:a16="http://schemas.microsoft.com/office/drawing/2014/main" id="{9D8FD8BE-B575-4450-95FD-B132F2FBF30C}"/>
                </a:ext>
              </a:extLst>
            </p:cNvPr>
            <p:cNvGrpSpPr/>
            <p:nvPr userDrawn="1"/>
          </p:nvGrpSpPr>
          <p:grpSpPr>
            <a:xfrm>
              <a:off x="2441313" y="5256671"/>
              <a:ext cx="5327623" cy="317500"/>
              <a:chOff x="2441313" y="5256671"/>
              <a:chExt cx="5327623" cy="317500"/>
            </a:xfrm>
          </p:grpSpPr>
          <p:sp>
            <p:nvSpPr>
              <p:cNvPr id="52" name="矩形 51">
                <a:extLst>
                  <a:ext uri="{FF2B5EF4-FFF2-40B4-BE49-F238E27FC236}">
                    <a16:creationId xmlns:a16="http://schemas.microsoft.com/office/drawing/2014/main" id="{FA6D470B-49E6-460D-A2F7-3AA3A3B20021}"/>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矩形 52">
                <a:extLst>
                  <a:ext uri="{FF2B5EF4-FFF2-40B4-BE49-F238E27FC236}">
                    <a16:creationId xmlns:a16="http://schemas.microsoft.com/office/drawing/2014/main" id="{184DC0D2-E428-4F38-B04F-7DC781667A34}"/>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矩形 53">
                <a:extLst>
                  <a:ext uri="{FF2B5EF4-FFF2-40B4-BE49-F238E27FC236}">
                    <a16:creationId xmlns:a16="http://schemas.microsoft.com/office/drawing/2014/main" id="{681D0C29-FC7B-4F3F-BD32-E40206A62370}"/>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矩形 54">
                <a:extLst>
                  <a:ext uri="{FF2B5EF4-FFF2-40B4-BE49-F238E27FC236}">
                    <a16:creationId xmlns:a16="http://schemas.microsoft.com/office/drawing/2014/main" id="{D032A71D-5325-4D28-B4B1-6B6BF4AAB30A}"/>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矩形 55">
                <a:extLst>
                  <a:ext uri="{FF2B5EF4-FFF2-40B4-BE49-F238E27FC236}">
                    <a16:creationId xmlns:a16="http://schemas.microsoft.com/office/drawing/2014/main" id="{738A70FA-150B-4708-B634-5950D1A00DF9}"/>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矩形 56">
                <a:extLst>
                  <a:ext uri="{FF2B5EF4-FFF2-40B4-BE49-F238E27FC236}">
                    <a16:creationId xmlns:a16="http://schemas.microsoft.com/office/drawing/2014/main" id="{D3854FDB-0E9B-46EB-A142-15E78B7E2E6D}"/>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矩形 57">
                <a:extLst>
                  <a:ext uri="{FF2B5EF4-FFF2-40B4-BE49-F238E27FC236}">
                    <a16:creationId xmlns:a16="http://schemas.microsoft.com/office/drawing/2014/main" id="{6FD94B95-A8E7-4E9F-A041-9A4885EECF37}"/>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矩形 58">
                <a:extLst>
                  <a:ext uri="{FF2B5EF4-FFF2-40B4-BE49-F238E27FC236}">
                    <a16:creationId xmlns:a16="http://schemas.microsoft.com/office/drawing/2014/main" id="{1F6E9780-35D6-4AF2-80BB-A3569C8BA2E3}"/>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4A11A937-B5ED-40BD-9B95-73D6C01FBDBD}"/>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71465539-F4BD-48C9-8CC9-44AE7B975869}"/>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85BCC709-E469-4948-B4D5-AF8897457737}"/>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文字方塊 23">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25" name="文字方塊 24">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pic>
        <p:nvPicPr>
          <p:cNvPr id="23" name="圖片 22"/>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Tree>
    <p:extLst>
      <p:ext uri="{BB962C8B-B14F-4D97-AF65-F5344CB8AC3E}">
        <p14:creationId xmlns:p14="http://schemas.microsoft.com/office/powerpoint/2010/main" val="345991642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ing Page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5F44435C-4EDB-4AB4-AAD6-08BF8682BAAC}"/>
              </a:ext>
            </a:extLst>
          </p:cNvPr>
          <p:cNvSpPr>
            <a:spLocks noGrp="1"/>
          </p:cNvSpPr>
          <p:nvPr>
            <p:ph type="ctrTitle" hasCustomPrompt="1"/>
          </p:nvPr>
        </p:nvSpPr>
        <p:spPr>
          <a:xfrm>
            <a:off x="896647" y="1099372"/>
            <a:ext cx="9144000" cy="1864899"/>
          </a:xfrm>
        </p:spPr>
        <p:txBody>
          <a:bodyPr anchor="t">
            <a:normAutofit/>
          </a:bodyPr>
          <a:lstStyle>
            <a:lvl1pPr algn="l">
              <a:lnSpc>
                <a:spcPct val="110000"/>
              </a:lnSpc>
              <a:defRPr sz="4600" b="0">
                <a:solidFill>
                  <a:schemeClr val="tx1"/>
                </a:solidFill>
                <a:latin typeface="+mj-lt"/>
                <a:ea typeface="Verdana" panose="020B0604030504040204" pitchFamily="34" charset="0"/>
              </a:defRPr>
            </a:lvl1pPr>
          </a:lstStyle>
          <a:p>
            <a:r>
              <a:rPr lang="en-US" altLang="zh-TW" dirty="0"/>
              <a:t>Smarter. Greener. Together. </a:t>
            </a:r>
            <a:r>
              <a:rPr lang="en-US" dirty="0" smtClean="0"/>
              <a:t/>
            </a:r>
            <a:br>
              <a:rPr lang="en-US" dirty="0" smtClean="0"/>
            </a:br>
            <a:endParaRPr lang="en-US" dirty="0"/>
          </a:p>
        </p:txBody>
      </p:sp>
      <p:sp>
        <p:nvSpPr>
          <p:cNvPr id="6" name="文字版面配置區 4">
            <a:extLst>
              <a:ext uri="{FF2B5EF4-FFF2-40B4-BE49-F238E27FC236}">
                <a16:creationId xmlns:a16="http://schemas.microsoft.com/office/drawing/2014/main" id="{38C78CAC-0A95-4D70-9EAA-CE96A16F9E0A}"/>
              </a:ext>
            </a:extLst>
          </p:cNvPr>
          <p:cNvSpPr>
            <a:spLocks noGrp="1"/>
          </p:cNvSpPr>
          <p:nvPr>
            <p:ph type="body" sz="quarter" idx="12" hasCustomPrompt="1"/>
          </p:nvPr>
        </p:nvSpPr>
        <p:spPr>
          <a:xfrm>
            <a:off x="385370" y="60183"/>
            <a:ext cx="2133446" cy="380427"/>
          </a:xfrm>
        </p:spPr>
        <p:txBody>
          <a:bodyPr>
            <a:normAutofit/>
          </a:bodyPr>
          <a:lstStyle>
            <a:lvl1pPr marL="0" indent="0">
              <a:buNone/>
              <a:defRPr sz="1600">
                <a:solidFill>
                  <a:srgbClr val="0070C0"/>
                </a:solidFill>
              </a:defRPr>
            </a:lvl1pPr>
          </a:lstStyle>
          <a:p>
            <a:pPr lvl="0"/>
            <a:r>
              <a:rPr lang="en-US" altLang="zh-TW" dirty="0"/>
              <a:t>Ending </a:t>
            </a:r>
            <a:r>
              <a:rPr lang="en-US" altLang="zh-TW" dirty="0" err="1"/>
              <a:t>Page_White</a:t>
            </a:r>
            <a:endParaRPr lang="zh-TW" altLang="en-US" dirty="0"/>
          </a:p>
        </p:txBody>
      </p:sp>
    </p:spTree>
    <p:extLst>
      <p:ext uri="{BB962C8B-B14F-4D97-AF65-F5344CB8AC3E}">
        <p14:creationId xmlns:p14="http://schemas.microsoft.com/office/powerpoint/2010/main" val="32184892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ing Page_Image">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3B392DE6-2AF2-4E28-AF03-1A4F3D15BEAE}"/>
              </a:ext>
            </a:extLst>
          </p:cNvPr>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53" name="矩形 52"/>
          <p:cNvSpPr/>
          <p:nvPr userDrawn="1"/>
        </p:nvSpPr>
        <p:spPr>
          <a:xfrm>
            <a:off x="0" y="-1"/>
            <a:ext cx="12192000" cy="4831883"/>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dirty="0"/>
          </a:p>
        </p:txBody>
      </p:sp>
      <p:grpSp>
        <p:nvGrpSpPr>
          <p:cNvPr id="35" name="群組 34">
            <a:extLst>
              <a:ext uri="{FF2B5EF4-FFF2-40B4-BE49-F238E27FC236}">
                <a16:creationId xmlns:a16="http://schemas.microsoft.com/office/drawing/2014/main" id="{ABE8868F-CA4D-431A-BCA3-79708C4A93CC}"/>
              </a:ext>
            </a:extLst>
          </p:cNvPr>
          <p:cNvGrpSpPr/>
          <p:nvPr userDrawn="1"/>
        </p:nvGrpSpPr>
        <p:grpSpPr>
          <a:xfrm>
            <a:off x="0" y="7008895"/>
            <a:ext cx="10358581" cy="423333"/>
            <a:chOff x="0" y="5256671"/>
            <a:chExt cx="7768936" cy="317500"/>
          </a:xfrm>
        </p:grpSpPr>
        <p:grpSp>
          <p:nvGrpSpPr>
            <p:cNvPr id="36" name="群組 35">
              <a:extLst>
                <a:ext uri="{FF2B5EF4-FFF2-40B4-BE49-F238E27FC236}">
                  <a16:creationId xmlns:a16="http://schemas.microsoft.com/office/drawing/2014/main" id="{E5238164-92D2-4070-B189-8D969D4D4C1C}"/>
                </a:ext>
              </a:extLst>
            </p:cNvPr>
            <p:cNvGrpSpPr/>
            <p:nvPr userDrawn="1"/>
          </p:nvGrpSpPr>
          <p:grpSpPr>
            <a:xfrm>
              <a:off x="0" y="5256671"/>
              <a:ext cx="1321058" cy="317500"/>
              <a:chOff x="0" y="5256671"/>
              <a:chExt cx="1321058" cy="317500"/>
            </a:xfrm>
          </p:grpSpPr>
          <p:sp>
            <p:nvSpPr>
              <p:cNvPr id="49" name="矩形 48">
                <a:extLst>
                  <a:ext uri="{FF2B5EF4-FFF2-40B4-BE49-F238E27FC236}">
                    <a16:creationId xmlns:a16="http://schemas.microsoft.com/office/drawing/2014/main" id="{FD4CBB22-8F55-4813-A361-6B31616CEFC5}"/>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矩形 49">
                <a:extLst>
                  <a:ext uri="{FF2B5EF4-FFF2-40B4-BE49-F238E27FC236}">
                    <a16:creationId xmlns:a16="http://schemas.microsoft.com/office/drawing/2014/main" id="{9AE6129C-E538-40C6-95CE-8D689DA806C3}"/>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矩形 50">
                <a:extLst>
                  <a:ext uri="{FF2B5EF4-FFF2-40B4-BE49-F238E27FC236}">
                    <a16:creationId xmlns:a16="http://schemas.microsoft.com/office/drawing/2014/main" id="{B42DF3C8-6F17-4F9B-8224-82E6BF529D75}"/>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7" name="群組 36">
              <a:extLst>
                <a:ext uri="{FF2B5EF4-FFF2-40B4-BE49-F238E27FC236}">
                  <a16:creationId xmlns:a16="http://schemas.microsoft.com/office/drawing/2014/main" id="{CA03870D-CA4E-4A68-B643-C828AB156380}"/>
                </a:ext>
              </a:extLst>
            </p:cNvPr>
            <p:cNvGrpSpPr/>
            <p:nvPr userDrawn="1"/>
          </p:nvGrpSpPr>
          <p:grpSpPr>
            <a:xfrm>
              <a:off x="2441313" y="5256671"/>
              <a:ext cx="5327623" cy="317500"/>
              <a:chOff x="2441313" y="5256671"/>
              <a:chExt cx="5327623" cy="317500"/>
            </a:xfrm>
          </p:grpSpPr>
          <p:sp>
            <p:nvSpPr>
              <p:cNvPr id="38" name="矩形 37">
                <a:extLst>
                  <a:ext uri="{FF2B5EF4-FFF2-40B4-BE49-F238E27FC236}">
                    <a16:creationId xmlns:a16="http://schemas.microsoft.com/office/drawing/2014/main" id="{204627FC-9E22-4DF5-9620-E588D5B1D754}"/>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矩形 38">
                <a:extLst>
                  <a:ext uri="{FF2B5EF4-FFF2-40B4-BE49-F238E27FC236}">
                    <a16:creationId xmlns:a16="http://schemas.microsoft.com/office/drawing/2014/main" id="{9FFB4E0B-7913-4DBA-B9BC-22815DD1E9F5}"/>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矩形 39">
                <a:extLst>
                  <a:ext uri="{FF2B5EF4-FFF2-40B4-BE49-F238E27FC236}">
                    <a16:creationId xmlns:a16="http://schemas.microsoft.com/office/drawing/2014/main" id="{2E6EA7B8-B405-4A2B-8F6C-66644CA26469}"/>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矩形 40">
                <a:extLst>
                  <a:ext uri="{FF2B5EF4-FFF2-40B4-BE49-F238E27FC236}">
                    <a16:creationId xmlns:a16="http://schemas.microsoft.com/office/drawing/2014/main" id="{531D023A-8171-4D62-AD85-A3E51BEECBCA}"/>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矩形 41">
                <a:extLst>
                  <a:ext uri="{FF2B5EF4-FFF2-40B4-BE49-F238E27FC236}">
                    <a16:creationId xmlns:a16="http://schemas.microsoft.com/office/drawing/2014/main" id="{B8F6B22F-DD93-4EC4-8E97-7E5A61686F3E}"/>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矩形 42">
                <a:extLst>
                  <a:ext uri="{FF2B5EF4-FFF2-40B4-BE49-F238E27FC236}">
                    <a16:creationId xmlns:a16="http://schemas.microsoft.com/office/drawing/2014/main" id="{28833C97-6D6E-40FC-976A-CF4C2B0848D9}"/>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矩形 43">
                <a:extLst>
                  <a:ext uri="{FF2B5EF4-FFF2-40B4-BE49-F238E27FC236}">
                    <a16:creationId xmlns:a16="http://schemas.microsoft.com/office/drawing/2014/main" id="{ED3716C8-CA0D-4806-A013-3F0E791C886C}"/>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矩形 44">
                <a:extLst>
                  <a:ext uri="{FF2B5EF4-FFF2-40B4-BE49-F238E27FC236}">
                    <a16:creationId xmlns:a16="http://schemas.microsoft.com/office/drawing/2014/main" id="{EB57F906-7144-4062-914D-703110CC17BF}"/>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矩形 45">
                <a:extLst>
                  <a:ext uri="{FF2B5EF4-FFF2-40B4-BE49-F238E27FC236}">
                    <a16:creationId xmlns:a16="http://schemas.microsoft.com/office/drawing/2014/main" id="{09D68DFB-0813-4C3A-8CE7-03C842C11ED7}"/>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矩形 46">
                <a:extLst>
                  <a:ext uri="{FF2B5EF4-FFF2-40B4-BE49-F238E27FC236}">
                    <a16:creationId xmlns:a16="http://schemas.microsoft.com/office/drawing/2014/main" id="{AE8DE291-898F-4470-A37E-2D3C217EDD29}"/>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矩形 47">
                <a:extLst>
                  <a:ext uri="{FF2B5EF4-FFF2-40B4-BE49-F238E27FC236}">
                    <a16:creationId xmlns:a16="http://schemas.microsoft.com/office/drawing/2014/main" id="{37A1C886-D4A7-40F8-BEDF-DE906366403B}"/>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2" name="標題 1">
            <a:extLst>
              <a:ext uri="{FF2B5EF4-FFF2-40B4-BE49-F238E27FC236}">
                <a16:creationId xmlns:a16="http://schemas.microsoft.com/office/drawing/2014/main" id="{9FF8E5F9-3E27-4FB9-9E7F-AA69CBB722EF}"/>
              </a:ext>
            </a:extLst>
          </p:cNvPr>
          <p:cNvSpPr txBox="1">
            <a:spLocks/>
          </p:cNvSpPr>
          <p:nvPr userDrawn="1"/>
        </p:nvSpPr>
        <p:spPr>
          <a:xfrm>
            <a:off x="376089" y="5152426"/>
            <a:ext cx="9144000" cy="1212111"/>
          </a:xfrm>
          <a:prstGeom prst="rect">
            <a:avLst/>
          </a:prstGeom>
        </p:spPr>
        <p:txBody>
          <a:bodyPr/>
          <a:lst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a:lstStyle>
          <a:p>
            <a:pPr algn="l"/>
            <a:r>
              <a:rPr lang="en-US" altLang="zh-TW" sz="4400" b="0" dirty="0" smtClean="0">
                <a:solidFill>
                  <a:schemeClr val="tx1"/>
                </a:solidFill>
                <a:latin typeface="+mn-lt"/>
              </a:rPr>
              <a:t>Smarter. Greener. Together. </a:t>
            </a:r>
            <a:br>
              <a:rPr lang="en-US" altLang="zh-TW" sz="4400" b="0" dirty="0" smtClean="0">
                <a:solidFill>
                  <a:schemeClr val="tx1"/>
                </a:solidFill>
                <a:latin typeface="+mn-lt"/>
              </a:rPr>
            </a:br>
            <a:endParaRPr lang="en-US" sz="4400" b="0" dirty="0">
              <a:solidFill>
                <a:schemeClr val="tx1"/>
              </a:solidFill>
              <a:latin typeface="+mn-lt"/>
            </a:endParaRPr>
          </a:p>
        </p:txBody>
      </p:sp>
      <p:pic>
        <p:nvPicPr>
          <p:cNvPr id="23" name="圖片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01" y="5475968"/>
            <a:ext cx="2814118" cy="1276115"/>
          </a:xfrm>
          <a:prstGeom prst="rect">
            <a:avLst/>
          </a:prstGeom>
        </p:spPr>
      </p:pic>
      <p:sp>
        <p:nvSpPr>
          <p:cNvPr id="55" name="圖片版面配置區 6">
            <a:extLst>
              <a:ext uri="{FF2B5EF4-FFF2-40B4-BE49-F238E27FC236}">
                <a16:creationId xmlns:a16="http://schemas.microsoft.com/office/drawing/2014/main" id="{BEC39B5C-7A19-45E5-87B6-A4D4ACE91330}"/>
              </a:ext>
            </a:extLst>
          </p:cNvPr>
          <p:cNvSpPr>
            <a:spLocks noGrp="1"/>
          </p:cNvSpPr>
          <p:nvPr>
            <p:ph type="pic" sz="quarter" idx="11" hasCustomPrompt="1"/>
          </p:nvPr>
        </p:nvSpPr>
        <p:spPr>
          <a:xfrm>
            <a:off x="-1588" y="-12701"/>
            <a:ext cx="12192001" cy="4713938"/>
          </a:xfrm>
        </p:spPr>
        <p:txBody>
          <a:bodyPr/>
          <a:lstStyle>
            <a:lvl1pPr marL="0" indent="0">
              <a:lnSpc>
                <a:spcPct val="100000"/>
              </a:lnSpc>
              <a:buNone/>
              <a:defRPr sz="1600">
                <a:solidFill>
                  <a:srgbClr val="0070C0"/>
                </a:solidFill>
              </a:defRPr>
            </a:lvl1pPr>
          </a:lstStyle>
          <a:p>
            <a:r>
              <a:rPr lang="en-US" altLang="zh-TW" dirty="0"/>
              <a:t>     Ending </a:t>
            </a:r>
            <a:r>
              <a:rPr lang="en-US" altLang="zh-TW" dirty="0" err="1"/>
              <a:t>Page_Image</a:t>
            </a:r>
            <a:r>
              <a:rPr lang="en-US" altLang="zh-TW" dirty="0"/>
              <a:t>: </a:t>
            </a:r>
            <a:br>
              <a:rPr lang="en-US" altLang="zh-TW" dirty="0"/>
            </a:br>
            <a:r>
              <a:rPr lang="en-US" altLang="zh-TW" dirty="0"/>
              <a:t>      A corporate-level, sector-level or product-level brand communication imagery can be applied in this gray area.</a:t>
            </a:r>
          </a:p>
          <a:p>
            <a:endParaRPr lang="zh-TW" altLang="en-US" dirty="0"/>
          </a:p>
        </p:txBody>
      </p:sp>
      <p:grpSp>
        <p:nvGrpSpPr>
          <p:cNvPr id="5" name="群組 4"/>
          <p:cNvGrpSpPr/>
          <p:nvPr userDrawn="1"/>
        </p:nvGrpSpPr>
        <p:grpSpPr>
          <a:xfrm>
            <a:off x="-1200" y="4701237"/>
            <a:ext cx="12193200" cy="144000"/>
            <a:chOff x="22799" y="4912990"/>
            <a:chExt cx="12193200" cy="144000"/>
          </a:xfrm>
        </p:grpSpPr>
        <p:sp>
          <p:nvSpPr>
            <p:cNvPr id="2" name="矩形 1"/>
            <p:cNvSpPr/>
            <p:nvPr userDrawn="1"/>
          </p:nvSpPr>
          <p:spPr>
            <a:xfrm>
              <a:off x="22799" y="4912990"/>
              <a:ext cx="121932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9767999" y="4912990"/>
              <a:ext cx="2448000" cy="144000"/>
            </a:xfrm>
            <a:prstGeom prst="rect">
              <a:avLst/>
            </a:prstGeom>
            <a:solidFill>
              <a:srgbClr val="B9E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7323672" y="4912990"/>
              <a:ext cx="2448000" cy="144000"/>
            </a:xfrm>
            <a:prstGeom prst="rect">
              <a:avLst/>
            </a:prstGeom>
            <a:solidFill>
              <a:srgbClr val="64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100561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584B288-D41F-4145-A1C0-E0281E1E2461}"/>
              </a:ext>
            </a:extLst>
          </p:cNvPr>
          <p:cNvSpPr>
            <a:spLocks noGrp="1"/>
          </p:cNvSpPr>
          <p:nvPr>
            <p:ph type="title"/>
          </p:nvPr>
        </p:nvSpPr>
        <p:spPr>
          <a:xfrm>
            <a:off x="406400" y="440356"/>
            <a:ext cx="11379200" cy="679396"/>
          </a:xfrm>
          <a:prstGeom prst="rect">
            <a:avLst/>
          </a:prstGeom>
        </p:spPr>
        <p:txBody>
          <a:bodyPr vert="horz" lIns="0" tIns="45720" rIns="0" bIns="45720" rtlCol="0" anchor="t">
            <a:normAutofit/>
          </a:bodyPr>
          <a:lstStyle/>
          <a:p>
            <a:r>
              <a:rPr lang="en-US" altLang="zh-TW" dirty="0"/>
              <a:t>Page Title Goes Here </a:t>
            </a:r>
            <a:r>
              <a:rPr lang="en-US" altLang="zh-TW" dirty="0" smtClean="0"/>
              <a:t>(32pt</a:t>
            </a:r>
            <a:r>
              <a:rPr lang="en-US" altLang="zh-TW" dirty="0"/>
              <a:t>)</a:t>
            </a:r>
            <a:endParaRPr lang="en-US" dirty="0"/>
          </a:p>
        </p:txBody>
      </p:sp>
      <p:sp>
        <p:nvSpPr>
          <p:cNvPr id="3" name="文字版面配置區 2">
            <a:extLst>
              <a:ext uri="{FF2B5EF4-FFF2-40B4-BE49-F238E27FC236}">
                <a16:creationId xmlns:a16="http://schemas.microsoft.com/office/drawing/2014/main" id="{23BE7FFB-6DD4-4C49-91B1-9DC75DF6EC07}"/>
              </a:ext>
            </a:extLst>
          </p:cNvPr>
          <p:cNvSpPr>
            <a:spLocks noGrp="1"/>
          </p:cNvSpPr>
          <p:nvPr>
            <p:ph type="body" idx="1"/>
          </p:nvPr>
        </p:nvSpPr>
        <p:spPr>
          <a:xfrm>
            <a:off x="406400" y="1170462"/>
            <a:ext cx="11379200" cy="4669631"/>
          </a:xfrm>
          <a:prstGeom prst="rect">
            <a:avLst/>
          </a:prstGeom>
        </p:spPr>
        <p:txBody>
          <a:bodyPr vert="horz" lIns="0" tIns="45720" rIns="0" bIns="45720" rtlCol="0">
            <a:normAutofit/>
          </a:bodyPr>
          <a:lstStyle/>
          <a:p>
            <a:pPr lvl="0"/>
            <a:r>
              <a:rPr lang="en-US" altLang="zh-TW" dirty="0"/>
              <a:t>Content goes here </a:t>
            </a:r>
            <a:r>
              <a:rPr lang="en-US" altLang="zh-TW" dirty="0" smtClean="0"/>
              <a:t>(24pt</a:t>
            </a:r>
            <a:r>
              <a:rPr lang="en-US" altLang="zh-TW" dirty="0"/>
              <a:t>)</a:t>
            </a:r>
            <a:endParaRPr lang="en-US" dirty="0"/>
          </a:p>
        </p:txBody>
      </p:sp>
      <p:sp>
        <p:nvSpPr>
          <p:cNvPr id="4" name="日期版面配置區 3">
            <a:extLst>
              <a:ext uri="{FF2B5EF4-FFF2-40B4-BE49-F238E27FC236}">
                <a16:creationId xmlns:a16="http://schemas.microsoft.com/office/drawing/2014/main" id="{1BBD7ECA-A67F-4BFF-9619-0DDD6E5A9229}"/>
              </a:ext>
            </a:extLst>
          </p:cNvPr>
          <p:cNvSpPr>
            <a:spLocks noGrp="1"/>
          </p:cNvSpPr>
          <p:nvPr>
            <p:ph type="dt" sz="half" idx="2"/>
          </p:nvPr>
        </p:nvSpPr>
        <p:spPr>
          <a:xfrm>
            <a:off x="6096000" y="6176267"/>
            <a:ext cx="2743200" cy="422101"/>
          </a:xfrm>
          <a:prstGeom prst="rect">
            <a:avLst/>
          </a:prstGeom>
        </p:spPr>
        <p:txBody>
          <a:bodyPr vert="horz" lIns="91440" tIns="45720" rIns="91440" bIns="45720" rtlCol="0" anchor="ctr"/>
          <a:lstStyle>
            <a:lvl1pPr algn="l">
              <a:defRPr sz="1200">
                <a:solidFill>
                  <a:schemeClr val="tx1"/>
                </a:solidFill>
              </a:defRPr>
            </a:lvl1pPr>
          </a:lstStyle>
          <a:p>
            <a:r>
              <a:rPr lang="en-US" dirty="0"/>
              <a:t>MM/DD/YYYY</a:t>
            </a:r>
          </a:p>
        </p:txBody>
      </p:sp>
      <p:sp>
        <p:nvSpPr>
          <p:cNvPr id="5" name="頁尾版面配置區 4">
            <a:extLst>
              <a:ext uri="{FF2B5EF4-FFF2-40B4-BE49-F238E27FC236}">
                <a16:creationId xmlns:a16="http://schemas.microsoft.com/office/drawing/2014/main" id="{989C03B7-7699-4072-AC6D-A339A44A7047}"/>
              </a:ext>
            </a:extLst>
          </p:cNvPr>
          <p:cNvSpPr>
            <a:spLocks noGrp="1"/>
          </p:cNvSpPr>
          <p:nvPr>
            <p:ph type="ftr" sz="quarter" idx="3"/>
          </p:nvPr>
        </p:nvSpPr>
        <p:spPr>
          <a:xfrm>
            <a:off x="843611" y="6191967"/>
            <a:ext cx="4114800" cy="437428"/>
          </a:xfrm>
          <a:prstGeom prst="rect">
            <a:avLst/>
          </a:prstGeom>
        </p:spPr>
        <p:txBody>
          <a:bodyPr vert="horz" lIns="91440" tIns="45720" rIns="91440" bIns="45720" rtlCol="0" anchor="ctr"/>
          <a:lstStyle>
            <a:lvl1pPr algn="l">
              <a:defRPr sz="1200" u="none">
                <a:solidFill>
                  <a:schemeClr val="tx1"/>
                </a:solidFill>
              </a:defRPr>
            </a:lvl1pPr>
          </a:lstStyle>
          <a:p>
            <a:r>
              <a:rPr lang="en-US" dirty="0"/>
              <a:t>Presenter Name</a:t>
            </a:r>
          </a:p>
        </p:txBody>
      </p:sp>
      <p:sp>
        <p:nvSpPr>
          <p:cNvPr id="6" name="投影片編號版面配置區 5">
            <a:extLst>
              <a:ext uri="{FF2B5EF4-FFF2-40B4-BE49-F238E27FC236}">
                <a16:creationId xmlns:a16="http://schemas.microsoft.com/office/drawing/2014/main" id="{9AC81264-E3A8-4919-AA46-612C30BB1B99}"/>
              </a:ext>
            </a:extLst>
          </p:cNvPr>
          <p:cNvSpPr>
            <a:spLocks noGrp="1"/>
          </p:cNvSpPr>
          <p:nvPr>
            <p:ph type="sldNum" sz="quarter" idx="4"/>
          </p:nvPr>
        </p:nvSpPr>
        <p:spPr>
          <a:xfrm>
            <a:off x="406402" y="6191968"/>
            <a:ext cx="401121" cy="422589"/>
          </a:xfrm>
          <a:prstGeom prst="rect">
            <a:avLst/>
          </a:prstGeom>
        </p:spPr>
        <p:txBody>
          <a:bodyPr vert="horz" lIns="91440" tIns="45720" rIns="91440" bIns="45720" rtlCol="0" anchor="ctr"/>
          <a:lstStyle>
            <a:lvl1pPr algn="l">
              <a:defRPr sz="1200">
                <a:solidFill>
                  <a:schemeClr val="tx1"/>
                </a:solidFill>
              </a:defRPr>
            </a:lvl1pPr>
          </a:lstStyle>
          <a:p>
            <a:fld id="{81BD21A8-5E88-4AE4-993C-2D76760CAD3D}" type="slidenum">
              <a:rPr lang="en-US" smtClean="0"/>
              <a:pPr/>
              <a:t>‹#›</a:t>
            </a:fld>
            <a:endParaRPr lang="en-US"/>
          </a:p>
        </p:txBody>
      </p:sp>
    </p:spTree>
    <p:extLst>
      <p:ext uri="{BB962C8B-B14F-4D97-AF65-F5344CB8AC3E}">
        <p14:creationId xmlns:p14="http://schemas.microsoft.com/office/powerpoint/2010/main" val="2100293352"/>
      </p:ext>
    </p:extLst>
  </p:cSld>
  <p:clrMap bg1="lt1" tx1="dk1" bg2="lt2" tx2="dk2" accent1="accent1" accent2="accent2" accent3="accent3" accent4="accent4" accent5="accent5" accent6="accent6" hlink="hlink" folHlink="folHlink"/>
  <p:sldLayoutIdLst>
    <p:sldLayoutId id="2147483735" r:id="rId1"/>
    <p:sldLayoutId id="2147483742" r:id="rId2"/>
    <p:sldLayoutId id="2147483741" r:id="rId3"/>
    <p:sldLayoutId id="2147483737" r:id="rId4"/>
    <p:sldLayoutId id="2147483738" r:id="rId5"/>
    <p:sldLayoutId id="2147483740" r:id="rId6"/>
    <p:sldLayoutId id="2147483739" r:id="rId7"/>
  </p:sldLayoutIdLst>
  <p:timing>
    <p:tnLst>
      <p:par>
        <p:cTn id="1" dur="indefinite" restart="never" nodeType="tmRoot"/>
      </p:par>
    </p:tnLst>
  </p:timing>
  <p:hf hdr="0"/>
  <p:txStyles>
    <p:title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228594" indent="-228594" algn="l" defTabSz="914377" rtl="0" eaLnBrk="1" latinLnBrk="0" hangingPunct="1">
        <a:lnSpc>
          <a:spcPct val="90000"/>
        </a:lnSpc>
        <a:spcBef>
          <a:spcPts val="1000"/>
        </a:spcBef>
        <a:buClr>
          <a:schemeClr val="tx2"/>
        </a:buClr>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tx2"/>
        </a:buClr>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3FF19-6AE0-40E2-A551-EE30A5D33A8F}"/>
              </a:ext>
            </a:extLst>
          </p:cNvPr>
          <p:cNvSpPr>
            <a:spLocks noGrp="1"/>
          </p:cNvSpPr>
          <p:nvPr>
            <p:ph type="ctrTitle"/>
          </p:nvPr>
        </p:nvSpPr>
        <p:spPr>
          <a:xfrm>
            <a:off x="896647" y="1133836"/>
            <a:ext cx="9144000" cy="1864899"/>
          </a:xfrm>
        </p:spPr>
        <p:txBody>
          <a:bodyPr>
            <a:normAutofit/>
          </a:bodyPr>
          <a:lstStyle/>
          <a:p>
            <a:r>
              <a:rPr lang="en-GB" dirty="0" smtClean="0"/>
              <a:t>KT Report</a:t>
            </a:r>
            <a:endParaRPr lang="en-US" dirty="0"/>
          </a:p>
        </p:txBody>
      </p:sp>
      <p:sp>
        <p:nvSpPr>
          <p:cNvPr id="8" name="日期版面配置區 1"/>
          <p:cNvSpPr>
            <a:spLocks noGrp="1"/>
          </p:cNvSpPr>
          <p:nvPr>
            <p:ph type="dt" sz="half" idx="10"/>
          </p:nvPr>
        </p:nvSpPr>
        <p:spPr>
          <a:xfrm>
            <a:off x="818912" y="5705762"/>
            <a:ext cx="2010917" cy="319651"/>
          </a:xfrm>
        </p:spPr>
        <p:txBody>
          <a:bodyPr/>
          <a:lstStyle/>
          <a:p>
            <a:r>
              <a:rPr lang="en-US" dirty="0" smtClean="0"/>
              <a:t>06/26/2023</a:t>
            </a:r>
            <a:endParaRPr lang="en-US" dirty="0"/>
          </a:p>
        </p:txBody>
      </p:sp>
      <p:sp>
        <p:nvSpPr>
          <p:cNvPr id="9" name="頁尾版面配置區 2"/>
          <p:cNvSpPr>
            <a:spLocks noGrp="1"/>
          </p:cNvSpPr>
          <p:nvPr>
            <p:ph type="ftr" sz="quarter" idx="3"/>
          </p:nvPr>
        </p:nvSpPr>
        <p:spPr>
          <a:xfrm>
            <a:off x="838897" y="5333736"/>
            <a:ext cx="4114800" cy="365125"/>
          </a:xfrm>
        </p:spPr>
        <p:txBody>
          <a:bodyPr/>
          <a:lstStyle/>
          <a:p>
            <a:r>
              <a:rPr lang="en-US" altLang="zh-TW" dirty="0" smtClean="0"/>
              <a:t>Bhavin P V</a:t>
            </a:r>
            <a:r>
              <a:rPr lang="zh-TW" altLang="en-US" dirty="0" smtClean="0"/>
              <a:t>｜</a:t>
            </a:r>
            <a:r>
              <a:rPr lang="en-US" altLang="zh-TW" dirty="0" smtClean="0"/>
              <a:t>RnD </a:t>
            </a:r>
            <a:endParaRPr lang="en-US" dirty="0"/>
          </a:p>
        </p:txBody>
      </p:sp>
    </p:spTree>
    <p:extLst>
      <p:ext uri="{BB962C8B-B14F-4D97-AF65-F5344CB8AC3E}">
        <p14:creationId xmlns:p14="http://schemas.microsoft.com/office/powerpoint/2010/main" val="825264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09755" y="465068"/>
            <a:ext cx="11306175" cy="4953777"/>
          </a:xfrm>
        </p:spPr>
        <p:txBody>
          <a:bodyPr/>
          <a:lstStyle/>
          <a:p>
            <a:pPr marL="0" indent="0">
              <a:buNone/>
            </a:pPr>
            <a:endParaRPr lang="en-US" dirty="0"/>
          </a:p>
          <a:p>
            <a:r>
              <a:rPr lang="en-US" dirty="0"/>
              <a:t>Here most part of digital signing is taken care by HEX view software, which is internally called in the generate SHA file. We just need to update the RSA key into helper file and generate the pdx.</a:t>
            </a:r>
          </a:p>
          <a:p>
            <a:r>
              <a:rPr lang="en-US" dirty="0"/>
              <a:t>Here we are using generate bat file 2 times as the script for creating combined hex file and pdx file is in the same generate bat file. So when we generate combined hex file the script continues to produce a pdx file also which is not the actual updated one with new </a:t>
            </a:r>
            <a:r>
              <a:rPr lang="en-US" dirty="0" smtClean="0"/>
              <a:t>sign</a:t>
            </a:r>
            <a:r>
              <a:rPr lang="en-US" dirty="0"/>
              <a:t>.</a:t>
            </a:r>
          </a:p>
          <a:p>
            <a:endParaRPr lang="en-US" dirty="0" smtClean="0"/>
          </a:p>
        </p:txBody>
      </p:sp>
    </p:spTree>
    <p:extLst>
      <p:ext uri="{BB962C8B-B14F-4D97-AF65-F5344CB8AC3E}">
        <p14:creationId xmlns:p14="http://schemas.microsoft.com/office/powerpoint/2010/main" val="2698002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4953777"/>
          </a:xfrm>
        </p:spPr>
        <p:txBody>
          <a:bodyPr/>
          <a:lstStyle/>
          <a:p>
            <a:pPr marL="0" indent="0">
              <a:buNone/>
            </a:pPr>
            <a:endParaRPr lang="en-US" dirty="0"/>
          </a:p>
          <a:p>
            <a:r>
              <a:rPr lang="en-US" dirty="0"/>
              <a:t>Vflashpack is given to testing team or customer to flash the code onto ECU</a:t>
            </a:r>
            <a:r>
              <a:rPr lang="en-US" dirty="0" smtClean="0"/>
              <a:t>.</a:t>
            </a:r>
          </a:p>
          <a:p>
            <a:endParaRPr lang="en-GB" dirty="0" smtClean="0"/>
          </a:p>
          <a:p>
            <a:r>
              <a:rPr lang="en-GB" dirty="0" smtClean="0"/>
              <a:t>Open any of the previous vflashpack file from release folder using vflash software</a:t>
            </a:r>
          </a:p>
          <a:p>
            <a:r>
              <a:rPr lang="en-GB" dirty="0" smtClean="0"/>
              <a:t>Configure new hex file and sign it using the new RSA file</a:t>
            </a:r>
          </a:p>
          <a:p>
            <a:r>
              <a:rPr lang="en-GB" dirty="0" smtClean="0"/>
              <a:t>Export the file and Save</a:t>
            </a:r>
            <a:endParaRPr lang="en-US" dirty="0"/>
          </a:p>
          <a:p>
            <a:r>
              <a:rPr lang="en-US" dirty="0"/>
              <a:t>Make sure that the logical block index is 0XFD00 </a:t>
            </a:r>
          </a:p>
          <a:p>
            <a:pPr marL="0" indent="0">
              <a:buNone/>
            </a:pPr>
            <a:endParaRPr lang="en-GB" dirty="0" smtClean="0"/>
          </a:p>
        </p:txBody>
      </p:sp>
      <p:sp>
        <p:nvSpPr>
          <p:cNvPr id="4" name="Title 3"/>
          <p:cNvSpPr>
            <a:spLocks noGrp="1"/>
          </p:cNvSpPr>
          <p:nvPr>
            <p:ph type="title"/>
          </p:nvPr>
        </p:nvSpPr>
        <p:spPr/>
        <p:txBody>
          <a:bodyPr/>
          <a:lstStyle/>
          <a:p>
            <a:r>
              <a:rPr lang="en-GB" dirty="0" smtClean="0"/>
              <a:t>vflashpack</a:t>
            </a:r>
            <a:endParaRPr lang="en-US" dirty="0"/>
          </a:p>
        </p:txBody>
      </p:sp>
    </p:spTree>
    <p:extLst>
      <p:ext uri="{BB962C8B-B14F-4D97-AF65-F5344CB8AC3E}">
        <p14:creationId xmlns:p14="http://schemas.microsoft.com/office/powerpoint/2010/main" val="737903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522967" y="647948"/>
            <a:ext cx="11306175" cy="4953777"/>
          </a:xfrm>
        </p:spPr>
        <p:txBody>
          <a:bodyPr/>
          <a:lstStyle/>
          <a:p>
            <a:pPr marL="0" indent="0">
              <a:buNone/>
            </a:pPr>
            <a:endParaRPr lang="en-US" dirty="0"/>
          </a:p>
          <a:p>
            <a:r>
              <a:rPr lang="en-GB" dirty="0" smtClean="0"/>
              <a:t>We can flash the application into ECU using the vflashpack file</a:t>
            </a:r>
          </a:p>
          <a:p>
            <a:r>
              <a:rPr lang="en-GB" dirty="0" smtClean="0"/>
              <a:t>In the vflash software open the vflashpack file and Flash </a:t>
            </a:r>
          </a:p>
          <a:p>
            <a:r>
              <a:rPr lang="en-GB" dirty="0" smtClean="0"/>
              <a:t>Make sure that the CAN channel is mapped correctly</a:t>
            </a:r>
          </a:p>
          <a:p>
            <a:r>
              <a:rPr lang="en-GB" dirty="0" smtClean="0"/>
              <a:t>Here the flashing happens through the CAN Bus which make use of the CAN box. So while flashing make sure to connect the CAN box tool</a:t>
            </a:r>
          </a:p>
          <a:p>
            <a:r>
              <a:rPr lang="en-GB" dirty="0" smtClean="0"/>
              <a:t>In case of flashing through Winidea Software, it takes place through the debugger.</a:t>
            </a:r>
          </a:p>
          <a:p>
            <a:pPr marL="0" indent="0">
              <a:buNone/>
            </a:pPr>
            <a:endParaRPr lang="en-GB" dirty="0" smtClean="0"/>
          </a:p>
        </p:txBody>
      </p:sp>
    </p:spTree>
    <p:extLst>
      <p:ext uri="{BB962C8B-B14F-4D97-AF65-F5344CB8AC3E}">
        <p14:creationId xmlns:p14="http://schemas.microsoft.com/office/powerpoint/2010/main" val="866921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119752"/>
            <a:ext cx="11306175" cy="4953777"/>
          </a:xfrm>
        </p:spPr>
        <p:txBody>
          <a:bodyPr>
            <a:normAutofit/>
          </a:bodyPr>
          <a:lstStyle/>
          <a:p>
            <a:pPr marL="0" indent="0">
              <a:buNone/>
            </a:pPr>
            <a:endParaRPr lang="en-US" dirty="0"/>
          </a:p>
          <a:p>
            <a:r>
              <a:rPr lang="en-US" dirty="0" smtClean="0"/>
              <a:t>Create </a:t>
            </a:r>
            <a:r>
              <a:rPr lang="en-US" dirty="0"/>
              <a:t>new Release folder with new software version name (Year, Week, patch</a:t>
            </a:r>
            <a:r>
              <a:rPr lang="en-US" dirty="0" smtClean="0"/>
              <a:t>)</a:t>
            </a:r>
            <a:endParaRPr lang="en-US" dirty="0"/>
          </a:p>
          <a:p>
            <a:r>
              <a:rPr lang="en-US" dirty="0" smtClean="0"/>
              <a:t>Add </a:t>
            </a:r>
            <a:r>
              <a:rPr lang="en-US" dirty="0"/>
              <a:t>the following updated files into the folder</a:t>
            </a:r>
          </a:p>
          <a:p>
            <a:pPr lvl="1"/>
            <a:r>
              <a:rPr lang="en-US" sz="2000" dirty="0"/>
              <a:t>.</a:t>
            </a:r>
            <a:r>
              <a:rPr lang="en-US" sz="2000" dirty="0" err="1"/>
              <a:t>vflashpack</a:t>
            </a:r>
            <a:r>
              <a:rPr lang="en-US" sz="2000" dirty="0"/>
              <a:t> file</a:t>
            </a:r>
          </a:p>
          <a:p>
            <a:pPr lvl="1"/>
            <a:r>
              <a:rPr lang="en-US" sz="2000" dirty="0"/>
              <a:t>.pdx file</a:t>
            </a:r>
          </a:p>
          <a:p>
            <a:pPr lvl="1"/>
            <a:r>
              <a:rPr lang="en-US" sz="2000" dirty="0"/>
              <a:t>.</a:t>
            </a:r>
            <a:r>
              <a:rPr lang="en-US" sz="2000" dirty="0" err="1"/>
              <a:t>cdd</a:t>
            </a:r>
            <a:r>
              <a:rPr lang="en-US" sz="2000" dirty="0"/>
              <a:t> file</a:t>
            </a:r>
          </a:p>
          <a:p>
            <a:pPr lvl="1"/>
            <a:r>
              <a:rPr lang="en-US" sz="2000" dirty="0"/>
              <a:t>.</a:t>
            </a:r>
            <a:r>
              <a:rPr lang="en-US" sz="2000" dirty="0" err="1"/>
              <a:t>dbc</a:t>
            </a:r>
            <a:r>
              <a:rPr lang="en-US" sz="2000" dirty="0"/>
              <a:t> file</a:t>
            </a:r>
          </a:p>
          <a:p>
            <a:pPr lvl="1"/>
            <a:r>
              <a:rPr lang="en-US" sz="2000" dirty="0"/>
              <a:t>.</a:t>
            </a:r>
            <a:r>
              <a:rPr lang="en-US" sz="2000" dirty="0" err="1"/>
              <a:t>rsa</a:t>
            </a:r>
            <a:endParaRPr lang="en-US" sz="2000" dirty="0"/>
          </a:p>
          <a:p>
            <a:pPr lvl="1"/>
            <a:r>
              <a:rPr lang="en-US" sz="2000" dirty="0"/>
              <a:t>.</a:t>
            </a:r>
            <a:r>
              <a:rPr lang="en-US" sz="2000" dirty="0" err="1"/>
              <a:t>crc</a:t>
            </a:r>
            <a:r>
              <a:rPr lang="en-US" sz="2000" dirty="0"/>
              <a:t> file </a:t>
            </a:r>
          </a:p>
          <a:p>
            <a:pPr lvl="1"/>
            <a:r>
              <a:rPr lang="en-US" sz="2000" dirty="0"/>
              <a:t>.hex file (5DH_FF.hex)</a:t>
            </a:r>
          </a:p>
          <a:p>
            <a:r>
              <a:rPr lang="en-US" dirty="0"/>
              <a:t>Update the file names according to the release </a:t>
            </a:r>
            <a:r>
              <a:rPr lang="en-US" dirty="0" smtClean="0"/>
              <a:t>versions</a:t>
            </a:r>
            <a:endParaRPr lang="en-US" dirty="0"/>
          </a:p>
          <a:p>
            <a:endParaRPr lang="en-US" dirty="0" smtClean="0"/>
          </a:p>
        </p:txBody>
      </p:sp>
      <p:sp>
        <p:nvSpPr>
          <p:cNvPr id="4" name="Title 3"/>
          <p:cNvSpPr>
            <a:spLocks noGrp="1"/>
          </p:cNvSpPr>
          <p:nvPr>
            <p:ph type="title"/>
          </p:nvPr>
        </p:nvSpPr>
        <p:spPr/>
        <p:txBody>
          <a:bodyPr/>
          <a:lstStyle/>
          <a:p>
            <a:r>
              <a:rPr lang="en-GB" dirty="0" smtClean="0"/>
              <a:t>Release Folder</a:t>
            </a:r>
            <a:endParaRPr lang="en-US" dirty="0"/>
          </a:p>
        </p:txBody>
      </p:sp>
    </p:spTree>
    <p:extLst>
      <p:ext uri="{BB962C8B-B14F-4D97-AF65-F5344CB8AC3E}">
        <p14:creationId xmlns:p14="http://schemas.microsoft.com/office/powerpoint/2010/main" val="172790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119752"/>
            <a:ext cx="11306175" cy="4953777"/>
          </a:xfrm>
        </p:spPr>
        <p:txBody>
          <a:bodyPr>
            <a:normAutofit/>
          </a:bodyPr>
          <a:lstStyle/>
          <a:p>
            <a:pPr marL="0" indent="0">
              <a:buNone/>
            </a:pPr>
            <a:endParaRPr lang="en-US" dirty="0" smtClean="0"/>
          </a:p>
          <a:p>
            <a:r>
              <a:rPr lang="en-US" dirty="0"/>
              <a:t>The CANdb++ Editor allows users to define the structure of the CAN communication network, including the definition of CAN messages, signal descriptions, and network nodes. It also supports the import and export of databases in various formats</a:t>
            </a:r>
            <a:r>
              <a:rPr lang="en-US" dirty="0" smtClean="0"/>
              <a:t>.</a:t>
            </a:r>
          </a:p>
          <a:p>
            <a:pPr marL="0" indent="0">
              <a:buNone/>
            </a:pPr>
            <a:endParaRPr lang="en-US" dirty="0"/>
          </a:p>
          <a:p>
            <a:r>
              <a:rPr lang="en-GB" dirty="0" smtClean="0"/>
              <a:t>Features</a:t>
            </a:r>
          </a:p>
          <a:p>
            <a:pPr lvl="1"/>
            <a:r>
              <a:rPr lang="en-US" sz="2000" dirty="0"/>
              <a:t>Database </a:t>
            </a:r>
            <a:r>
              <a:rPr lang="en-US" sz="2000" dirty="0" smtClean="0"/>
              <a:t>Creation</a:t>
            </a:r>
          </a:p>
          <a:p>
            <a:pPr lvl="1"/>
            <a:r>
              <a:rPr lang="en-US" sz="2000" dirty="0"/>
              <a:t>Message and Signal </a:t>
            </a:r>
            <a:r>
              <a:rPr lang="en-US" sz="2000" dirty="0" smtClean="0"/>
              <a:t>Definition</a:t>
            </a:r>
          </a:p>
          <a:p>
            <a:pPr lvl="1"/>
            <a:r>
              <a:rPr lang="en-US" sz="2000" dirty="0"/>
              <a:t>Node </a:t>
            </a:r>
            <a:r>
              <a:rPr lang="en-US" sz="2000" dirty="0" smtClean="0"/>
              <a:t>Configuration</a:t>
            </a:r>
          </a:p>
          <a:p>
            <a:pPr lvl="1"/>
            <a:r>
              <a:rPr lang="en-US" sz="2000" dirty="0"/>
              <a:t>Signal </a:t>
            </a:r>
            <a:r>
              <a:rPr lang="en-US" sz="2000" dirty="0" smtClean="0"/>
              <a:t>Multiplexing</a:t>
            </a:r>
          </a:p>
          <a:p>
            <a:pPr lvl="1"/>
            <a:r>
              <a:rPr lang="en-US" sz="2000" dirty="0"/>
              <a:t>Database Validation</a:t>
            </a:r>
            <a:endParaRPr lang="en-GB" sz="2000" dirty="0" smtClean="0"/>
          </a:p>
          <a:p>
            <a:pPr lvl="1"/>
            <a:endParaRPr lang="en-US" dirty="0"/>
          </a:p>
        </p:txBody>
      </p:sp>
      <p:sp>
        <p:nvSpPr>
          <p:cNvPr id="4" name="Title 3"/>
          <p:cNvSpPr>
            <a:spLocks noGrp="1"/>
          </p:cNvSpPr>
          <p:nvPr>
            <p:ph type="title"/>
          </p:nvPr>
        </p:nvSpPr>
        <p:spPr/>
        <p:txBody>
          <a:bodyPr/>
          <a:lstStyle/>
          <a:p>
            <a:r>
              <a:rPr lang="en-US" dirty="0"/>
              <a:t>Vector CANdb++ Editor </a:t>
            </a:r>
            <a:endParaRPr lang="en-US" dirty="0"/>
          </a:p>
        </p:txBody>
      </p:sp>
    </p:spTree>
    <p:extLst>
      <p:ext uri="{BB962C8B-B14F-4D97-AF65-F5344CB8AC3E}">
        <p14:creationId xmlns:p14="http://schemas.microsoft.com/office/powerpoint/2010/main" val="773613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119752"/>
            <a:ext cx="11306175" cy="4953777"/>
          </a:xfrm>
        </p:spPr>
        <p:txBody>
          <a:bodyPr>
            <a:normAutofit/>
          </a:bodyPr>
          <a:lstStyle/>
          <a:p>
            <a:pPr marL="0" indent="0">
              <a:buNone/>
            </a:pPr>
            <a:endParaRPr lang="en-US" dirty="0"/>
          </a:p>
          <a:p>
            <a:r>
              <a:rPr lang="en-US" dirty="0"/>
              <a:t>DBC (CANdb) file format is used for defining and describing CAN (Controller Area Network) communication networks. DBC stands for "CANdb" (Controller Area Network database).</a:t>
            </a:r>
          </a:p>
          <a:p>
            <a:r>
              <a:rPr lang="en-US" dirty="0"/>
              <a:t>DBC files contain information about the messages, signals, nodes, and other elements of a CAN network. </a:t>
            </a:r>
          </a:p>
          <a:p>
            <a:r>
              <a:rPr lang="en-US" dirty="0"/>
              <a:t>Vector CANdb++ Editor is used to Create and Edit DBC files </a:t>
            </a:r>
            <a:endParaRPr lang="en-US" dirty="0" smtClean="0"/>
          </a:p>
          <a:p>
            <a:r>
              <a:rPr lang="en-GB" dirty="0" smtClean="0"/>
              <a:t>On opening the DBC file we can see all the information related to CAN. We can access each elements and edit their values.</a:t>
            </a:r>
            <a:endParaRPr lang="en-US" dirty="0"/>
          </a:p>
          <a:p>
            <a:pPr marL="0" indent="0">
              <a:buNone/>
            </a:pPr>
            <a:endParaRPr lang="en-US" dirty="0"/>
          </a:p>
        </p:txBody>
      </p:sp>
      <p:sp>
        <p:nvSpPr>
          <p:cNvPr id="4" name="Title 3"/>
          <p:cNvSpPr>
            <a:spLocks noGrp="1"/>
          </p:cNvSpPr>
          <p:nvPr>
            <p:ph type="title"/>
          </p:nvPr>
        </p:nvSpPr>
        <p:spPr/>
        <p:txBody>
          <a:bodyPr/>
          <a:lstStyle/>
          <a:p>
            <a:r>
              <a:rPr lang="en-US" dirty="0"/>
              <a:t>DBC File</a:t>
            </a:r>
            <a:endParaRPr lang="en-US" dirty="0"/>
          </a:p>
        </p:txBody>
      </p:sp>
    </p:spTree>
    <p:extLst>
      <p:ext uri="{BB962C8B-B14F-4D97-AF65-F5344CB8AC3E}">
        <p14:creationId xmlns:p14="http://schemas.microsoft.com/office/powerpoint/2010/main" val="2183013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119752"/>
            <a:ext cx="11306175" cy="4953777"/>
          </a:xfrm>
        </p:spPr>
        <p:txBody>
          <a:bodyPr>
            <a:normAutofit/>
          </a:bodyPr>
          <a:lstStyle/>
          <a:p>
            <a:pPr marL="0" indent="0">
              <a:buNone/>
            </a:pPr>
            <a:endParaRPr lang="en-US" dirty="0" smtClean="0"/>
          </a:p>
          <a:p>
            <a:r>
              <a:rPr lang="en-US" dirty="0"/>
              <a:t>It is used for creating and managing diagnostic data according to the CANdela format. CANdela is used for describing diagnostic communication between electronic control units (ECUs) and diagnostic testers.</a:t>
            </a:r>
          </a:p>
          <a:p>
            <a:r>
              <a:rPr lang="en-US" dirty="0"/>
              <a:t>It allows to define diagnostic data, such as diagnostic services, diagnostic parameters, fault memory, and other relevant information. The tool supports the creation and editing of diagnostic specification files in the CANdela format.</a:t>
            </a:r>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a:t>Vector CANdela Studio</a:t>
            </a:r>
            <a:r>
              <a:rPr lang="en-US" u="sng" dirty="0"/>
              <a:t/>
            </a:r>
            <a:br>
              <a:rPr lang="en-US" u="sng" dirty="0"/>
            </a:br>
            <a:endParaRPr lang="en-US" dirty="0"/>
          </a:p>
        </p:txBody>
      </p:sp>
    </p:spTree>
    <p:extLst>
      <p:ext uri="{BB962C8B-B14F-4D97-AF65-F5344CB8AC3E}">
        <p14:creationId xmlns:p14="http://schemas.microsoft.com/office/powerpoint/2010/main" val="3172661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119752"/>
            <a:ext cx="11306175" cy="4953777"/>
          </a:xfrm>
        </p:spPr>
        <p:txBody>
          <a:bodyPr>
            <a:normAutofit/>
          </a:bodyPr>
          <a:lstStyle/>
          <a:p>
            <a:pPr marL="0" indent="0">
              <a:buNone/>
            </a:pPr>
            <a:endParaRPr lang="en-US" dirty="0"/>
          </a:p>
          <a:p>
            <a:r>
              <a:rPr lang="en-US" dirty="0"/>
              <a:t>A CDD (CANdela Diagnostic Data) file contains diagnostic specifications that define how diagnostic testers and tools communicate with ECUs to perform diagnostic functions. It includes information such as diagnostic services, diagnostic parameters, fault memory, communication protocols, and </a:t>
            </a:r>
            <a:r>
              <a:rPr lang="en-US" dirty="0" smtClean="0"/>
              <a:t>more</a:t>
            </a:r>
          </a:p>
          <a:p>
            <a:r>
              <a:rPr lang="en-GB" dirty="0" smtClean="0"/>
              <a:t>On opening the CDD file we can see</a:t>
            </a:r>
            <a:r>
              <a:rPr lang="en-US" dirty="0"/>
              <a:t> d</a:t>
            </a:r>
            <a:r>
              <a:rPr lang="en-US" dirty="0" smtClean="0"/>
              <a:t>ifferent </a:t>
            </a:r>
            <a:r>
              <a:rPr lang="en-US" dirty="0"/>
              <a:t>diagnostic </a:t>
            </a:r>
            <a:r>
              <a:rPr lang="en-US" dirty="0" smtClean="0"/>
              <a:t>specifications </a:t>
            </a:r>
            <a:r>
              <a:rPr lang="en-US" dirty="0"/>
              <a:t>in the left window, selecting them opens new window with its attributes</a:t>
            </a:r>
            <a:r>
              <a:rPr lang="en-US" dirty="0" smtClean="0"/>
              <a:t>.</a:t>
            </a:r>
          </a:p>
          <a:p>
            <a:r>
              <a:rPr lang="en-GB" dirty="0" smtClean="0"/>
              <a:t>Both CDD and DBC files are the input files to Configurator </a:t>
            </a:r>
            <a:endParaRPr lang="en-US" dirty="0"/>
          </a:p>
          <a:p>
            <a:endParaRPr lang="en-US" dirty="0"/>
          </a:p>
        </p:txBody>
      </p:sp>
      <p:sp>
        <p:nvSpPr>
          <p:cNvPr id="4" name="Title 3"/>
          <p:cNvSpPr>
            <a:spLocks noGrp="1"/>
          </p:cNvSpPr>
          <p:nvPr>
            <p:ph type="title"/>
          </p:nvPr>
        </p:nvSpPr>
        <p:spPr/>
        <p:txBody>
          <a:bodyPr/>
          <a:lstStyle/>
          <a:p>
            <a:r>
              <a:rPr lang="en-US" dirty="0"/>
              <a:t>CDD File</a:t>
            </a:r>
            <a:endParaRPr lang="en-US" dirty="0"/>
          </a:p>
        </p:txBody>
      </p:sp>
    </p:spTree>
    <p:extLst>
      <p:ext uri="{BB962C8B-B14F-4D97-AF65-F5344CB8AC3E}">
        <p14:creationId xmlns:p14="http://schemas.microsoft.com/office/powerpoint/2010/main" val="2597311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F8E5F9-3E27-4FB9-9E7F-AA69CBB722EF}"/>
              </a:ext>
            </a:extLst>
          </p:cNvPr>
          <p:cNvSpPr>
            <a:spLocks noGrp="1"/>
          </p:cNvSpPr>
          <p:nvPr>
            <p:ph type="ctrTitle"/>
          </p:nvPr>
        </p:nvSpPr>
        <p:spPr>
          <a:xfrm>
            <a:off x="896647" y="1109141"/>
            <a:ext cx="9144000" cy="1864899"/>
          </a:xfrm>
        </p:spPr>
        <p:txBody>
          <a:bodyPr>
            <a:normAutofit/>
          </a:bodyPr>
          <a:lstStyle/>
          <a:p>
            <a:r>
              <a:rPr lang="en-US" altLang="zh-TW" dirty="0"/>
              <a:t>Smarter. Greener. Together. </a:t>
            </a:r>
            <a:r>
              <a:rPr lang="en-US" altLang="zh-TW" dirty="0" smtClean="0"/>
              <a:t/>
            </a:r>
            <a:br>
              <a:rPr lang="en-US" altLang="zh-TW" dirty="0" smtClean="0"/>
            </a:br>
            <a:endParaRPr lang="en-US" dirty="0"/>
          </a:p>
        </p:txBody>
      </p:sp>
    </p:spTree>
    <p:extLst>
      <p:ext uri="{BB962C8B-B14F-4D97-AF65-F5344CB8AC3E}">
        <p14:creationId xmlns:p14="http://schemas.microsoft.com/office/powerpoint/2010/main" val="2535469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GB" dirty="0" smtClean="0"/>
              <a:t>SVN</a:t>
            </a: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4953777"/>
          </a:xfrm>
        </p:spPr>
        <p:txBody>
          <a:bodyPr/>
          <a:lstStyle/>
          <a:p>
            <a:pPr marL="0" indent="0">
              <a:buNone/>
            </a:pPr>
            <a:endParaRPr lang="en-US" dirty="0"/>
          </a:p>
          <a:p>
            <a:r>
              <a:rPr lang="en-US" dirty="0" smtClean="0"/>
              <a:t>SVN (Subversion) is </a:t>
            </a:r>
            <a:r>
              <a:rPr lang="en-US" dirty="0"/>
              <a:t>a version control system used for managing and tracking changes to files and directories. </a:t>
            </a:r>
            <a:endParaRPr lang="en-US" dirty="0" smtClean="0"/>
          </a:p>
          <a:p>
            <a:r>
              <a:rPr lang="en-US" dirty="0" smtClean="0"/>
              <a:t>It </a:t>
            </a:r>
            <a:r>
              <a:rPr lang="en-US" dirty="0"/>
              <a:t>allows multiple developers to work on the same set of files concurrently and keeps track of all changes made to the files.</a:t>
            </a:r>
          </a:p>
          <a:p>
            <a:r>
              <a:rPr lang="en-US" dirty="0"/>
              <a:t>With SVN, developers can check out a copy of a project from a central repository onto their local machines. </a:t>
            </a:r>
            <a:endParaRPr lang="en-US" dirty="0" smtClean="0"/>
          </a:p>
          <a:p>
            <a:r>
              <a:rPr lang="en-US" dirty="0" smtClean="0"/>
              <a:t>They </a:t>
            </a:r>
            <a:r>
              <a:rPr lang="en-US" dirty="0"/>
              <a:t>can make modifications to the files, add new files, and remove existing files. Subversion keeps track of these changes and allows users to commit them back to the repository.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80327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GB" dirty="0" smtClean="0"/>
              <a:t>SVN Basic Features</a:t>
            </a: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4953777"/>
          </a:xfrm>
        </p:spPr>
        <p:txBody>
          <a:bodyPr>
            <a:normAutofit/>
          </a:bodyPr>
          <a:lstStyle/>
          <a:p>
            <a:pPr marL="0" indent="0">
              <a:buNone/>
            </a:pPr>
            <a:endParaRPr lang="en-US" dirty="0"/>
          </a:p>
          <a:p>
            <a:r>
              <a:rPr lang="en-GB" dirty="0"/>
              <a:t> </a:t>
            </a:r>
            <a:r>
              <a:rPr lang="en-US" dirty="0"/>
              <a:t>Tortoise SVN is the graphical client we </a:t>
            </a:r>
            <a:r>
              <a:rPr lang="en-US" dirty="0" smtClean="0"/>
              <a:t>use </a:t>
            </a:r>
            <a:r>
              <a:rPr lang="en-US" dirty="0"/>
              <a:t>for </a:t>
            </a:r>
            <a:r>
              <a:rPr lang="en-US" dirty="0" smtClean="0"/>
              <a:t>SVN.</a:t>
            </a:r>
          </a:p>
          <a:p>
            <a:pPr lvl="1"/>
            <a:r>
              <a:rPr lang="en-US" sz="2000" dirty="0"/>
              <a:t>SVN Repository Browser</a:t>
            </a:r>
          </a:p>
          <a:p>
            <a:pPr lvl="1"/>
            <a:r>
              <a:rPr lang="en-US" sz="2000" dirty="0"/>
              <a:t>SVN Checkout</a:t>
            </a:r>
          </a:p>
          <a:p>
            <a:pPr lvl="1"/>
            <a:r>
              <a:rPr lang="en-US" sz="2000" dirty="0"/>
              <a:t>SVN Update </a:t>
            </a:r>
          </a:p>
          <a:p>
            <a:pPr lvl="1"/>
            <a:r>
              <a:rPr lang="en-US" sz="2000" dirty="0"/>
              <a:t>SVN Commit </a:t>
            </a:r>
          </a:p>
          <a:p>
            <a:pPr lvl="1"/>
            <a:r>
              <a:rPr lang="en-US" sz="2000" dirty="0"/>
              <a:t>Show logs </a:t>
            </a:r>
          </a:p>
          <a:p>
            <a:pPr lvl="1"/>
            <a:r>
              <a:rPr lang="en-US" sz="2000" dirty="0"/>
              <a:t>Check for Modifications</a:t>
            </a:r>
          </a:p>
          <a:p>
            <a:pPr lvl="1"/>
            <a:r>
              <a:rPr lang="en-US" sz="2000" dirty="0"/>
              <a:t>Update to Revision</a:t>
            </a:r>
          </a:p>
          <a:p>
            <a:pPr lvl="1"/>
            <a:r>
              <a:rPr lang="en-US" sz="2000" dirty="0"/>
              <a:t>Revert </a:t>
            </a:r>
          </a:p>
          <a:p>
            <a:pPr lvl="1"/>
            <a:r>
              <a:rPr lang="en-GB" sz="2000" dirty="0" smtClean="0"/>
              <a:t>Get Lock</a:t>
            </a:r>
          </a:p>
          <a:p>
            <a:pPr lvl="1"/>
            <a:r>
              <a:rPr lang="en-GB" sz="2000" dirty="0" smtClean="0"/>
              <a:t>Add</a:t>
            </a:r>
          </a:p>
          <a:p>
            <a:pPr lvl="1"/>
            <a:r>
              <a:rPr lang="en-GB" sz="2000" dirty="0" smtClean="0"/>
              <a:t>Diff</a:t>
            </a:r>
            <a:endParaRPr lang="en-US" sz="2000" dirty="0"/>
          </a:p>
        </p:txBody>
      </p:sp>
    </p:spTree>
    <p:extLst>
      <p:ext uri="{BB962C8B-B14F-4D97-AF65-F5344CB8AC3E}">
        <p14:creationId xmlns:p14="http://schemas.microsoft.com/office/powerpoint/2010/main" val="3162795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GB" dirty="0" smtClean="0"/>
              <a:t>Building make file</a:t>
            </a: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4953777"/>
          </a:xfrm>
        </p:spPr>
        <p:txBody>
          <a:bodyPr/>
          <a:lstStyle/>
          <a:p>
            <a:pPr marL="0" indent="0">
              <a:buNone/>
            </a:pPr>
            <a:endParaRPr lang="en-US" dirty="0"/>
          </a:p>
          <a:p>
            <a:r>
              <a:rPr lang="en-US" dirty="0"/>
              <a:t>Building a file refers to compiling the Source file by linking all the object and linker files using the specified compiler. The process gives an executable file which can be flashed onto </a:t>
            </a:r>
            <a:r>
              <a:rPr lang="en-US" dirty="0" smtClean="0"/>
              <a:t>ECU.</a:t>
            </a:r>
          </a:p>
          <a:p>
            <a:r>
              <a:rPr lang="en-GB" dirty="0"/>
              <a:t>A makefile is a special file used </a:t>
            </a:r>
            <a:r>
              <a:rPr lang="en-GB" dirty="0" smtClean="0"/>
              <a:t>to </a:t>
            </a:r>
            <a:r>
              <a:rPr lang="en-GB" dirty="0"/>
              <a:t>automate the building and compilation process. </a:t>
            </a:r>
            <a:endParaRPr lang="en-GB" dirty="0" smtClean="0"/>
          </a:p>
          <a:p>
            <a:pPr lvl="1"/>
            <a:r>
              <a:rPr lang="en-GB" sz="2000" dirty="0" smtClean="0"/>
              <a:t> It </a:t>
            </a:r>
            <a:r>
              <a:rPr lang="en-GB" sz="2000" dirty="0"/>
              <a:t>contains </a:t>
            </a:r>
            <a:r>
              <a:rPr lang="en-GB" sz="2000" dirty="0" smtClean="0"/>
              <a:t>instructions that </a:t>
            </a:r>
            <a:r>
              <a:rPr lang="en-GB" sz="2000" dirty="0"/>
              <a:t>specify how to build and link the components of a project, such as </a:t>
            </a:r>
            <a:r>
              <a:rPr lang="en-GB" sz="2000" dirty="0" smtClean="0"/>
              <a:t>     	source </a:t>
            </a:r>
            <a:r>
              <a:rPr lang="en-GB" sz="2000" dirty="0"/>
              <a:t>code files, libraries, and executables</a:t>
            </a:r>
            <a:r>
              <a:rPr lang="en-GB" dirty="0"/>
              <a:t>.</a:t>
            </a:r>
            <a:endParaRPr lang="en-US" dirty="0" smtClean="0"/>
          </a:p>
        </p:txBody>
      </p:sp>
    </p:spTree>
    <p:extLst>
      <p:ext uri="{BB962C8B-B14F-4D97-AF65-F5344CB8AC3E}">
        <p14:creationId xmlns:p14="http://schemas.microsoft.com/office/powerpoint/2010/main" val="1938517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GB" dirty="0" smtClean="0"/>
              <a:t>How to Build</a:t>
            </a: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4953777"/>
          </a:xfrm>
        </p:spPr>
        <p:txBody>
          <a:bodyPr/>
          <a:lstStyle/>
          <a:p>
            <a:pPr marL="0" indent="0">
              <a:buNone/>
            </a:pPr>
            <a:endParaRPr lang="en-US" dirty="0"/>
          </a:p>
          <a:p>
            <a:r>
              <a:rPr lang="en-US" dirty="0" smtClean="0"/>
              <a:t>&gt; </a:t>
            </a:r>
            <a:r>
              <a:rPr lang="en-US" dirty="0"/>
              <a:t>Create S </a:t>
            </a:r>
            <a:r>
              <a:rPr lang="en-US" dirty="0" smtClean="0"/>
              <a:t>Drive.</a:t>
            </a:r>
          </a:p>
          <a:p>
            <a:r>
              <a:rPr lang="en-GB" dirty="0" smtClean="0"/>
              <a:t>&gt; </a:t>
            </a:r>
            <a:r>
              <a:rPr lang="en-US" dirty="0" smtClean="0"/>
              <a:t>In 20_Make </a:t>
            </a:r>
            <a:r>
              <a:rPr lang="en-US" dirty="0"/>
              <a:t>open m.bat file using Notepad++ and add the username and path for the compiler</a:t>
            </a:r>
            <a:r>
              <a:rPr lang="en-US" dirty="0" smtClean="0"/>
              <a:t>.</a:t>
            </a:r>
          </a:p>
          <a:p>
            <a:r>
              <a:rPr lang="en-GB" dirty="0" smtClean="0"/>
              <a:t>&gt;Delete files in Bin</a:t>
            </a:r>
          </a:p>
          <a:p>
            <a:r>
              <a:rPr lang="en-GB" dirty="0" smtClean="0"/>
              <a:t>&gt;Open command prompt from Make folder</a:t>
            </a:r>
          </a:p>
          <a:p>
            <a:r>
              <a:rPr lang="en-GB" dirty="0" smtClean="0"/>
              <a:t>&gt;m build</a:t>
            </a:r>
            <a:endParaRPr lang="en-US" dirty="0"/>
          </a:p>
          <a:p>
            <a:endParaRPr lang="en-US" dirty="0" smtClean="0"/>
          </a:p>
          <a:p>
            <a:pPr marL="0" indent="0">
              <a:buNone/>
            </a:pPr>
            <a:r>
              <a:rPr lang="en-GB" dirty="0" smtClean="0"/>
              <a:t>Note: </a:t>
            </a:r>
            <a:r>
              <a:rPr lang="en-US" dirty="0"/>
              <a:t>In order to standardize the path of files as many developers are involved in the </a:t>
            </a:r>
            <a:r>
              <a:rPr lang="en-US" dirty="0" smtClean="0"/>
              <a:t>project</a:t>
            </a:r>
            <a:r>
              <a:rPr lang="en-US" dirty="0"/>
              <a:t> </a:t>
            </a:r>
            <a:r>
              <a:rPr lang="en-US" dirty="0" smtClean="0"/>
              <a:t>we use    	S drive.</a:t>
            </a:r>
            <a:endParaRPr lang="en-US" dirty="0"/>
          </a:p>
          <a:p>
            <a:pPr marL="0" indent="0">
              <a:buNone/>
            </a:pPr>
            <a:endParaRPr lang="en-US" dirty="0"/>
          </a:p>
        </p:txBody>
      </p:sp>
    </p:spTree>
    <p:extLst>
      <p:ext uri="{BB962C8B-B14F-4D97-AF65-F5344CB8AC3E}">
        <p14:creationId xmlns:p14="http://schemas.microsoft.com/office/powerpoint/2010/main" val="2896913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GB" dirty="0" smtClean="0"/>
              <a:t>Flashing</a:t>
            </a: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4953777"/>
          </a:xfrm>
        </p:spPr>
        <p:txBody>
          <a:bodyPr/>
          <a:lstStyle/>
          <a:p>
            <a:pPr marL="0" indent="0">
              <a:buNone/>
            </a:pPr>
            <a:endParaRPr lang="en-US" dirty="0"/>
          </a:p>
          <a:p>
            <a:r>
              <a:rPr lang="en-US" dirty="0"/>
              <a:t>Flashing code into an </a:t>
            </a:r>
            <a:r>
              <a:rPr lang="en-US" dirty="0" smtClean="0"/>
              <a:t>ECU </a:t>
            </a:r>
            <a:r>
              <a:rPr lang="en-US" dirty="0"/>
              <a:t>refers to the process of writing or updating the software that controls the functions and behavior of the ECU</a:t>
            </a:r>
            <a:r>
              <a:rPr lang="en-US" dirty="0" smtClean="0"/>
              <a:t>.</a:t>
            </a:r>
          </a:p>
          <a:p>
            <a:r>
              <a:rPr lang="en-GB" dirty="0" smtClean="0"/>
              <a:t>The code is usually flashed into Flash Memory of the Microcontroller.</a:t>
            </a:r>
          </a:p>
          <a:p>
            <a:endParaRPr lang="en-GB" dirty="0"/>
          </a:p>
          <a:p>
            <a:pPr marL="0" indent="0">
              <a:buNone/>
            </a:pPr>
            <a:r>
              <a:rPr lang="en-US" b="1" dirty="0"/>
              <a:t>Connections:</a:t>
            </a:r>
          </a:p>
          <a:p>
            <a:r>
              <a:rPr lang="en-US" dirty="0"/>
              <a:t>Winidea Debugger is connected to ECU through JTAG and to computer through USB</a:t>
            </a:r>
          </a:p>
          <a:p>
            <a:r>
              <a:rPr lang="en-US" dirty="0"/>
              <a:t>CAN is connected to computer through USB and to ECU through connector.</a:t>
            </a:r>
          </a:p>
          <a:p>
            <a:pPr marL="0" indent="0">
              <a:buNone/>
            </a:pPr>
            <a:r>
              <a:rPr lang="en-US" dirty="0"/>
              <a:t> </a:t>
            </a:r>
          </a:p>
          <a:p>
            <a:r>
              <a:rPr lang="en-US" dirty="0"/>
              <a:t>Software used: Winidea debugger , </a:t>
            </a:r>
            <a:r>
              <a:rPr lang="en-US" dirty="0" err="1"/>
              <a:t>CANoe</a:t>
            </a:r>
            <a:r>
              <a:rPr lang="en-US" dirty="0"/>
              <a:t> tool </a:t>
            </a:r>
          </a:p>
          <a:p>
            <a:endParaRPr lang="en-GB" dirty="0" smtClean="0"/>
          </a:p>
        </p:txBody>
      </p:sp>
    </p:spTree>
    <p:extLst>
      <p:ext uri="{BB962C8B-B14F-4D97-AF65-F5344CB8AC3E}">
        <p14:creationId xmlns:p14="http://schemas.microsoft.com/office/powerpoint/2010/main" val="2440861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44590" y="421525"/>
            <a:ext cx="11306175" cy="5709309"/>
          </a:xfrm>
        </p:spPr>
        <p:txBody>
          <a:bodyPr/>
          <a:lstStyle/>
          <a:p>
            <a:pPr marL="0" indent="0">
              <a:buNone/>
            </a:pPr>
            <a:endParaRPr lang="en-US" dirty="0"/>
          </a:p>
          <a:p>
            <a:r>
              <a:rPr lang="en-GB" dirty="0"/>
              <a:t> </a:t>
            </a:r>
            <a:r>
              <a:rPr lang="en-GB" dirty="0" smtClean="0"/>
              <a:t>In an ECU we need to Flash</a:t>
            </a:r>
          </a:p>
          <a:p>
            <a:pPr marL="0" indent="0">
              <a:buNone/>
            </a:pPr>
            <a:r>
              <a:rPr lang="en-GB" dirty="0"/>
              <a:t>	</a:t>
            </a:r>
            <a:r>
              <a:rPr lang="en-GB" dirty="0" smtClean="0"/>
              <a:t>1)Bootloader</a:t>
            </a:r>
          </a:p>
          <a:p>
            <a:pPr marL="0" indent="0">
              <a:buNone/>
            </a:pPr>
            <a:r>
              <a:rPr lang="en-GB" dirty="0"/>
              <a:t>	</a:t>
            </a:r>
            <a:r>
              <a:rPr lang="en-GB" dirty="0" smtClean="0"/>
              <a:t>2)Application</a:t>
            </a:r>
          </a:p>
          <a:p>
            <a:r>
              <a:rPr lang="en-US" dirty="0"/>
              <a:t>The bootloader in an ECU is a software component that facilitates the firmware update process for the ECU</a:t>
            </a:r>
            <a:r>
              <a:rPr lang="en-US" dirty="0" smtClean="0"/>
              <a:t>.</a:t>
            </a:r>
          </a:p>
          <a:p>
            <a:r>
              <a:rPr lang="en-US" dirty="0" smtClean="0"/>
              <a:t> </a:t>
            </a:r>
            <a:r>
              <a:rPr lang="en-US" dirty="0"/>
              <a:t>It allows for the installation of new or updated firmware onto the ECU, which can include improved functionality, bug fixes, performance enhancements</a:t>
            </a:r>
            <a:r>
              <a:rPr lang="en-US" dirty="0" smtClean="0"/>
              <a:t>.</a:t>
            </a:r>
          </a:p>
          <a:p>
            <a:r>
              <a:rPr lang="en-GB" dirty="0" smtClean="0"/>
              <a:t>Before flashing the bootloader we need to Mass erase the flash memory(p and d flashes)</a:t>
            </a:r>
            <a:endParaRPr lang="en-US" dirty="0"/>
          </a:p>
          <a:p>
            <a:pPr marL="0" indent="0">
              <a:buNone/>
            </a:pPr>
            <a:r>
              <a:rPr lang="en-US" dirty="0"/>
              <a:t> </a:t>
            </a:r>
          </a:p>
          <a:p>
            <a:endParaRPr lang="en-GB" dirty="0" smtClean="0"/>
          </a:p>
          <a:p>
            <a:pPr marL="0" indent="0">
              <a:buNone/>
            </a:pPr>
            <a:endParaRPr lang="en-GB" dirty="0" smtClean="0"/>
          </a:p>
          <a:p>
            <a:pPr marL="0" indent="0">
              <a:buNone/>
            </a:pPr>
            <a:endParaRPr lang="en-GB"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34812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GB" dirty="0" smtClean="0"/>
              <a:t>Process of Flashing</a:t>
            </a:r>
            <a:endParaRPr lang="en-US"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4953777"/>
          </a:xfrm>
        </p:spPr>
        <p:txBody>
          <a:bodyPr/>
          <a:lstStyle/>
          <a:p>
            <a:pPr marL="0" indent="0">
              <a:buNone/>
            </a:pPr>
            <a:endParaRPr lang="en-US" dirty="0"/>
          </a:p>
          <a:p>
            <a:r>
              <a:rPr lang="en-GB" dirty="0" smtClean="0"/>
              <a:t>Open .cfg file from CANoe folder in Tools and check for correct channel mapping</a:t>
            </a:r>
          </a:p>
          <a:p>
            <a:r>
              <a:rPr lang="en-GB" dirty="0" smtClean="0"/>
              <a:t>Open .xjrf file from winidea folder in tools and check for communication between ECU and debugger</a:t>
            </a:r>
          </a:p>
          <a:p>
            <a:r>
              <a:rPr lang="en-GB" dirty="0" smtClean="0"/>
              <a:t>Add Proper .elf file to flash</a:t>
            </a:r>
          </a:p>
          <a:p>
            <a:r>
              <a:rPr lang="en-GB" dirty="0" smtClean="0"/>
              <a:t>Download and Play in Winidea</a:t>
            </a:r>
          </a:p>
          <a:p>
            <a:r>
              <a:rPr lang="en-GB" dirty="0" smtClean="0"/>
              <a:t>Start in CANoe</a:t>
            </a:r>
          </a:p>
        </p:txBody>
      </p:sp>
    </p:spTree>
    <p:extLst>
      <p:ext uri="{BB962C8B-B14F-4D97-AF65-F5344CB8AC3E}">
        <p14:creationId xmlns:p14="http://schemas.microsoft.com/office/powerpoint/2010/main" val="1876511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4953777"/>
          </a:xfrm>
        </p:spPr>
        <p:txBody>
          <a:bodyPr/>
          <a:lstStyle/>
          <a:p>
            <a:pPr marL="0" indent="0">
              <a:buNone/>
            </a:pPr>
            <a:endParaRPr lang="en-US" dirty="0"/>
          </a:p>
          <a:p>
            <a:r>
              <a:rPr lang="en-GB" dirty="0" smtClean="0"/>
              <a:t>PDX file </a:t>
            </a:r>
            <a:r>
              <a:rPr lang="en-GB" dirty="0"/>
              <a:t>format is used for the exchange of software and configuration data between different tools and systems within the AUTOSAR development workflow</a:t>
            </a:r>
            <a:r>
              <a:rPr lang="en-GB" dirty="0" smtClean="0"/>
              <a:t>.</a:t>
            </a:r>
          </a:p>
          <a:p>
            <a:pPr marL="0" indent="0">
              <a:buNone/>
            </a:pPr>
            <a:endParaRPr lang="en-GB" dirty="0" smtClean="0"/>
          </a:p>
          <a:p>
            <a:r>
              <a:rPr lang="en-GB" dirty="0"/>
              <a:t>H</a:t>
            </a:r>
            <a:r>
              <a:rPr lang="en-GB" dirty="0" smtClean="0"/>
              <a:t>ex files are updated and combined using generate bat file.</a:t>
            </a:r>
          </a:p>
          <a:p>
            <a:r>
              <a:rPr lang="en-GB" dirty="0" smtClean="0"/>
              <a:t>The combined hex file is given as input to a script ,to produce RSA and CRC file</a:t>
            </a:r>
          </a:p>
          <a:p>
            <a:r>
              <a:rPr lang="en-GB" dirty="0" smtClean="0"/>
              <a:t>The newly created 256 byte RSA Key is used to sign the pdx file</a:t>
            </a:r>
          </a:p>
          <a:p>
            <a:r>
              <a:rPr lang="en-GB" dirty="0" smtClean="0"/>
              <a:t>The key is replaced in the Helper file and new pdx file is generated.</a:t>
            </a:r>
            <a:endParaRPr lang="en-US" dirty="0"/>
          </a:p>
          <a:p>
            <a:pPr marL="0" indent="0">
              <a:buNone/>
            </a:pPr>
            <a:endParaRPr lang="en-US" dirty="0"/>
          </a:p>
        </p:txBody>
      </p:sp>
      <p:sp>
        <p:nvSpPr>
          <p:cNvPr id="4" name="Title 3"/>
          <p:cNvSpPr>
            <a:spLocks noGrp="1"/>
          </p:cNvSpPr>
          <p:nvPr>
            <p:ph type="title"/>
          </p:nvPr>
        </p:nvSpPr>
        <p:spPr/>
        <p:txBody>
          <a:bodyPr/>
          <a:lstStyle/>
          <a:p>
            <a:r>
              <a:rPr lang="en-GB" dirty="0" smtClean="0"/>
              <a:t>pdx File Creation</a:t>
            </a:r>
            <a:endParaRPr lang="en-US" dirty="0"/>
          </a:p>
        </p:txBody>
      </p:sp>
    </p:spTree>
    <p:extLst>
      <p:ext uri="{BB962C8B-B14F-4D97-AF65-F5344CB8AC3E}">
        <p14:creationId xmlns:p14="http://schemas.microsoft.com/office/powerpoint/2010/main" val="448727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lta_PPTtemplate_16x9">
  <a:themeElements>
    <a:clrScheme name="自訂 2">
      <a:dk1>
        <a:sysClr val="windowText" lastClr="000000"/>
      </a:dk1>
      <a:lt1>
        <a:sysClr val="window" lastClr="FFFFFF"/>
      </a:lt1>
      <a:dk2>
        <a:srgbClr val="0087DC"/>
      </a:dk2>
      <a:lt2>
        <a:srgbClr val="FFFFFF"/>
      </a:lt2>
      <a:accent1>
        <a:srgbClr val="0087DC"/>
      </a:accent1>
      <a:accent2>
        <a:srgbClr val="64D7D7"/>
      </a:accent2>
      <a:accent3>
        <a:srgbClr val="B9EB5F"/>
      </a:accent3>
      <a:accent4>
        <a:srgbClr val="1E50C8"/>
      </a:accent4>
      <a:accent5>
        <a:srgbClr val="96E6BE"/>
      </a:accent5>
      <a:accent6>
        <a:srgbClr val="00BE50"/>
      </a:accent6>
      <a:hlink>
        <a:srgbClr val="0563C1"/>
      </a:hlink>
      <a:folHlink>
        <a:srgbClr val="BFBFBF"/>
      </a:folHlink>
    </a:clrScheme>
    <a:fontScheme name="自訂 3">
      <a:majorFont>
        <a:latin typeface="Arial"/>
        <a:ea typeface="Microsoft JhengHei"/>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lta_PPTtemplate_16x9_EN" id="{AB7E8207-7EFD-42D6-915B-94A9E5ABAC21}" vid="{115B2ECF-35DF-4A82-A0C0-9889D580E89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Delta_PPTtemplate_16x9_EN</Template>
  <TotalTime>3988</TotalTime>
  <Words>1084</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Microsoft JhengHei</vt:lpstr>
      <vt:lpstr>Microsoft JhengHei</vt:lpstr>
      <vt:lpstr>Arial</vt:lpstr>
      <vt:lpstr>Calibri</vt:lpstr>
      <vt:lpstr>新細明體</vt:lpstr>
      <vt:lpstr>Verdana</vt:lpstr>
      <vt:lpstr>Delta_PPTtemplate_16x9</vt:lpstr>
      <vt:lpstr>KT Report</vt:lpstr>
      <vt:lpstr>SVN</vt:lpstr>
      <vt:lpstr>SVN Basic Features</vt:lpstr>
      <vt:lpstr>Building make file</vt:lpstr>
      <vt:lpstr>How to Build</vt:lpstr>
      <vt:lpstr>Flashing</vt:lpstr>
      <vt:lpstr>PowerPoint Presentation</vt:lpstr>
      <vt:lpstr>Process of Flashing</vt:lpstr>
      <vt:lpstr>pdx File Creation</vt:lpstr>
      <vt:lpstr>PowerPoint Presentation</vt:lpstr>
      <vt:lpstr>vflashpack</vt:lpstr>
      <vt:lpstr>PowerPoint Presentation</vt:lpstr>
      <vt:lpstr>Release Folder</vt:lpstr>
      <vt:lpstr>Vector CANdb++ Editor </vt:lpstr>
      <vt:lpstr>DBC File</vt:lpstr>
      <vt:lpstr>Vector CANdela Studio </vt:lpstr>
      <vt:lpstr>CDD File</vt:lpstr>
      <vt:lpstr>Smarter. Greener. Together.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Maximum 2 Lines (32pt)</dc:title>
  <dc:creator>user</dc:creator>
  <cp:lastModifiedBy>Bhavin.PV</cp:lastModifiedBy>
  <cp:revision>145</cp:revision>
  <dcterms:created xsi:type="dcterms:W3CDTF">2022-01-20T01:43:08Z</dcterms:created>
  <dcterms:modified xsi:type="dcterms:W3CDTF">2023-06-25T11:58:07Z</dcterms:modified>
</cp:coreProperties>
</file>