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4" r:id="rId3"/>
    <p:sldId id="272" r:id="rId4"/>
    <p:sldId id="274" r:id="rId5"/>
    <p:sldId id="275" r:id="rId6"/>
    <p:sldId id="273" r:id="rId7"/>
    <p:sldId id="263" r:id="rId8"/>
  </p:sldIdLst>
  <p:sldSz cx="9906000" cy="6858000" type="A4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>
          <p15:clr>
            <a:srgbClr val="A4A3A4"/>
          </p15:clr>
        </p15:guide>
        <p15:guide id="2" pos="14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us Cordero" initials="MC" lastIdx="2" clrIdx="0">
    <p:extLst>
      <p:ext uri="{19B8F6BF-5375-455C-9EA6-DF929625EA0E}">
        <p15:presenceInfo xmlns:p15="http://schemas.microsoft.com/office/powerpoint/2012/main" userId="S-1-5-21-706670597-753717926-1206375605-81836" providerId="AD"/>
      </p:ext>
    </p:extLst>
  </p:cmAuthor>
  <p:cmAuthor id="2" name="Dheeraj.K" initials="D" lastIdx="22" clrIdx="1">
    <p:extLst>
      <p:ext uri="{19B8F6BF-5375-455C-9EA6-DF929625EA0E}">
        <p15:presenceInfo xmlns:p15="http://schemas.microsoft.com/office/powerpoint/2012/main" userId="S-1-5-21-706670597-753717926-1206375605-2863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7DC"/>
    <a:srgbClr val="5F5F5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47" autoAdjust="0"/>
  </p:normalViewPr>
  <p:slideViewPr>
    <p:cSldViewPr snapToObjects="1">
      <p:cViewPr>
        <p:scale>
          <a:sx n="192" d="100"/>
          <a:sy n="192" d="100"/>
        </p:scale>
        <p:origin x="-5251" y="-1843"/>
      </p:cViewPr>
      <p:guideLst>
        <p:guide orient="horz" pos="686"/>
        <p:guide pos="14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3" d="100"/>
          <a:sy n="83" d="100"/>
        </p:scale>
        <p:origin x="-1956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0-17T10:37:14.621" idx="3">
    <p:pos x="2234" y="2364"/>
    <p:text>https://desoeap16.delta.corp/svn/STEP1M_auto_renault/trunk/20_Design/23_Software/2307_Release/230702_External_Release/DES_SW_22_40_01</p:text>
    <p:extLst mod="1">
      <p:ext uri="{C676402C-5697-4E1C-873F-D02D1690AC5C}">
        <p15:threadingInfo xmlns:p15="http://schemas.microsoft.com/office/powerpoint/2012/main" timeZoneBias="-330"/>
      </p:ext>
    </p:extLst>
  </p:cm>
  <p:cm authorId="2" dt="2022-10-17T10:37:30.911" idx="4">
    <p:pos x="2202" y="1962"/>
    <p:text>https://desoeap16.delta.corp/svn/STEP1M_auto_renault/trunk/20_Design/23_Software/2307_Release/230702_External_Release/DES_SW_22_40_02</p:text>
    <p:extLst mod="1">
      <p:ext uri="{C676402C-5697-4E1C-873F-D02D1690AC5C}">
        <p15:threadingInfo xmlns:p15="http://schemas.microsoft.com/office/powerpoint/2012/main" timeZoneBias="-330"/>
      </p:ext>
    </p:extLst>
  </p:cm>
  <p:cm authorId="2" dt="2022-10-17T14:20:38.403" idx="6">
    <p:pos x="1821" y="3784"/>
    <p:text>https://desoeap16.delta.corp/svn/STEP1M_auto_renault/branches/DES_SWEET400_APPL_Base_21_35_00</p:text>
    <p:extLst>
      <p:ext uri="{C676402C-5697-4E1C-873F-D02D1690AC5C}">
        <p15:threadingInfo xmlns:p15="http://schemas.microsoft.com/office/powerpoint/2012/main" timeZoneBias="-330"/>
      </p:ext>
    </p:extLst>
  </p:cm>
  <p:cm authorId="2" dt="2022-10-22T11:04:35.857" idx="10">
    <p:pos x="2853" y="2769"/>
    <p:text>https://desoeap16.delta.corp/svn/STEP1M_auto_renault/branches/SW_Ejad_Branches</p:text>
    <p:extLst mod="1">
      <p:ext uri="{C676402C-5697-4E1C-873F-D02D1690AC5C}">
        <p15:threadingInfo xmlns:p15="http://schemas.microsoft.com/office/powerpoint/2012/main" timeZoneBias="-330"/>
      </p:ext>
    </p:extLst>
  </p:cm>
  <p:cm authorId="2" dt="2022-12-07T12:37:02.053" idx="19">
    <p:pos x="3907" y="2776"/>
    <p:text>https://desoeap16.delta.corp/svn/STEP1M_auto_renault/branches/SW_Release_22.37.00</p:text>
    <p:extLst mod="1">
      <p:ext uri="{C676402C-5697-4E1C-873F-D02D1690AC5C}">
        <p15:threadingInfo xmlns:p15="http://schemas.microsoft.com/office/powerpoint/2012/main" timeZoneBias="-330"/>
      </p:ext>
    </p:extLst>
  </p:cm>
  <p:cm authorId="2" dt="2023-01-18T10:58:08.275" idx="20">
    <p:pos x="4502" y="2709"/>
    <p:text>https://desoeap16.delta.corp/svn/STEP1M_auto_renault/branches/SW_Ejad_Branches/DES_SW_22_39_99</p:text>
    <p:extLst mod="1"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0-17T14:20:38.403" idx="6">
    <p:pos x="1789" y="2975"/>
    <p:text>https://desoeap16.delta.corp/svn/STEP1M_auto_renault/tags/External_Sw_Release/DES_SW_21_35_00</p:text>
    <p:extLst mod="1">
      <p:ext uri="{C676402C-5697-4E1C-873F-D02D1690AC5C}">
        <p15:threadingInfo xmlns:p15="http://schemas.microsoft.com/office/powerpoint/2012/main" timeZoneBias="-330"/>
      </p:ext>
    </p:extLst>
  </p:cm>
  <p:cm authorId="2" dt="2023-06-26T10:42:51.018" idx="22">
    <p:pos x="2537" y="2698"/>
    <p:text>https://desoeap16.delta.corp/svn/STEP1M_auto_renault/branches/DES_SW_21_35_01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0-17T14:20:38.403" idx="6">
    <p:pos x="1789" y="2975"/>
    <p:text>https://desoeap16.delta.corp/svn/5DM_DC-DC_auto_renault/tags/Interne_Sw_Release/DES_SW_20_40_00</p:text>
    <p:extLst mod="1">
      <p:ext uri="{C676402C-5697-4E1C-873F-D02D1690AC5C}">
        <p15:threadingInfo xmlns:p15="http://schemas.microsoft.com/office/powerpoint/2012/main" timeZoneBias="-330"/>
      </p:ext>
    </p:extLst>
  </p:cm>
  <p:cm authorId="2" dt="2023-06-26T10:42:51.018" idx="22">
    <p:pos x="2537" y="2698"/>
    <p:text>https://desoeap16.delta.corp/svn/5DM_DC-DC_auto_renault/branches/DES_SW_20_40_01</p:text>
    <p:extLst mod="1">
      <p:ext uri="{C676402C-5697-4E1C-873F-D02D1690AC5C}">
        <p15:threadingInfo xmlns:p15="http://schemas.microsoft.com/office/powerpoint/2012/main" timeZoneBias="-33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0-15T09:52:00.484" idx="1">
    <p:pos x="1734" y="3730"/>
    <p:text>https://desoeap16.delta.corp/svn/5DM_DC-DC_auto_renault/trunk/20_Design/23_Software/2307_Release/230701_Internal_Release/DES_5DH_FBL_20%E2%80%8B_26_99/FBL/5DH_LV_FBL_VER_20_26_99.elf</p:text>
    <p:extLst mod="1">
      <p:ext uri="{C676402C-5697-4E1C-873F-D02D1690AC5C}">
        <p15:threadingInfo xmlns:p15="http://schemas.microsoft.com/office/powerpoint/2012/main" timeZoneBias="-330"/>
      </p:ext>
    </p:extLst>
  </p:cm>
  <p:cm authorId="2" dt="2022-10-23T11:20:05.720" idx="12">
    <p:pos x="1734" y="3866"/>
    <p:text/>
    <p:extLst>
      <p:ext uri="{C676402C-5697-4E1C-873F-D02D1690AC5C}">
        <p15:threadingInfo xmlns:p15="http://schemas.microsoft.com/office/powerpoint/2012/main" timeZoneBias="-330">
          <p15:parentCm authorId="2" idx="1"/>
        </p15:threadingInfo>
      </p:ext>
    </p:extLst>
  </p:cm>
  <p:cm authorId="2" dt="2022-10-23T11:30:24.711" idx="13">
    <p:pos x="1734" y="4002"/>
    <p:text>https://desoeap16.delta.corp/svn/5DM_DC-DC_auto_renault/tags/Interne_Sw_Release/DES_5DH_FBL_20​_26_00/20_FBL/10_FBL_LV</p:text>
    <p:extLst>
      <p:ext uri="{C676402C-5697-4E1C-873F-D02D1690AC5C}">
        <p15:threadingInfo xmlns:p15="http://schemas.microsoft.com/office/powerpoint/2012/main" timeZoneBias="-330">
          <p15:parentCm authorId="2" idx="1"/>
        </p15:threadingInfo>
      </p:ext>
    </p:extLst>
  </p:cm>
  <p:cm authorId="2" dt="2022-10-15T10:36:59.988" idx="2">
    <p:pos x="3301" y="3005"/>
    <p:text>https://desoeap16.delta.corp/svn/STEP1M_auto_renault/branches/DES_SWEET400_FBL_Base_22_26_00</p:text>
    <p:extLst mod="1">
      <p:ext uri="{C676402C-5697-4E1C-873F-D02D1690AC5C}">
        <p15:threadingInfo xmlns:p15="http://schemas.microsoft.com/office/powerpoint/2012/main" timeZoneBias="-330"/>
      </p:ext>
    </p:extLst>
  </p:cm>
  <p:cm authorId="2" dt="2022-12-02T16:46:12.555" idx="18">
    <p:pos x="4516" y="3151"/>
    <p:text>https://desoeap16.delta.corp/svn/STEP1M_auto_renault/branches/DES_SWEET400_FBL_Base_23_06_99</p:text>
    <p:extLst mod="1">
      <p:ext uri="{C676402C-5697-4E1C-873F-D02D1690AC5C}">
        <p15:threadingInfo xmlns:p15="http://schemas.microsoft.com/office/powerpoint/2012/main" timeZoneBias="-33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5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C533F-AE23-40C9-823C-3634CAD71EF4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5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550E5-0CDE-436B-8FD5-8F3048159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56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C8F2C2-6672-45C4-A8F2-BCFD505B2071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936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8F2C2-6672-45C4-A8F2-BCFD505B2071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52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8F2C2-6672-45C4-A8F2-BCFD505B2071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122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8F2C2-6672-45C4-A8F2-BCFD505B2071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407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8F2C2-6672-45C4-A8F2-BCFD505B2071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240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Cover_4 3_ha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13075"/>
            <a:ext cx="9909175" cy="38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776288" y="404813"/>
            <a:ext cx="8569325" cy="165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>
              <a:defRPr sz="3600"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zh-TW" altLang="en-US" dirty="0" smtClean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776288" y="2349500"/>
            <a:ext cx="85693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Name </a:t>
            </a:r>
            <a:r>
              <a:rPr lang="de-DE" dirty="0" err="1" smtClean="0"/>
              <a:t>Presenter</a:t>
            </a:r>
            <a:r>
              <a:rPr lang="de-DE" dirty="0" smtClean="0"/>
              <a:t> / Date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38092" y="1428736"/>
            <a:ext cx="9215502" cy="448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856046" y="635795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23C507F2-368A-4C09-9813-870ED9FE0C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9"/>
          <p:cNvSpPr>
            <a:spLocks noGrp="1"/>
          </p:cNvSpPr>
          <p:nvPr>
            <p:ph type="title"/>
          </p:nvPr>
        </p:nvSpPr>
        <p:spPr>
          <a:xfrm>
            <a:off x="2309794" y="214290"/>
            <a:ext cx="7143800" cy="85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pic>
        <p:nvPicPr>
          <p:cNvPr id="6" name="Picture 7" descr="delta_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333375"/>
            <a:ext cx="1512887" cy="46513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09530" y="1446217"/>
            <a:ext cx="4429156" cy="44116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4" hasCustomPrompt="1"/>
          </p:nvPr>
        </p:nvSpPr>
        <p:spPr>
          <a:xfrm>
            <a:off x="4986336" y="1446217"/>
            <a:ext cx="4467258" cy="44116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856046" y="635795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23C507F2-368A-4C09-9813-870ED9FE0C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9"/>
          <p:cNvSpPr>
            <a:spLocks noGrp="1"/>
          </p:cNvSpPr>
          <p:nvPr>
            <p:ph type="title"/>
          </p:nvPr>
        </p:nvSpPr>
        <p:spPr>
          <a:xfrm>
            <a:off x="2309794" y="214290"/>
            <a:ext cx="7143800" cy="85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pic>
        <p:nvPicPr>
          <p:cNvPr id="8" name="Picture 7" descr="delta_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333375"/>
            <a:ext cx="1512887" cy="46513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856046" y="635795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23C507F2-368A-4C09-9813-870ED9FE0C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9"/>
          <p:cNvSpPr>
            <a:spLocks noGrp="1"/>
          </p:cNvSpPr>
          <p:nvPr>
            <p:ph type="title"/>
          </p:nvPr>
        </p:nvSpPr>
        <p:spPr>
          <a:xfrm>
            <a:off x="2309794" y="214290"/>
            <a:ext cx="7143800" cy="85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pic>
        <p:nvPicPr>
          <p:cNvPr id="6" name="Picture 7" descr="delta_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333375"/>
            <a:ext cx="1512887" cy="46513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238092" y="0"/>
            <a:ext cx="9667908" cy="6858000"/>
            <a:chOff x="238092" y="0"/>
            <a:chExt cx="9667908" cy="6858000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2952736" y="0"/>
              <a:ext cx="6953264" cy="6858000"/>
              <a:chOff x="2952736" y="0"/>
              <a:chExt cx="6953264" cy="6858000"/>
            </a:xfrm>
          </p:grpSpPr>
          <p:sp>
            <p:nvSpPr>
              <p:cNvPr id="5" name="Rectangle 4"/>
              <p:cNvSpPr/>
              <p:nvPr userDrawn="1"/>
            </p:nvSpPr>
            <p:spPr bwMode="auto">
              <a:xfrm>
                <a:off x="2952736" y="285728"/>
                <a:ext cx="6572296" cy="78581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4" name="Picture 6" descr="end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138738" y="0"/>
                <a:ext cx="4767262" cy="6858000"/>
              </a:xfrm>
              <a:prstGeom prst="rect">
                <a:avLst/>
              </a:prstGeom>
              <a:noFill/>
            </p:spPr>
          </p:pic>
        </p:grpSp>
        <p:sp>
          <p:nvSpPr>
            <p:cNvPr id="7" name="Rectangle 6"/>
            <p:cNvSpPr/>
            <p:nvPr userDrawn="1"/>
          </p:nvSpPr>
          <p:spPr bwMode="auto">
            <a:xfrm>
              <a:off x="238092" y="6357958"/>
              <a:ext cx="2000264" cy="3571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5"/>
          <p:cNvSpPr txBox="1">
            <a:spLocks noChangeArrowheads="1"/>
          </p:cNvSpPr>
          <p:nvPr userDrawn="1"/>
        </p:nvSpPr>
        <p:spPr bwMode="auto">
          <a:xfrm>
            <a:off x="380968" y="6143645"/>
            <a:ext cx="4176712" cy="33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www.deltaenergysystems.com</a:t>
            </a:r>
            <a:endParaRPr kumimoji="0" lang="zh-TW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ctrTitle"/>
          </p:nvPr>
        </p:nvSpPr>
        <p:spPr>
          <a:xfrm>
            <a:off x="176238" y="476672"/>
            <a:ext cx="6848464" cy="122413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rgbClr val="0087D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altLang="zh-TW" smtClean="0"/>
              <a:t>Titelmasterformat durch Klicken bearbeiten</a:t>
            </a:r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092" y="1428736"/>
            <a:ext cx="9215502" cy="4697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5" name="文字方塊 10"/>
          <p:cNvSpPr txBox="1">
            <a:spLocks noChangeArrowheads="1"/>
          </p:cNvSpPr>
          <p:nvPr/>
        </p:nvSpPr>
        <p:spPr bwMode="auto">
          <a:xfrm>
            <a:off x="230167" y="6357958"/>
            <a:ext cx="1793875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kumimoji="0" lang="en-US" altLang="zh-TW" sz="1200" dirty="0">
                <a:solidFill>
                  <a:schemeClr val="tx1"/>
                </a:solidFill>
              </a:rPr>
              <a:t>Delta Confidential</a:t>
            </a:r>
            <a:endParaRPr kumimoji="0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856046" y="635795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23C507F2-368A-4C09-9813-870ED9FE0C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Placeholder 19"/>
          <p:cNvSpPr>
            <a:spLocks noGrp="1"/>
          </p:cNvSpPr>
          <p:nvPr>
            <p:ph type="title"/>
          </p:nvPr>
        </p:nvSpPr>
        <p:spPr>
          <a:xfrm>
            <a:off x="2309794" y="214290"/>
            <a:ext cx="7143800" cy="85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0" baseline="0">
          <a:solidFill>
            <a:srgbClr val="0087DC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90000"/>
        <a:buFont typeface="Wingdings" pitchFamily="2" charset="2"/>
        <a:buChar char=""/>
        <a:defRPr sz="28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9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90000"/>
        <a:buFont typeface="Wingdings" pitchFamily="2" charset="2"/>
        <a:buChar char="l"/>
        <a:defRPr sz="2400" baseline="0">
          <a:solidFill>
            <a:schemeClr val="tx1"/>
          </a:solidFill>
          <a:latin typeface="+mn-lt"/>
        </a:defRPr>
      </a:lvl3pPr>
      <a:lvl4pPr marL="1550988" indent="-22860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90000"/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4pPr>
      <a:lvl5pPr marL="1958975" indent="-22860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90000"/>
        <a:buFont typeface="Wingdings" pitchFamily="2" charset="2"/>
        <a:buChar char="l"/>
        <a:defRPr sz="1800" baseline="0">
          <a:solidFill>
            <a:schemeClr val="tx1"/>
          </a:solidFill>
          <a:latin typeface="+mn-lt"/>
        </a:defRPr>
      </a:lvl5pPr>
      <a:lvl6pPr marL="2416175" indent="-22860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150000"/>
        <a:buChar char="•"/>
        <a:defRPr sz="1600">
          <a:solidFill>
            <a:schemeClr val="tx1"/>
          </a:solidFill>
          <a:latin typeface="+mn-lt"/>
        </a:defRPr>
      </a:lvl6pPr>
      <a:lvl7pPr marL="2873375" indent="-22860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150000"/>
        <a:buChar char="•"/>
        <a:defRPr sz="1600">
          <a:solidFill>
            <a:schemeClr val="tx1"/>
          </a:solidFill>
          <a:latin typeface="+mn-lt"/>
        </a:defRPr>
      </a:lvl7pPr>
      <a:lvl8pPr marL="3330575" indent="-22860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150000"/>
        <a:buChar char="•"/>
        <a:defRPr sz="1600">
          <a:solidFill>
            <a:schemeClr val="tx1"/>
          </a:solidFill>
          <a:latin typeface="+mn-lt"/>
        </a:defRPr>
      </a:lvl8pPr>
      <a:lvl9pPr marL="3787775" indent="-22860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15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DPH SWEET400 – 5DH</a:t>
            </a:r>
            <a:br>
              <a:rPr lang="en-IN" dirty="0" smtClean="0"/>
            </a:br>
            <a:r>
              <a:rPr lang="de-DE" dirty="0"/>
              <a:t>SW Development Lines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5F5F5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C507F2-368A-4C09-9813-870ED9FE0C6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Info</a:t>
            </a:r>
            <a:endParaRPr lang="en-GB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Release  / TAG</a:t>
            </a:r>
          </a:p>
          <a:p>
            <a:pPr eaLnBrk="1" hangingPunct="1"/>
            <a:r>
              <a:rPr lang="de-DE" dirty="0" smtClean="0"/>
              <a:t>Start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Branch</a:t>
            </a:r>
            <a:endParaRPr lang="de-DE" dirty="0" smtClean="0"/>
          </a:p>
          <a:p>
            <a:pPr eaLnBrk="1" hangingPunct="1"/>
            <a:r>
              <a:rPr lang="de-DE" dirty="0" err="1" smtClean="0"/>
              <a:t>Merge</a:t>
            </a:r>
            <a:r>
              <a:rPr lang="de-DE" dirty="0" smtClean="0"/>
              <a:t> </a:t>
            </a:r>
          </a:p>
          <a:p>
            <a:pPr eaLnBrk="1" hangingPunct="1"/>
            <a:r>
              <a:rPr lang="de-DE" dirty="0" smtClean="0"/>
              <a:t>Line Swap </a:t>
            </a:r>
          </a:p>
          <a:p>
            <a:pPr eaLnBrk="1" hangingPunct="1"/>
            <a:r>
              <a:rPr lang="de-DE" dirty="0" err="1" smtClean="0"/>
              <a:t>Stop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Line </a:t>
            </a:r>
          </a:p>
          <a:p>
            <a:pPr eaLnBrk="1" hangingPunct="1"/>
            <a:endParaRPr lang="de-DE" dirty="0" smtClean="0"/>
          </a:p>
        </p:txBody>
      </p:sp>
      <p:sp>
        <p:nvSpPr>
          <p:cNvPr id="7" name="Flussdiagramm: Verbindungsstelle 6"/>
          <p:cNvSpPr/>
          <p:nvPr/>
        </p:nvSpPr>
        <p:spPr>
          <a:xfrm>
            <a:off x="4193927" y="1544216"/>
            <a:ext cx="327025" cy="2286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lussdiagramm: Verbindungsstelle 7"/>
          <p:cNvSpPr/>
          <p:nvPr/>
        </p:nvSpPr>
        <p:spPr>
          <a:xfrm>
            <a:off x="4193926" y="2132856"/>
            <a:ext cx="327025" cy="2286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" name="Gerade Verbindung mit Pfeil 8"/>
          <p:cNvCxnSpPr/>
          <p:nvPr/>
        </p:nvCxnSpPr>
        <p:spPr>
          <a:xfrm rot="10800000">
            <a:off x="3621632" y="2780928"/>
            <a:ext cx="1471612" cy="158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3821656" y="3212976"/>
            <a:ext cx="1071562" cy="1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4107406" y="3717032"/>
            <a:ext cx="500062" cy="7143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3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C507F2-368A-4C09-9813-870ED9FE0C6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086569" y="-68049"/>
            <a:ext cx="4522615" cy="575992"/>
          </a:xfrm>
        </p:spPr>
        <p:txBody>
          <a:bodyPr>
            <a:normAutofit fontScale="90000"/>
          </a:bodyPr>
          <a:lstStyle/>
          <a:p>
            <a:r>
              <a:rPr lang="en-GB" sz="1800" dirty="0" smtClean="0"/>
              <a:t>SWEET400-</a:t>
            </a:r>
            <a:br>
              <a:rPr lang="en-GB" sz="1800" dirty="0" smtClean="0"/>
            </a:br>
            <a:r>
              <a:rPr lang="en-GB" sz="1800" dirty="0" smtClean="0"/>
              <a:t>SW Release Configuration Tree APPL</a:t>
            </a:r>
            <a:endParaRPr lang="en-GB" sz="1800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2539293" y="5876701"/>
            <a:ext cx="160338" cy="8255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" dirty="0"/>
          </a:p>
        </p:txBody>
      </p:sp>
      <p:sp>
        <p:nvSpPr>
          <p:cNvPr id="6" name="Textfeld 77"/>
          <p:cNvSpPr txBox="1">
            <a:spLocks noChangeArrowheads="1"/>
          </p:cNvSpPr>
          <p:nvPr/>
        </p:nvSpPr>
        <p:spPr bwMode="auto">
          <a:xfrm>
            <a:off x="2343652" y="6007085"/>
            <a:ext cx="547687" cy="424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5" tIns="50393" rIns="100785" bIns="50393">
            <a:spAutoFit/>
          </a:bodyPr>
          <a:lstStyle/>
          <a:p>
            <a:pPr algn="ctr"/>
            <a:r>
              <a:rPr lang="de-DE" sz="1100" b="1" dirty="0" smtClean="0">
                <a:latin typeface="Calibri" pitchFamily="34" charset="0"/>
              </a:rPr>
              <a:t>Base</a:t>
            </a:r>
          </a:p>
          <a:p>
            <a:endParaRPr lang="de-DE" sz="500" dirty="0">
              <a:latin typeface="Calibri" pitchFamily="34" charset="0"/>
            </a:endParaRPr>
          </a:p>
          <a:p>
            <a:endParaRPr lang="en-US" sz="500" dirty="0">
              <a:latin typeface="Calibri" pitchFamily="34" charset="0"/>
            </a:endParaRPr>
          </a:p>
        </p:txBody>
      </p:sp>
      <p:cxnSp>
        <p:nvCxnSpPr>
          <p:cNvPr id="7" name="Gerade Verbindung mit Pfeil 6"/>
          <p:cNvCxnSpPr>
            <a:stCxn id="5" idx="0"/>
          </p:cNvCxnSpPr>
          <p:nvPr/>
        </p:nvCxnSpPr>
        <p:spPr>
          <a:xfrm flipH="1" flipV="1">
            <a:off x="2611057" y="1119380"/>
            <a:ext cx="8405" cy="475732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ussdiagramm: Verbindungsstelle 77"/>
          <p:cNvSpPr/>
          <p:nvPr/>
        </p:nvSpPr>
        <p:spPr>
          <a:xfrm>
            <a:off x="2529388" y="4479134"/>
            <a:ext cx="160338" cy="80963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" dirty="0"/>
          </a:p>
        </p:txBody>
      </p:sp>
      <p:sp>
        <p:nvSpPr>
          <p:cNvPr id="71" name="Flussdiagramm: Verbindungsstelle 4"/>
          <p:cNvSpPr/>
          <p:nvPr/>
        </p:nvSpPr>
        <p:spPr>
          <a:xfrm>
            <a:off x="3351777" y="4105994"/>
            <a:ext cx="160338" cy="8255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" dirty="0"/>
          </a:p>
        </p:txBody>
      </p:sp>
      <p:cxnSp>
        <p:nvCxnSpPr>
          <p:cNvPr id="72" name="Gerade Verbindung mit Pfeil 71"/>
          <p:cNvCxnSpPr>
            <a:stCxn id="26" idx="7"/>
          </p:cNvCxnSpPr>
          <p:nvPr/>
        </p:nvCxnSpPr>
        <p:spPr>
          <a:xfrm flipV="1">
            <a:off x="2666245" y="4119082"/>
            <a:ext cx="747136" cy="37190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/>
          <p:nvPr/>
        </p:nvCxnSpPr>
        <p:spPr>
          <a:xfrm flipV="1">
            <a:off x="3406962" y="2406499"/>
            <a:ext cx="11885" cy="171258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/>
          <p:cNvSpPr/>
          <p:nvPr/>
        </p:nvSpPr>
        <p:spPr>
          <a:xfrm>
            <a:off x="3229395" y="2839198"/>
            <a:ext cx="405101" cy="8156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Textfeld 24"/>
          <p:cNvSpPr txBox="1"/>
          <p:nvPr/>
        </p:nvSpPr>
        <p:spPr>
          <a:xfrm>
            <a:off x="-418236" y="3594575"/>
            <a:ext cx="1944216" cy="552694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000" kern="0" dirty="0" smtClean="0">
              <a:solidFill>
                <a:srgbClr val="0087DC"/>
              </a:solidFill>
              <a:latin typeface="Arial" pitchFamily="34" charset="0"/>
              <a:ea typeface="+mj-ea"/>
              <a:cs typeface="Arial" pitchFamily="34" charset="0"/>
              <a:sym typeface="Wingdings" panose="05000000000000000000" pitchFamily="2" charset="2"/>
            </a:endParaRPr>
          </a:p>
        </p:txBody>
      </p:sp>
      <p:sp>
        <p:nvSpPr>
          <p:cNvPr id="128" name="Rechteck 76"/>
          <p:cNvSpPr/>
          <p:nvPr/>
        </p:nvSpPr>
        <p:spPr>
          <a:xfrm>
            <a:off x="2944221" y="4200820"/>
            <a:ext cx="102625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900" dirty="0" err="1" smtClean="0"/>
              <a:t>SW_Mockup</a:t>
            </a:r>
            <a:endParaRPr lang="en-GB" sz="600" dirty="0"/>
          </a:p>
        </p:txBody>
      </p:sp>
      <p:sp>
        <p:nvSpPr>
          <p:cNvPr id="133" name="Flussdiagramm: Verbindungsstelle 77"/>
          <p:cNvSpPr/>
          <p:nvPr/>
        </p:nvSpPr>
        <p:spPr>
          <a:xfrm>
            <a:off x="3333212" y="3785727"/>
            <a:ext cx="160338" cy="80963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" dirty="0"/>
          </a:p>
        </p:txBody>
      </p:sp>
      <p:sp>
        <p:nvSpPr>
          <p:cNvPr id="134" name="Rechteck 76"/>
          <p:cNvSpPr/>
          <p:nvPr/>
        </p:nvSpPr>
        <p:spPr>
          <a:xfrm>
            <a:off x="3492597" y="3807092"/>
            <a:ext cx="695234" cy="255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5" tIns="50393" rIns="100785" bIns="50393">
            <a:spAutoFit/>
          </a:bodyPr>
          <a:lstStyle/>
          <a:p>
            <a:r>
              <a:rPr lang="en-US" altLang="en-US" sz="500" dirty="0"/>
              <a:t>SW_22.40.01</a:t>
            </a:r>
          </a:p>
          <a:p>
            <a:r>
              <a:rPr lang="en-US" altLang="en-US" sz="500" dirty="0"/>
              <a:t>New NCD</a:t>
            </a:r>
          </a:p>
        </p:txBody>
      </p:sp>
      <p:sp>
        <p:nvSpPr>
          <p:cNvPr id="44" name="Flussdiagramm: Verbindungsstelle 77"/>
          <p:cNvSpPr/>
          <p:nvPr/>
        </p:nvSpPr>
        <p:spPr>
          <a:xfrm>
            <a:off x="3333212" y="3281068"/>
            <a:ext cx="160338" cy="80963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" dirty="0"/>
          </a:p>
        </p:txBody>
      </p:sp>
      <p:sp>
        <p:nvSpPr>
          <p:cNvPr id="45" name="Rechteck 76"/>
          <p:cNvSpPr/>
          <p:nvPr/>
        </p:nvSpPr>
        <p:spPr>
          <a:xfrm>
            <a:off x="3527733" y="3173396"/>
            <a:ext cx="617424" cy="332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5" tIns="50393" rIns="100785" bIns="50393">
            <a:spAutoFit/>
          </a:bodyPr>
          <a:lstStyle/>
          <a:p>
            <a:r>
              <a:rPr lang="en-US" altLang="en-US" sz="500" dirty="0"/>
              <a:t>SW_22.40.02</a:t>
            </a:r>
          </a:p>
          <a:p>
            <a:r>
              <a:rPr lang="en-US" altLang="en-US" sz="500" dirty="0"/>
              <a:t>Debug </a:t>
            </a:r>
            <a:r>
              <a:rPr lang="en-US" altLang="en-US" sz="500" dirty="0" err="1"/>
              <a:t>msg</a:t>
            </a:r>
            <a:r>
              <a:rPr lang="en-US" altLang="en-US" sz="500" dirty="0"/>
              <a:t> Change</a:t>
            </a:r>
          </a:p>
        </p:txBody>
      </p:sp>
      <p:cxnSp>
        <p:nvCxnSpPr>
          <p:cNvPr id="28" name="Gerade Verbindung mit Pfeil 72"/>
          <p:cNvCxnSpPr/>
          <p:nvPr/>
        </p:nvCxnSpPr>
        <p:spPr>
          <a:xfrm flipH="1" flipV="1">
            <a:off x="4287527" y="1562621"/>
            <a:ext cx="17468" cy="272361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71"/>
          <p:cNvCxnSpPr>
            <a:stCxn id="44" idx="5"/>
          </p:cNvCxnSpPr>
          <p:nvPr/>
        </p:nvCxnSpPr>
        <p:spPr>
          <a:xfrm>
            <a:off x="3470069" y="3350174"/>
            <a:ext cx="829546" cy="95486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ussdiagramm: Verbindungsstelle 4"/>
          <p:cNvSpPr/>
          <p:nvPr/>
        </p:nvSpPr>
        <p:spPr>
          <a:xfrm>
            <a:off x="4241783" y="4286239"/>
            <a:ext cx="160338" cy="8255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" dirty="0"/>
          </a:p>
        </p:txBody>
      </p:sp>
      <p:sp>
        <p:nvSpPr>
          <p:cNvPr id="39" name="Textfeld 77"/>
          <p:cNvSpPr txBox="1">
            <a:spLocks noChangeArrowheads="1"/>
          </p:cNvSpPr>
          <p:nvPr/>
        </p:nvSpPr>
        <p:spPr bwMode="auto">
          <a:xfrm>
            <a:off x="2521800" y="4481392"/>
            <a:ext cx="938474" cy="24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5" tIns="50393" rIns="100785" bIns="50393">
            <a:spAutoFit/>
          </a:bodyPr>
          <a:lstStyle/>
          <a:p>
            <a:pPr algn="r"/>
            <a:r>
              <a:rPr lang="en-IN" sz="900" dirty="0" smtClean="0"/>
              <a:t>SW_22.26.00</a:t>
            </a:r>
            <a:endParaRPr lang="en-GB" sz="900" dirty="0"/>
          </a:p>
        </p:txBody>
      </p:sp>
      <p:sp>
        <p:nvSpPr>
          <p:cNvPr id="42" name="Textfeld 77"/>
          <p:cNvSpPr txBox="1">
            <a:spLocks noChangeArrowheads="1"/>
          </p:cNvSpPr>
          <p:nvPr/>
        </p:nvSpPr>
        <p:spPr bwMode="auto">
          <a:xfrm>
            <a:off x="4330201" y="3663687"/>
            <a:ext cx="1021239" cy="48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5" tIns="50393" rIns="100785" bIns="50393">
            <a:spAutoFit/>
          </a:bodyPr>
          <a:lstStyle>
            <a:defPPr>
              <a:defRPr lang="de-DE"/>
            </a:defPPr>
            <a:lvl1pPr>
              <a:defRPr sz="500"/>
            </a:lvl1pPr>
          </a:lstStyle>
          <a:p>
            <a:r>
              <a:rPr lang="en-IN" dirty="0"/>
              <a:t>New SIP Integration SW_22.38.99</a:t>
            </a:r>
          </a:p>
          <a:p>
            <a:r>
              <a:rPr lang="en-IN" dirty="0"/>
              <a:t>DH FBL supportive(FBL22.35.00) </a:t>
            </a:r>
            <a:r>
              <a:rPr lang="en-IN" dirty="0" err="1"/>
              <a:t>Rel</a:t>
            </a:r>
            <a:r>
              <a:rPr lang="en-IN" dirty="0"/>
              <a:t> 07/11/22</a:t>
            </a:r>
            <a:endParaRPr lang="en-GB" dirty="0"/>
          </a:p>
        </p:txBody>
      </p:sp>
      <p:sp>
        <p:nvSpPr>
          <p:cNvPr id="47" name="Textfeld 77"/>
          <p:cNvSpPr txBox="1">
            <a:spLocks noChangeArrowheads="1"/>
          </p:cNvSpPr>
          <p:nvPr/>
        </p:nvSpPr>
        <p:spPr bwMode="auto">
          <a:xfrm>
            <a:off x="5894965" y="2318564"/>
            <a:ext cx="1148278" cy="40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5" tIns="50393" rIns="100785" bIns="50393">
            <a:spAutoFit/>
          </a:bodyPr>
          <a:lstStyle>
            <a:defPPr>
              <a:defRPr lang="de-DE"/>
            </a:defPPr>
            <a:lvl1pPr>
              <a:defRPr sz="500"/>
            </a:lvl1pPr>
          </a:lstStyle>
          <a:p>
            <a:r>
              <a:rPr lang="en-IN" dirty="0" smtClean="0"/>
              <a:t>SW_22.37.00</a:t>
            </a:r>
            <a:endParaRPr lang="en-IN" dirty="0"/>
          </a:p>
          <a:p>
            <a:r>
              <a:rPr lang="en-IN" dirty="0" smtClean="0"/>
              <a:t>Plan:07/12/22</a:t>
            </a:r>
          </a:p>
          <a:p>
            <a:r>
              <a:rPr lang="en-IN" dirty="0" smtClean="0"/>
              <a:t>FBL release support (22.35.01)</a:t>
            </a:r>
            <a:endParaRPr lang="en-GB" dirty="0"/>
          </a:p>
          <a:p>
            <a:endParaRPr lang="en-GB" dirty="0"/>
          </a:p>
        </p:txBody>
      </p:sp>
      <p:sp>
        <p:nvSpPr>
          <p:cNvPr id="61" name="Textfeld 77"/>
          <p:cNvSpPr txBox="1">
            <a:spLocks noChangeArrowheads="1"/>
          </p:cNvSpPr>
          <p:nvPr/>
        </p:nvSpPr>
        <p:spPr bwMode="auto">
          <a:xfrm>
            <a:off x="4005640" y="4351887"/>
            <a:ext cx="538297" cy="24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5" tIns="50393" rIns="100785" bIns="50393">
            <a:spAutoFit/>
          </a:bodyPr>
          <a:lstStyle/>
          <a:p>
            <a:pPr algn="r"/>
            <a:r>
              <a:rPr lang="en-IN" sz="900" dirty="0" err="1" smtClean="0"/>
              <a:t>Ejad</a:t>
            </a:r>
            <a:r>
              <a:rPr lang="en-IN" sz="900" dirty="0" smtClean="0"/>
              <a:t>  </a:t>
            </a:r>
            <a:endParaRPr lang="en-GB" sz="900" dirty="0"/>
          </a:p>
        </p:txBody>
      </p:sp>
      <p:sp>
        <p:nvSpPr>
          <p:cNvPr id="54" name="Flussdiagramm: Verbindungsstelle 77"/>
          <p:cNvSpPr/>
          <p:nvPr/>
        </p:nvSpPr>
        <p:spPr>
          <a:xfrm>
            <a:off x="4223639" y="3759444"/>
            <a:ext cx="160338" cy="80963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" dirty="0"/>
          </a:p>
        </p:txBody>
      </p:sp>
      <p:sp>
        <p:nvSpPr>
          <p:cNvPr id="51" name="Flussdiagramm: Verbindungsstelle 77"/>
          <p:cNvSpPr/>
          <p:nvPr/>
        </p:nvSpPr>
        <p:spPr>
          <a:xfrm>
            <a:off x="4216092" y="2959440"/>
            <a:ext cx="160338" cy="80963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</a:pPr>
            <a:endParaRPr lang="en-US" sz="500" dirty="0"/>
          </a:p>
        </p:txBody>
      </p:sp>
      <p:sp>
        <p:nvSpPr>
          <p:cNvPr id="60" name="Textfeld 77"/>
          <p:cNvSpPr txBox="1">
            <a:spLocks noChangeArrowheads="1"/>
          </p:cNvSpPr>
          <p:nvPr/>
        </p:nvSpPr>
        <p:spPr bwMode="auto">
          <a:xfrm>
            <a:off x="4345359" y="2668380"/>
            <a:ext cx="1115254" cy="94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5" tIns="50393" rIns="100785" bIns="50393">
            <a:spAutoFit/>
          </a:bodyPr>
          <a:lstStyle/>
          <a:p>
            <a:r>
              <a:rPr lang="en-IN" sz="500" dirty="0" smtClean="0"/>
              <a:t>In:</a:t>
            </a:r>
          </a:p>
          <a:p>
            <a:r>
              <a:rPr lang="en-IN" sz="500" dirty="0" err="1" smtClean="0"/>
              <a:t>SecAccess</a:t>
            </a:r>
            <a:r>
              <a:rPr lang="en-IN" sz="500" dirty="0" smtClean="0"/>
              <a:t> with DDT</a:t>
            </a:r>
          </a:p>
          <a:p>
            <a:r>
              <a:rPr lang="en-IN" sz="500" dirty="0" smtClean="0"/>
              <a:t>Flashing with DH</a:t>
            </a:r>
            <a:endParaRPr lang="en-IN" sz="500" dirty="0"/>
          </a:p>
          <a:p>
            <a:r>
              <a:rPr lang="en-IN" sz="500" dirty="0" smtClean="0"/>
              <a:t>Out:</a:t>
            </a:r>
          </a:p>
          <a:p>
            <a:r>
              <a:rPr lang="en-IN" sz="500" dirty="0" smtClean="0"/>
              <a:t>Service DH protected</a:t>
            </a:r>
            <a:endParaRPr lang="en-IN" sz="500" dirty="0"/>
          </a:p>
          <a:p>
            <a:r>
              <a:rPr lang="en-IN" sz="500" dirty="0" smtClean="0"/>
              <a:t>SW_22.38.98</a:t>
            </a:r>
            <a:endParaRPr lang="en-IN" sz="500" dirty="0"/>
          </a:p>
          <a:p>
            <a:r>
              <a:rPr lang="en-IN" sz="500" dirty="0" smtClean="0"/>
              <a:t>FBL 22.35.01(To support 22.38.98)</a:t>
            </a:r>
          </a:p>
          <a:p>
            <a:r>
              <a:rPr lang="en-IN" sz="500" strike="sngStrike" dirty="0" smtClean="0"/>
              <a:t>FBL22.35.01(new release)</a:t>
            </a:r>
            <a:endParaRPr lang="en-IN" sz="500" strike="sngStrike" dirty="0"/>
          </a:p>
          <a:p>
            <a:r>
              <a:rPr lang="en-IN" sz="500" dirty="0" smtClean="0"/>
              <a:t>17.11.22(internal release) (IDC release)</a:t>
            </a:r>
            <a:endParaRPr lang="en-IN" sz="500" dirty="0"/>
          </a:p>
        </p:txBody>
      </p:sp>
      <p:sp>
        <p:nvSpPr>
          <p:cNvPr id="67" name="Flussdiagramm: Verbindungsstelle 77"/>
          <p:cNvSpPr/>
          <p:nvPr/>
        </p:nvSpPr>
        <p:spPr>
          <a:xfrm>
            <a:off x="4237754" y="2151668"/>
            <a:ext cx="160338" cy="80963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</a:pPr>
            <a:endParaRPr lang="en-US" sz="500" dirty="0"/>
          </a:p>
        </p:txBody>
      </p:sp>
      <p:sp>
        <p:nvSpPr>
          <p:cNvPr id="64" name="Textfeld 77"/>
          <p:cNvSpPr txBox="1">
            <a:spLocks noChangeArrowheads="1"/>
          </p:cNvSpPr>
          <p:nvPr/>
        </p:nvSpPr>
        <p:spPr bwMode="auto">
          <a:xfrm>
            <a:off x="7067187" y="3605787"/>
            <a:ext cx="1392746" cy="640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5" tIns="50393" rIns="100785" bIns="50393">
            <a:spAutoFit/>
          </a:bodyPr>
          <a:lstStyle>
            <a:defPPr>
              <a:defRPr lang="de-DE"/>
            </a:defPPr>
            <a:lvl1pPr>
              <a:defRPr sz="500"/>
            </a:lvl1pPr>
          </a:lstStyle>
          <a:p>
            <a:r>
              <a:rPr lang="en-IN" dirty="0" smtClean="0"/>
              <a:t>(</a:t>
            </a:r>
            <a:r>
              <a:rPr lang="en-IN" dirty="0" err="1" smtClean="0"/>
              <a:t>Diag</a:t>
            </a:r>
            <a:r>
              <a:rPr lang="en-IN" dirty="0" smtClean="0"/>
              <a:t> Hardening Software_2)</a:t>
            </a:r>
          </a:p>
          <a:p>
            <a:r>
              <a:rPr lang="en-IN" dirty="0" smtClean="0"/>
              <a:t>Ver:SW_22.39.99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 smtClean="0"/>
              <a:t>Public </a:t>
            </a:r>
            <a:r>
              <a:rPr lang="en-IN" dirty="0"/>
              <a:t>Key storage </a:t>
            </a:r>
            <a:r>
              <a:rPr lang="en-IN" dirty="0" smtClean="0"/>
              <a:t>handling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 err="1" smtClean="0"/>
              <a:t>Eng</a:t>
            </a:r>
            <a:r>
              <a:rPr lang="en-IN" dirty="0" smtClean="0"/>
              <a:t> Key release</a:t>
            </a:r>
            <a:endParaRPr lang="en-IN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 smtClean="0"/>
              <a:t>DH1 Bug fixes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dirty="0"/>
              <a:t>New feature </a:t>
            </a:r>
            <a:r>
              <a:rPr lang="en-GB" dirty="0" smtClean="0"/>
              <a:t>implementation</a:t>
            </a:r>
            <a:endParaRPr lang="en-I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 smtClean="0"/>
              <a:t>WK7</a:t>
            </a:r>
          </a:p>
        </p:txBody>
      </p:sp>
      <p:cxnSp>
        <p:nvCxnSpPr>
          <p:cNvPr id="65" name="Gerade Verbindung mit Pfeil 71"/>
          <p:cNvCxnSpPr>
            <a:stCxn id="67" idx="4"/>
          </p:cNvCxnSpPr>
          <p:nvPr/>
        </p:nvCxnSpPr>
        <p:spPr>
          <a:xfrm>
            <a:off x="4317923" y="2232631"/>
            <a:ext cx="1577042" cy="219034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72"/>
          <p:cNvCxnSpPr/>
          <p:nvPr/>
        </p:nvCxnSpPr>
        <p:spPr>
          <a:xfrm flipH="1" flipV="1">
            <a:off x="5861020" y="1674471"/>
            <a:ext cx="46223" cy="273559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7"/>
          <p:cNvSpPr txBox="1">
            <a:spLocks noChangeArrowheads="1"/>
          </p:cNvSpPr>
          <p:nvPr/>
        </p:nvSpPr>
        <p:spPr bwMode="auto">
          <a:xfrm>
            <a:off x="7986282" y="2068941"/>
            <a:ext cx="1148278" cy="48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5" tIns="50393" rIns="100785" bIns="50393">
            <a:spAutoFit/>
          </a:bodyPr>
          <a:lstStyle>
            <a:defPPr>
              <a:defRPr lang="de-DE"/>
            </a:defPPr>
            <a:lvl1pPr>
              <a:defRPr sz="500"/>
            </a:lvl1pPr>
          </a:lstStyle>
          <a:p>
            <a:r>
              <a:rPr lang="en-IN" dirty="0" err="1" smtClean="0"/>
              <a:t>Ver</a:t>
            </a:r>
            <a:r>
              <a:rPr lang="en-IN" dirty="0" smtClean="0"/>
              <a:t> SW_23.15.00_Internal(serial) and 23.15.01_Internal(</a:t>
            </a:r>
            <a:r>
              <a:rPr lang="en-IN" dirty="0" err="1" smtClean="0"/>
              <a:t>Eng</a:t>
            </a:r>
            <a:r>
              <a:rPr lang="en-IN" dirty="0" smtClean="0"/>
              <a:t> Key)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 smtClean="0"/>
              <a:t>Only </a:t>
            </a:r>
            <a:r>
              <a:rPr lang="en-IN" dirty="0"/>
              <a:t>Logistic </a:t>
            </a:r>
            <a:r>
              <a:rPr lang="en-IN" dirty="0" smtClean="0"/>
              <a:t>change</a:t>
            </a:r>
            <a:endParaRPr lang="en-IN" strike="sngStrike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 smtClean="0"/>
              <a:t>Vector FBL Integration</a:t>
            </a:r>
            <a:endParaRPr lang="en-IN" strike="sngStrike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 smtClean="0"/>
              <a:t>WK 20.1</a:t>
            </a:r>
          </a:p>
        </p:txBody>
      </p:sp>
      <p:cxnSp>
        <p:nvCxnSpPr>
          <p:cNvPr id="78" name="Gerade Verbindung mit Pfeil 72"/>
          <p:cNvCxnSpPr/>
          <p:nvPr/>
        </p:nvCxnSpPr>
        <p:spPr>
          <a:xfrm flipV="1">
            <a:off x="6980741" y="0"/>
            <a:ext cx="25026" cy="431136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ussdiagramm: Verbindungsstelle 77"/>
          <p:cNvSpPr/>
          <p:nvPr/>
        </p:nvSpPr>
        <p:spPr>
          <a:xfrm>
            <a:off x="5781744" y="2448204"/>
            <a:ext cx="160338" cy="80963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" dirty="0"/>
          </a:p>
        </p:txBody>
      </p:sp>
      <p:cxnSp>
        <p:nvCxnSpPr>
          <p:cNvPr id="80" name="Gerade Verbindung mit Pfeil 71"/>
          <p:cNvCxnSpPr>
            <a:stCxn id="79" idx="5"/>
          </p:cNvCxnSpPr>
          <p:nvPr/>
        </p:nvCxnSpPr>
        <p:spPr>
          <a:xfrm>
            <a:off x="5918601" y="2517310"/>
            <a:ext cx="1054508" cy="180238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77"/>
          <p:cNvSpPr txBox="1">
            <a:spLocks noChangeArrowheads="1"/>
          </p:cNvSpPr>
          <p:nvPr/>
        </p:nvSpPr>
        <p:spPr bwMode="auto">
          <a:xfrm>
            <a:off x="4425602" y="2089650"/>
            <a:ext cx="1148278" cy="40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5" tIns="50393" rIns="100785" bIns="50393">
            <a:spAutoFit/>
          </a:bodyPr>
          <a:lstStyle>
            <a:defPPr>
              <a:defRPr lang="de-DE"/>
            </a:defPPr>
            <a:lvl1pPr>
              <a:defRPr sz="500"/>
            </a:lvl1pPr>
          </a:lstStyle>
          <a:p>
            <a:r>
              <a:rPr lang="en-IN" dirty="0"/>
              <a:t>DH  </a:t>
            </a:r>
            <a:r>
              <a:rPr lang="en-IN" dirty="0" smtClean="0"/>
              <a:t>SW_22.38.97</a:t>
            </a:r>
            <a:endParaRPr lang="en-IN" dirty="0"/>
          </a:p>
          <a:p>
            <a:r>
              <a:rPr lang="en-IN" dirty="0" smtClean="0"/>
              <a:t>Plan:24/11/22</a:t>
            </a:r>
          </a:p>
          <a:p>
            <a:r>
              <a:rPr lang="en-IN" dirty="0" smtClean="0"/>
              <a:t>FBL release (22.35.01)</a:t>
            </a:r>
            <a:endParaRPr lang="en-GB" dirty="0"/>
          </a:p>
          <a:p>
            <a:endParaRPr lang="en-GB" dirty="0"/>
          </a:p>
        </p:txBody>
      </p:sp>
      <p:sp>
        <p:nvSpPr>
          <p:cNvPr id="43" name="Flussdiagramm: Verbindungsstelle 4"/>
          <p:cNvSpPr/>
          <p:nvPr/>
        </p:nvSpPr>
        <p:spPr>
          <a:xfrm>
            <a:off x="5810767" y="4410408"/>
            <a:ext cx="160338" cy="8255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" dirty="0"/>
          </a:p>
        </p:txBody>
      </p:sp>
      <p:sp>
        <p:nvSpPr>
          <p:cNvPr id="46" name="Flussdiagramm: Verbindungsstelle 4"/>
          <p:cNvSpPr/>
          <p:nvPr/>
        </p:nvSpPr>
        <p:spPr>
          <a:xfrm>
            <a:off x="6892558" y="4274253"/>
            <a:ext cx="160338" cy="8255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" dirty="0"/>
          </a:p>
        </p:txBody>
      </p:sp>
      <p:sp>
        <p:nvSpPr>
          <p:cNvPr id="48" name="Textfeld 77"/>
          <p:cNvSpPr txBox="1">
            <a:spLocks noChangeArrowheads="1"/>
          </p:cNvSpPr>
          <p:nvPr/>
        </p:nvSpPr>
        <p:spPr bwMode="auto">
          <a:xfrm>
            <a:off x="6509179" y="4380471"/>
            <a:ext cx="1296144" cy="24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5" tIns="50393" rIns="100785" bIns="50393">
            <a:spAutoFit/>
          </a:bodyPr>
          <a:lstStyle/>
          <a:p>
            <a:pPr algn="r"/>
            <a:r>
              <a:rPr lang="en-IN" sz="900" dirty="0" err="1" smtClean="0"/>
              <a:t>DES_Cyber</a:t>
            </a:r>
            <a:r>
              <a:rPr lang="en-IN" sz="900" dirty="0" smtClean="0"/>
              <a:t> Security  </a:t>
            </a:r>
            <a:endParaRPr lang="en-GB" sz="900" dirty="0"/>
          </a:p>
        </p:txBody>
      </p:sp>
      <p:sp>
        <p:nvSpPr>
          <p:cNvPr id="49" name="Textfeld 77"/>
          <p:cNvSpPr txBox="1">
            <a:spLocks noChangeArrowheads="1"/>
          </p:cNvSpPr>
          <p:nvPr/>
        </p:nvSpPr>
        <p:spPr bwMode="auto">
          <a:xfrm>
            <a:off x="5357814" y="4472022"/>
            <a:ext cx="1107354" cy="378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5" tIns="50393" rIns="100785" bIns="50393">
            <a:spAutoFit/>
          </a:bodyPr>
          <a:lstStyle/>
          <a:p>
            <a:pPr algn="r"/>
            <a:r>
              <a:rPr lang="en-IN" sz="900" dirty="0" smtClean="0"/>
              <a:t>DH1 Release Branch</a:t>
            </a:r>
            <a:endParaRPr lang="en-GB" sz="900" dirty="0"/>
          </a:p>
        </p:txBody>
      </p:sp>
      <p:sp>
        <p:nvSpPr>
          <p:cNvPr id="50" name="Rechteck 75"/>
          <p:cNvSpPr/>
          <p:nvPr/>
        </p:nvSpPr>
        <p:spPr>
          <a:xfrm>
            <a:off x="5658469" y="2134280"/>
            <a:ext cx="405101" cy="8156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4" name="Flussdiagramm: Verbindungsstelle 77"/>
          <p:cNvSpPr/>
          <p:nvPr/>
        </p:nvSpPr>
        <p:spPr>
          <a:xfrm>
            <a:off x="6900572" y="3885320"/>
            <a:ext cx="160338" cy="80963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" dirty="0"/>
          </a:p>
        </p:txBody>
      </p:sp>
      <p:sp>
        <p:nvSpPr>
          <p:cNvPr id="52" name="Flussdiagramm: Verbindungsstelle 77"/>
          <p:cNvSpPr/>
          <p:nvPr/>
        </p:nvSpPr>
        <p:spPr>
          <a:xfrm>
            <a:off x="6908773" y="2256099"/>
            <a:ext cx="160338" cy="80963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" dirty="0"/>
          </a:p>
        </p:txBody>
      </p:sp>
      <p:sp>
        <p:nvSpPr>
          <p:cNvPr id="53" name="Textfeld 77"/>
          <p:cNvSpPr txBox="1">
            <a:spLocks noChangeArrowheads="1"/>
          </p:cNvSpPr>
          <p:nvPr/>
        </p:nvSpPr>
        <p:spPr bwMode="auto">
          <a:xfrm>
            <a:off x="7129146" y="2630454"/>
            <a:ext cx="1148278" cy="48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5" tIns="50393" rIns="100785" bIns="50393">
            <a:spAutoFit/>
          </a:bodyPr>
          <a:lstStyle>
            <a:defPPr>
              <a:defRPr lang="de-DE"/>
            </a:defPPr>
            <a:lvl1pPr>
              <a:defRPr sz="500"/>
            </a:lvl1pPr>
          </a:lstStyle>
          <a:p>
            <a:r>
              <a:rPr lang="en-IN" dirty="0" err="1" smtClean="0"/>
              <a:t>Ver</a:t>
            </a:r>
            <a:r>
              <a:rPr lang="en-IN" dirty="0" smtClean="0"/>
              <a:t> </a:t>
            </a:r>
            <a:r>
              <a:rPr lang="en-IN" dirty="0"/>
              <a:t>SW_23.15.99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/>
              <a:t>DST Developer level test and bug </a:t>
            </a:r>
            <a:r>
              <a:rPr lang="en-IN" dirty="0" smtClean="0"/>
              <a:t>fix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 err="1"/>
              <a:t>Jtag</a:t>
            </a:r>
            <a:r>
              <a:rPr lang="en-IN" dirty="0"/>
              <a:t> Access </a:t>
            </a:r>
            <a:r>
              <a:rPr lang="en-IN" dirty="0" smtClean="0"/>
              <a:t>protection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 smtClean="0"/>
              <a:t>WK 15.5</a:t>
            </a:r>
          </a:p>
        </p:txBody>
      </p:sp>
      <p:sp>
        <p:nvSpPr>
          <p:cNvPr id="55" name="Flussdiagramm: Verbindungsstelle 77"/>
          <p:cNvSpPr/>
          <p:nvPr/>
        </p:nvSpPr>
        <p:spPr>
          <a:xfrm>
            <a:off x="6910567" y="2898763"/>
            <a:ext cx="160338" cy="80963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" dirty="0"/>
          </a:p>
        </p:txBody>
      </p:sp>
      <p:sp>
        <p:nvSpPr>
          <p:cNvPr id="56" name="Flussdiagramm: Verbindungsstelle 77"/>
          <p:cNvSpPr/>
          <p:nvPr/>
        </p:nvSpPr>
        <p:spPr>
          <a:xfrm>
            <a:off x="6905208" y="3324991"/>
            <a:ext cx="160338" cy="80963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" dirty="0"/>
          </a:p>
        </p:txBody>
      </p:sp>
      <p:sp>
        <p:nvSpPr>
          <p:cNvPr id="57" name="Textfeld 77"/>
          <p:cNvSpPr txBox="1">
            <a:spLocks noChangeArrowheads="1"/>
          </p:cNvSpPr>
          <p:nvPr/>
        </p:nvSpPr>
        <p:spPr bwMode="auto">
          <a:xfrm>
            <a:off x="8011768" y="3151197"/>
            <a:ext cx="1148278" cy="332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5" tIns="50393" rIns="100785" bIns="50393">
            <a:spAutoFit/>
          </a:bodyPr>
          <a:lstStyle>
            <a:defPPr>
              <a:defRPr lang="de-DE"/>
            </a:defPPr>
            <a:lvl1pPr>
              <a:defRPr sz="500"/>
            </a:lvl1pPr>
          </a:lstStyle>
          <a:p>
            <a:r>
              <a:rPr lang="en-IN" dirty="0" err="1" smtClean="0"/>
              <a:t>Ver</a:t>
            </a:r>
            <a:r>
              <a:rPr lang="en-IN" dirty="0" smtClean="0"/>
              <a:t> SW_22.39.98</a:t>
            </a:r>
            <a:endParaRPr lang="en-IN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 smtClean="0"/>
              <a:t>Serial </a:t>
            </a:r>
            <a:r>
              <a:rPr lang="en-IN" dirty="0"/>
              <a:t>Key Release</a:t>
            </a:r>
            <a:endParaRPr lang="en-GB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 smtClean="0"/>
              <a:t>WK7</a:t>
            </a:r>
          </a:p>
        </p:txBody>
      </p:sp>
      <p:sp>
        <p:nvSpPr>
          <p:cNvPr id="58" name="Flussdiagramm: Verbindungsstelle 77"/>
          <p:cNvSpPr/>
          <p:nvPr/>
        </p:nvSpPr>
        <p:spPr>
          <a:xfrm>
            <a:off x="6908883" y="1819420"/>
            <a:ext cx="160338" cy="80963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" dirty="0"/>
          </a:p>
        </p:txBody>
      </p:sp>
      <p:sp>
        <p:nvSpPr>
          <p:cNvPr id="62" name="Textfeld 77"/>
          <p:cNvSpPr txBox="1">
            <a:spLocks noChangeArrowheads="1"/>
          </p:cNvSpPr>
          <p:nvPr/>
        </p:nvSpPr>
        <p:spPr bwMode="auto">
          <a:xfrm>
            <a:off x="7092193" y="1562621"/>
            <a:ext cx="1148278" cy="48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5" tIns="50393" rIns="100785" bIns="50393">
            <a:spAutoFit/>
          </a:bodyPr>
          <a:lstStyle>
            <a:defPPr>
              <a:defRPr lang="de-DE"/>
            </a:defPPr>
            <a:lvl1pPr>
              <a:defRPr sz="500"/>
            </a:lvl1pPr>
          </a:lstStyle>
          <a:p>
            <a:r>
              <a:rPr lang="en-IN" dirty="0" err="1" smtClean="0"/>
              <a:t>Ver</a:t>
            </a:r>
            <a:r>
              <a:rPr lang="en-IN" dirty="0" smtClean="0"/>
              <a:t> SW_23.15.02_Internal(</a:t>
            </a:r>
            <a:r>
              <a:rPr lang="en-IN" dirty="0" err="1" smtClean="0"/>
              <a:t>Eng</a:t>
            </a:r>
            <a:r>
              <a:rPr lang="en-IN" dirty="0" smtClean="0"/>
              <a:t> Key)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 smtClean="0"/>
              <a:t>NRC-22 Bug fix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 smtClean="0"/>
              <a:t>DST and RTT Fix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/>
              <a:t>WK </a:t>
            </a:r>
            <a:r>
              <a:rPr lang="en-IN" dirty="0" smtClean="0"/>
              <a:t>21.2</a:t>
            </a:r>
            <a:endParaRPr lang="en-IN" strike="sngStrike" dirty="0" smtClean="0"/>
          </a:p>
        </p:txBody>
      </p:sp>
      <p:sp>
        <p:nvSpPr>
          <p:cNvPr id="63" name="Flussdiagramm: Verbindungsstelle 77"/>
          <p:cNvSpPr/>
          <p:nvPr/>
        </p:nvSpPr>
        <p:spPr>
          <a:xfrm>
            <a:off x="6906849" y="1369112"/>
            <a:ext cx="160338" cy="80963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" dirty="0"/>
          </a:p>
        </p:txBody>
      </p:sp>
      <p:sp>
        <p:nvSpPr>
          <p:cNvPr id="69" name="Textfeld 77"/>
          <p:cNvSpPr txBox="1">
            <a:spLocks noChangeArrowheads="1"/>
          </p:cNvSpPr>
          <p:nvPr/>
        </p:nvSpPr>
        <p:spPr bwMode="auto">
          <a:xfrm>
            <a:off x="7900074" y="1178957"/>
            <a:ext cx="1119718" cy="48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5" tIns="50393" rIns="100785" bIns="50393">
            <a:spAutoFit/>
          </a:bodyPr>
          <a:lstStyle>
            <a:defPPr>
              <a:defRPr lang="de-DE"/>
            </a:defPPr>
            <a:lvl1pPr>
              <a:defRPr sz="500"/>
            </a:lvl1pPr>
          </a:lstStyle>
          <a:p>
            <a:r>
              <a:rPr lang="en-IN" dirty="0" err="1" smtClean="0"/>
              <a:t>Ver</a:t>
            </a:r>
            <a:r>
              <a:rPr lang="en-IN" dirty="0" smtClean="0"/>
              <a:t> SW_23.15.03_Internal(</a:t>
            </a:r>
            <a:r>
              <a:rPr lang="en-IN" dirty="0" err="1" smtClean="0"/>
              <a:t>Eng</a:t>
            </a:r>
            <a:r>
              <a:rPr lang="en-IN" dirty="0" smtClean="0"/>
              <a:t> Key) </a:t>
            </a:r>
          </a:p>
          <a:p>
            <a:r>
              <a:rPr lang="en-IN" dirty="0" smtClean="0"/>
              <a:t>Bug fix (Virgin flag and NRC 37 bug)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 smtClean="0"/>
              <a:t>WK 21.5</a:t>
            </a:r>
            <a:endParaRPr lang="en-IN" strike="sngStrike" dirty="0" smtClean="0"/>
          </a:p>
        </p:txBody>
      </p:sp>
      <p:sp>
        <p:nvSpPr>
          <p:cNvPr id="70" name="Flussdiagramm: Verbindungsstelle 77"/>
          <p:cNvSpPr/>
          <p:nvPr/>
        </p:nvSpPr>
        <p:spPr>
          <a:xfrm>
            <a:off x="6910567" y="996378"/>
            <a:ext cx="160338" cy="80963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" dirty="0"/>
          </a:p>
        </p:txBody>
      </p:sp>
      <p:sp>
        <p:nvSpPr>
          <p:cNvPr id="77" name="Textfeld 77"/>
          <p:cNvSpPr txBox="1">
            <a:spLocks noChangeArrowheads="1"/>
          </p:cNvSpPr>
          <p:nvPr/>
        </p:nvSpPr>
        <p:spPr bwMode="auto">
          <a:xfrm>
            <a:off x="7095433" y="842327"/>
            <a:ext cx="1119718" cy="40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5" tIns="50393" rIns="100785" bIns="50393">
            <a:spAutoFit/>
          </a:bodyPr>
          <a:lstStyle>
            <a:defPPr>
              <a:defRPr lang="de-DE"/>
            </a:defPPr>
            <a:lvl1pPr>
              <a:defRPr sz="500"/>
            </a:lvl1pPr>
          </a:lstStyle>
          <a:p>
            <a:r>
              <a:rPr lang="en-IN" dirty="0" err="1" smtClean="0"/>
              <a:t>Ver</a:t>
            </a:r>
            <a:r>
              <a:rPr lang="en-IN" dirty="0" smtClean="0"/>
              <a:t> SW_23.15.00(Serial Key)</a:t>
            </a:r>
          </a:p>
          <a:p>
            <a:r>
              <a:rPr lang="en-IN" dirty="0" smtClean="0"/>
              <a:t>SW_23_15_04 (</a:t>
            </a:r>
            <a:r>
              <a:rPr lang="en-IN" dirty="0" err="1" smtClean="0"/>
              <a:t>Eng</a:t>
            </a:r>
            <a:r>
              <a:rPr lang="en-IN" dirty="0" smtClean="0"/>
              <a:t> Key)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 smtClean="0"/>
              <a:t>Final Release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 smtClean="0"/>
              <a:t>WK </a:t>
            </a:r>
            <a:r>
              <a:rPr lang="en-IN" strike="sngStrike" dirty="0" smtClean="0"/>
              <a:t>22.1 </a:t>
            </a:r>
            <a:r>
              <a:rPr lang="en-IN" dirty="0" smtClean="0"/>
              <a:t>22.3</a:t>
            </a:r>
            <a:endParaRPr lang="en-IN" dirty="0"/>
          </a:p>
        </p:txBody>
      </p:sp>
      <p:sp>
        <p:nvSpPr>
          <p:cNvPr id="86" name="Flussdiagramm: Verbindungsstelle 77"/>
          <p:cNvSpPr/>
          <p:nvPr/>
        </p:nvSpPr>
        <p:spPr>
          <a:xfrm>
            <a:off x="6913443" y="458361"/>
            <a:ext cx="160338" cy="80963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" dirty="0"/>
          </a:p>
        </p:txBody>
      </p:sp>
      <p:sp>
        <p:nvSpPr>
          <p:cNvPr id="88" name="Textfeld 77"/>
          <p:cNvSpPr txBox="1">
            <a:spLocks noChangeArrowheads="1"/>
          </p:cNvSpPr>
          <p:nvPr/>
        </p:nvSpPr>
        <p:spPr bwMode="auto">
          <a:xfrm>
            <a:off x="7079154" y="315233"/>
            <a:ext cx="1119718" cy="332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5" tIns="50393" rIns="100785" bIns="50393">
            <a:spAutoFit/>
          </a:bodyPr>
          <a:lstStyle>
            <a:defPPr>
              <a:defRPr lang="de-DE"/>
            </a:defPPr>
            <a:lvl1pPr>
              <a:defRPr sz="500"/>
            </a:lvl1pPr>
          </a:lstStyle>
          <a:p>
            <a:r>
              <a:rPr lang="en-IN" dirty="0" err="1" smtClean="0"/>
              <a:t>Ver</a:t>
            </a:r>
            <a:r>
              <a:rPr lang="en-IN" dirty="0" smtClean="0"/>
              <a:t> SW_23.16.98(</a:t>
            </a:r>
            <a:r>
              <a:rPr lang="en-IN" dirty="0" err="1" smtClean="0"/>
              <a:t>Eng</a:t>
            </a:r>
            <a:r>
              <a:rPr lang="en-IN" dirty="0" smtClean="0"/>
              <a:t> Key)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 smtClean="0"/>
              <a:t>WK 28.1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 smtClean="0"/>
              <a:t>Masking for Lower current </a:t>
            </a:r>
            <a:endParaRPr lang="en-IN" dirty="0"/>
          </a:p>
        </p:txBody>
      </p:sp>
      <p:sp>
        <p:nvSpPr>
          <p:cNvPr id="89" name="Flussdiagramm: Verbindungsstelle 77"/>
          <p:cNvSpPr/>
          <p:nvPr/>
        </p:nvSpPr>
        <p:spPr>
          <a:xfrm>
            <a:off x="6918083" y="716048"/>
            <a:ext cx="160338" cy="80963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" dirty="0"/>
          </a:p>
        </p:txBody>
      </p:sp>
      <p:sp>
        <p:nvSpPr>
          <p:cNvPr id="90" name="Textfeld 77"/>
          <p:cNvSpPr txBox="1">
            <a:spLocks noChangeArrowheads="1"/>
          </p:cNvSpPr>
          <p:nvPr/>
        </p:nvSpPr>
        <p:spPr bwMode="auto">
          <a:xfrm>
            <a:off x="7922938" y="587796"/>
            <a:ext cx="1119718" cy="332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5" tIns="50393" rIns="100785" bIns="50393">
            <a:spAutoFit/>
          </a:bodyPr>
          <a:lstStyle>
            <a:defPPr>
              <a:defRPr lang="de-DE"/>
            </a:defPPr>
            <a:lvl1pPr>
              <a:defRPr sz="500"/>
            </a:lvl1pPr>
          </a:lstStyle>
          <a:p>
            <a:r>
              <a:rPr lang="en-IN" dirty="0" smtClean="0"/>
              <a:t>SW_23.16.99 (</a:t>
            </a:r>
            <a:r>
              <a:rPr lang="en-IN" dirty="0" err="1" smtClean="0"/>
              <a:t>Eng</a:t>
            </a:r>
            <a:r>
              <a:rPr lang="en-IN" dirty="0" smtClean="0"/>
              <a:t> Key)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 smtClean="0"/>
              <a:t>WK 27.4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 smtClean="0"/>
              <a:t>Bug fix (DTC)</a:t>
            </a:r>
            <a:endParaRPr lang="en-IN" dirty="0"/>
          </a:p>
        </p:txBody>
      </p:sp>
      <p:sp>
        <p:nvSpPr>
          <p:cNvPr id="91" name="Flussdiagramm: Verbindungsstelle 77"/>
          <p:cNvSpPr/>
          <p:nvPr/>
        </p:nvSpPr>
        <p:spPr>
          <a:xfrm>
            <a:off x="6918083" y="203188"/>
            <a:ext cx="160338" cy="80963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" dirty="0"/>
          </a:p>
        </p:txBody>
      </p:sp>
      <p:sp>
        <p:nvSpPr>
          <p:cNvPr id="92" name="Textfeld 77"/>
          <p:cNvSpPr txBox="1">
            <a:spLocks noChangeArrowheads="1"/>
          </p:cNvSpPr>
          <p:nvPr/>
        </p:nvSpPr>
        <p:spPr bwMode="auto">
          <a:xfrm>
            <a:off x="7922938" y="98954"/>
            <a:ext cx="1119718" cy="48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5" tIns="50393" rIns="100785" bIns="50393">
            <a:spAutoFit/>
          </a:bodyPr>
          <a:lstStyle>
            <a:defPPr>
              <a:defRPr lang="de-DE"/>
            </a:defPPr>
            <a:lvl1pPr>
              <a:defRPr sz="500"/>
            </a:lvl1pPr>
          </a:lstStyle>
          <a:p>
            <a:r>
              <a:rPr lang="en-IN" dirty="0" err="1" smtClean="0"/>
              <a:t>Ver</a:t>
            </a:r>
            <a:r>
              <a:rPr lang="en-IN" dirty="0" smtClean="0"/>
              <a:t> SW_23.16.00(</a:t>
            </a:r>
            <a:r>
              <a:rPr lang="en-IN" dirty="0" err="1" smtClean="0"/>
              <a:t>Eng</a:t>
            </a:r>
            <a:r>
              <a:rPr lang="en-IN" dirty="0" smtClean="0"/>
              <a:t> Key) Delta release and </a:t>
            </a:r>
          </a:p>
          <a:p>
            <a:r>
              <a:rPr lang="en-IN" dirty="0" err="1" smtClean="0"/>
              <a:t>Ver</a:t>
            </a:r>
            <a:r>
              <a:rPr lang="en-IN" dirty="0" smtClean="0"/>
              <a:t> Sw_23_15.00 (Serial) for customer release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 smtClean="0"/>
              <a:t>WK 28.5 </a:t>
            </a:r>
            <a:endParaRPr lang="en-IN" dirty="0"/>
          </a:p>
        </p:txBody>
      </p:sp>
      <p:cxnSp>
        <p:nvCxnSpPr>
          <p:cNvPr id="66" name="Gerade Verbindung mit Pfeil 71"/>
          <p:cNvCxnSpPr>
            <a:stCxn id="91" idx="4"/>
          </p:cNvCxnSpPr>
          <p:nvPr/>
        </p:nvCxnSpPr>
        <p:spPr>
          <a:xfrm>
            <a:off x="6998252" y="284151"/>
            <a:ext cx="2277353" cy="418311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2"/>
          <p:cNvCxnSpPr/>
          <p:nvPr/>
        </p:nvCxnSpPr>
        <p:spPr>
          <a:xfrm flipV="1">
            <a:off x="9272852" y="1562621"/>
            <a:ext cx="27207" cy="288906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ussdiagramm: Verbindungsstelle 77"/>
          <p:cNvSpPr/>
          <p:nvPr/>
        </p:nvSpPr>
        <p:spPr>
          <a:xfrm>
            <a:off x="9195436" y="3853958"/>
            <a:ext cx="160338" cy="80963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" dirty="0"/>
          </a:p>
        </p:txBody>
      </p:sp>
      <p:sp>
        <p:nvSpPr>
          <p:cNvPr id="83" name="Textfeld 77"/>
          <p:cNvSpPr txBox="1">
            <a:spLocks noChangeArrowheads="1"/>
          </p:cNvSpPr>
          <p:nvPr/>
        </p:nvSpPr>
        <p:spPr bwMode="auto">
          <a:xfrm>
            <a:off x="9218336" y="3896449"/>
            <a:ext cx="1148278" cy="717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5" tIns="50393" rIns="100785" bIns="50393">
            <a:spAutoFit/>
          </a:bodyPr>
          <a:lstStyle>
            <a:defPPr>
              <a:defRPr lang="de-DE"/>
            </a:defPPr>
            <a:lvl1pPr>
              <a:defRPr sz="500"/>
            </a:lvl1pPr>
          </a:lstStyle>
          <a:p>
            <a:r>
              <a:rPr lang="en-IN" dirty="0" err="1" smtClean="0"/>
              <a:t>Ver</a:t>
            </a:r>
            <a:r>
              <a:rPr lang="en-IN" dirty="0" smtClean="0"/>
              <a:t> SW_23.39.99</a:t>
            </a:r>
            <a:endParaRPr lang="en-IN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 smtClean="0"/>
              <a:t>Bug fix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 smtClean="0"/>
              <a:t>Security Delay improvement (10 to 16 Minutes)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 smtClean="0"/>
              <a:t>Hash algorithm function in </a:t>
            </a:r>
            <a:r>
              <a:rPr lang="en-IN" dirty="0" err="1" smtClean="0"/>
              <a:t>Appl</a:t>
            </a:r>
            <a:r>
              <a:rPr lang="en-IN" dirty="0" smtClean="0"/>
              <a:t> </a:t>
            </a:r>
            <a:endParaRPr lang="en-GB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 smtClean="0"/>
              <a:t>WK41.5</a:t>
            </a:r>
          </a:p>
        </p:txBody>
      </p:sp>
      <p:sp>
        <p:nvSpPr>
          <p:cNvPr id="85" name="Textfeld 77"/>
          <p:cNvSpPr txBox="1">
            <a:spLocks noChangeArrowheads="1"/>
          </p:cNvSpPr>
          <p:nvPr/>
        </p:nvSpPr>
        <p:spPr bwMode="auto">
          <a:xfrm>
            <a:off x="9361508" y="2766677"/>
            <a:ext cx="1148278" cy="56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5" tIns="50393" rIns="100785" bIns="50393">
            <a:spAutoFit/>
          </a:bodyPr>
          <a:lstStyle>
            <a:defPPr>
              <a:defRPr lang="de-DE"/>
            </a:defPPr>
            <a:lvl1pPr>
              <a:defRPr sz="500"/>
            </a:lvl1pPr>
          </a:lstStyle>
          <a:p>
            <a:r>
              <a:rPr lang="en-IN" dirty="0" err="1" smtClean="0"/>
              <a:t>Ver</a:t>
            </a:r>
            <a:r>
              <a:rPr lang="en-IN" dirty="0" smtClean="0"/>
              <a:t> SW_23.39.97 </a:t>
            </a:r>
            <a:r>
              <a:rPr lang="en-IN" dirty="0" smtClean="0"/>
              <a:t>( Engineering key)</a:t>
            </a:r>
            <a:endParaRPr lang="en-IN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 smtClean="0"/>
              <a:t>Test </a:t>
            </a:r>
            <a:r>
              <a:rPr lang="en-IN" dirty="0" smtClean="0"/>
              <a:t>Review Bug fix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/>
              <a:t>WK </a:t>
            </a:r>
            <a:r>
              <a:rPr lang="en-IN" dirty="0" smtClean="0"/>
              <a:t>47.3</a:t>
            </a:r>
            <a:endParaRPr lang="en-IN" dirty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IN" dirty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  <p:sp>
        <p:nvSpPr>
          <p:cNvPr id="87" name="Flussdiagramm: Verbindungsstelle 77"/>
          <p:cNvSpPr/>
          <p:nvPr/>
        </p:nvSpPr>
        <p:spPr>
          <a:xfrm>
            <a:off x="9211893" y="2918958"/>
            <a:ext cx="160338" cy="80963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" dirty="0"/>
          </a:p>
        </p:txBody>
      </p:sp>
      <p:sp>
        <p:nvSpPr>
          <p:cNvPr id="93" name="Flussdiagramm: Verbindungsstelle 77"/>
          <p:cNvSpPr/>
          <p:nvPr/>
        </p:nvSpPr>
        <p:spPr>
          <a:xfrm>
            <a:off x="9206286" y="3457558"/>
            <a:ext cx="160338" cy="80963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" dirty="0"/>
          </a:p>
        </p:txBody>
      </p:sp>
      <p:sp>
        <p:nvSpPr>
          <p:cNvPr id="94" name="Textfeld 77"/>
          <p:cNvSpPr txBox="1">
            <a:spLocks noChangeArrowheads="1"/>
          </p:cNvSpPr>
          <p:nvPr/>
        </p:nvSpPr>
        <p:spPr bwMode="auto">
          <a:xfrm>
            <a:off x="9421140" y="3368987"/>
            <a:ext cx="1148278" cy="56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5" tIns="50393" rIns="100785" bIns="50393">
            <a:spAutoFit/>
          </a:bodyPr>
          <a:lstStyle>
            <a:defPPr>
              <a:defRPr lang="de-DE"/>
            </a:defPPr>
            <a:lvl1pPr>
              <a:defRPr sz="500"/>
            </a:lvl1pPr>
          </a:lstStyle>
          <a:p>
            <a:r>
              <a:rPr lang="en-IN" dirty="0" err="1" smtClean="0"/>
              <a:t>Ver</a:t>
            </a:r>
            <a:r>
              <a:rPr lang="en-IN" dirty="0" smtClean="0"/>
              <a:t> SW_23.39.98</a:t>
            </a:r>
            <a:endParaRPr lang="en-IN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 smtClean="0"/>
              <a:t>Intermediate Customer release with serial Key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 smtClean="0"/>
              <a:t>Part number update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 smtClean="0"/>
              <a:t>WK 43.3</a:t>
            </a:r>
            <a:endParaRPr lang="en-IN" dirty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  <p:sp>
        <p:nvSpPr>
          <p:cNvPr id="95" name="Flussdiagramm: Verbindungsstelle 77"/>
          <p:cNvSpPr/>
          <p:nvPr/>
        </p:nvSpPr>
        <p:spPr>
          <a:xfrm>
            <a:off x="9221796" y="1867939"/>
            <a:ext cx="160338" cy="80963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" dirty="0"/>
          </a:p>
        </p:txBody>
      </p:sp>
      <p:sp>
        <p:nvSpPr>
          <p:cNvPr id="96" name="Textfeld 77"/>
          <p:cNvSpPr txBox="1">
            <a:spLocks noChangeArrowheads="1"/>
          </p:cNvSpPr>
          <p:nvPr/>
        </p:nvSpPr>
        <p:spPr bwMode="auto">
          <a:xfrm>
            <a:off x="9421140" y="1754820"/>
            <a:ext cx="1148278" cy="40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5" tIns="50393" rIns="100785" bIns="50393">
            <a:spAutoFit/>
          </a:bodyPr>
          <a:lstStyle>
            <a:defPPr>
              <a:defRPr lang="de-DE"/>
            </a:defPPr>
            <a:lvl1pPr>
              <a:defRPr sz="500"/>
            </a:lvl1pPr>
          </a:lstStyle>
          <a:p>
            <a:r>
              <a:rPr lang="en-IN" dirty="0" err="1" smtClean="0"/>
              <a:t>Ver</a:t>
            </a:r>
            <a:r>
              <a:rPr lang="en-IN" dirty="0" smtClean="0"/>
              <a:t> SW_23.39.00</a:t>
            </a:r>
            <a:endParaRPr lang="en-IN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 smtClean="0"/>
              <a:t>Customer release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 smtClean="0"/>
              <a:t>WK48.5</a:t>
            </a:r>
            <a:endParaRPr lang="en-IN" dirty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  <p:sp>
        <p:nvSpPr>
          <p:cNvPr id="97" name="Flussdiagramm: Verbindungsstelle 77"/>
          <p:cNvSpPr/>
          <p:nvPr/>
        </p:nvSpPr>
        <p:spPr>
          <a:xfrm>
            <a:off x="9206286" y="2407722"/>
            <a:ext cx="160338" cy="80963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" dirty="0"/>
          </a:p>
        </p:txBody>
      </p:sp>
      <p:sp>
        <p:nvSpPr>
          <p:cNvPr id="100" name="Textfeld 77"/>
          <p:cNvSpPr txBox="1">
            <a:spLocks noChangeArrowheads="1"/>
          </p:cNvSpPr>
          <p:nvPr/>
        </p:nvSpPr>
        <p:spPr bwMode="auto">
          <a:xfrm>
            <a:off x="9412865" y="2164367"/>
            <a:ext cx="1086528" cy="56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5" tIns="50393" rIns="100785" bIns="50393">
            <a:spAutoFit/>
          </a:bodyPr>
          <a:lstStyle>
            <a:defPPr>
              <a:defRPr lang="de-DE"/>
            </a:defPPr>
            <a:lvl1pPr>
              <a:defRPr sz="500"/>
            </a:lvl1pPr>
          </a:lstStyle>
          <a:p>
            <a:r>
              <a:rPr lang="en-IN" dirty="0" err="1" smtClean="0"/>
              <a:t>Ver</a:t>
            </a:r>
            <a:r>
              <a:rPr lang="en-IN" dirty="0" smtClean="0"/>
              <a:t> SW_23.39.96(Customer serial key)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 smtClean="0"/>
              <a:t>Test </a:t>
            </a:r>
            <a:r>
              <a:rPr lang="en-IN" dirty="0" smtClean="0"/>
              <a:t>Review Bug fix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/>
              <a:t>WK </a:t>
            </a:r>
            <a:r>
              <a:rPr lang="en-IN" dirty="0" smtClean="0"/>
              <a:t>47.5</a:t>
            </a:r>
            <a:endParaRPr lang="en-IN" dirty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IN" dirty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9067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C507F2-368A-4C09-9813-870ED9FE0C6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086569" y="-68049"/>
            <a:ext cx="4522615" cy="575992"/>
          </a:xfrm>
        </p:spPr>
        <p:txBody>
          <a:bodyPr>
            <a:normAutofit fontScale="90000"/>
          </a:bodyPr>
          <a:lstStyle/>
          <a:p>
            <a:r>
              <a:rPr lang="en-GB" sz="1800" dirty="0" smtClean="0"/>
              <a:t>SWEET400-</a:t>
            </a:r>
            <a:br>
              <a:rPr lang="en-GB" sz="1800" dirty="0" smtClean="0"/>
            </a:br>
            <a:r>
              <a:rPr lang="en-GB" sz="1800" dirty="0" smtClean="0"/>
              <a:t>SW Release Configuration Tree APPL</a:t>
            </a:r>
            <a:endParaRPr lang="en-GB" sz="1800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2539293" y="5876701"/>
            <a:ext cx="160338" cy="8255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" dirty="0"/>
          </a:p>
        </p:txBody>
      </p:sp>
      <p:sp>
        <p:nvSpPr>
          <p:cNvPr id="6" name="Textfeld 77"/>
          <p:cNvSpPr txBox="1">
            <a:spLocks noChangeArrowheads="1"/>
          </p:cNvSpPr>
          <p:nvPr/>
        </p:nvSpPr>
        <p:spPr bwMode="auto">
          <a:xfrm>
            <a:off x="2343652" y="6007085"/>
            <a:ext cx="547687" cy="424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5" tIns="50393" rIns="100785" bIns="50393">
            <a:spAutoFit/>
          </a:bodyPr>
          <a:lstStyle/>
          <a:p>
            <a:pPr algn="ctr"/>
            <a:r>
              <a:rPr lang="de-DE" sz="1100" b="1" dirty="0" smtClean="0">
                <a:latin typeface="Calibri" pitchFamily="34" charset="0"/>
              </a:rPr>
              <a:t>Base</a:t>
            </a:r>
          </a:p>
          <a:p>
            <a:endParaRPr lang="de-DE" sz="500" dirty="0">
              <a:latin typeface="Calibri" pitchFamily="34" charset="0"/>
            </a:endParaRPr>
          </a:p>
          <a:p>
            <a:endParaRPr lang="en-US" sz="500" dirty="0">
              <a:latin typeface="Calibri" pitchFamily="34" charset="0"/>
            </a:endParaRPr>
          </a:p>
        </p:txBody>
      </p:sp>
      <p:cxnSp>
        <p:nvCxnSpPr>
          <p:cNvPr id="7" name="Gerade Verbindung mit Pfeil 6"/>
          <p:cNvCxnSpPr>
            <a:stCxn id="5" idx="0"/>
          </p:cNvCxnSpPr>
          <p:nvPr/>
        </p:nvCxnSpPr>
        <p:spPr>
          <a:xfrm flipH="1" flipV="1">
            <a:off x="2611057" y="1119380"/>
            <a:ext cx="8405" cy="475732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ussdiagramm: Verbindungsstelle 77"/>
          <p:cNvSpPr/>
          <p:nvPr/>
        </p:nvSpPr>
        <p:spPr>
          <a:xfrm>
            <a:off x="2529388" y="4479134"/>
            <a:ext cx="160338" cy="80963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" dirty="0"/>
          </a:p>
        </p:txBody>
      </p:sp>
      <p:sp>
        <p:nvSpPr>
          <p:cNvPr id="71" name="Flussdiagramm: Verbindungsstelle 4"/>
          <p:cNvSpPr/>
          <p:nvPr/>
        </p:nvSpPr>
        <p:spPr>
          <a:xfrm>
            <a:off x="3351777" y="4105994"/>
            <a:ext cx="160338" cy="8255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" dirty="0"/>
          </a:p>
        </p:txBody>
      </p:sp>
      <p:cxnSp>
        <p:nvCxnSpPr>
          <p:cNvPr id="72" name="Gerade Verbindung mit Pfeil 71"/>
          <p:cNvCxnSpPr>
            <a:stCxn id="26" idx="7"/>
          </p:cNvCxnSpPr>
          <p:nvPr/>
        </p:nvCxnSpPr>
        <p:spPr>
          <a:xfrm flipV="1">
            <a:off x="2666245" y="4119082"/>
            <a:ext cx="747136" cy="37190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/>
          <p:nvPr/>
        </p:nvCxnSpPr>
        <p:spPr>
          <a:xfrm flipV="1">
            <a:off x="3406962" y="1457221"/>
            <a:ext cx="6419" cy="266186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-418236" y="3594575"/>
            <a:ext cx="1944216" cy="552694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000" kern="0" dirty="0" smtClean="0">
              <a:solidFill>
                <a:srgbClr val="0087DC"/>
              </a:solidFill>
              <a:latin typeface="Arial" pitchFamily="34" charset="0"/>
              <a:ea typeface="+mj-ea"/>
              <a:cs typeface="Arial" pitchFamily="34" charset="0"/>
              <a:sym typeface="Wingdings" panose="05000000000000000000" pitchFamily="2" charset="2"/>
            </a:endParaRPr>
          </a:p>
        </p:txBody>
      </p:sp>
      <p:sp>
        <p:nvSpPr>
          <p:cNvPr id="128" name="Rechteck 76"/>
          <p:cNvSpPr/>
          <p:nvPr/>
        </p:nvSpPr>
        <p:spPr>
          <a:xfrm>
            <a:off x="2944221" y="4200820"/>
            <a:ext cx="1026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900" dirty="0" err="1" smtClean="0"/>
              <a:t>SW_Calib</a:t>
            </a:r>
            <a:r>
              <a:rPr lang="en-IN" sz="900" dirty="0" smtClean="0"/>
              <a:t> support</a:t>
            </a:r>
            <a:endParaRPr lang="en-GB" sz="600" dirty="0"/>
          </a:p>
        </p:txBody>
      </p:sp>
      <p:sp>
        <p:nvSpPr>
          <p:cNvPr id="44" name="Flussdiagramm: Verbindungsstelle 77"/>
          <p:cNvSpPr/>
          <p:nvPr/>
        </p:nvSpPr>
        <p:spPr>
          <a:xfrm>
            <a:off x="3333212" y="3281068"/>
            <a:ext cx="160338" cy="80963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" dirty="0"/>
          </a:p>
        </p:txBody>
      </p:sp>
      <p:sp>
        <p:nvSpPr>
          <p:cNvPr id="39" name="Textfeld 77"/>
          <p:cNvSpPr txBox="1">
            <a:spLocks noChangeArrowheads="1"/>
          </p:cNvSpPr>
          <p:nvPr/>
        </p:nvSpPr>
        <p:spPr bwMode="auto">
          <a:xfrm>
            <a:off x="2521800" y="4481392"/>
            <a:ext cx="938474" cy="24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5" tIns="50393" rIns="100785" bIns="50393">
            <a:spAutoFit/>
          </a:bodyPr>
          <a:lstStyle/>
          <a:p>
            <a:pPr algn="r"/>
            <a:r>
              <a:rPr lang="en-IN" sz="900" dirty="0" smtClean="0"/>
              <a:t>SW_21.35.00</a:t>
            </a:r>
            <a:endParaRPr lang="en-GB" sz="900" dirty="0"/>
          </a:p>
        </p:txBody>
      </p:sp>
      <p:sp>
        <p:nvSpPr>
          <p:cNvPr id="86" name="Textfeld 77"/>
          <p:cNvSpPr txBox="1">
            <a:spLocks noChangeArrowheads="1"/>
          </p:cNvSpPr>
          <p:nvPr/>
        </p:nvSpPr>
        <p:spPr bwMode="auto">
          <a:xfrm>
            <a:off x="3700648" y="3174622"/>
            <a:ext cx="2466798" cy="794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5" tIns="50393" rIns="100785" bIns="50393">
            <a:spAutoFit/>
          </a:bodyPr>
          <a:lstStyle>
            <a:defPPr>
              <a:defRPr lang="de-DE"/>
            </a:defPPr>
            <a:lvl1pPr>
              <a:defRPr sz="500"/>
            </a:lvl1pPr>
          </a:lstStyle>
          <a:p>
            <a:r>
              <a:rPr lang="en-IN" sz="800" dirty="0" smtClean="0"/>
              <a:t>SW_21.35.01</a:t>
            </a:r>
            <a:endParaRPr lang="en-IN" sz="800" dirty="0"/>
          </a:p>
          <a:p>
            <a:r>
              <a:rPr lang="en-IN" sz="800" dirty="0" smtClean="0"/>
              <a:t>Plan: WK 26.1</a:t>
            </a:r>
          </a:p>
          <a:p>
            <a:r>
              <a:rPr lang="en-IN" sz="800" dirty="0" smtClean="0"/>
              <a:t>&gt; Masking lower current reading to support the Calibration</a:t>
            </a:r>
          </a:p>
          <a:p>
            <a:r>
              <a:rPr lang="de-DE" sz="800" dirty="0" smtClean="0"/>
              <a:t>&gt; Increase </a:t>
            </a:r>
            <a:r>
              <a:rPr lang="de-DE" sz="800" dirty="0"/>
              <a:t>mature time</a:t>
            </a:r>
            <a:endParaRPr lang="en-GB" sz="800" dirty="0"/>
          </a:p>
          <a:p>
            <a:endParaRPr lang="en-GB" dirty="0"/>
          </a:p>
        </p:txBody>
      </p:sp>
      <p:sp>
        <p:nvSpPr>
          <p:cNvPr id="87" name="Flussdiagramm: Verbindungsstelle 77"/>
          <p:cNvSpPr/>
          <p:nvPr/>
        </p:nvSpPr>
        <p:spPr>
          <a:xfrm>
            <a:off x="3333212" y="2722339"/>
            <a:ext cx="160338" cy="80963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" dirty="0"/>
          </a:p>
        </p:txBody>
      </p:sp>
      <p:sp>
        <p:nvSpPr>
          <p:cNvPr id="90" name="Textfeld 77"/>
          <p:cNvSpPr txBox="1">
            <a:spLocks noChangeArrowheads="1"/>
          </p:cNvSpPr>
          <p:nvPr/>
        </p:nvSpPr>
        <p:spPr bwMode="auto">
          <a:xfrm>
            <a:off x="3581368" y="2400312"/>
            <a:ext cx="2307736" cy="548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5" tIns="50393" rIns="100785" bIns="50393">
            <a:spAutoFit/>
          </a:bodyPr>
          <a:lstStyle>
            <a:defPPr>
              <a:defRPr lang="de-DE"/>
            </a:defPPr>
            <a:lvl1pPr>
              <a:defRPr sz="500"/>
            </a:lvl1pPr>
          </a:lstStyle>
          <a:p>
            <a:r>
              <a:rPr lang="en-IN" sz="800" dirty="0" smtClean="0"/>
              <a:t>SW_21.35.02</a:t>
            </a:r>
            <a:endParaRPr lang="en-IN" sz="800" dirty="0"/>
          </a:p>
          <a:p>
            <a:r>
              <a:rPr lang="en-IN" sz="800" dirty="0" smtClean="0"/>
              <a:t>Plan: WK 27.5</a:t>
            </a:r>
          </a:p>
          <a:p>
            <a:r>
              <a:rPr lang="en-IN" sz="800" dirty="0" smtClean="0"/>
              <a:t>&gt; Masking range raised up to 3.05A </a:t>
            </a:r>
            <a:endParaRPr lang="en-GB" sz="800" dirty="0"/>
          </a:p>
          <a:p>
            <a:endParaRPr lang="en-GB" dirty="0"/>
          </a:p>
        </p:txBody>
      </p:sp>
      <p:sp>
        <p:nvSpPr>
          <p:cNvPr id="19" name="Flussdiagramm: Verbindungsstelle 77"/>
          <p:cNvSpPr/>
          <p:nvPr/>
        </p:nvSpPr>
        <p:spPr>
          <a:xfrm>
            <a:off x="3326793" y="1837092"/>
            <a:ext cx="160338" cy="80963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" dirty="0"/>
          </a:p>
        </p:txBody>
      </p:sp>
      <p:sp>
        <p:nvSpPr>
          <p:cNvPr id="20" name="Textfeld 77"/>
          <p:cNvSpPr txBox="1">
            <a:spLocks noChangeArrowheads="1"/>
          </p:cNvSpPr>
          <p:nvPr/>
        </p:nvSpPr>
        <p:spPr bwMode="auto">
          <a:xfrm>
            <a:off x="3599705" y="1635811"/>
            <a:ext cx="2217391" cy="794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5" tIns="50393" rIns="100785" bIns="50393">
            <a:spAutoFit/>
          </a:bodyPr>
          <a:lstStyle>
            <a:defPPr>
              <a:defRPr lang="de-DE"/>
            </a:defPPr>
            <a:lvl1pPr>
              <a:defRPr sz="500"/>
            </a:lvl1pPr>
          </a:lstStyle>
          <a:p>
            <a:r>
              <a:rPr lang="en-IN" sz="800" dirty="0" smtClean="0"/>
              <a:t>SW_21.35.03</a:t>
            </a:r>
            <a:endParaRPr lang="en-IN" sz="800" dirty="0"/>
          </a:p>
          <a:p>
            <a:r>
              <a:rPr lang="en-IN" sz="800" dirty="0" smtClean="0"/>
              <a:t>Plan: WK 45.5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800" dirty="0" smtClean="0"/>
              <a:t>Remove current masking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800" dirty="0" smtClean="0"/>
              <a:t>Handle only the DTC triggering for lower current</a:t>
            </a:r>
            <a:endParaRPr lang="en-GB" sz="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012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C507F2-368A-4C09-9813-870ED9FE0C6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086569" y="-68049"/>
            <a:ext cx="4522615" cy="575992"/>
          </a:xfrm>
        </p:spPr>
        <p:txBody>
          <a:bodyPr>
            <a:normAutofit fontScale="90000"/>
          </a:bodyPr>
          <a:lstStyle/>
          <a:p>
            <a:r>
              <a:rPr lang="en-GB" sz="1800" dirty="0" smtClean="0"/>
              <a:t>SWEET400-</a:t>
            </a:r>
            <a:br>
              <a:rPr lang="en-GB" sz="1800" dirty="0" smtClean="0"/>
            </a:br>
            <a:r>
              <a:rPr lang="en-GB" sz="1800" dirty="0" smtClean="0"/>
              <a:t>SW Release Configuration Tree APPL</a:t>
            </a:r>
            <a:endParaRPr lang="en-GB" sz="1800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2539293" y="5876701"/>
            <a:ext cx="160338" cy="8255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" dirty="0"/>
          </a:p>
        </p:txBody>
      </p:sp>
      <p:sp>
        <p:nvSpPr>
          <p:cNvPr id="6" name="Textfeld 77"/>
          <p:cNvSpPr txBox="1">
            <a:spLocks noChangeArrowheads="1"/>
          </p:cNvSpPr>
          <p:nvPr/>
        </p:nvSpPr>
        <p:spPr bwMode="auto">
          <a:xfrm>
            <a:off x="2343652" y="6007085"/>
            <a:ext cx="547687" cy="424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5" tIns="50393" rIns="100785" bIns="50393">
            <a:spAutoFit/>
          </a:bodyPr>
          <a:lstStyle/>
          <a:p>
            <a:pPr algn="ctr"/>
            <a:r>
              <a:rPr lang="de-DE" sz="1100" b="1" dirty="0" smtClean="0">
                <a:latin typeface="Calibri" pitchFamily="34" charset="0"/>
              </a:rPr>
              <a:t>Base</a:t>
            </a:r>
          </a:p>
          <a:p>
            <a:endParaRPr lang="de-DE" sz="500" dirty="0">
              <a:latin typeface="Calibri" pitchFamily="34" charset="0"/>
            </a:endParaRPr>
          </a:p>
          <a:p>
            <a:endParaRPr lang="en-US" sz="500" dirty="0">
              <a:latin typeface="Calibri" pitchFamily="34" charset="0"/>
            </a:endParaRPr>
          </a:p>
        </p:txBody>
      </p:sp>
      <p:cxnSp>
        <p:nvCxnSpPr>
          <p:cNvPr id="7" name="Gerade Verbindung mit Pfeil 6"/>
          <p:cNvCxnSpPr>
            <a:stCxn id="5" idx="0"/>
          </p:cNvCxnSpPr>
          <p:nvPr/>
        </p:nvCxnSpPr>
        <p:spPr>
          <a:xfrm flipH="1" flipV="1">
            <a:off x="2611057" y="1119380"/>
            <a:ext cx="8405" cy="475732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ussdiagramm: Verbindungsstelle 77"/>
          <p:cNvSpPr/>
          <p:nvPr/>
        </p:nvSpPr>
        <p:spPr>
          <a:xfrm>
            <a:off x="2529388" y="4479134"/>
            <a:ext cx="160338" cy="80963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" dirty="0"/>
          </a:p>
        </p:txBody>
      </p:sp>
      <p:sp>
        <p:nvSpPr>
          <p:cNvPr id="71" name="Flussdiagramm: Verbindungsstelle 4"/>
          <p:cNvSpPr/>
          <p:nvPr/>
        </p:nvSpPr>
        <p:spPr>
          <a:xfrm>
            <a:off x="3351777" y="4105994"/>
            <a:ext cx="160338" cy="8255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" dirty="0"/>
          </a:p>
        </p:txBody>
      </p:sp>
      <p:cxnSp>
        <p:nvCxnSpPr>
          <p:cNvPr id="72" name="Gerade Verbindung mit Pfeil 71"/>
          <p:cNvCxnSpPr>
            <a:stCxn id="26" idx="7"/>
          </p:cNvCxnSpPr>
          <p:nvPr/>
        </p:nvCxnSpPr>
        <p:spPr>
          <a:xfrm flipV="1">
            <a:off x="2666245" y="4119082"/>
            <a:ext cx="747136" cy="37190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/>
          <p:nvPr/>
        </p:nvCxnSpPr>
        <p:spPr>
          <a:xfrm flipV="1">
            <a:off x="3406962" y="1700808"/>
            <a:ext cx="23923" cy="24182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-418236" y="3594575"/>
            <a:ext cx="1944216" cy="552694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000" kern="0" dirty="0" smtClean="0">
              <a:solidFill>
                <a:srgbClr val="0087DC"/>
              </a:solidFill>
              <a:latin typeface="Arial" pitchFamily="34" charset="0"/>
              <a:ea typeface="+mj-ea"/>
              <a:cs typeface="Arial" pitchFamily="34" charset="0"/>
              <a:sym typeface="Wingdings" panose="05000000000000000000" pitchFamily="2" charset="2"/>
            </a:endParaRPr>
          </a:p>
        </p:txBody>
      </p:sp>
      <p:sp>
        <p:nvSpPr>
          <p:cNvPr id="128" name="Rechteck 76"/>
          <p:cNvSpPr/>
          <p:nvPr/>
        </p:nvSpPr>
        <p:spPr>
          <a:xfrm>
            <a:off x="2944221" y="4200820"/>
            <a:ext cx="102625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900" dirty="0" err="1" smtClean="0"/>
              <a:t>SW_Bugfix</a:t>
            </a:r>
            <a:endParaRPr lang="en-GB" sz="600" dirty="0"/>
          </a:p>
        </p:txBody>
      </p:sp>
      <p:sp>
        <p:nvSpPr>
          <p:cNvPr id="44" name="Flussdiagramm: Verbindungsstelle 77"/>
          <p:cNvSpPr/>
          <p:nvPr/>
        </p:nvSpPr>
        <p:spPr>
          <a:xfrm>
            <a:off x="3333212" y="3281068"/>
            <a:ext cx="160338" cy="80963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" dirty="0"/>
          </a:p>
        </p:txBody>
      </p:sp>
      <p:sp>
        <p:nvSpPr>
          <p:cNvPr id="39" name="Textfeld 77"/>
          <p:cNvSpPr txBox="1">
            <a:spLocks noChangeArrowheads="1"/>
          </p:cNvSpPr>
          <p:nvPr/>
        </p:nvSpPr>
        <p:spPr bwMode="auto">
          <a:xfrm>
            <a:off x="2521800" y="4481392"/>
            <a:ext cx="938474" cy="24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5" tIns="50393" rIns="100785" bIns="50393">
            <a:spAutoFit/>
          </a:bodyPr>
          <a:lstStyle/>
          <a:p>
            <a:pPr algn="r"/>
            <a:r>
              <a:rPr lang="en-IN" sz="900" dirty="0" smtClean="0"/>
              <a:t>SW_20.40.00</a:t>
            </a:r>
            <a:endParaRPr lang="en-GB" sz="900" dirty="0"/>
          </a:p>
        </p:txBody>
      </p:sp>
      <p:sp>
        <p:nvSpPr>
          <p:cNvPr id="86" name="Textfeld 77"/>
          <p:cNvSpPr txBox="1">
            <a:spLocks noChangeArrowheads="1"/>
          </p:cNvSpPr>
          <p:nvPr/>
        </p:nvSpPr>
        <p:spPr bwMode="auto">
          <a:xfrm>
            <a:off x="3700648" y="3174622"/>
            <a:ext cx="1468375" cy="671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5" tIns="50393" rIns="100785" bIns="50393">
            <a:spAutoFit/>
          </a:bodyPr>
          <a:lstStyle>
            <a:defPPr>
              <a:defRPr lang="de-DE"/>
            </a:defPPr>
            <a:lvl1pPr>
              <a:defRPr sz="500"/>
            </a:lvl1pPr>
          </a:lstStyle>
          <a:p>
            <a:r>
              <a:rPr lang="en-IN" sz="800" dirty="0" smtClean="0"/>
              <a:t>SW_20.40.01</a:t>
            </a:r>
            <a:endParaRPr lang="en-IN" sz="800" dirty="0"/>
          </a:p>
          <a:p>
            <a:r>
              <a:rPr lang="en-IN" sz="800" dirty="0" smtClean="0"/>
              <a:t>Plan: WK 31.1</a:t>
            </a:r>
          </a:p>
          <a:p>
            <a:r>
              <a:rPr lang="en-IN" sz="800" dirty="0" smtClean="0"/>
              <a:t>&gt; Bug fix (Suspicious deactivation)</a:t>
            </a:r>
          </a:p>
          <a:p>
            <a:endParaRPr lang="en-GB" dirty="0"/>
          </a:p>
        </p:txBody>
      </p:sp>
      <p:sp>
        <p:nvSpPr>
          <p:cNvPr id="17" name="Flussdiagramm: Verbindungsstelle 77"/>
          <p:cNvSpPr/>
          <p:nvPr/>
        </p:nvSpPr>
        <p:spPr>
          <a:xfrm>
            <a:off x="3333212" y="2644154"/>
            <a:ext cx="160338" cy="80963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" dirty="0"/>
          </a:p>
        </p:txBody>
      </p:sp>
      <p:sp>
        <p:nvSpPr>
          <p:cNvPr id="18" name="Flussdiagramm: Verbindungsstelle 77"/>
          <p:cNvSpPr/>
          <p:nvPr/>
        </p:nvSpPr>
        <p:spPr>
          <a:xfrm>
            <a:off x="3350716" y="2007240"/>
            <a:ext cx="160338" cy="80963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" dirty="0"/>
          </a:p>
        </p:txBody>
      </p:sp>
      <p:sp>
        <p:nvSpPr>
          <p:cNvPr id="19" name="Textfeld 77"/>
          <p:cNvSpPr txBox="1">
            <a:spLocks noChangeArrowheads="1"/>
          </p:cNvSpPr>
          <p:nvPr/>
        </p:nvSpPr>
        <p:spPr bwMode="auto">
          <a:xfrm>
            <a:off x="3584848" y="2576836"/>
            <a:ext cx="1961764" cy="548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5" tIns="50393" rIns="100785" bIns="50393">
            <a:spAutoFit/>
          </a:bodyPr>
          <a:lstStyle>
            <a:defPPr>
              <a:defRPr lang="de-DE"/>
            </a:defPPr>
            <a:lvl1pPr>
              <a:defRPr sz="500"/>
            </a:lvl1pPr>
          </a:lstStyle>
          <a:p>
            <a:r>
              <a:rPr lang="en-IN" sz="800" dirty="0" smtClean="0"/>
              <a:t>SW_20.40.02</a:t>
            </a:r>
            <a:endParaRPr lang="en-IN" sz="800" dirty="0"/>
          </a:p>
          <a:p>
            <a:r>
              <a:rPr lang="en-IN" sz="800" dirty="0" smtClean="0"/>
              <a:t>Plan: WK 37.1</a:t>
            </a:r>
          </a:p>
          <a:p>
            <a:r>
              <a:rPr lang="en-IN" sz="800" dirty="0" smtClean="0"/>
              <a:t>&gt; Current mask</a:t>
            </a:r>
          </a:p>
          <a:p>
            <a:endParaRPr lang="en-GB" dirty="0"/>
          </a:p>
        </p:txBody>
      </p:sp>
      <p:sp>
        <p:nvSpPr>
          <p:cNvPr id="20" name="Textfeld 77"/>
          <p:cNvSpPr txBox="1">
            <a:spLocks noChangeArrowheads="1"/>
          </p:cNvSpPr>
          <p:nvPr/>
        </p:nvSpPr>
        <p:spPr bwMode="auto">
          <a:xfrm>
            <a:off x="3543371" y="1722116"/>
            <a:ext cx="2201717" cy="794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5" tIns="50393" rIns="100785" bIns="50393">
            <a:spAutoFit/>
          </a:bodyPr>
          <a:lstStyle>
            <a:defPPr>
              <a:defRPr lang="de-DE"/>
            </a:defPPr>
            <a:lvl1pPr>
              <a:defRPr sz="500"/>
            </a:lvl1pPr>
          </a:lstStyle>
          <a:p>
            <a:r>
              <a:rPr lang="en-IN" sz="800" dirty="0" smtClean="0"/>
              <a:t>SW_20.40.03</a:t>
            </a:r>
            <a:endParaRPr lang="en-IN" sz="800" dirty="0"/>
          </a:p>
          <a:p>
            <a:r>
              <a:rPr lang="en-IN" sz="800" dirty="0" smtClean="0"/>
              <a:t>Plan: WK 37.5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800" dirty="0" smtClean="0"/>
              <a:t>Current Mask Bug fix (DTC Mask included)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IN" sz="8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9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C507F2-368A-4C09-9813-870ED9FE0C6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321111" y="214290"/>
            <a:ext cx="7143800" cy="85725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SWEET400-</a:t>
            </a:r>
            <a:br>
              <a:rPr lang="en-GB" dirty="0" smtClean="0"/>
            </a:br>
            <a:r>
              <a:rPr lang="en-GB" dirty="0" smtClean="0"/>
              <a:t>SW Release Configuration Tree FBL</a:t>
            </a:r>
            <a:endParaRPr lang="en-GB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2539293" y="5876701"/>
            <a:ext cx="160338" cy="8255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" dirty="0"/>
          </a:p>
        </p:txBody>
      </p:sp>
      <p:sp>
        <p:nvSpPr>
          <p:cNvPr id="6" name="Textfeld 77"/>
          <p:cNvSpPr txBox="1">
            <a:spLocks noChangeArrowheads="1"/>
          </p:cNvSpPr>
          <p:nvPr/>
        </p:nvSpPr>
        <p:spPr bwMode="auto">
          <a:xfrm>
            <a:off x="2343652" y="6007085"/>
            <a:ext cx="547687" cy="424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5" tIns="50393" rIns="100785" bIns="50393">
            <a:spAutoFit/>
          </a:bodyPr>
          <a:lstStyle/>
          <a:p>
            <a:pPr algn="ctr"/>
            <a:r>
              <a:rPr lang="de-DE" sz="1100" b="1" dirty="0" smtClean="0">
                <a:latin typeface="Calibri" pitchFamily="34" charset="0"/>
              </a:rPr>
              <a:t>Base</a:t>
            </a:r>
          </a:p>
          <a:p>
            <a:endParaRPr lang="de-DE" sz="500" dirty="0">
              <a:latin typeface="Calibri" pitchFamily="34" charset="0"/>
            </a:endParaRPr>
          </a:p>
          <a:p>
            <a:endParaRPr lang="en-US" sz="500" dirty="0">
              <a:latin typeface="Calibri" pitchFamily="34" charset="0"/>
            </a:endParaRPr>
          </a:p>
        </p:txBody>
      </p:sp>
      <p:cxnSp>
        <p:nvCxnSpPr>
          <p:cNvPr id="7" name="Gerade Verbindung mit Pfeil 6"/>
          <p:cNvCxnSpPr>
            <a:stCxn id="5" idx="0"/>
          </p:cNvCxnSpPr>
          <p:nvPr/>
        </p:nvCxnSpPr>
        <p:spPr>
          <a:xfrm flipH="1" flipV="1">
            <a:off x="2611057" y="1119380"/>
            <a:ext cx="8405" cy="475732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endCxn id="117" idx="3"/>
          </p:cNvCxnSpPr>
          <p:nvPr/>
        </p:nvCxnSpPr>
        <p:spPr>
          <a:xfrm>
            <a:off x="2674183" y="4909881"/>
            <a:ext cx="2280875" cy="2038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ussdiagramm: Verbindungsstelle 77"/>
          <p:cNvSpPr/>
          <p:nvPr/>
        </p:nvSpPr>
        <p:spPr>
          <a:xfrm>
            <a:off x="2537326" y="4872149"/>
            <a:ext cx="160338" cy="80963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" dirty="0"/>
          </a:p>
        </p:txBody>
      </p:sp>
      <p:sp>
        <p:nvSpPr>
          <p:cNvPr id="25" name="Textfeld 24"/>
          <p:cNvSpPr txBox="1"/>
          <p:nvPr/>
        </p:nvSpPr>
        <p:spPr>
          <a:xfrm>
            <a:off x="-418236" y="3594575"/>
            <a:ext cx="1944216" cy="552694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000" kern="0" dirty="0" smtClean="0">
              <a:solidFill>
                <a:srgbClr val="0087DC"/>
              </a:solidFill>
              <a:latin typeface="Arial" pitchFamily="34" charset="0"/>
              <a:ea typeface="+mj-ea"/>
              <a:cs typeface="Arial" pitchFamily="34" charset="0"/>
              <a:sym typeface="Wingdings" panose="05000000000000000000" pitchFamily="2" charset="2"/>
            </a:endParaRPr>
          </a:p>
        </p:txBody>
      </p:sp>
      <p:cxnSp>
        <p:nvCxnSpPr>
          <p:cNvPr id="111" name="Gerade Verbindung mit Pfeil 57"/>
          <p:cNvCxnSpPr/>
          <p:nvPr/>
        </p:nvCxnSpPr>
        <p:spPr>
          <a:xfrm flipH="1" flipV="1">
            <a:off x="4985837" y="1340768"/>
            <a:ext cx="25909" cy="352771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ussdiagramm: Verbindungsstelle 4"/>
          <p:cNvSpPr/>
          <p:nvPr/>
        </p:nvSpPr>
        <p:spPr>
          <a:xfrm>
            <a:off x="4931577" y="4859803"/>
            <a:ext cx="160338" cy="8255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" dirty="0"/>
          </a:p>
        </p:txBody>
      </p:sp>
      <p:sp>
        <p:nvSpPr>
          <p:cNvPr id="129" name="Flussdiagramm: Verbindungsstelle 77"/>
          <p:cNvSpPr/>
          <p:nvPr/>
        </p:nvSpPr>
        <p:spPr>
          <a:xfrm>
            <a:off x="4931577" y="3742500"/>
            <a:ext cx="160338" cy="80963"/>
          </a:xfrm>
          <a:prstGeom prst="flowChartConnector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</a:pPr>
            <a:endParaRPr lang="en-US" sz="5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1" name="Rechteck 76"/>
          <p:cNvSpPr/>
          <p:nvPr/>
        </p:nvSpPr>
        <p:spPr>
          <a:xfrm>
            <a:off x="4519522" y="4950365"/>
            <a:ext cx="13701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900" dirty="0" smtClean="0">
                <a:ea typeface="新細明體" pitchFamily="18" charset="-120"/>
              </a:rPr>
              <a:t>Flash Boot loader </a:t>
            </a:r>
            <a:endParaRPr lang="en-US" altLang="en-US" sz="900" dirty="0">
              <a:ea typeface="新細明體" pitchFamily="18" charset="-120"/>
            </a:endParaRPr>
          </a:p>
        </p:txBody>
      </p:sp>
      <p:sp>
        <p:nvSpPr>
          <p:cNvPr id="15" name="Flussdiagramm: Verbindungsstelle 77"/>
          <p:cNvSpPr/>
          <p:nvPr/>
        </p:nvSpPr>
        <p:spPr>
          <a:xfrm>
            <a:off x="4923639" y="2992950"/>
            <a:ext cx="160338" cy="80963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</a:pPr>
            <a:endParaRPr lang="en-US" sz="5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Flussdiagramm: Verbindungsstelle 77"/>
          <p:cNvSpPr/>
          <p:nvPr/>
        </p:nvSpPr>
        <p:spPr>
          <a:xfrm>
            <a:off x="4931577" y="3750512"/>
            <a:ext cx="160338" cy="80963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" dirty="0"/>
          </a:p>
        </p:txBody>
      </p:sp>
      <p:cxnSp>
        <p:nvCxnSpPr>
          <p:cNvPr id="23" name="Gerade Verbindung mit Pfeil 40"/>
          <p:cNvCxnSpPr/>
          <p:nvPr/>
        </p:nvCxnSpPr>
        <p:spPr>
          <a:xfrm>
            <a:off x="5047547" y="3793543"/>
            <a:ext cx="1880880" cy="126231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57"/>
          <p:cNvCxnSpPr/>
          <p:nvPr/>
        </p:nvCxnSpPr>
        <p:spPr>
          <a:xfrm flipH="1" flipV="1">
            <a:off x="6869187" y="1477323"/>
            <a:ext cx="25909" cy="352771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ussdiagramm: Verbindungsstelle 4"/>
          <p:cNvSpPr/>
          <p:nvPr/>
        </p:nvSpPr>
        <p:spPr>
          <a:xfrm>
            <a:off x="6854801" y="5043417"/>
            <a:ext cx="160338" cy="8255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" dirty="0"/>
          </a:p>
        </p:txBody>
      </p:sp>
      <p:sp>
        <p:nvSpPr>
          <p:cNvPr id="26" name="Textfeld 77"/>
          <p:cNvSpPr txBox="1">
            <a:spLocks noChangeArrowheads="1"/>
          </p:cNvSpPr>
          <p:nvPr/>
        </p:nvSpPr>
        <p:spPr bwMode="auto">
          <a:xfrm>
            <a:off x="7065299" y="3809594"/>
            <a:ext cx="1392746" cy="640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5" tIns="50393" rIns="100785" bIns="50393">
            <a:spAutoFit/>
          </a:bodyPr>
          <a:lstStyle>
            <a:defPPr>
              <a:defRPr lang="de-DE"/>
            </a:defPPr>
            <a:lvl1pPr>
              <a:defRPr sz="500"/>
            </a:lvl1pPr>
          </a:lstStyle>
          <a:p>
            <a:r>
              <a:rPr lang="en-IN" dirty="0" smtClean="0"/>
              <a:t>(</a:t>
            </a:r>
            <a:r>
              <a:rPr lang="en-IN" dirty="0" err="1" smtClean="0"/>
              <a:t>Diag</a:t>
            </a:r>
            <a:r>
              <a:rPr lang="en-IN" dirty="0" smtClean="0"/>
              <a:t> Hardening Software_2)</a:t>
            </a:r>
          </a:p>
          <a:p>
            <a:r>
              <a:rPr lang="en-IN" dirty="0" smtClean="0"/>
              <a:t>Ver:FBL_23.06.99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 err="1" smtClean="0"/>
              <a:t>Eng</a:t>
            </a:r>
            <a:r>
              <a:rPr lang="en-IN" dirty="0" smtClean="0"/>
              <a:t> </a:t>
            </a:r>
            <a:r>
              <a:rPr lang="en-IN" dirty="0"/>
              <a:t>Key storage handling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 smtClean="0"/>
              <a:t>Key Split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 smtClean="0"/>
              <a:t>VRGN Flag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 smtClean="0"/>
              <a:t>WK7</a:t>
            </a:r>
          </a:p>
        </p:txBody>
      </p:sp>
      <p:sp>
        <p:nvSpPr>
          <p:cNvPr id="28" name="Textfeld 77"/>
          <p:cNvSpPr txBox="1">
            <a:spLocks noChangeArrowheads="1"/>
          </p:cNvSpPr>
          <p:nvPr/>
        </p:nvSpPr>
        <p:spPr bwMode="auto">
          <a:xfrm>
            <a:off x="5154113" y="3658516"/>
            <a:ext cx="1392746" cy="255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5" tIns="50393" rIns="100785" bIns="50393">
            <a:spAutoFit/>
          </a:bodyPr>
          <a:lstStyle>
            <a:defPPr>
              <a:defRPr lang="de-DE"/>
            </a:defPPr>
            <a:lvl1pPr>
              <a:defRPr sz="500"/>
            </a:lvl1pPr>
          </a:lstStyle>
          <a:p>
            <a:r>
              <a:rPr lang="en-IN" dirty="0" smtClean="0"/>
              <a:t>F/W UC FBL REV</a:t>
            </a:r>
          </a:p>
          <a:p>
            <a:r>
              <a:rPr lang="en-IN" dirty="0" smtClean="0"/>
              <a:t>22.35.00</a:t>
            </a:r>
          </a:p>
        </p:txBody>
      </p:sp>
      <p:sp>
        <p:nvSpPr>
          <p:cNvPr id="30" name="Textfeld 77"/>
          <p:cNvSpPr txBox="1">
            <a:spLocks noChangeArrowheads="1"/>
          </p:cNvSpPr>
          <p:nvPr/>
        </p:nvSpPr>
        <p:spPr bwMode="auto">
          <a:xfrm>
            <a:off x="5164146" y="2869139"/>
            <a:ext cx="1392746" cy="40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5" tIns="50393" rIns="100785" bIns="50393">
            <a:spAutoFit/>
          </a:bodyPr>
          <a:lstStyle>
            <a:defPPr>
              <a:defRPr lang="de-DE"/>
            </a:defPPr>
            <a:lvl1pPr>
              <a:defRPr sz="500"/>
            </a:lvl1pPr>
          </a:lstStyle>
          <a:p>
            <a:r>
              <a:rPr lang="en-IN" dirty="0" smtClean="0"/>
              <a:t>F/W UC FBL REV</a:t>
            </a:r>
          </a:p>
          <a:p>
            <a:r>
              <a:rPr lang="en-IN" dirty="0" smtClean="0"/>
              <a:t>22.35.01</a:t>
            </a:r>
          </a:p>
          <a:p>
            <a:r>
              <a:rPr lang="en-IN" dirty="0" smtClean="0"/>
              <a:t>TO Support the Application version release 22.37.00</a:t>
            </a:r>
          </a:p>
        </p:txBody>
      </p:sp>
      <p:sp>
        <p:nvSpPr>
          <p:cNvPr id="31" name="Flussdiagramm: Verbindungsstelle 77"/>
          <p:cNvSpPr/>
          <p:nvPr/>
        </p:nvSpPr>
        <p:spPr>
          <a:xfrm>
            <a:off x="6814927" y="3449538"/>
            <a:ext cx="160338" cy="80963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" dirty="0"/>
          </a:p>
        </p:txBody>
      </p:sp>
      <p:sp>
        <p:nvSpPr>
          <p:cNvPr id="32" name="Flussdiagramm: Verbindungsstelle 77"/>
          <p:cNvSpPr/>
          <p:nvPr/>
        </p:nvSpPr>
        <p:spPr>
          <a:xfrm>
            <a:off x="6798406" y="2858419"/>
            <a:ext cx="160338" cy="80963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" dirty="0"/>
          </a:p>
        </p:txBody>
      </p:sp>
      <p:sp>
        <p:nvSpPr>
          <p:cNvPr id="33" name="Textfeld 77"/>
          <p:cNvSpPr txBox="1">
            <a:spLocks noChangeArrowheads="1"/>
          </p:cNvSpPr>
          <p:nvPr/>
        </p:nvSpPr>
        <p:spPr bwMode="auto">
          <a:xfrm>
            <a:off x="6985786" y="2638703"/>
            <a:ext cx="1392746" cy="56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5" tIns="50393" rIns="100785" bIns="50393">
            <a:spAutoFit/>
          </a:bodyPr>
          <a:lstStyle>
            <a:defPPr>
              <a:defRPr lang="de-DE"/>
            </a:defPPr>
            <a:lvl1pPr>
              <a:defRPr sz="500"/>
            </a:lvl1pPr>
          </a:lstStyle>
          <a:p>
            <a:r>
              <a:rPr lang="en-IN" dirty="0" smtClean="0"/>
              <a:t>(</a:t>
            </a:r>
            <a:r>
              <a:rPr lang="en-IN" dirty="0" err="1" smtClean="0"/>
              <a:t>Diag</a:t>
            </a:r>
            <a:r>
              <a:rPr lang="en-IN" dirty="0" smtClean="0"/>
              <a:t> Hardening Software_2)</a:t>
            </a:r>
          </a:p>
          <a:p>
            <a:r>
              <a:rPr lang="en-IN" dirty="0" smtClean="0"/>
              <a:t>Ver:FBL_23.10.00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 smtClean="0"/>
              <a:t>JTAG Protection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 smtClean="0"/>
              <a:t>RTT VRGN</a:t>
            </a:r>
            <a:endParaRPr lang="en-IN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trike="sngStrike" dirty="0" smtClean="0"/>
              <a:t>WK10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 smtClean="0"/>
              <a:t>WK15.5</a:t>
            </a:r>
          </a:p>
        </p:txBody>
      </p:sp>
      <p:sp>
        <p:nvSpPr>
          <p:cNvPr id="34" name="Rechteck 76"/>
          <p:cNvSpPr/>
          <p:nvPr/>
        </p:nvSpPr>
        <p:spPr>
          <a:xfrm>
            <a:off x="6414747" y="5157081"/>
            <a:ext cx="13701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900" dirty="0" smtClean="0">
                <a:ea typeface="新細明體" pitchFamily="18" charset="-120"/>
              </a:rPr>
              <a:t>Cyber Security Support Flash Boot loader </a:t>
            </a:r>
            <a:endParaRPr lang="en-US" altLang="en-US" sz="900" dirty="0">
              <a:ea typeface="新細明體" pitchFamily="18" charset="-120"/>
            </a:endParaRPr>
          </a:p>
        </p:txBody>
      </p:sp>
      <p:sp>
        <p:nvSpPr>
          <p:cNvPr id="29" name="Flussdiagramm: Verbindungsstelle 77"/>
          <p:cNvSpPr/>
          <p:nvPr/>
        </p:nvSpPr>
        <p:spPr>
          <a:xfrm>
            <a:off x="6798406" y="3985484"/>
            <a:ext cx="160338" cy="80963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" dirty="0"/>
          </a:p>
        </p:txBody>
      </p:sp>
      <p:sp>
        <p:nvSpPr>
          <p:cNvPr id="35" name="Textfeld 77"/>
          <p:cNvSpPr txBox="1">
            <a:spLocks noChangeArrowheads="1"/>
          </p:cNvSpPr>
          <p:nvPr/>
        </p:nvSpPr>
        <p:spPr bwMode="auto">
          <a:xfrm>
            <a:off x="7044397" y="3241180"/>
            <a:ext cx="1392746" cy="40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5" tIns="50393" rIns="100785" bIns="50393">
            <a:spAutoFit/>
          </a:bodyPr>
          <a:lstStyle>
            <a:defPPr>
              <a:defRPr lang="de-DE"/>
            </a:defPPr>
            <a:lvl1pPr>
              <a:defRPr sz="500"/>
            </a:lvl1pPr>
          </a:lstStyle>
          <a:p>
            <a:r>
              <a:rPr lang="en-IN" dirty="0" smtClean="0"/>
              <a:t>(</a:t>
            </a:r>
            <a:r>
              <a:rPr lang="en-IN" dirty="0" err="1" smtClean="0"/>
              <a:t>Diag</a:t>
            </a:r>
            <a:r>
              <a:rPr lang="en-IN" dirty="0" smtClean="0"/>
              <a:t> Hardening Software_2)</a:t>
            </a:r>
          </a:p>
          <a:p>
            <a:r>
              <a:rPr lang="en-IN" smtClean="0"/>
              <a:t>Ver:FBL_23.06.98</a:t>
            </a:r>
            <a:endParaRPr lang="en-IN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 smtClean="0"/>
              <a:t>Serial </a:t>
            </a:r>
            <a:r>
              <a:rPr lang="en-IN" dirty="0"/>
              <a:t>Key storage </a:t>
            </a:r>
            <a:r>
              <a:rPr lang="en-IN" dirty="0" smtClean="0"/>
              <a:t>handling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 smtClean="0"/>
              <a:t>WK7</a:t>
            </a:r>
          </a:p>
        </p:txBody>
      </p:sp>
      <p:sp>
        <p:nvSpPr>
          <p:cNvPr id="36" name="Flussdiagramm: Verbindungsstelle 77"/>
          <p:cNvSpPr/>
          <p:nvPr/>
        </p:nvSpPr>
        <p:spPr>
          <a:xfrm>
            <a:off x="6794728" y="1822207"/>
            <a:ext cx="160338" cy="80963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" dirty="0"/>
          </a:p>
        </p:txBody>
      </p:sp>
      <p:sp>
        <p:nvSpPr>
          <p:cNvPr id="37" name="Textfeld 77"/>
          <p:cNvSpPr txBox="1">
            <a:spLocks noChangeArrowheads="1"/>
          </p:cNvSpPr>
          <p:nvPr/>
        </p:nvSpPr>
        <p:spPr bwMode="auto">
          <a:xfrm>
            <a:off x="6949356" y="1679684"/>
            <a:ext cx="1392746" cy="48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5" tIns="50393" rIns="100785" bIns="50393">
            <a:spAutoFit/>
          </a:bodyPr>
          <a:lstStyle>
            <a:defPPr>
              <a:defRPr lang="de-DE"/>
            </a:defPPr>
            <a:lvl1pPr>
              <a:defRPr sz="500"/>
            </a:lvl1pPr>
          </a:lstStyle>
          <a:p>
            <a:r>
              <a:rPr lang="en-IN" dirty="0" smtClean="0"/>
              <a:t>(</a:t>
            </a:r>
            <a:r>
              <a:rPr lang="en-IN" dirty="0" err="1" smtClean="0"/>
              <a:t>Diag</a:t>
            </a:r>
            <a:r>
              <a:rPr lang="en-IN" dirty="0" smtClean="0"/>
              <a:t> Hardening Software_2.2 (SW#2.2))</a:t>
            </a:r>
          </a:p>
          <a:p>
            <a:r>
              <a:rPr lang="en-IN" dirty="0" smtClean="0"/>
              <a:t>Ver:FBL_23.37.00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 smtClean="0"/>
              <a:t>Vector SIP integration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 smtClean="0"/>
              <a:t>WK47</a:t>
            </a:r>
            <a:endParaRPr lang="en-IN" dirty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  <p:sp>
        <p:nvSpPr>
          <p:cNvPr id="38" name="Flussdiagramm: Verbindungsstelle 77"/>
          <p:cNvSpPr/>
          <p:nvPr/>
        </p:nvSpPr>
        <p:spPr>
          <a:xfrm>
            <a:off x="6790468" y="2326059"/>
            <a:ext cx="160338" cy="80963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85" tIns="50393" rIns="100785" bIns="50393" anchor="ctr"/>
          <a:lstStyle/>
          <a:p>
            <a:pPr algn="ctr" defTabSz="100785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0" dirty="0"/>
          </a:p>
        </p:txBody>
      </p:sp>
      <p:sp>
        <p:nvSpPr>
          <p:cNvPr id="39" name="Textfeld 77"/>
          <p:cNvSpPr txBox="1">
            <a:spLocks noChangeArrowheads="1"/>
          </p:cNvSpPr>
          <p:nvPr/>
        </p:nvSpPr>
        <p:spPr bwMode="auto">
          <a:xfrm>
            <a:off x="7055079" y="2175468"/>
            <a:ext cx="1392746" cy="40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5" tIns="50393" rIns="100785" bIns="50393">
            <a:spAutoFit/>
          </a:bodyPr>
          <a:lstStyle>
            <a:defPPr>
              <a:defRPr lang="de-DE"/>
            </a:defPPr>
            <a:lvl1pPr>
              <a:defRPr sz="500"/>
            </a:lvl1pPr>
          </a:lstStyle>
          <a:p>
            <a:r>
              <a:rPr lang="en-IN" dirty="0" smtClean="0"/>
              <a:t>(</a:t>
            </a:r>
            <a:r>
              <a:rPr lang="en-IN" dirty="0" err="1" smtClean="0"/>
              <a:t>Diag</a:t>
            </a:r>
            <a:r>
              <a:rPr lang="en-IN" dirty="0" smtClean="0"/>
              <a:t> Hardening Software_2)</a:t>
            </a:r>
          </a:p>
          <a:p>
            <a:r>
              <a:rPr lang="en-IN" dirty="0" smtClean="0"/>
              <a:t>Ver:FBL_23.19.00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 smtClean="0"/>
              <a:t>Final release</a:t>
            </a:r>
            <a:endParaRPr lang="en-IN" strike="sngStrike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dirty="0" smtClean="0"/>
              <a:t>WK28.5</a:t>
            </a:r>
          </a:p>
        </p:txBody>
      </p:sp>
    </p:spTree>
    <p:extLst>
      <p:ext uri="{BB962C8B-B14F-4D97-AF65-F5344CB8AC3E}">
        <p14:creationId xmlns:p14="http://schemas.microsoft.com/office/powerpoint/2010/main" val="328643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!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594600" y="6357938"/>
            <a:ext cx="2311400" cy="365125"/>
          </a:xfrm>
        </p:spPr>
        <p:txBody>
          <a:bodyPr/>
          <a:lstStyle/>
          <a:p>
            <a:fld id="{23C507F2-368A-4C09-9813-870ED9FE0C6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9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lta_PPT_Standard">
  <a:themeElements>
    <a:clrScheme name="Standard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87DC"/>
      </a:hlink>
      <a:folHlink>
        <a:srgbClr val="777777"/>
      </a:folHlink>
    </a:clrScheme>
    <a:fontScheme name="Standarddesign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87DC"/>
        </a:solidFill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87DC"/>
        </a:solidFill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/>
      <a:bodyPr anchor="ctr">
        <a:noAutofit/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kern="0" cap="none" spc="0" normalizeH="0" baseline="0" noProof="0" dirty="0" smtClean="0">
            <a:ln>
              <a:noFill/>
            </a:ln>
            <a:solidFill>
              <a:srgbClr val="0087DC"/>
            </a:solidFill>
            <a:effectLst/>
            <a:uLnTx/>
            <a:uFillTx/>
            <a:latin typeface="Arial" pitchFamily="34" charset="0"/>
            <a:ea typeface="+mj-ea"/>
            <a:cs typeface="Arial" pitchFamily="34" charset="0"/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87DC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Delta_PPT_Standard</Template>
  <TotalTime>185554</TotalTime>
  <Words>477</Words>
  <Application>Microsoft Office PowerPoint</Application>
  <PresentationFormat>A4 Paper (210x297 mm)</PresentationFormat>
  <Paragraphs>164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新細明體</vt:lpstr>
      <vt:lpstr>Arial</vt:lpstr>
      <vt:lpstr>Calibri</vt:lpstr>
      <vt:lpstr>Tahoma</vt:lpstr>
      <vt:lpstr>Wingdings</vt:lpstr>
      <vt:lpstr>Delta_PPT_Standard</vt:lpstr>
      <vt:lpstr>DPH SWEET400 – 5DH SW Development Lines</vt:lpstr>
      <vt:lpstr>Info</vt:lpstr>
      <vt:lpstr>SWEET400- SW Release Configuration Tree APPL</vt:lpstr>
      <vt:lpstr>SWEET400- SW Release Configuration Tree APPL</vt:lpstr>
      <vt:lpstr>SWEET400- SW Release Configuration Tree APPL</vt:lpstr>
      <vt:lpstr>SWEET400- SW Release Configuration Tree FBL</vt:lpstr>
      <vt:lpstr>Thanks for your attention!</vt:lpstr>
    </vt:vector>
  </TitlesOfParts>
  <Company>Delta Energy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Thomas Theissen</dc:creator>
  <cp:lastModifiedBy>Dheeraj.K</cp:lastModifiedBy>
  <cp:revision>1026</cp:revision>
  <cp:lastPrinted>2018-10-24T13:14:59Z</cp:lastPrinted>
  <dcterms:created xsi:type="dcterms:W3CDTF">2012-10-05T10:33:16Z</dcterms:created>
  <dcterms:modified xsi:type="dcterms:W3CDTF">2023-11-22T04:28:24Z</dcterms:modified>
</cp:coreProperties>
</file>