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
  </p:notesMasterIdLst>
  <p:sldIdLst>
    <p:sldId id="268" r:id="rId2"/>
    <p:sldId id="269" r:id="rId3"/>
    <p:sldId id="270" r:id="rId4"/>
    <p:sldId id="259" r:id="rId5"/>
    <p:sldId id="260" r:id="rId6"/>
    <p:sldId id="261" r:id="rId7"/>
    <p:sldId id="262" r:id="rId8"/>
    <p:sldId id="263" r:id="rId9"/>
    <p:sldId id="264" r:id="rId10"/>
    <p:sldId id="265" r:id="rId11"/>
    <p:sldId id="266" r:id="rId12"/>
    <p:sldId id="257" r:id="rId13"/>
    <p:sldId id="258" r:id="rId14"/>
    <p:sldId id="267" r:id="rId15"/>
    <p:sldId id="274" r:id="rId16"/>
    <p:sldId id="273" r:id="rId17"/>
    <p:sldId id="271"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6" d="100"/>
          <a:sy n="66" d="100"/>
        </p:scale>
        <p:origin x="-142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5F264-3DD2-41CB-839A-7611ACF0BE5F}" type="datetimeFigureOut">
              <a:rPr lang="en-IN" smtClean="0"/>
              <a:t>04-07-2024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86884B-FC6C-40FA-B621-0CD9E97F413C}" type="slidenum">
              <a:rPr lang="en-IN" smtClean="0"/>
              <a:t>‹#›</a:t>
            </a:fld>
            <a:endParaRPr lang="en-IN" dirty="0"/>
          </a:p>
        </p:txBody>
      </p:sp>
    </p:spTree>
    <p:extLst>
      <p:ext uri="{BB962C8B-B14F-4D97-AF65-F5344CB8AC3E}">
        <p14:creationId xmlns:p14="http://schemas.microsoft.com/office/powerpoint/2010/main" val="299214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2E526B-90F9-4CEE-A918-7C51A88229D1}" type="datetime1">
              <a:rPr lang="en-IN" smtClean="0"/>
              <a:t>04-07-2024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303096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B897B0D-14BB-497F-B010-86497BE794C6}" type="datetime1">
              <a:rPr lang="en-IN" smtClean="0"/>
              <a:t>04-07-2024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646159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9BDAC3-B1D4-445D-A5A6-B1A97B5020EA}" type="datetime1">
              <a:rPr lang="en-IN" smtClean="0"/>
              <a:t>04-07-2024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1064378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7E0DB50-B825-4B3C-94AF-CF1256616AA9}" type="datetime1">
              <a:rPr lang="en-IN" smtClean="0"/>
              <a:t>04-07-2024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4052981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EBC189-69D6-436C-B376-9B0184DF3FDC}" type="datetime1">
              <a:rPr lang="en-IN" smtClean="0"/>
              <a:t>04-07-2024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294570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8E765C-5385-47AC-BE05-8DFE26A4C74E}" type="datetime1">
              <a:rPr lang="en-IN" smtClean="0"/>
              <a:t>04-07-2024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244847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736B49F-0FD9-46CB-B232-A737C1E0CA93}" type="datetime1">
              <a:rPr lang="en-IN" smtClean="0"/>
              <a:t>04-07-2024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244614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3775652-1AC8-41F6-B62A-795886408DDB}" type="datetime1">
              <a:rPr lang="en-IN" smtClean="0"/>
              <a:t>04-07-2024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354655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5AEDE7-BCB1-451A-B09F-202AA857568C}" type="datetime1">
              <a:rPr lang="en-IN" smtClean="0"/>
              <a:t>04-07-2024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353910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552E8-DAF3-445A-B780-6D84BD0913E7}" type="datetime1">
              <a:rPr lang="en-IN" smtClean="0"/>
              <a:t>04-07-2024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425802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AFF8FE-BDA4-4D1B-81A4-CC92C5FF3F62}" type="datetime1">
              <a:rPr lang="en-IN" smtClean="0"/>
              <a:t>04-07-2024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08A287D-2F84-48F5-8779-239054F2D64F}" type="slidenum">
              <a:rPr lang="en-IN" smtClean="0"/>
              <a:t>‹#›</a:t>
            </a:fld>
            <a:endParaRPr lang="en-IN" dirty="0"/>
          </a:p>
        </p:txBody>
      </p:sp>
    </p:spTree>
    <p:extLst>
      <p:ext uri="{BB962C8B-B14F-4D97-AF65-F5344CB8AC3E}">
        <p14:creationId xmlns:p14="http://schemas.microsoft.com/office/powerpoint/2010/main" val="2491918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D12B9B-7627-466A-BF12-DD60120A3753}" type="datetime1">
              <a:rPr lang="en-IN" smtClean="0"/>
              <a:t>04-07-2024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8A287D-2F84-48F5-8779-239054F2D64F}" type="slidenum">
              <a:rPr lang="en-IN" smtClean="0"/>
              <a:t>‹#›</a:t>
            </a:fld>
            <a:endParaRPr lang="en-IN" dirty="0"/>
          </a:p>
        </p:txBody>
      </p:sp>
    </p:spTree>
    <p:extLst>
      <p:ext uri="{BB962C8B-B14F-4D97-AF65-F5344CB8AC3E}">
        <p14:creationId xmlns:p14="http://schemas.microsoft.com/office/powerpoint/2010/main" val="164821108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474373"/>
            <a:ext cx="7056784" cy="584775"/>
          </a:xfrm>
          <a:prstGeom prst="rect">
            <a:avLst/>
          </a:prstGeom>
          <a:noFill/>
        </p:spPr>
        <p:txBody>
          <a:bodyPr wrap="square" rtlCol="0">
            <a:spAutoFit/>
          </a:bodyPr>
          <a:lstStyle/>
          <a:p>
            <a:r>
              <a:rPr lang="en-IN" sz="3200" b="1" dirty="0" smtClean="0">
                <a:solidFill>
                  <a:schemeClr val="accent5">
                    <a:lumMod val="75000"/>
                  </a:schemeClr>
                </a:solidFill>
              </a:rPr>
              <a:t>Project_Name</a:t>
            </a:r>
            <a:r>
              <a:rPr lang="en-IN" sz="3200" dirty="0" smtClean="0">
                <a:solidFill>
                  <a:schemeClr val="accent5">
                    <a:lumMod val="75000"/>
                  </a:schemeClr>
                </a:solidFill>
              </a:rPr>
              <a:t>: Music Store Data Analysis </a:t>
            </a:r>
            <a:endParaRPr lang="en-IN" sz="3200" dirty="0">
              <a:solidFill>
                <a:schemeClr val="accent5">
                  <a:lumMod val="75000"/>
                </a:schemeClr>
              </a:solidFill>
            </a:endParaRPr>
          </a:p>
        </p:txBody>
      </p:sp>
      <p:sp>
        <p:nvSpPr>
          <p:cNvPr id="3" name="TextBox 2"/>
          <p:cNvSpPr txBox="1"/>
          <p:nvPr/>
        </p:nvSpPr>
        <p:spPr>
          <a:xfrm>
            <a:off x="1028295" y="4924325"/>
            <a:ext cx="5287408" cy="754694"/>
          </a:xfrm>
          <a:prstGeom prst="rect">
            <a:avLst/>
          </a:prstGeom>
          <a:noFill/>
        </p:spPr>
        <p:txBody>
          <a:bodyPr wrap="none" rtlCol="0">
            <a:spAutoFit/>
          </a:bodyPr>
          <a:lstStyle/>
          <a:p>
            <a:pPr algn="ctr">
              <a:lnSpc>
                <a:spcPct val="150000"/>
              </a:lnSpc>
            </a:pPr>
            <a:r>
              <a:rPr lang="en-IN" sz="3200" b="1" dirty="0" smtClean="0"/>
              <a:t>Analyst_Name: </a:t>
            </a:r>
            <a:r>
              <a:rPr lang="en-IN" sz="3200" dirty="0" smtClean="0"/>
              <a:t>Bhavin Solanki</a:t>
            </a:r>
          </a:p>
        </p:txBody>
      </p:sp>
      <p:sp>
        <p:nvSpPr>
          <p:cNvPr id="4" name="Rectangle 3"/>
          <p:cNvSpPr/>
          <p:nvPr/>
        </p:nvSpPr>
        <p:spPr>
          <a:xfrm>
            <a:off x="1152000" y="1059148"/>
            <a:ext cx="6840000" cy="360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5">
                  <a:lumMod val="75000"/>
                </a:schemeClr>
              </a:solidFill>
            </a:endParaRPr>
          </a:p>
        </p:txBody>
      </p:sp>
      <p:sp>
        <p:nvSpPr>
          <p:cNvPr id="5" name="Rectangle 4"/>
          <p:cNvSpPr/>
          <p:nvPr/>
        </p:nvSpPr>
        <p:spPr>
          <a:xfrm>
            <a:off x="1136488" y="5716413"/>
            <a:ext cx="5040000" cy="360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8" name="TextBox 7"/>
          <p:cNvSpPr txBox="1"/>
          <p:nvPr/>
        </p:nvSpPr>
        <p:spPr>
          <a:xfrm>
            <a:off x="1043608" y="1412776"/>
            <a:ext cx="7200800" cy="1631216"/>
          </a:xfrm>
          <a:prstGeom prst="rect">
            <a:avLst/>
          </a:prstGeom>
          <a:noFill/>
        </p:spPr>
        <p:txBody>
          <a:bodyPr wrap="square" rtlCol="0">
            <a:spAutoFit/>
          </a:bodyPr>
          <a:lstStyle/>
          <a:p>
            <a:r>
              <a:rPr lang="en-IN" sz="2800" b="1" dirty="0" smtClean="0"/>
              <a:t>Task</a:t>
            </a:r>
            <a:r>
              <a:rPr lang="en-IN" sz="2400" b="1" dirty="0" smtClean="0"/>
              <a:t>:</a:t>
            </a:r>
            <a:endParaRPr lang="en-IN" sz="2400" b="1" dirty="0" smtClean="0"/>
          </a:p>
          <a:p>
            <a:r>
              <a:rPr lang="en-IN" sz="2400" b="1" dirty="0" smtClean="0"/>
              <a:t>Solve</a:t>
            </a:r>
            <a:r>
              <a:rPr lang="en-IN" sz="2400" dirty="0" smtClean="0"/>
              <a:t> given </a:t>
            </a:r>
            <a:r>
              <a:rPr lang="en-IN" sz="2400" b="1" dirty="0" smtClean="0"/>
              <a:t>11  business questions for Music Store </a:t>
            </a:r>
            <a:r>
              <a:rPr lang="en-IN" sz="2400" dirty="0" smtClean="0"/>
              <a:t>so that business can </a:t>
            </a:r>
            <a:r>
              <a:rPr lang="en-IN" sz="2400" smtClean="0"/>
              <a:t>make </a:t>
            </a:r>
            <a:r>
              <a:rPr lang="en-IN" sz="2400" b="1"/>
              <a:t>I</a:t>
            </a:r>
            <a:r>
              <a:rPr lang="en-IN" sz="2400" b="1" smtClean="0"/>
              <a:t>nformed </a:t>
            </a:r>
            <a:r>
              <a:rPr lang="en-IN" sz="2400" b="1" dirty="0"/>
              <a:t>D</a:t>
            </a:r>
            <a:r>
              <a:rPr lang="en-IN" sz="2400" b="1" smtClean="0"/>
              <a:t>ecisions</a:t>
            </a:r>
            <a:r>
              <a:rPr lang="en-IN" sz="2400" smtClean="0"/>
              <a:t> </a:t>
            </a:r>
            <a:r>
              <a:rPr lang="en-IN" sz="2400" dirty="0" smtClean="0"/>
              <a:t>about potential opportunities.</a:t>
            </a:r>
          </a:p>
        </p:txBody>
      </p:sp>
      <p:sp>
        <p:nvSpPr>
          <p:cNvPr id="9" name="Rectangle 8"/>
          <p:cNvSpPr/>
          <p:nvPr/>
        </p:nvSpPr>
        <p:spPr>
          <a:xfrm>
            <a:off x="1136488" y="1844824"/>
            <a:ext cx="720000" cy="360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0" name="TextBox 9"/>
          <p:cNvSpPr txBox="1"/>
          <p:nvPr/>
        </p:nvSpPr>
        <p:spPr>
          <a:xfrm>
            <a:off x="1012784" y="3645024"/>
            <a:ext cx="3467103" cy="523220"/>
          </a:xfrm>
          <a:prstGeom prst="rect">
            <a:avLst/>
          </a:prstGeom>
          <a:noFill/>
        </p:spPr>
        <p:txBody>
          <a:bodyPr wrap="none" rtlCol="0">
            <a:spAutoFit/>
          </a:bodyPr>
          <a:lstStyle/>
          <a:p>
            <a:r>
              <a:rPr lang="en-IN" sz="2800" b="1" dirty="0" smtClean="0"/>
              <a:t>Tool Used: </a:t>
            </a:r>
            <a:r>
              <a:rPr lang="en-IN" sz="2800" dirty="0" smtClean="0"/>
              <a:t>PostgreSQL</a:t>
            </a:r>
            <a:endParaRPr lang="en-IN" sz="2800" dirty="0"/>
          </a:p>
        </p:txBody>
      </p:sp>
      <p:sp>
        <p:nvSpPr>
          <p:cNvPr id="11" name="Slide Number Placeholder 10"/>
          <p:cNvSpPr>
            <a:spLocks noGrp="1"/>
          </p:cNvSpPr>
          <p:nvPr>
            <p:ph type="sldNum" sz="quarter" idx="12"/>
          </p:nvPr>
        </p:nvSpPr>
        <p:spPr/>
        <p:txBody>
          <a:bodyPr/>
          <a:lstStyle/>
          <a:p>
            <a:fld id="{B08A287D-2F84-48F5-8779-239054F2D64F}" type="slidenum">
              <a:rPr lang="en-IN" smtClean="0"/>
              <a:t>1</a:t>
            </a:fld>
            <a:endParaRPr lang="en-IN" dirty="0"/>
          </a:p>
        </p:txBody>
      </p:sp>
      <p:sp>
        <p:nvSpPr>
          <p:cNvPr id="12" name="Rectangle 11"/>
          <p:cNvSpPr/>
          <p:nvPr/>
        </p:nvSpPr>
        <p:spPr>
          <a:xfrm>
            <a:off x="1136488" y="4168244"/>
            <a:ext cx="3240000" cy="3600"/>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p>
        </p:txBody>
      </p:sp>
      <p:sp>
        <p:nvSpPr>
          <p:cNvPr id="13" name="TextBox 12"/>
          <p:cNvSpPr txBox="1"/>
          <p:nvPr/>
        </p:nvSpPr>
        <p:spPr>
          <a:xfrm>
            <a:off x="1043608" y="5746338"/>
            <a:ext cx="3147480" cy="461665"/>
          </a:xfrm>
          <a:prstGeom prst="rect">
            <a:avLst/>
          </a:prstGeom>
          <a:noFill/>
        </p:spPr>
        <p:txBody>
          <a:bodyPr wrap="square" rtlCol="0">
            <a:spAutoFit/>
          </a:bodyPr>
          <a:lstStyle/>
          <a:p>
            <a:r>
              <a:rPr lang="en-IN" sz="2400" b="1" dirty="0" smtClean="0"/>
              <a:t>Position: </a:t>
            </a:r>
            <a:r>
              <a:rPr lang="en-IN" sz="2400" dirty="0" smtClean="0"/>
              <a:t>Data Analyst</a:t>
            </a:r>
          </a:p>
        </p:txBody>
      </p:sp>
    </p:spTree>
    <p:extLst>
      <p:ext uri="{BB962C8B-B14F-4D97-AF65-F5344CB8AC3E}">
        <p14:creationId xmlns:p14="http://schemas.microsoft.com/office/powerpoint/2010/main" val="19902778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201414"/>
            <a:ext cx="7776864" cy="923330"/>
          </a:xfrm>
          <a:prstGeom prst="rect">
            <a:avLst/>
          </a:prstGeom>
          <a:noFill/>
        </p:spPr>
        <p:txBody>
          <a:bodyPr wrap="square" rtlCol="0">
            <a:spAutoFit/>
          </a:bodyPr>
          <a:lstStyle/>
          <a:p>
            <a:r>
              <a:rPr lang="en-US" b="1" dirty="0" smtClean="0"/>
              <a:t>2</a:t>
            </a:r>
            <a:r>
              <a:rPr lang="en-US" b="1" dirty="0"/>
              <a:t>. Let's invite the artists who have written the most rock music in our dataset. Write a query that returns the Artist name and total track count of the top 10 rock bands </a:t>
            </a:r>
          </a:p>
        </p:txBody>
      </p:sp>
      <p:pic>
        <p:nvPicPr>
          <p:cNvPr id="717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363" t="40417" r="38741" b="20208"/>
          <a:stretch/>
        </p:blipFill>
        <p:spPr bwMode="auto">
          <a:xfrm>
            <a:off x="4572000" y="3801814"/>
            <a:ext cx="4296544" cy="288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6237" t="26459" r="45886" b="30417"/>
          <a:stretch/>
        </p:blipFill>
        <p:spPr bwMode="auto">
          <a:xfrm>
            <a:off x="467544" y="1412776"/>
            <a:ext cx="4392488" cy="375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rved Left Arrow 4"/>
          <p:cNvSpPr/>
          <p:nvPr/>
        </p:nvSpPr>
        <p:spPr>
          <a:xfrm rot="18595915">
            <a:off x="4624509" y="1554033"/>
            <a:ext cx="1094793" cy="2430904"/>
          </a:xfrm>
          <a:prstGeom prst="curvedLeftArrow">
            <a:avLst>
              <a:gd name="adj1" fmla="val 25000"/>
              <a:gd name="adj2" fmla="val 54324"/>
              <a:gd name="adj3" fmla="val 2500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Slide Number Placeholder 2"/>
          <p:cNvSpPr>
            <a:spLocks noGrp="1"/>
          </p:cNvSpPr>
          <p:nvPr>
            <p:ph type="sldNum" sz="quarter" idx="12"/>
          </p:nvPr>
        </p:nvSpPr>
        <p:spPr/>
        <p:txBody>
          <a:bodyPr/>
          <a:lstStyle/>
          <a:p>
            <a:fld id="{B08A287D-2F84-48F5-8779-239054F2D64F}" type="slidenum">
              <a:rPr lang="en-IN" smtClean="0"/>
              <a:t>10</a:t>
            </a:fld>
            <a:endParaRPr lang="en-IN" dirty="0"/>
          </a:p>
        </p:txBody>
      </p:sp>
    </p:spTree>
    <p:extLst>
      <p:ext uri="{BB962C8B-B14F-4D97-AF65-F5344CB8AC3E}">
        <p14:creationId xmlns:p14="http://schemas.microsoft.com/office/powerpoint/2010/main" val="23141530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188640"/>
            <a:ext cx="7560840" cy="923330"/>
          </a:xfrm>
          <a:prstGeom prst="rect">
            <a:avLst/>
          </a:prstGeom>
          <a:noFill/>
        </p:spPr>
        <p:txBody>
          <a:bodyPr wrap="square" rtlCol="0">
            <a:spAutoFit/>
          </a:bodyPr>
          <a:lstStyle/>
          <a:p>
            <a:r>
              <a:rPr lang="en-US" b="1" dirty="0" smtClean="0"/>
              <a:t>3</a:t>
            </a:r>
            <a:r>
              <a:rPr lang="en-US" b="1" dirty="0"/>
              <a:t>. Return all the track names that have a song length longer than the average song length. Return the Name and Milliseconds for each track. Order by the song length with the longest songs listed first </a:t>
            </a:r>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597" t="58750" r="47731" b="5156"/>
          <a:stretch/>
        </p:blipFill>
        <p:spPr bwMode="auto">
          <a:xfrm>
            <a:off x="1174768" y="3645024"/>
            <a:ext cx="4117311" cy="3072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817" t="19058" r="37467" b="62192"/>
          <a:stretch/>
        </p:blipFill>
        <p:spPr bwMode="auto">
          <a:xfrm>
            <a:off x="1176888" y="1412776"/>
            <a:ext cx="4907280"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rved Left Arrow 4"/>
          <p:cNvSpPr/>
          <p:nvPr/>
        </p:nvSpPr>
        <p:spPr>
          <a:xfrm flipH="1">
            <a:off x="458201" y="2829887"/>
            <a:ext cx="856546" cy="1630273"/>
          </a:xfrm>
          <a:prstGeom prst="curvedLeftArrow">
            <a:avLst>
              <a:gd name="adj1" fmla="val 25000"/>
              <a:gd name="adj2" fmla="val 54324"/>
              <a:gd name="adj3" fmla="val 2500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Slide Number Placeholder 2"/>
          <p:cNvSpPr>
            <a:spLocks noGrp="1"/>
          </p:cNvSpPr>
          <p:nvPr>
            <p:ph type="sldNum" sz="quarter" idx="12"/>
          </p:nvPr>
        </p:nvSpPr>
        <p:spPr/>
        <p:txBody>
          <a:bodyPr/>
          <a:lstStyle/>
          <a:p>
            <a:fld id="{B08A287D-2F84-48F5-8779-239054F2D64F}" type="slidenum">
              <a:rPr lang="en-IN" smtClean="0"/>
              <a:t>11</a:t>
            </a:fld>
            <a:endParaRPr lang="en-IN" dirty="0"/>
          </a:p>
        </p:txBody>
      </p:sp>
    </p:spTree>
    <p:extLst>
      <p:ext uri="{BB962C8B-B14F-4D97-AF65-F5344CB8AC3E}">
        <p14:creationId xmlns:p14="http://schemas.microsoft.com/office/powerpoint/2010/main" val="2314153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495" t="19397" r="28653" b="5405"/>
          <a:stretch/>
        </p:blipFill>
        <p:spPr bwMode="auto">
          <a:xfrm>
            <a:off x="1190133" y="1405506"/>
            <a:ext cx="6096000" cy="5137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101498" y="70466"/>
            <a:ext cx="3486726" cy="461665"/>
          </a:xfrm>
          <a:prstGeom prst="rect">
            <a:avLst/>
          </a:prstGeom>
          <a:noFill/>
        </p:spPr>
        <p:txBody>
          <a:bodyPr wrap="square" rtlCol="0" anchor="ctr">
            <a:spAutoFit/>
          </a:bodyPr>
          <a:lstStyle/>
          <a:p>
            <a:r>
              <a:rPr lang="en-IN" sz="2400" b="1" dirty="0" smtClean="0">
                <a:solidFill>
                  <a:srgbClr val="C00000"/>
                </a:solidFill>
              </a:rPr>
              <a:t>Question </a:t>
            </a:r>
            <a:r>
              <a:rPr lang="en-IN" sz="2400" b="1" dirty="0">
                <a:solidFill>
                  <a:srgbClr val="C00000"/>
                </a:solidFill>
              </a:rPr>
              <a:t>Set 3 – Advance </a:t>
            </a:r>
            <a:endParaRPr lang="en-US" sz="2400" dirty="0">
              <a:solidFill>
                <a:srgbClr val="C00000"/>
              </a:solidFill>
            </a:endParaRPr>
          </a:p>
        </p:txBody>
      </p:sp>
      <p:sp>
        <p:nvSpPr>
          <p:cNvPr id="4" name="TextBox 3"/>
          <p:cNvSpPr txBox="1"/>
          <p:nvPr/>
        </p:nvSpPr>
        <p:spPr>
          <a:xfrm>
            <a:off x="611560" y="532131"/>
            <a:ext cx="7018653" cy="646331"/>
          </a:xfrm>
          <a:prstGeom prst="rect">
            <a:avLst/>
          </a:prstGeom>
          <a:noFill/>
        </p:spPr>
        <p:txBody>
          <a:bodyPr wrap="none" rtlCol="0">
            <a:spAutoFit/>
          </a:bodyPr>
          <a:lstStyle/>
          <a:p>
            <a:pPr marL="342900" indent="-342900">
              <a:buAutoNum type="arabicPeriod"/>
            </a:pPr>
            <a:r>
              <a:rPr lang="en-US" b="1" dirty="0" smtClean="0"/>
              <a:t>Find how much amount spent by each customer on artists?</a:t>
            </a:r>
          </a:p>
          <a:p>
            <a:r>
              <a:rPr lang="en-US" b="1" dirty="0" smtClean="0"/>
              <a:t>       Write a query to return customer name, artist name and total spent</a:t>
            </a:r>
            <a:endParaRPr lang="en-IN" b="1" dirty="0"/>
          </a:p>
        </p:txBody>
      </p:sp>
      <p:sp>
        <p:nvSpPr>
          <p:cNvPr id="7" name="Curved Left Arrow 6"/>
          <p:cNvSpPr/>
          <p:nvPr/>
        </p:nvSpPr>
        <p:spPr>
          <a:xfrm rot="21203026" flipH="1">
            <a:off x="532494" y="2758643"/>
            <a:ext cx="926239" cy="2430904"/>
          </a:xfrm>
          <a:prstGeom prst="curvedLeftArrow">
            <a:avLst>
              <a:gd name="adj1" fmla="val 25000"/>
              <a:gd name="adj2" fmla="val 54324"/>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5" name="Rectangle 4"/>
          <p:cNvSpPr/>
          <p:nvPr/>
        </p:nvSpPr>
        <p:spPr>
          <a:xfrm>
            <a:off x="6564909" y="4437111"/>
            <a:ext cx="721224" cy="210557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lide Number Placeholder 5"/>
          <p:cNvSpPr>
            <a:spLocks noGrp="1"/>
          </p:cNvSpPr>
          <p:nvPr>
            <p:ph type="sldNum" sz="quarter" idx="12"/>
          </p:nvPr>
        </p:nvSpPr>
        <p:spPr/>
        <p:txBody>
          <a:bodyPr/>
          <a:lstStyle/>
          <a:p>
            <a:fld id="{B08A287D-2F84-48F5-8779-239054F2D64F}" type="slidenum">
              <a:rPr lang="en-IN" smtClean="0"/>
              <a:t>12</a:t>
            </a:fld>
            <a:endParaRPr lang="en-IN" dirty="0"/>
          </a:p>
        </p:txBody>
      </p:sp>
    </p:spTree>
    <p:extLst>
      <p:ext uri="{BB962C8B-B14F-4D97-AF65-F5344CB8AC3E}">
        <p14:creationId xmlns:p14="http://schemas.microsoft.com/office/powerpoint/2010/main" val="6940494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16632"/>
            <a:ext cx="8568952" cy="1200329"/>
          </a:xfrm>
          <a:prstGeom prst="rect">
            <a:avLst/>
          </a:prstGeom>
          <a:noFill/>
        </p:spPr>
        <p:txBody>
          <a:bodyPr wrap="square" rtlCol="0">
            <a:spAutoFit/>
          </a:bodyPr>
          <a:lstStyle/>
          <a:p>
            <a:r>
              <a:rPr lang="en-US" b="1" dirty="0" smtClean="0"/>
              <a:t>2. We </a:t>
            </a:r>
            <a:r>
              <a:rPr lang="en-US" b="1" dirty="0"/>
              <a:t>want to find out the most popular music Genre for each </a:t>
            </a:r>
            <a:r>
              <a:rPr lang="en-US" b="1" dirty="0" smtClean="0"/>
              <a:t>country. We determine the most popular genre as the genre with the highest amount of purchases. Write a query that returns each country along with the top Genre. For countries where the maximum number of purchases is shared return all Genres. </a:t>
            </a:r>
            <a:endParaRPr lang="en-US" b="1"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207" t="19444" r="48170" b="22265"/>
          <a:stretch/>
        </p:blipFill>
        <p:spPr bwMode="auto">
          <a:xfrm>
            <a:off x="467544" y="1638424"/>
            <a:ext cx="4248472" cy="5102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4598" t="57709" r="49282" b="4791"/>
          <a:stretch/>
        </p:blipFill>
        <p:spPr bwMode="auto">
          <a:xfrm>
            <a:off x="4860032" y="3710136"/>
            <a:ext cx="4104456" cy="303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urved Left Arrow 5"/>
          <p:cNvSpPr/>
          <p:nvPr/>
        </p:nvSpPr>
        <p:spPr>
          <a:xfrm rot="18584308">
            <a:off x="4864585" y="2509160"/>
            <a:ext cx="876966" cy="1677253"/>
          </a:xfrm>
          <a:prstGeom prst="curvedLeftArrow">
            <a:avLst>
              <a:gd name="adj1" fmla="val 25000"/>
              <a:gd name="adj2" fmla="val 54324"/>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Slide Number Placeholder 2"/>
          <p:cNvSpPr>
            <a:spLocks noGrp="1"/>
          </p:cNvSpPr>
          <p:nvPr>
            <p:ph type="sldNum" sz="quarter" idx="12"/>
          </p:nvPr>
        </p:nvSpPr>
        <p:spPr/>
        <p:txBody>
          <a:bodyPr/>
          <a:lstStyle/>
          <a:p>
            <a:fld id="{B08A287D-2F84-48F5-8779-239054F2D64F}" type="slidenum">
              <a:rPr lang="en-IN" smtClean="0"/>
              <a:t>13</a:t>
            </a:fld>
            <a:endParaRPr lang="en-IN" dirty="0"/>
          </a:p>
        </p:txBody>
      </p:sp>
    </p:spTree>
    <p:extLst>
      <p:ext uri="{BB962C8B-B14F-4D97-AF65-F5344CB8AC3E}">
        <p14:creationId xmlns:p14="http://schemas.microsoft.com/office/powerpoint/2010/main" val="27224704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1" y="212447"/>
            <a:ext cx="7632847" cy="1200329"/>
          </a:xfrm>
          <a:prstGeom prst="rect">
            <a:avLst/>
          </a:prstGeom>
          <a:noFill/>
        </p:spPr>
        <p:txBody>
          <a:bodyPr wrap="square" rtlCol="0">
            <a:spAutoFit/>
          </a:bodyPr>
          <a:lstStyle/>
          <a:p>
            <a:r>
              <a:rPr lang="en-US" b="1" dirty="0" smtClean="0"/>
              <a:t>3</a:t>
            </a:r>
            <a:r>
              <a:rPr lang="en-US" b="1" dirty="0"/>
              <a:t>. Write a query that determines the customer that has spent the most on music for each country. Write a query that returns the country along with the top customer and how much they spent. For countries where the top amount spent is shared, provide all customers who spent this amount </a:t>
            </a:r>
          </a:p>
        </p:txBody>
      </p:sp>
      <p:pic>
        <p:nvPicPr>
          <p:cNvPr id="1024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012" t="26483" r="33236" b="32015"/>
          <a:stretch/>
        </p:blipFill>
        <p:spPr bwMode="auto">
          <a:xfrm>
            <a:off x="179512" y="1844824"/>
            <a:ext cx="5165204"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27578" t="69593" r="48438" b="5208"/>
          <a:stretch/>
        </p:blipFill>
        <p:spPr bwMode="auto">
          <a:xfrm>
            <a:off x="5344716" y="4610022"/>
            <a:ext cx="3313630" cy="1843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rved Left Arrow 4"/>
          <p:cNvSpPr/>
          <p:nvPr/>
        </p:nvSpPr>
        <p:spPr>
          <a:xfrm rot="18584308">
            <a:off x="5347437" y="3103635"/>
            <a:ext cx="876966" cy="1677253"/>
          </a:xfrm>
          <a:prstGeom prst="curvedLeftArrow">
            <a:avLst>
              <a:gd name="adj1" fmla="val 25000"/>
              <a:gd name="adj2" fmla="val 54324"/>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Slide Number Placeholder 2"/>
          <p:cNvSpPr>
            <a:spLocks noGrp="1"/>
          </p:cNvSpPr>
          <p:nvPr>
            <p:ph type="sldNum" sz="quarter" idx="12"/>
          </p:nvPr>
        </p:nvSpPr>
        <p:spPr/>
        <p:txBody>
          <a:bodyPr/>
          <a:lstStyle/>
          <a:p>
            <a:fld id="{B08A287D-2F84-48F5-8779-239054F2D64F}" type="slidenum">
              <a:rPr lang="en-IN" smtClean="0"/>
              <a:t>14</a:t>
            </a:fld>
            <a:endParaRPr lang="en-IN" dirty="0"/>
          </a:p>
        </p:txBody>
      </p:sp>
    </p:spTree>
    <p:extLst>
      <p:ext uri="{BB962C8B-B14F-4D97-AF65-F5344CB8AC3E}">
        <p14:creationId xmlns:p14="http://schemas.microsoft.com/office/powerpoint/2010/main" val="2314153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8A287D-2F84-48F5-8779-239054F2D64F}" type="slidenum">
              <a:rPr lang="en-IN" smtClean="0"/>
              <a:t>15</a:t>
            </a:fld>
            <a:endParaRPr lang="en-IN" dirty="0"/>
          </a:p>
        </p:txBody>
      </p:sp>
      <p:sp>
        <p:nvSpPr>
          <p:cNvPr id="3" name="TextBox 2"/>
          <p:cNvSpPr txBox="1"/>
          <p:nvPr/>
        </p:nvSpPr>
        <p:spPr>
          <a:xfrm>
            <a:off x="530110" y="323945"/>
            <a:ext cx="3063395" cy="584775"/>
          </a:xfrm>
          <a:prstGeom prst="rect">
            <a:avLst/>
          </a:prstGeom>
          <a:noFill/>
        </p:spPr>
        <p:txBody>
          <a:bodyPr wrap="square" rtlCol="0">
            <a:spAutoFit/>
          </a:bodyPr>
          <a:lstStyle/>
          <a:p>
            <a:pPr marL="457200" indent="-457200">
              <a:buFont typeface="Wingdings" pitchFamily="2" charset="2"/>
              <a:buChar char="v"/>
            </a:pPr>
            <a:r>
              <a:rPr lang="en-IN" sz="3200" dirty="0" smtClean="0">
                <a:solidFill>
                  <a:schemeClr val="accent5">
                    <a:lumMod val="75000"/>
                  </a:schemeClr>
                </a:solidFill>
              </a:rPr>
              <a:t>Key Insights:</a:t>
            </a:r>
          </a:p>
        </p:txBody>
      </p:sp>
      <p:sp>
        <p:nvSpPr>
          <p:cNvPr id="4" name="TextBox 3"/>
          <p:cNvSpPr txBox="1"/>
          <p:nvPr/>
        </p:nvSpPr>
        <p:spPr>
          <a:xfrm>
            <a:off x="611560" y="1196752"/>
            <a:ext cx="7786306" cy="5016758"/>
          </a:xfrm>
          <a:prstGeom prst="rect">
            <a:avLst/>
          </a:prstGeom>
          <a:noFill/>
        </p:spPr>
        <p:txBody>
          <a:bodyPr wrap="square" rtlCol="0">
            <a:spAutoFit/>
          </a:bodyPr>
          <a:lstStyle/>
          <a:p>
            <a:pPr lvl="0"/>
            <a:r>
              <a:rPr lang="en-IN" sz="2000" b="1" dirty="0" smtClean="0"/>
              <a:t>1. USA</a:t>
            </a:r>
            <a:r>
              <a:rPr lang="en-IN" sz="2000" dirty="0"/>
              <a:t>, </a:t>
            </a:r>
            <a:r>
              <a:rPr lang="en-IN" sz="2000" b="1" dirty="0"/>
              <a:t>Canada </a:t>
            </a:r>
            <a:r>
              <a:rPr lang="en-IN" sz="2000" dirty="0"/>
              <a:t>and </a:t>
            </a:r>
            <a:r>
              <a:rPr lang="en-IN" sz="2000" b="1" dirty="0"/>
              <a:t>Brazil</a:t>
            </a:r>
            <a:r>
              <a:rPr lang="en-IN" sz="2000" dirty="0"/>
              <a:t> are </a:t>
            </a:r>
            <a:r>
              <a:rPr lang="en-IN" sz="2000" b="1" dirty="0" smtClean="0"/>
              <a:t>Top </a:t>
            </a:r>
            <a:r>
              <a:rPr lang="en-IN" sz="2000" b="1" dirty="0"/>
              <a:t>purchasing </a:t>
            </a:r>
            <a:r>
              <a:rPr lang="en-IN" sz="2000" b="1" dirty="0" smtClean="0"/>
              <a:t>countries</a:t>
            </a:r>
            <a:r>
              <a:rPr lang="en-IN" sz="2000" dirty="0" smtClean="0"/>
              <a:t> with</a:t>
            </a:r>
          </a:p>
          <a:p>
            <a:pPr lvl="0"/>
            <a:r>
              <a:rPr lang="en-IN" sz="2000" dirty="0"/>
              <a:t> </a:t>
            </a:r>
            <a:r>
              <a:rPr lang="en-IN" sz="2000" dirty="0" smtClean="0"/>
              <a:t>    131</a:t>
            </a:r>
            <a:r>
              <a:rPr lang="en-IN" sz="2000" dirty="0"/>
              <a:t>, 76 </a:t>
            </a:r>
            <a:r>
              <a:rPr lang="en-IN" sz="2000" dirty="0" smtClean="0"/>
              <a:t>and 61 </a:t>
            </a:r>
            <a:r>
              <a:rPr lang="en-IN" sz="2000" dirty="0"/>
              <a:t>total purchases, </a:t>
            </a:r>
            <a:r>
              <a:rPr lang="en-IN" sz="2000" dirty="0" smtClean="0"/>
              <a:t>respectively.</a:t>
            </a:r>
          </a:p>
          <a:p>
            <a:endParaRPr lang="en-IN" sz="2000" dirty="0"/>
          </a:p>
          <a:p>
            <a:pPr lvl="0"/>
            <a:r>
              <a:rPr lang="en-IN" sz="2000" dirty="0" smtClean="0"/>
              <a:t>2. Most </a:t>
            </a:r>
            <a:r>
              <a:rPr lang="en-IN" sz="2000" dirty="0"/>
              <a:t>money making city is </a:t>
            </a:r>
            <a:r>
              <a:rPr lang="en-IN" sz="2000" b="1" dirty="0" smtClean="0"/>
              <a:t>Prague</a:t>
            </a:r>
          </a:p>
          <a:p>
            <a:pPr lvl="0"/>
            <a:endParaRPr lang="en-IN" sz="2000" b="1" dirty="0"/>
          </a:p>
          <a:p>
            <a:pPr lvl="0"/>
            <a:r>
              <a:rPr lang="en-IN" sz="2000" dirty="0" smtClean="0"/>
              <a:t>3. </a:t>
            </a:r>
            <a:r>
              <a:rPr lang="en-IN" sz="2000" b="1" dirty="0" smtClean="0"/>
              <a:t>R </a:t>
            </a:r>
            <a:r>
              <a:rPr lang="en-IN" sz="2000" b="1" dirty="0"/>
              <a:t>M</a:t>
            </a:r>
            <a:r>
              <a:rPr lang="en-IN" sz="2000" b="1" dirty="0" smtClean="0"/>
              <a:t>adhav </a:t>
            </a:r>
            <a:r>
              <a:rPr lang="en-IN" sz="2000" dirty="0"/>
              <a:t>is our best customer with $ 144.54 purchase</a:t>
            </a:r>
            <a:r>
              <a:rPr lang="en-IN" sz="2000" dirty="0" smtClean="0"/>
              <a:t>.</a:t>
            </a:r>
          </a:p>
          <a:p>
            <a:pPr lvl="0"/>
            <a:endParaRPr lang="en-IN" sz="2000" dirty="0"/>
          </a:p>
          <a:p>
            <a:pPr lvl="0"/>
            <a:r>
              <a:rPr lang="en-IN" sz="2000" dirty="0" smtClean="0"/>
              <a:t>4. With </a:t>
            </a:r>
            <a:r>
              <a:rPr lang="en-IN" sz="2000" b="1" dirty="0"/>
              <a:t>114 </a:t>
            </a:r>
            <a:r>
              <a:rPr lang="en-IN" sz="2000" dirty="0"/>
              <a:t>tracks written by </a:t>
            </a:r>
            <a:r>
              <a:rPr lang="en-IN" sz="2000" b="1" dirty="0"/>
              <a:t>Led Zeppelin</a:t>
            </a:r>
            <a:r>
              <a:rPr lang="en-IN" sz="2000" dirty="0"/>
              <a:t>, He is a </a:t>
            </a:r>
            <a:r>
              <a:rPr lang="en-IN" sz="2000" b="1" dirty="0"/>
              <a:t>T</a:t>
            </a:r>
            <a:r>
              <a:rPr lang="en-IN" sz="2000" b="1" dirty="0" smtClean="0"/>
              <a:t>op </a:t>
            </a:r>
            <a:r>
              <a:rPr lang="en-IN" sz="2000" b="1" dirty="0"/>
              <a:t>Rock </a:t>
            </a:r>
            <a:r>
              <a:rPr lang="en-IN" sz="2000" b="1" dirty="0"/>
              <a:t>A</a:t>
            </a:r>
            <a:r>
              <a:rPr lang="en-IN" sz="2000" b="1" dirty="0" smtClean="0"/>
              <a:t>rtist</a:t>
            </a:r>
            <a:r>
              <a:rPr lang="en-IN" sz="2000" dirty="0" smtClean="0"/>
              <a:t>.</a:t>
            </a:r>
          </a:p>
          <a:p>
            <a:pPr lvl="0"/>
            <a:endParaRPr lang="en-IN" sz="2000" dirty="0"/>
          </a:p>
          <a:p>
            <a:pPr lvl="0"/>
            <a:r>
              <a:rPr lang="en-IN" sz="2000" dirty="0" smtClean="0"/>
              <a:t>5. </a:t>
            </a:r>
            <a:r>
              <a:rPr lang="en-IN" sz="2000" b="1" dirty="0" smtClean="0"/>
              <a:t>494 </a:t>
            </a:r>
            <a:r>
              <a:rPr lang="en-IN" sz="2000" dirty="0"/>
              <a:t>tracks have length greater than </a:t>
            </a:r>
            <a:r>
              <a:rPr lang="en-IN" sz="2000" b="1" dirty="0"/>
              <a:t>Average length</a:t>
            </a:r>
            <a:r>
              <a:rPr lang="en-IN" sz="2000" dirty="0" smtClean="0"/>
              <a:t>.</a:t>
            </a:r>
          </a:p>
          <a:p>
            <a:pPr lvl="0"/>
            <a:endParaRPr lang="en-IN" sz="2000" dirty="0"/>
          </a:p>
          <a:p>
            <a:pPr lvl="0"/>
            <a:r>
              <a:rPr lang="en-IN" sz="2000" dirty="0" smtClean="0"/>
              <a:t>6. </a:t>
            </a:r>
            <a:r>
              <a:rPr lang="en-IN" sz="2000" b="1" dirty="0" smtClean="0"/>
              <a:t>Rock </a:t>
            </a:r>
            <a:r>
              <a:rPr lang="en-IN" sz="2000" dirty="0"/>
              <a:t>is </a:t>
            </a:r>
            <a:r>
              <a:rPr lang="en-IN" sz="2000" b="1" dirty="0"/>
              <a:t>most popular </a:t>
            </a:r>
            <a:r>
              <a:rPr lang="en-IN" sz="2000" dirty="0"/>
              <a:t>Genre across countries*, </a:t>
            </a:r>
            <a:r>
              <a:rPr lang="en-IN" sz="2000" dirty="0"/>
              <a:t> </a:t>
            </a:r>
            <a:r>
              <a:rPr lang="en-IN" sz="2000" dirty="0" smtClean="0"/>
              <a:t>Accept </a:t>
            </a:r>
            <a:r>
              <a:rPr lang="en-IN" sz="2000" dirty="0"/>
              <a:t>for </a:t>
            </a:r>
            <a:r>
              <a:rPr lang="en-IN" sz="2000" b="1" dirty="0" smtClean="0"/>
              <a:t>Argentina</a:t>
            </a:r>
          </a:p>
          <a:p>
            <a:pPr lvl="0"/>
            <a:r>
              <a:rPr lang="en-IN" sz="2000" b="1" dirty="0"/>
              <a:t> </a:t>
            </a:r>
            <a:r>
              <a:rPr lang="en-IN" sz="2000" b="1" dirty="0" smtClean="0"/>
              <a:t>   </a:t>
            </a:r>
            <a:r>
              <a:rPr lang="en-IN" sz="2000" dirty="0" smtClean="0"/>
              <a:t>Where </a:t>
            </a:r>
            <a:r>
              <a:rPr lang="en-IN" sz="2000" dirty="0"/>
              <a:t>title </a:t>
            </a:r>
            <a:r>
              <a:rPr lang="en-IN" sz="2000" dirty="0" smtClean="0"/>
              <a:t>goes </a:t>
            </a:r>
            <a:r>
              <a:rPr lang="en-IN" sz="2000" dirty="0"/>
              <a:t>to </a:t>
            </a:r>
            <a:r>
              <a:rPr lang="en-IN" sz="2000" b="1" dirty="0"/>
              <a:t>Alternative </a:t>
            </a:r>
            <a:r>
              <a:rPr lang="en-IN" sz="2000" b="1" dirty="0" smtClean="0"/>
              <a:t>&amp; Punk</a:t>
            </a:r>
            <a:r>
              <a:rPr lang="en-IN" sz="2000" dirty="0" smtClean="0"/>
              <a:t>.</a:t>
            </a:r>
          </a:p>
          <a:p>
            <a:pPr lvl="0"/>
            <a:endParaRPr lang="en-IN" sz="2000" dirty="0"/>
          </a:p>
          <a:p>
            <a:pPr lvl="0"/>
            <a:r>
              <a:rPr lang="en-IN" sz="2000" dirty="0" smtClean="0"/>
              <a:t>7. Finally </a:t>
            </a:r>
            <a:r>
              <a:rPr lang="en-IN" sz="2000" dirty="0"/>
              <a:t>we have list of </a:t>
            </a:r>
            <a:r>
              <a:rPr lang="en-IN" sz="2000" b="1" dirty="0"/>
              <a:t>top customers from each </a:t>
            </a:r>
            <a:r>
              <a:rPr lang="en-IN" sz="2000" b="1" dirty="0" smtClean="0"/>
              <a:t>country</a:t>
            </a:r>
            <a:r>
              <a:rPr lang="en-IN" sz="2000" dirty="0" smtClean="0"/>
              <a:t>.</a:t>
            </a:r>
          </a:p>
          <a:p>
            <a:pPr lvl="0"/>
            <a:r>
              <a:rPr lang="en-IN" sz="2000" dirty="0" smtClean="0"/>
              <a:t>    To be </a:t>
            </a:r>
            <a:r>
              <a:rPr lang="en-IN" sz="2000" dirty="0"/>
              <a:t>rewarded with </a:t>
            </a:r>
            <a:r>
              <a:rPr lang="en-IN" sz="2000" b="1" dirty="0" smtClean="0"/>
              <a:t>Gold </a:t>
            </a:r>
            <a:r>
              <a:rPr lang="en-IN" sz="2000" b="1" dirty="0"/>
              <a:t>Customer </a:t>
            </a:r>
            <a:r>
              <a:rPr lang="en-IN" sz="2000" dirty="0"/>
              <a:t>status.</a:t>
            </a:r>
          </a:p>
        </p:txBody>
      </p:sp>
      <p:sp>
        <p:nvSpPr>
          <p:cNvPr id="5" name="Rectangle 4"/>
          <p:cNvSpPr/>
          <p:nvPr/>
        </p:nvSpPr>
        <p:spPr>
          <a:xfrm>
            <a:off x="683568" y="836712"/>
            <a:ext cx="2520000" cy="3600"/>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74232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8A287D-2F84-48F5-8779-239054F2D64F}" type="slidenum">
              <a:rPr lang="en-IN" smtClean="0"/>
              <a:t>16</a:t>
            </a:fld>
            <a:endParaRPr lang="en-IN" dirty="0"/>
          </a:p>
        </p:txBody>
      </p:sp>
      <p:sp>
        <p:nvSpPr>
          <p:cNvPr id="7" name="TextBox 6"/>
          <p:cNvSpPr txBox="1"/>
          <p:nvPr/>
        </p:nvSpPr>
        <p:spPr>
          <a:xfrm>
            <a:off x="2269404" y="976369"/>
            <a:ext cx="4605192" cy="440120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4000" dirty="0" smtClean="0"/>
              <a:t>We have solved all business questions successfully. </a:t>
            </a:r>
          </a:p>
          <a:p>
            <a:pPr algn="ctr"/>
            <a:r>
              <a:rPr lang="en-IN" sz="4000" dirty="0" smtClean="0"/>
              <a:t>Coming up next is what all functions</a:t>
            </a:r>
          </a:p>
          <a:p>
            <a:pPr algn="ctr"/>
            <a:r>
              <a:rPr lang="en-IN" sz="4000" dirty="0" smtClean="0"/>
              <a:t>I have utilized for this analysis…</a:t>
            </a:r>
            <a:endParaRPr lang="en-IN" sz="4000" dirty="0"/>
          </a:p>
        </p:txBody>
      </p:sp>
      <p:sp>
        <p:nvSpPr>
          <p:cNvPr id="8" name="Rounded Rectangle 7"/>
          <p:cNvSpPr/>
          <p:nvPr/>
        </p:nvSpPr>
        <p:spPr>
          <a:xfrm>
            <a:off x="2123728" y="836712"/>
            <a:ext cx="4896544" cy="4752528"/>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825530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8A287D-2F84-48F5-8779-239054F2D64F}" type="slidenum">
              <a:rPr lang="en-IN" smtClean="0"/>
              <a:t>17</a:t>
            </a:fld>
            <a:endParaRPr lang="en-IN" dirty="0"/>
          </a:p>
        </p:txBody>
      </p:sp>
      <p:sp>
        <p:nvSpPr>
          <p:cNvPr id="3" name="TextBox 2"/>
          <p:cNvSpPr txBox="1"/>
          <p:nvPr/>
        </p:nvSpPr>
        <p:spPr>
          <a:xfrm>
            <a:off x="653157" y="908720"/>
            <a:ext cx="7581198" cy="1631216"/>
          </a:xfrm>
          <a:prstGeom prst="rect">
            <a:avLst/>
          </a:prstGeom>
          <a:noFill/>
        </p:spPr>
        <p:txBody>
          <a:bodyPr wrap="square" rtlCol="0">
            <a:spAutoFit/>
          </a:bodyPr>
          <a:lstStyle/>
          <a:p>
            <a:r>
              <a:rPr lang="en-IN" sz="2400" b="1" dirty="0" smtClean="0"/>
              <a:t>Nature of question</a:t>
            </a:r>
            <a:r>
              <a:rPr lang="en-IN" sz="2800" b="1" dirty="0" smtClean="0"/>
              <a:t>:</a:t>
            </a:r>
            <a:endParaRPr lang="en-IN" sz="2400" dirty="0" smtClean="0"/>
          </a:p>
          <a:p>
            <a:r>
              <a:rPr lang="en-IN" sz="2400" dirty="0" smtClean="0"/>
              <a:t>Here we </a:t>
            </a:r>
            <a:r>
              <a:rPr lang="en-IN" sz="2400" dirty="0" smtClean="0"/>
              <a:t>have dealt with </a:t>
            </a:r>
            <a:r>
              <a:rPr lang="en-IN" sz="2400" dirty="0" smtClean="0"/>
              <a:t>11 questions in total. Out of which 5 </a:t>
            </a:r>
            <a:r>
              <a:rPr lang="en-IN" sz="2400" dirty="0" smtClean="0"/>
              <a:t>being easy</a:t>
            </a:r>
            <a:r>
              <a:rPr lang="en-IN" sz="2400" dirty="0" smtClean="0"/>
              <a:t>, 3 </a:t>
            </a:r>
            <a:r>
              <a:rPr lang="en-IN" sz="2400" dirty="0" smtClean="0"/>
              <a:t>as moderate and rest </a:t>
            </a:r>
            <a:r>
              <a:rPr lang="en-IN" sz="2400" dirty="0" smtClean="0"/>
              <a:t>3 as </a:t>
            </a:r>
            <a:r>
              <a:rPr lang="en-IN" sz="2400" dirty="0" smtClean="0"/>
              <a:t>Hard.</a:t>
            </a:r>
          </a:p>
          <a:p>
            <a:r>
              <a:rPr lang="en-IN" sz="2400" dirty="0" smtClean="0"/>
              <a:t>List </a:t>
            </a:r>
            <a:r>
              <a:rPr lang="en-IN" sz="2400" dirty="0" smtClean="0"/>
              <a:t>of functions used.</a:t>
            </a:r>
          </a:p>
        </p:txBody>
      </p:sp>
      <p:sp>
        <p:nvSpPr>
          <p:cNvPr id="4" name="TextBox 3"/>
          <p:cNvSpPr txBox="1"/>
          <p:nvPr/>
        </p:nvSpPr>
        <p:spPr>
          <a:xfrm>
            <a:off x="653157" y="385500"/>
            <a:ext cx="4282519" cy="523220"/>
          </a:xfrm>
          <a:prstGeom prst="rect">
            <a:avLst/>
          </a:prstGeom>
          <a:noFill/>
        </p:spPr>
        <p:txBody>
          <a:bodyPr wrap="none" rtlCol="0">
            <a:spAutoFit/>
          </a:bodyPr>
          <a:lstStyle/>
          <a:p>
            <a:r>
              <a:rPr lang="en-IN" sz="2800" b="1" dirty="0"/>
              <a:t>P</a:t>
            </a:r>
            <a:r>
              <a:rPr lang="en-IN" sz="2800" b="1" dirty="0" smtClean="0"/>
              <a:t>ostgreSQL Functions used:</a:t>
            </a:r>
            <a:endParaRPr lang="en-IN" sz="2800" b="1" dirty="0"/>
          </a:p>
        </p:txBody>
      </p:sp>
      <p:sp>
        <p:nvSpPr>
          <p:cNvPr id="5" name="TextBox 4"/>
          <p:cNvSpPr txBox="1"/>
          <p:nvPr/>
        </p:nvSpPr>
        <p:spPr>
          <a:xfrm>
            <a:off x="675606" y="2662496"/>
            <a:ext cx="7303731" cy="523220"/>
          </a:xfrm>
          <a:prstGeom prst="rect">
            <a:avLst/>
          </a:prstGeom>
          <a:noFill/>
        </p:spPr>
        <p:txBody>
          <a:bodyPr wrap="none" rtlCol="0">
            <a:spAutoFit/>
          </a:bodyPr>
          <a:lstStyle/>
          <a:p>
            <a:r>
              <a:rPr lang="en-IN" sz="2800" dirty="0" smtClean="0">
                <a:solidFill>
                  <a:srgbClr val="00B050"/>
                </a:solidFill>
              </a:rPr>
              <a:t>     Easy</a:t>
            </a:r>
            <a:r>
              <a:rPr lang="en-IN" sz="2800" dirty="0" smtClean="0"/>
              <a:t>                       </a:t>
            </a:r>
            <a:r>
              <a:rPr lang="en-IN" sz="2800" dirty="0" smtClean="0"/>
              <a:t> </a:t>
            </a:r>
            <a:r>
              <a:rPr lang="en-IN" sz="2800" dirty="0" smtClean="0">
                <a:solidFill>
                  <a:schemeClr val="accent5">
                    <a:lumMod val="75000"/>
                  </a:schemeClr>
                </a:solidFill>
              </a:rPr>
              <a:t>Moderate</a:t>
            </a:r>
            <a:r>
              <a:rPr lang="en-IN" sz="2800" dirty="0" smtClean="0"/>
              <a:t>                      </a:t>
            </a:r>
            <a:r>
              <a:rPr lang="en-IN" sz="2800" dirty="0" smtClean="0">
                <a:solidFill>
                  <a:srgbClr val="C00000"/>
                </a:solidFill>
              </a:rPr>
              <a:t>Hard</a:t>
            </a:r>
          </a:p>
        </p:txBody>
      </p:sp>
      <p:sp>
        <p:nvSpPr>
          <p:cNvPr id="8" name="TextBox 7"/>
          <p:cNvSpPr txBox="1"/>
          <p:nvPr/>
        </p:nvSpPr>
        <p:spPr>
          <a:xfrm>
            <a:off x="675606" y="3439144"/>
            <a:ext cx="1959587" cy="1938992"/>
          </a:xfrm>
          <a:prstGeom prst="rect">
            <a:avLst/>
          </a:prstGeom>
          <a:noFill/>
        </p:spPr>
        <p:txBody>
          <a:bodyPr wrap="square" rtlCol="0">
            <a:spAutoFit/>
          </a:bodyPr>
          <a:lstStyle/>
          <a:p>
            <a:pPr marL="285750" indent="-285750">
              <a:buFont typeface="Arial" pitchFamily="34" charset="0"/>
              <a:buChar char="•"/>
            </a:pPr>
            <a:r>
              <a:rPr lang="en-IN" sz="2400" dirty="0" smtClean="0"/>
              <a:t>Aggregates</a:t>
            </a:r>
          </a:p>
          <a:p>
            <a:pPr marL="285750" indent="-285750">
              <a:buFont typeface="Arial" pitchFamily="34" charset="0"/>
              <a:buChar char="•"/>
            </a:pPr>
            <a:r>
              <a:rPr lang="en-IN" sz="2400" dirty="0" smtClean="0"/>
              <a:t>GROUP BY </a:t>
            </a:r>
          </a:p>
          <a:p>
            <a:pPr marL="285750" indent="-285750">
              <a:buFont typeface="Arial" pitchFamily="34" charset="0"/>
              <a:buChar char="•"/>
            </a:pPr>
            <a:r>
              <a:rPr lang="en-IN" sz="2400" dirty="0" smtClean="0"/>
              <a:t>ORDER BY</a:t>
            </a:r>
          </a:p>
          <a:p>
            <a:pPr marL="285750" indent="-285750">
              <a:buFont typeface="Arial" pitchFamily="34" charset="0"/>
              <a:buChar char="•"/>
            </a:pPr>
            <a:r>
              <a:rPr lang="en-IN" sz="2400" dirty="0" smtClean="0"/>
              <a:t>JOINs</a:t>
            </a:r>
          </a:p>
          <a:p>
            <a:pPr marL="285750" indent="-285750">
              <a:buFont typeface="Arial" pitchFamily="34" charset="0"/>
              <a:buChar char="•"/>
            </a:pPr>
            <a:r>
              <a:rPr lang="en-IN" sz="2400" dirty="0" smtClean="0"/>
              <a:t>LIMIT</a:t>
            </a:r>
            <a:endParaRPr lang="en-IN" sz="2400" dirty="0"/>
          </a:p>
        </p:txBody>
      </p:sp>
      <p:sp>
        <p:nvSpPr>
          <p:cNvPr id="10" name="TextBox 9"/>
          <p:cNvSpPr txBox="1"/>
          <p:nvPr/>
        </p:nvSpPr>
        <p:spPr>
          <a:xfrm>
            <a:off x="6204680" y="3506232"/>
            <a:ext cx="2759808" cy="1938992"/>
          </a:xfrm>
          <a:prstGeom prst="rect">
            <a:avLst/>
          </a:prstGeom>
          <a:noFill/>
        </p:spPr>
        <p:txBody>
          <a:bodyPr wrap="square" rtlCol="0">
            <a:spAutoFit/>
          </a:bodyPr>
          <a:lstStyle/>
          <a:p>
            <a:pPr marL="285750" indent="-285750">
              <a:buFont typeface="Arial" pitchFamily="34" charset="0"/>
              <a:buChar char="•"/>
            </a:pPr>
            <a:r>
              <a:rPr lang="en-IN" sz="2400" dirty="0" smtClean="0"/>
              <a:t>Window functions</a:t>
            </a:r>
          </a:p>
          <a:p>
            <a:pPr marL="285750" indent="-285750">
              <a:buFont typeface="Arial" pitchFamily="34" charset="0"/>
              <a:buChar char="•"/>
            </a:pPr>
            <a:r>
              <a:rPr lang="en-IN" sz="2400" dirty="0" smtClean="0"/>
              <a:t>CTE</a:t>
            </a:r>
          </a:p>
          <a:p>
            <a:pPr marL="285750" indent="-285750">
              <a:buFont typeface="Arial" pitchFamily="34" charset="0"/>
              <a:buChar char="•"/>
            </a:pPr>
            <a:r>
              <a:rPr lang="en-IN" sz="2400" dirty="0" smtClean="0"/>
              <a:t>Sub-Query</a:t>
            </a:r>
          </a:p>
          <a:p>
            <a:pPr marL="285750" indent="-285750">
              <a:buFont typeface="Arial" pitchFamily="34" charset="0"/>
              <a:buChar char="•"/>
            </a:pPr>
            <a:r>
              <a:rPr lang="en-IN" sz="2400" dirty="0" smtClean="0"/>
              <a:t>Multiple JOINs</a:t>
            </a:r>
          </a:p>
          <a:p>
            <a:pPr marL="285750" indent="-285750">
              <a:buFont typeface="Arial" pitchFamily="34" charset="0"/>
              <a:buChar char="•"/>
            </a:pPr>
            <a:endParaRPr lang="en-IN" sz="2400" dirty="0"/>
          </a:p>
        </p:txBody>
      </p:sp>
      <p:sp>
        <p:nvSpPr>
          <p:cNvPr id="11" name="TextBox 10"/>
          <p:cNvSpPr txBox="1"/>
          <p:nvPr/>
        </p:nvSpPr>
        <p:spPr>
          <a:xfrm>
            <a:off x="3300194" y="3524815"/>
            <a:ext cx="2351926" cy="1200329"/>
          </a:xfrm>
          <a:prstGeom prst="rect">
            <a:avLst/>
          </a:prstGeom>
          <a:noFill/>
        </p:spPr>
        <p:txBody>
          <a:bodyPr wrap="none" rtlCol="0">
            <a:spAutoFit/>
          </a:bodyPr>
          <a:lstStyle/>
          <a:p>
            <a:pPr marL="342900" indent="-342900">
              <a:buFont typeface="Arial" pitchFamily="34" charset="0"/>
              <a:buChar char="•"/>
            </a:pPr>
            <a:r>
              <a:rPr lang="en-IN" sz="2400" dirty="0" smtClean="0"/>
              <a:t>Multiple JOINs</a:t>
            </a:r>
          </a:p>
          <a:p>
            <a:pPr marL="285750" indent="-285750">
              <a:buFont typeface="Arial" pitchFamily="34" charset="0"/>
              <a:buChar char="•"/>
            </a:pPr>
            <a:r>
              <a:rPr lang="en-IN" sz="2400" dirty="0" smtClean="0"/>
              <a:t> Sub-Query</a:t>
            </a:r>
            <a:endParaRPr lang="en-IN" sz="2400" dirty="0" smtClean="0"/>
          </a:p>
          <a:p>
            <a:pPr marL="285750" indent="-285750">
              <a:buFont typeface="Arial" pitchFamily="34" charset="0"/>
              <a:buChar char="•"/>
            </a:pPr>
            <a:endParaRPr lang="en-IN" sz="2400" dirty="0"/>
          </a:p>
        </p:txBody>
      </p:sp>
      <p:sp>
        <p:nvSpPr>
          <p:cNvPr id="13" name="Rectangle 12"/>
          <p:cNvSpPr/>
          <p:nvPr/>
        </p:nvSpPr>
        <p:spPr>
          <a:xfrm>
            <a:off x="2984224" y="2683952"/>
            <a:ext cx="3600" cy="3769384"/>
          </a:xfrm>
          <a:prstGeom prst="rect">
            <a:avLst/>
          </a:prstGeom>
          <a:solidFill>
            <a:schemeClr val="tx1">
              <a:lumMod val="75000"/>
              <a:lumOff val="2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65000"/>
                  <a:lumOff val="35000"/>
                </a:schemeClr>
              </a:solidFill>
            </a:endParaRPr>
          </a:p>
        </p:txBody>
      </p:sp>
      <p:sp>
        <p:nvSpPr>
          <p:cNvPr id="14" name="Rectangle 13"/>
          <p:cNvSpPr/>
          <p:nvPr/>
        </p:nvSpPr>
        <p:spPr>
          <a:xfrm>
            <a:off x="6008560" y="2662496"/>
            <a:ext cx="3600" cy="3769384"/>
          </a:xfrm>
          <a:prstGeom prst="rect">
            <a:avLst/>
          </a:prstGeom>
          <a:solidFill>
            <a:schemeClr val="tx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65000"/>
                  <a:lumOff val="35000"/>
                </a:schemeClr>
              </a:solidFill>
            </a:endParaRPr>
          </a:p>
        </p:txBody>
      </p:sp>
      <p:sp>
        <p:nvSpPr>
          <p:cNvPr id="15" name="Rectangle 14"/>
          <p:cNvSpPr/>
          <p:nvPr/>
        </p:nvSpPr>
        <p:spPr>
          <a:xfrm>
            <a:off x="612000" y="3185716"/>
            <a:ext cx="7920000" cy="3600"/>
          </a:xfrm>
          <a:prstGeom prst="rect">
            <a:avLst/>
          </a:prstGeom>
          <a:solidFill>
            <a:schemeClr val="tx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lumMod val="65000"/>
                  <a:lumOff val="35000"/>
                </a:schemeClr>
              </a:solidFill>
            </a:endParaRPr>
          </a:p>
        </p:txBody>
      </p:sp>
    </p:spTree>
    <p:extLst>
      <p:ext uri="{BB962C8B-B14F-4D97-AF65-F5344CB8AC3E}">
        <p14:creationId xmlns:p14="http://schemas.microsoft.com/office/powerpoint/2010/main" val="2180921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8A287D-2F84-48F5-8779-239054F2D64F}" type="slidenum">
              <a:rPr lang="en-IN" smtClean="0"/>
              <a:t>18</a:t>
            </a:fld>
            <a:endParaRPr lang="en-IN" dirty="0"/>
          </a:p>
        </p:txBody>
      </p:sp>
      <p:sp>
        <p:nvSpPr>
          <p:cNvPr id="3" name="TextBox 2"/>
          <p:cNvSpPr txBox="1"/>
          <p:nvPr/>
        </p:nvSpPr>
        <p:spPr>
          <a:xfrm>
            <a:off x="2803663" y="1052736"/>
            <a:ext cx="3536674" cy="923330"/>
          </a:xfrm>
          <a:prstGeom prst="rect">
            <a:avLst/>
          </a:prstGeom>
          <a:noFill/>
        </p:spPr>
        <p:txBody>
          <a:bodyPr wrap="none" rtlCol="0">
            <a:spAutoFit/>
          </a:bodyPr>
          <a:lstStyle/>
          <a:p>
            <a:r>
              <a:rPr lang="en-IN" sz="5400" dirty="0" smtClean="0">
                <a:solidFill>
                  <a:schemeClr val="accent5">
                    <a:lumMod val="75000"/>
                  </a:schemeClr>
                </a:solidFill>
                <a:latin typeface="+mj-lt"/>
              </a:rPr>
              <a:t>THANK YOU</a:t>
            </a:r>
            <a:endParaRPr lang="en-IN" sz="5400" dirty="0">
              <a:solidFill>
                <a:schemeClr val="accent5">
                  <a:lumMod val="75000"/>
                </a:schemeClr>
              </a:solidFill>
              <a:latin typeface="+mj-lt"/>
            </a:endParaRPr>
          </a:p>
        </p:txBody>
      </p:sp>
      <p:sp>
        <p:nvSpPr>
          <p:cNvPr id="4" name="TextBox 3"/>
          <p:cNvSpPr txBox="1"/>
          <p:nvPr/>
        </p:nvSpPr>
        <p:spPr>
          <a:xfrm>
            <a:off x="1115617" y="2570128"/>
            <a:ext cx="7056784" cy="1938992"/>
          </a:xfrm>
          <a:prstGeom prst="rect">
            <a:avLst/>
          </a:prstGeom>
          <a:noFill/>
        </p:spPr>
        <p:txBody>
          <a:bodyPr wrap="square" rtlCol="0">
            <a:spAutoFit/>
          </a:bodyPr>
          <a:lstStyle/>
          <a:p>
            <a:r>
              <a:rPr lang="en-IN" sz="2000" i="1" dirty="0" smtClean="0"/>
              <a:t>Thanks for giving me this opportunity to contribute in this project.</a:t>
            </a:r>
          </a:p>
          <a:p>
            <a:r>
              <a:rPr lang="en-IN" sz="2000" i="1" dirty="0" smtClean="0"/>
              <a:t>I hope I have added value to your business strategy, decision making with this analysis.</a:t>
            </a:r>
          </a:p>
          <a:p>
            <a:endParaRPr lang="en-IN" sz="2000" i="1" dirty="0" smtClean="0"/>
          </a:p>
          <a:p>
            <a:r>
              <a:rPr lang="en-IN" sz="2000" i="1" dirty="0" smtClean="0"/>
              <a:t>Special thanks to Rishabh Mishra for his apt guidance.</a:t>
            </a:r>
          </a:p>
          <a:p>
            <a:endParaRPr lang="en-IN" sz="2000" i="1" dirty="0"/>
          </a:p>
        </p:txBody>
      </p:sp>
    </p:spTree>
    <p:extLst>
      <p:ext uri="{BB962C8B-B14F-4D97-AF65-F5344CB8AC3E}">
        <p14:creationId xmlns:p14="http://schemas.microsoft.com/office/powerpoint/2010/main" val="196283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8A287D-2F84-48F5-8779-239054F2D64F}" type="slidenum">
              <a:rPr lang="en-IN" smtClean="0"/>
              <a:t>2</a:t>
            </a:fld>
            <a:endParaRPr lang="en-IN" dirty="0"/>
          </a:p>
        </p:txBody>
      </p:sp>
      <p:pic>
        <p:nvPicPr>
          <p:cNvPr id="122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366" t="11905" r="7634" b="9126"/>
          <a:stretch/>
        </p:blipFill>
        <p:spPr bwMode="auto">
          <a:xfrm>
            <a:off x="107504" y="692696"/>
            <a:ext cx="8928992" cy="6048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11285" y="141318"/>
            <a:ext cx="4700967" cy="523220"/>
          </a:xfrm>
          <a:prstGeom prst="rect">
            <a:avLst/>
          </a:prstGeom>
          <a:noFill/>
        </p:spPr>
        <p:txBody>
          <a:bodyPr wrap="none" rtlCol="0">
            <a:spAutoFit/>
          </a:bodyPr>
          <a:lstStyle/>
          <a:p>
            <a:r>
              <a:rPr lang="en-IN" sz="2800" b="1" dirty="0" smtClean="0">
                <a:solidFill>
                  <a:schemeClr val="accent5">
                    <a:lumMod val="75000"/>
                  </a:schemeClr>
                </a:solidFill>
                <a:latin typeface="+mj-lt"/>
              </a:rPr>
              <a:t>Data Model | Table Relations</a:t>
            </a:r>
            <a:r>
              <a:rPr lang="en-IN" sz="2400" b="1" dirty="0" smtClean="0">
                <a:solidFill>
                  <a:schemeClr val="accent5">
                    <a:lumMod val="75000"/>
                  </a:schemeClr>
                </a:solidFill>
                <a:latin typeface="+mj-lt"/>
              </a:rPr>
              <a:t>*</a:t>
            </a:r>
            <a:endParaRPr lang="en-IN" sz="2800" b="1" dirty="0">
              <a:solidFill>
                <a:schemeClr val="accent5">
                  <a:lumMod val="75000"/>
                </a:schemeClr>
              </a:solidFill>
              <a:latin typeface="+mj-lt"/>
            </a:endParaRPr>
          </a:p>
        </p:txBody>
      </p:sp>
      <p:sp>
        <p:nvSpPr>
          <p:cNvPr id="5" name="TextBox 4"/>
          <p:cNvSpPr txBox="1"/>
          <p:nvPr/>
        </p:nvSpPr>
        <p:spPr>
          <a:xfrm>
            <a:off x="7282949" y="3212976"/>
            <a:ext cx="1584175" cy="1477328"/>
          </a:xfrm>
          <a:prstGeom prst="rect">
            <a:avLst/>
          </a:prstGeom>
          <a:noFill/>
          <a:ln>
            <a:solidFill>
              <a:schemeClr val="tx1"/>
            </a:solidFill>
            <a:prstDash val="lgDashDot"/>
          </a:ln>
        </p:spPr>
        <p:txBody>
          <a:bodyPr wrap="square" rtlCol="0">
            <a:spAutoFit/>
          </a:bodyPr>
          <a:lstStyle/>
          <a:p>
            <a:r>
              <a:rPr lang="en-IN" b="1" i="1" dirty="0" smtClean="0"/>
              <a:t>This shows 11 data Tables and how they are related to one another.</a:t>
            </a:r>
            <a:endParaRPr lang="en-IN" b="1" i="1" dirty="0"/>
          </a:p>
        </p:txBody>
      </p:sp>
      <p:sp>
        <p:nvSpPr>
          <p:cNvPr id="6" name="TextBox 5"/>
          <p:cNvSpPr txBox="1"/>
          <p:nvPr/>
        </p:nvSpPr>
        <p:spPr>
          <a:xfrm>
            <a:off x="7714997" y="6218148"/>
            <a:ext cx="1321499" cy="523220"/>
          </a:xfrm>
          <a:prstGeom prst="rect">
            <a:avLst/>
          </a:prstGeom>
          <a:noFill/>
        </p:spPr>
        <p:txBody>
          <a:bodyPr wrap="square" rtlCol="0">
            <a:spAutoFit/>
          </a:bodyPr>
          <a:lstStyle/>
          <a:p>
            <a:r>
              <a:rPr lang="en-IN" sz="1400" b="1" i="1" dirty="0" smtClean="0"/>
              <a:t>*for tech-team reference only</a:t>
            </a:r>
            <a:endParaRPr lang="en-IN" sz="1400" b="1" i="1" dirty="0"/>
          </a:p>
        </p:txBody>
      </p:sp>
    </p:spTree>
    <p:extLst>
      <p:ext uri="{BB962C8B-B14F-4D97-AF65-F5344CB8AC3E}">
        <p14:creationId xmlns:p14="http://schemas.microsoft.com/office/powerpoint/2010/main" val="3128167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08A287D-2F84-48F5-8779-239054F2D64F}" type="slidenum">
              <a:rPr lang="en-IN" smtClean="0"/>
              <a:t>3</a:t>
            </a:fld>
            <a:endParaRPr lang="en-IN" dirty="0"/>
          </a:p>
        </p:txBody>
      </p:sp>
      <p:sp>
        <p:nvSpPr>
          <p:cNvPr id="7" name="TextBox 6"/>
          <p:cNvSpPr txBox="1"/>
          <p:nvPr/>
        </p:nvSpPr>
        <p:spPr>
          <a:xfrm>
            <a:off x="2269404" y="2204864"/>
            <a:ext cx="4605192" cy="193899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4000" dirty="0" smtClean="0"/>
              <a:t>Let’s now jump to our Analysis and Findings</a:t>
            </a:r>
            <a:endParaRPr lang="en-IN" sz="4000" dirty="0"/>
          </a:p>
        </p:txBody>
      </p:sp>
      <p:sp>
        <p:nvSpPr>
          <p:cNvPr id="8" name="Rounded Rectangle 7"/>
          <p:cNvSpPr/>
          <p:nvPr/>
        </p:nvSpPr>
        <p:spPr>
          <a:xfrm>
            <a:off x="2123728" y="2060848"/>
            <a:ext cx="4896544" cy="2232248"/>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2593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47323" y="186609"/>
            <a:ext cx="2914709" cy="461665"/>
          </a:xfrm>
          <a:prstGeom prst="rect">
            <a:avLst/>
          </a:prstGeom>
          <a:noFill/>
        </p:spPr>
        <p:txBody>
          <a:bodyPr wrap="none" rtlCol="0">
            <a:spAutoFit/>
          </a:bodyPr>
          <a:lstStyle/>
          <a:p>
            <a:r>
              <a:rPr lang="en-IN" sz="2400" b="1" dirty="0" smtClean="0">
                <a:solidFill>
                  <a:srgbClr val="00B050"/>
                </a:solidFill>
              </a:rPr>
              <a:t>Question </a:t>
            </a:r>
            <a:r>
              <a:rPr lang="en-IN" sz="2400" b="1" dirty="0">
                <a:solidFill>
                  <a:srgbClr val="00B050"/>
                </a:solidFill>
              </a:rPr>
              <a:t>Set 1 - Easy </a:t>
            </a:r>
            <a:endParaRPr lang="en-IN" sz="2400" dirty="0">
              <a:solidFill>
                <a:srgbClr val="00B050"/>
              </a:solidFill>
            </a:endParaRPr>
          </a:p>
        </p:txBody>
      </p:sp>
      <p:sp>
        <p:nvSpPr>
          <p:cNvPr id="5" name="TextBox 4"/>
          <p:cNvSpPr txBox="1"/>
          <p:nvPr/>
        </p:nvSpPr>
        <p:spPr>
          <a:xfrm>
            <a:off x="295054" y="708036"/>
            <a:ext cx="7278852" cy="461665"/>
          </a:xfrm>
          <a:prstGeom prst="rect">
            <a:avLst/>
          </a:prstGeom>
          <a:noFill/>
        </p:spPr>
        <p:txBody>
          <a:bodyPr wrap="none" rtlCol="0">
            <a:spAutoFit/>
          </a:bodyPr>
          <a:lstStyle/>
          <a:p>
            <a:r>
              <a:rPr lang="en-US" sz="2400" b="1" dirty="0" smtClean="0">
                <a:latin typeface="+mj-lt"/>
              </a:rPr>
              <a:t>1</a:t>
            </a:r>
            <a:r>
              <a:rPr lang="en-US" sz="2400" b="1" dirty="0">
                <a:latin typeface="+mj-lt"/>
              </a:rPr>
              <a:t>. Who is the senior most employee based on job title? </a:t>
            </a:r>
          </a:p>
        </p:txBody>
      </p:sp>
      <p:pic>
        <p:nvPicPr>
          <p:cNvPr id="7" name="Picture 6" descr="pgAdmin 4"/>
          <p:cNvPicPr>
            <a:picLocks noChangeAspect="1"/>
          </p:cNvPicPr>
          <p:nvPr/>
        </p:nvPicPr>
        <p:blipFill rotWithShape="1">
          <a:blip r:embed="rId3">
            <a:extLst>
              <a:ext uri="{28A0092B-C50C-407E-A947-70E740481C1C}">
                <a14:useLocalDpi xmlns:a14="http://schemas.microsoft.com/office/drawing/2010/main" val="0"/>
              </a:ext>
            </a:extLst>
          </a:blip>
          <a:srcRect l="24861" t="34053" r="43605" b="48807"/>
          <a:stretch/>
        </p:blipFill>
        <p:spPr>
          <a:xfrm>
            <a:off x="251768" y="1700808"/>
            <a:ext cx="5410264" cy="2088232"/>
          </a:xfrm>
          <a:prstGeom prst="rect">
            <a:avLst/>
          </a:prstGeom>
        </p:spPr>
      </p:pic>
      <p:pic>
        <p:nvPicPr>
          <p:cNvPr id="1126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5705" t="65973" r="39678" b="20833"/>
          <a:stretch/>
        </p:blipFill>
        <p:spPr bwMode="auto">
          <a:xfrm>
            <a:off x="251520" y="4005064"/>
            <a:ext cx="7488832" cy="1936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urved Left Arrow 12"/>
          <p:cNvSpPr/>
          <p:nvPr/>
        </p:nvSpPr>
        <p:spPr>
          <a:xfrm rot="20570919">
            <a:off x="5570211" y="2303849"/>
            <a:ext cx="978018" cy="2033794"/>
          </a:xfrm>
          <a:prstGeom prst="curved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Slide Number Placeholder 14"/>
          <p:cNvSpPr>
            <a:spLocks noGrp="1"/>
          </p:cNvSpPr>
          <p:nvPr>
            <p:ph type="sldNum" sz="quarter" idx="12"/>
          </p:nvPr>
        </p:nvSpPr>
        <p:spPr/>
        <p:txBody>
          <a:bodyPr/>
          <a:lstStyle/>
          <a:p>
            <a:fld id="{B08A287D-2F84-48F5-8779-239054F2D64F}" type="slidenum">
              <a:rPr lang="en-IN" smtClean="0"/>
              <a:t>4</a:t>
            </a:fld>
            <a:endParaRPr lang="en-IN" dirty="0"/>
          </a:p>
        </p:txBody>
      </p:sp>
    </p:spTree>
    <p:extLst>
      <p:ext uri="{BB962C8B-B14F-4D97-AF65-F5344CB8AC3E}">
        <p14:creationId xmlns:p14="http://schemas.microsoft.com/office/powerpoint/2010/main" val="2121062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5576" y="332656"/>
            <a:ext cx="5764848" cy="461665"/>
          </a:xfrm>
          <a:prstGeom prst="rect">
            <a:avLst/>
          </a:prstGeom>
          <a:noFill/>
        </p:spPr>
        <p:txBody>
          <a:bodyPr wrap="none" rtlCol="0">
            <a:spAutoFit/>
          </a:bodyPr>
          <a:lstStyle/>
          <a:p>
            <a:r>
              <a:rPr lang="en-US" sz="2400" b="1" dirty="0">
                <a:latin typeface="+mj-lt"/>
              </a:rPr>
              <a:t>2. Which countries have the most Invoices? </a:t>
            </a:r>
          </a:p>
        </p:txBody>
      </p:sp>
      <p:pic>
        <p:nvPicPr>
          <p:cNvPr id="2052"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4699" t="19898" r="43559" b="60204"/>
          <a:stretch/>
        </p:blipFill>
        <p:spPr bwMode="auto">
          <a:xfrm>
            <a:off x="1043608" y="908720"/>
            <a:ext cx="5452080" cy="2243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l="25160" t="60663" r="48863" b="3968"/>
          <a:stretch/>
        </p:blipFill>
        <p:spPr bwMode="auto">
          <a:xfrm>
            <a:off x="1043608" y="3361974"/>
            <a:ext cx="4008914" cy="3163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urved Left Arrow 6"/>
          <p:cNvSpPr/>
          <p:nvPr/>
        </p:nvSpPr>
        <p:spPr>
          <a:xfrm rot="515716">
            <a:off x="5194377" y="2080514"/>
            <a:ext cx="1080120" cy="2920510"/>
          </a:xfrm>
          <a:prstGeom prst="curved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Slide Number Placeholder 2"/>
          <p:cNvSpPr>
            <a:spLocks noGrp="1"/>
          </p:cNvSpPr>
          <p:nvPr>
            <p:ph type="sldNum" sz="quarter" idx="12"/>
          </p:nvPr>
        </p:nvSpPr>
        <p:spPr/>
        <p:txBody>
          <a:bodyPr/>
          <a:lstStyle/>
          <a:p>
            <a:fld id="{B08A287D-2F84-48F5-8779-239054F2D64F}" type="slidenum">
              <a:rPr lang="en-IN" smtClean="0"/>
              <a:t>5</a:t>
            </a:fld>
            <a:endParaRPr lang="en-IN" dirty="0"/>
          </a:p>
        </p:txBody>
      </p:sp>
    </p:spTree>
    <p:extLst>
      <p:ext uri="{BB962C8B-B14F-4D97-AF65-F5344CB8AC3E}">
        <p14:creationId xmlns:p14="http://schemas.microsoft.com/office/powerpoint/2010/main" val="2314153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3" y="245839"/>
            <a:ext cx="5418599" cy="461665"/>
          </a:xfrm>
          <a:prstGeom prst="rect">
            <a:avLst/>
          </a:prstGeom>
          <a:noFill/>
        </p:spPr>
        <p:txBody>
          <a:bodyPr wrap="none" rtlCol="0">
            <a:spAutoFit/>
          </a:bodyPr>
          <a:lstStyle/>
          <a:p>
            <a:r>
              <a:rPr lang="en-US" sz="2400" b="1" dirty="0">
                <a:latin typeface="+mj-lt"/>
              </a:rPr>
              <a:t>3. What are top 3 values of total invoice</a:t>
            </a:r>
            <a:r>
              <a:rPr lang="en-US" dirty="0"/>
              <a:t>? </a:t>
            </a:r>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778" t="18456" r="39824" b="61198"/>
          <a:stretch/>
        </p:blipFill>
        <p:spPr bwMode="auto">
          <a:xfrm>
            <a:off x="899592" y="980728"/>
            <a:ext cx="570663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412" t="60297" r="54066" b="14182"/>
          <a:stretch/>
        </p:blipFill>
        <p:spPr bwMode="auto">
          <a:xfrm>
            <a:off x="899592" y="3752850"/>
            <a:ext cx="4752528" cy="270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rved Left Arrow 4"/>
          <p:cNvSpPr/>
          <p:nvPr/>
        </p:nvSpPr>
        <p:spPr>
          <a:xfrm rot="555228">
            <a:off x="5988013" y="2148552"/>
            <a:ext cx="1080120" cy="3369398"/>
          </a:xfrm>
          <a:prstGeom prst="curved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Slide Number Placeholder 2"/>
          <p:cNvSpPr>
            <a:spLocks noGrp="1"/>
          </p:cNvSpPr>
          <p:nvPr>
            <p:ph type="sldNum" sz="quarter" idx="12"/>
          </p:nvPr>
        </p:nvSpPr>
        <p:spPr/>
        <p:txBody>
          <a:bodyPr/>
          <a:lstStyle/>
          <a:p>
            <a:fld id="{B08A287D-2F84-48F5-8779-239054F2D64F}" type="slidenum">
              <a:rPr lang="en-IN" smtClean="0"/>
              <a:t>6</a:t>
            </a:fld>
            <a:endParaRPr lang="en-IN" dirty="0"/>
          </a:p>
        </p:txBody>
      </p:sp>
    </p:spTree>
    <p:extLst>
      <p:ext uri="{BB962C8B-B14F-4D97-AF65-F5344CB8AC3E}">
        <p14:creationId xmlns:p14="http://schemas.microsoft.com/office/powerpoint/2010/main" val="23141530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3257" y="188640"/>
            <a:ext cx="7632848" cy="1231106"/>
          </a:xfrm>
          <a:prstGeom prst="rect">
            <a:avLst/>
          </a:prstGeom>
          <a:noFill/>
        </p:spPr>
        <p:txBody>
          <a:bodyPr wrap="square" rtlCol="0">
            <a:spAutoFit/>
          </a:bodyPr>
          <a:lstStyle/>
          <a:p>
            <a:r>
              <a:rPr lang="en-US" sz="2000" b="1" dirty="0" smtClean="0"/>
              <a:t>4</a:t>
            </a:r>
            <a:r>
              <a:rPr lang="en-US" sz="2000" b="1" dirty="0"/>
              <a:t>. Which city has the best </a:t>
            </a:r>
            <a:r>
              <a:rPr lang="en-US" sz="2000" b="1" dirty="0" smtClean="0"/>
              <a:t>customers?</a:t>
            </a:r>
          </a:p>
          <a:p>
            <a:r>
              <a:rPr lang="en-US" b="1" dirty="0" smtClean="0"/>
              <a:t>We </a:t>
            </a:r>
            <a:r>
              <a:rPr lang="en-US" b="1" dirty="0"/>
              <a:t>would like to throw a promotional </a:t>
            </a:r>
            <a:r>
              <a:rPr lang="en-US" b="1" dirty="0" smtClean="0"/>
              <a:t>Music Festival in the city we made the most money. Write a query that returns THREE city that has the highest sum of invoice totals. Return both the city name &amp; sum of all invoice totals.</a:t>
            </a:r>
            <a:endParaRPr lang="en-US" b="1" dirty="0"/>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252" t="59921" r="50203" b="14682"/>
          <a:stretch/>
        </p:blipFill>
        <p:spPr bwMode="auto">
          <a:xfrm>
            <a:off x="623257" y="4365104"/>
            <a:ext cx="5106932"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4565" t="19792" r="43642" b="56994"/>
          <a:stretch/>
        </p:blipFill>
        <p:spPr bwMode="auto">
          <a:xfrm>
            <a:off x="651430" y="1677001"/>
            <a:ext cx="6004057" cy="2464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urved Left Arrow 5"/>
          <p:cNvSpPr/>
          <p:nvPr/>
        </p:nvSpPr>
        <p:spPr>
          <a:xfrm>
            <a:off x="5730189" y="3021314"/>
            <a:ext cx="1080120" cy="2687580"/>
          </a:xfrm>
          <a:prstGeom prst="curved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Slide Number Placeholder 2"/>
          <p:cNvSpPr>
            <a:spLocks noGrp="1"/>
          </p:cNvSpPr>
          <p:nvPr>
            <p:ph type="sldNum" sz="quarter" idx="12"/>
          </p:nvPr>
        </p:nvSpPr>
        <p:spPr/>
        <p:txBody>
          <a:bodyPr/>
          <a:lstStyle/>
          <a:p>
            <a:fld id="{B08A287D-2F84-48F5-8779-239054F2D64F}" type="slidenum">
              <a:rPr lang="en-IN" smtClean="0"/>
              <a:t>7</a:t>
            </a:fld>
            <a:endParaRPr lang="en-IN" dirty="0"/>
          </a:p>
        </p:txBody>
      </p:sp>
    </p:spTree>
    <p:extLst>
      <p:ext uri="{BB962C8B-B14F-4D97-AF65-F5344CB8AC3E}">
        <p14:creationId xmlns:p14="http://schemas.microsoft.com/office/powerpoint/2010/main" val="2314153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0" y="159023"/>
            <a:ext cx="8136905" cy="954107"/>
          </a:xfrm>
          <a:prstGeom prst="rect">
            <a:avLst/>
          </a:prstGeom>
          <a:noFill/>
        </p:spPr>
        <p:txBody>
          <a:bodyPr wrap="square" rtlCol="0">
            <a:spAutoFit/>
          </a:bodyPr>
          <a:lstStyle/>
          <a:p>
            <a:r>
              <a:rPr lang="en-US" sz="2000" b="1" dirty="0" smtClean="0"/>
              <a:t>5</a:t>
            </a:r>
            <a:r>
              <a:rPr lang="en-US" sz="2000" b="1" dirty="0"/>
              <a:t>. Who is the best customer? </a:t>
            </a:r>
            <a:endParaRPr lang="en-US" sz="2000" b="1" dirty="0" smtClean="0"/>
          </a:p>
          <a:p>
            <a:r>
              <a:rPr lang="en-US" b="1" dirty="0" smtClean="0"/>
              <a:t>The </a:t>
            </a:r>
            <a:r>
              <a:rPr lang="en-US" b="1" dirty="0"/>
              <a:t>customer who has spent the most money will be declared the best customer. Write a query that returns the person who has spent the most money </a:t>
            </a: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765" t="60516" r="26933" b="22420"/>
          <a:stretch/>
        </p:blipFill>
        <p:spPr bwMode="auto">
          <a:xfrm>
            <a:off x="539552" y="4869160"/>
            <a:ext cx="6480720"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4231" t="24231" r="38399" b="46876"/>
          <a:stretch/>
        </p:blipFill>
        <p:spPr bwMode="auto">
          <a:xfrm>
            <a:off x="539552" y="1466394"/>
            <a:ext cx="4862286" cy="317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rved Left Arrow 4"/>
          <p:cNvSpPr/>
          <p:nvPr/>
        </p:nvSpPr>
        <p:spPr>
          <a:xfrm rot="20839716">
            <a:off x="5310331" y="2123000"/>
            <a:ext cx="1080120" cy="3114214"/>
          </a:xfrm>
          <a:prstGeom prst="curvedLef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3" name="Slide Number Placeholder 2"/>
          <p:cNvSpPr>
            <a:spLocks noGrp="1"/>
          </p:cNvSpPr>
          <p:nvPr>
            <p:ph type="sldNum" sz="quarter" idx="12"/>
          </p:nvPr>
        </p:nvSpPr>
        <p:spPr/>
        <p:txBody>
          <a:bodyPr/>
          <a:lstStyle/>
          <a:p>
            <a:fld id="{B08A287D-2F84-48F5-8779-239054F2D64F}" type="slidenum">
              <a:rPr lang="en-IN" smtClean="0"/>
              <a:t>8</a:t>
            </a:fld>
            <a:endParaRPr lang="en-IN" dirty="0"/>
          </a:p>
        </p:txBody>
      </p:sp>
    </p:spTree>
    <p:extLst>
      <p:ext uri="{BB962C8B-B14F-4D97-AF65-F5344CB8AC3E}">
        <p14:creationId xmlns:p14="http://schemas.microsoft.com/office/powerpoint/2010/main" val="2314153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3869" y="215319"/>
            <a:ext cx="3676263" cy="461665"/>
          </a:xfrm>
          <a:prstGeom prst="rect">
            <a:avLst/>
          </a:prstGeom>
          <a:noFill/>
        </p:spPr>
        <p:txBody>
          <a:bodyPr wrap="none" rtlCol="0">
            <a:spAutoFit/>
          </a:bodyPr>
          <a:lstStyle/>
          <a:p>
            <a:r>
              <a:rPr lang="en-IN" sz="2400" b="1" dirty="0" smtClean="0">
                <a:solidFill>
                  <a:schemeClr val="accent5">
                    <a:lumMod val="75000"/>
                  </a:schemeClr>
                </a:solidFill>
              </a:rPr>
              <a:t>Question </a:t>
            </a:r>
            <a:r>
              <a:rPr lang="en-IN" sz="2400" b="1" dirty="0">
                <a:solidFill>
                  <a:schemeClr val="accent5">
                    <a:lumMod val="75000"/>
                  </a:schemeClr>
                </a:solidFill>
              </a:rPr>
              <a:t>Set 2 – Moderate </a:t>
            </a:r>
            <a:endParaRPr lang="en-IN" sz="2400" dirty="0">
              <a:solidFill>
                <a:schemeClr val="accent5">
                  <a:lumMod val="75000"/>
                </a:schemeClr>
              </a:solidFill>
            </a:endParaRPr>
          </a:p>
        </p:txBody>
      </p:sp>
      <p:sp>
        <p:nvSpPr>
          <p:cNvPr id="3" name="TextBox 2"/>
          <p:cNvSpPr txBox="1"/>
          <p:nvPr/>
        </p:nvSpPr>
        <p:spPr>
          <a:xfrm>
            <a:off x="395536" y="622429"/>
            <a:ext cx="8064896" cy="646331"/>
          </a:xfrm>
          <a:prstGeom prst="rect">
            <a:avLst/>
          </a:prstGeom>
          <a:noFill/>
        </p:spPr>
        <p:txBody>
          <a:bodyPr wrap="square" rtlCol="0">
            <a:spAutoFit/>
          </a:bodyPr>
          <a:lstStyle/>
          <a:p>
            <a:r>
              <a:rPr lang="en-US" b="1" dirty="0" smtClean="0"/>
              <a:t>1</a:t>
            </a:r>
            <a:r>
              <a:rPr lang="en-US" b="1" dirty="0"/>
              <a:t>. Write query to return the email, first name, last </a:t>
            </a:r>
            <a:r>
              <a:rPr lang="en-US" b="1" dirty="0" smtClean="0"/>
              <a:t>name of </a:t>
            </a:r>
            <a:r>
              <a:rPr lang="en-US" b="1" dirty="0"/>
              <a:t>all Rock Music listeners. Return your list ordered alphabetically by email starting with A </a:t>
            </a:r>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541" t="23563" r="40410" b="42324"/>
          <a:stretch/>
        </p:blipFill>
        <p:spPr bwMode="auto">
          <a:xfrm>
            <a:off x="1002854" y="1420819"/>
            <a:ext cx="4560208" cy="2495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24351" t="57136" r="31157" b="5000"/>
          <a:stretch/>
        </p:blipFill>
        <p:spPr bwMode="auto">
          <a:xfrm>
            <a:off x="971600" y="4018108"/>
            <a:ext cx="6439966" cy="2769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urved Left Arrow 6"/>
          <p:cNvSpPr/>
          <p:nvPr/>
        </p:nvSpPr>
        <p:spPr>
          <a:xfrm rot="21209970" flipH="1">
            <a:off x="108107" y="2698605"/>
            <a:ext cx="929917" cy="2257918"/>
          </a:xfrm>
          <a:prstGeom prst="curvedLeftArrow">
            <a:avLst>
              <a:gd name="adj1" fmla="val 25000"/>
              <a:gd name="adj2" fmla="val 54324"/>
              <a:gd name="adj3" fmla="val 25000"/>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4" name="Slide Number Placeholder 3"/>
          <p:cNvSpPr>
            <a:spLocks noGrp="1"/>
          </p:cNvSpPr>
          <p:nvPr>
            <p:ph type="sldNum" sz="quarter" idx="12"/>
          </p:nvPr>
        </p:nvSpPr>
        <p:spPr/>
        <p:txBody>
          <a:bodyPr/>
          <a:lstStyle/>
          <a:p>
            <a:fld id="{B08A287D-2F84-48F5-8779-239054F2D64F}" type="slidenum">
              <a:rPr lang="en-IN" smtClean="0"/>
              <a:t>9</a:t>
            </a:fld>
            <a:endParaRPr lang="en-IN" dirty="0"/>
          </a:p>
        </p:txBody>
      </p:sp>
    </p:spTree>
    <p:extLst>
      <p:ext uri="{BB962C8B-B14F-4D97-AF65-F5344CB8AC3E}">
        <p14:creationId xmlns:p14="http://schemas.microsoft.com/office/powerpoint/2010/main" val="23141530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536</TotalTime>
  <Words>714</Words>
  <Application>Microsoft Office PowerPoint</Application>
  <PresentationFormat>On-screen Show (4:3)</PresentationFormat>
  <Paragraphs>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27</cp:revision>
  <dcterms:created xsi:type="dcterms:W3CDTF">2024-07-03T07:21:31Z</dcterms:created>
  <dcterms:modified xsi:type="dcterms:W3CDTF">2024-07-04T06:03:28Z</dcterms:modified>
</cp:coreProperties>
</file>