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p:scale>
          <a:sx n="25" d="100"/>
          <a:sy n="25" d="100"/>
        </p:scale>
        <p:origin x="1180" y="2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Bhavish%20Makkar\OneDrive\Desktop\accentu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havish%20Makkar\OneDrive\Desktop\accentur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'Top5 categories'!$B$1</c:f>
              <c:strCache>
                <c:ptCount val="1"/>
                <c:pt idx="0">
                  <c:v>Aggregate</c:v>
                </c:pt>
              </c:strCache>
            </c:strRef>
          </c:tx>
          <c:spPr>
            <a:solidFill>
              <a:schemeClr val="accent1"/>
            </a:solidFill>
            <a:ln>
              <a:noFill/>
            </a:ln>
            <a:effectLst/>
          </c:spPr>
          <c:invertIfNegative val="0"/>
          <c:cat>
            <c:strRef>
              <c:f>'Top5 categories'!$A$2:$A$6</c:f>
              <c:strCache>
                <c:ptCount val="5"/>
                <c:pt idx="0">
                  <c:v>Animals</c:v>
                </c:pt>
                <c:pt idx="1">
                  <c:v>science</c:v>
                </c:pt>
                <c:pt idx="2">
                  <c:v>healthy eating</c:v>
                </c:pt>
                <c:pt idx="3">
                  <c:v>technology</c:v>
                </c:pt>
                <c:pt idx="4">
                  <c:v>food</c:v>
                </c:pt>
              </c:strCache>
            </c:strRef>
          </c:cat>
          <c:val>
            <c:numRef>
              <c:f>'Top5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F151-4492-8B2F-3D965D876AE9}"/>
            </c:ext>
          </c:extLst>
        </c:ser>
        <c:dLbls>
          <c:showLegendKey val="0"/>
          <c:showVal val="0"/>
          <c:showCatName val="0"/>
          <c:showSerName val="0"/>
          <c:showPercent val="0"/>
          <c:showBubbleSize val="0"/>
        </c:dLbls>
        <c:gapWidth val="182"/>
        <c:axId val="515259311"/>
        <c:axId val="515257391"/>
      </c:barChart>
      <c:catAx>
        <c:axId val="5152593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257391"/>
        <c:crosses val="autoZero"/>
        <c:auto val="1"/>
        <c:lblAlgn val="ctr"/>
        <c:lblOffset val="100"/>
        <c:noMultiLvlLbl val="0"/>
      </c:catAx>
      <c:valAx>
        <c:axId val="5152573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259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'Top5 categories'!$B$1</c:f>
              <c:strCache>
                <c:ptCount val="1"/>
                <c:pt idx="0">
                  <c:v>Aggregate</c:v>
                </c:pt>
              </c:strCache>
            </c:strRef>
          </c:tx>
          <c:dPt>
            <c:idx val="0"/>
            <c:bubble3D val="0"/>
            <c:spPr>
              <a:solidFill>
                <a:schemeClr val="accent1"/>
              </a:solidFill>
              <a:ln>
                <a:noFill/>
              </a:ln>
              <a:effectLst>
                <a:glow>
                  <a:schemeClr val="accent1">
                    <a:alpha val="40000"/>
                  </a:schemeClr>
                </a:glow>
              </a:effectLst>
            </c:spPr>
            <c:extLst>
              <c:ext xmlns:c16="http://schemas.microsoft.com/office/drawing/2014/chart" uri="{C3380CC4-5D6E-409C-BE32-E72D297353CC}">
                <c16:uniqueId val="{00000001-BB14-4A11-B7EB-389FCF036D7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B14-4A11-B7EB-389FCF036D7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B14-4A11-B7EB-389FCF036D7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B14-4A11-B7EB-389FCF036D7F}"/>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B14-4A11-B7EB-389FCF036D7F}"/>
              </c:ext>
            </c:extLst>
          </c:dPt>
          <c:dLbls>
            <c:dLbl>
              <c:idx val="0"/>
              <c:layout>
                <c:manualLayout>
                  <c:x val="-0.13685739282589676"/>
                  <c:y val="0.14384915427238257"/>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14-4A11-B7EB-389FCF036D7F}"/>
                </c:ext>
              </c:extLst>
            </c:dLbl>
            <c:dLbl>
              <c:idx val="1"/>
              <c:layout>
                <c:manualLayout>
                  <c:x val="-0.15151290463692038"/>
                  <c:y val="-0.14254009915427238"/>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14-4A11-B7EB-389FCF036D7F}"/>
                </c:ext>
              </c:extLst>
            </c:dLbl>
            <c:dLbl>
              <c:idx val="2"/>
              <c:layout>
                <c:manualLayout>
                  <c:x val="4.2220909886264216E-2"/>
                  <c:y val="-0.10343212306794984"/>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B14-4A11-B7EB-389FCF036D7F}"/>
                </c:ext>
              </c:extLst>
            </c:dLbl>
            <c:dLbl>
              <c:idx val="3"/>
              <c:layout>
                <c:manualLayout>
                  <c:x val="0.16936439195100614"/>
                  <c:y val="-9.8384733158355289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B14-4A11-B7EB-389FCF036D7F}"/>
                </c:ext>
              </c:extLst>
            </c:dLbl>
            <c:dLbl>
              <c:idx val="4"/>
              <c:layout>
                <c:manualLayout>
                  <c:x val="0.12662292213473317"/>
                  <c:y val="0.16206583552055998"/>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BB14-4A11-B7EB-389FCF036D7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'Top5 categories'!$A$2:$A$6</c:f>
              <c:strCache>
                <c:ptCount val="5"/>
                <c:pt idx="0">
                  <c:v>Animals</c:v>
                </c:pt>
                <c:pt idx="1">
                  <c:v>science</c:v>
                </c:pt>
                <c:pt idx="2">
                  <c:v>healthy eating</c:v>
                </c:pt>
                <c:pt idx="3">
                  <c:v>technology</c:v>
                </c:pt>
                <c:pt idx="4">
                  <c:v>food</c:v>
                </c:pt>
              </c:strCache>
            </c:strRef>
          </c:cat>
          <c:val>
            <c:numRef>
              <c:f>'Top5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BB14-4A11-B7EB-389FCF036D7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1336773781655671"/>
          <c:y val="6.4123213763315215E-2"/>
          <c:w val="0.28483046038164145"/>
          <c:h val="0.7947009069656476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effectLst>
                <a:glow>
                  <a:schemeClr val="accent1">
                    <a:alpha val="40000"/>
                  </a:schemeClr>
                </a:glo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Bhavish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Social media users seem to have diverse interests, with relatively equal attention towards animals, science, healthy eating, technology, and food.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Bhavish,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technology, healthy eating, science and animals in increasing order.</a:t>
            </a:r>
          </a:p>
          <a:p>
            <a:pPr lvl="0"/>
            <a:endParaRPr lang="en-US" dirty="0"/>
          </a:p>
          <a:p>
            <a:r>
              <a:rPr lang="en-US" dirty="0"/>
              <a:t>"It is very interesting to see both wildlife and pets within the top 5; it really shows what people enjoy viewing as content. But also interesting to see conservation too. Clearly, users favor 'real-life' content related to animals on this platform."</a:t>
            </a:r>
          </a:p>
          <a:p>
            <a:pPr lvl="0"/>
            <a:r>
              <a:rPr lang="en-US" dirty="0"/>
              <a:t>.</a:t>
            </a:r>
          </a:p>
          <a:p>
            <a:pPr lvl="0"/>
            <a:endParaRPr lang="en-US" dirty="0"/>
          </a:p>
          <a:p>
            <a:pPr lvl="0"/>
            <a:r>
              <a:rPr lang="en-US" dirty="0"/>
              <a:t>Furthermore, space exploration is an interesting category because there are major missions and discoveries happening soon. This presents a huge opportunity for you to differentiate your platform and to run specific content or events linked to these groundbreaking advancements."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1" dirty="0"/>
              <a:t>Animals (21%)</a:t>
            </a:r>
            <a:r>
              <a:rPr lang="en-US" dirty="0"/>
              <a:t> could indicate enjoyment of funny animal videos, adorable pet pictures, or wildlife content</a:t>
            </a:r>
          </a:p>
          <a:p>
            <a:pPr lvl="0"/>
            <a:r>
              <a:rPr lang="en-US" b="1" dirty="0"/>
              <a:t>Science (20%)</a:t>
            </a:r>
            <a:r>
              <a:rPr lang="en-US" dirty="0"/>
              <a:t> suggests a public fascination with scientific discoveries, space exploration, or educational content.</a:t>
            </a:r>
          </a:p>
          <a:p>
            <a:pPr lvl="0"/>
            <a:r>
              <a:rPr lang="en-US" b="1" dirty="0"/>
              <a:t>Healthy Eating (20%)</a:t>
            </a:r>
            <a:r>
              <a:rPr lang="en-US" dirty="0"/>
              <a:t> might indicate a focus on healthy recipes, fitness tips, or general well-being</a:t>
            </a:r>
          </a:p>
          <a:p>
            <a:pPr lvl="0"/>
            <a:r>
              <a:rPr lang="en-US" b="1" dirty="0"/>
              <a:t>Technology (20%)</a:t>
            </a:r>
            <a:r>
              <a:rPr lang="en-US" dirty="0"/>
              <a:t> could point to people's interest in gadgets, social media platforms, advancements, or tech-related humor.</a:t>
            </a:r>
          </a:p>
          <a:p>
            <a:pPr lvl="0"/>
            <a:r>
              <a:rPr lang="en-US" b="1" dirty="0"/>
              <a:t>Food (19%)</a:t>
            </a:r>
            <a:r>
              <a:rPr lang="en-US" dirty="0"/>
              <a:t> showcases some interest in recipes, restaurant reviews, or food photography.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Animal and Science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1938992"/>
          </a:xfrm>
          <a:prstGeom prst="rect">
            <a:avLst/>
          </a:prstGeom>
          <a:noFill/>
        </p:spPr>
        <p:txBody>
          <a:bodyPr wrap="square" rtlCol="0">
            <a:spAutoFit/>
          </a:bodyPr>
          <a:lstStyle/>
          <a:p>
            <a:r>
              <a:rPr lang="en-US" sz="2400" b="1" dirty="0"/>
              <a:t>INSIGHT</a:t>
            </a:r>
          </a:p>
          <a:p>
            <a:endParaRPr lang="en-US" sz="2400" dirty="0"/>
          </a:p>
          <a:p>
            <a:pPr algn="just"/>
            <a:r>
              <a:rPr lang="en-US" sz="2400" dirty="0"/>
              <a:t>People on social media seem to have balanced interests in animals, science, healthy eating, technology, and food, with no clear dominant category..</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Bhavish</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90F8F12A-8B67-59BB-126D-7FFBB819C21D}"/>
              </a:ext>
            </a:extLst>
          </p:cNvPr>
          <p:cNvGraphicFramePr>
            <a:graphicFrameLocks/>
          </p:cNvGraphicFramePr>
          <p:nvPr>
            <p:extLst>
              <p:ext uri="{D42A27DB-BD31-4B8C-83A1-F6EECF244321}">
                <p14:modId xmlns:p14="http://schemas.microsoft.com/office/powerpoint/2010/main" val="2600786396"/>
              </p:ext>
            </p:extLst>
          </p:nvPr>
        </p:nvGraphicFramePr>
        <p:xfrm>
          <a:off x="2724116" y="1383831"/>
          <a:ext cx="15084872" cy="7319051"/>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90F8F12A-8B67-59BB-126D-7FFBB819C21D}"/>
              </a:ext>
            </a:extLst>
          </p:cNvPr>
          <p:cNvGraphicFramePr>
            <a:graphicFrameLocks/>
          </p:cNvGraphicFramePr>
          <p:nvPr>
            <p:extLst>
              <p:ext uri="{D42A27DB-BD31-4B8C-83A1-F6EECF244321}">
                <p14:modId xmlns:p14="http://schemas.microsoft.com/office/powerpoint/2010/main" val="227905636"/>
              </p:ext>
            </p:extLst>
          </p:nvPr>
        </p:nvGraphicFramePr>
        <p:xfrm>
          <a:off x="3663834" y="1652564"/>
          <a:ext cx="14097000" cy="742111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1503</Words>
  <Application>Microsoft Office PowerPoint</Application>
  <PresentationFormat>Custom</PresentationFormat>
  <Paragraphs>160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Bhavish Makkar</cp:lastModifiedBy>
  <cp:revision>31</cp:revision>
  <dcterms:created xsi:type="dcterms:W3CDTF">2006-08-16T00:00:00Z</dcterms:created>
  <dcterms:modified xsi:type="dcterms:W3CDTF">2024-08-11T17:52:09Z</dcterms:modified>
  <dc:identifier>DAEhDyfaYKE</dc:identifier>
</cp:coreProperties>
</file>