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83" r:id="rId3"/>
    <p:sldId id="257" r:id="rId4"/>
    <p:sldId id="258" r:id="rId5"/>
    <p:sldId id="259" r:id="rId6"/>
    <p:sldId id="260" r:id="rId7"/>
    <p:sldId id="261" r:id="rId8"/>
    <p:sldId id="262" r:id="rId10"/>
    <p:sldId id="263" r:id="rId11"/>
    <p:sldId id="280" r:id="rId12"/>
    <p:sldId id="264" r:id="rId13"/>
    <p:sldId id="285" r:id="rId14"/>
    <p:sldId id="266" r:id="rId15"/>
    <p:sldId id="272" r:id="rId16"/>
    <p:sldId id="268" r:id="rId17"/>
    <p:sldId id="269" r:id="rId18"/>
    <p:sldId id="310" r:id="rId19"/>
    <p:sldId id="311" r:id="rId20"/>
    <p:sldId id="286" r:id="rId21"/>
    <p:sldId id="290" r:id="rId22"/>
    <p:sldId id="291" r:id="rId23"/>
    <p:sldId id="289" r:id="rId24"/>
    <p:sldId id="292" r:id="rId25"/>
    <p:sldId id="288" r:id="rId26"/>
    <p:sldId id="287" r:id="rId27"/>
    <p:sldId id="271" r:id="rId28"/>
    <p:sldId id="293" r:id="rId29"/>
    <p:sldId id="294" r:id="rId30"/>
    <p:sldId id="32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53F0A-9060-4672-A16B-6A966276C3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EE8DB-DA9C-46BD-A1E7-D3DDF2D9CAD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0EE8DB-DA9C-46BD-A1E7-D3DDF2D9CAD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1010E0D-1BCD-4AAB-85DA-271BEF15CA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1010E0D-1BCD-4AAB-85DA-271BEF15CA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1010E0D-1BCD-4AAB-85DA-271BEF15CA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1010E0D-1BCD-4AAB-85DA-271BEF15CA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1010E0D-1BCD-4AAB-85DA-271BEF15CA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1010E0D-1BCD-4AAB-85DA-271BEF15CA2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1010E0D-1BCD-4AAB-85DA-271BEF15CA2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1010E0D-1BCD-4AAB-85DA-271BEF15CA2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10E0D-1BCD-4AAB-85DA-271BEF15CA2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010E0D-1BCD-4AAB-85DA-271BEF15CA2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010E0D-1BCD-4AAB-85DA-271BEF15CA2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BBAA5-B9FC-46FF-9CEF-8AD92E99A91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10E0D-1BCD-4AAB-85DA-271BEF15CA2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BBAA5-B9FC-46FF-9CEF-8AD92E99A91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link.springer.com/article/10.1007/s11390-020-0344-7" TargetMode="External"/><Relationship Id="rId2" Type="http://schemas.openxmlformats.org/officeDocument/2006/relationships/hyperlink" Target="https://link.springer.com/article/10.1007/s10462-017-9575-2" TargetMode="External"/><Relationship Id="rId1" Type="http://schemas.openxmlformats.org/officeDocument/2006/relationships/hyperlink" Target="https://arxiv.org/abs/1509.01626"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270" y="0"/>
            <a:ext cx="12483547" cy="70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p:nvPr/>
        </p:nvSpPr>
        <p:spPr>
          <a:xfrm>
            <a:off x="1748519" y="167029"/>
            <a:ext cx="9323673" cy="11837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F0"/>
                </a:solidFill>
              </a:rPr>
              <a:t>             </a:t>
            </a:r>
            <a:r>
              <a:rPr lang="en-US" sz="3200" b="1" dirty="0">
                <a:solidFill>
                  <a:srgbClr val="00B0F0"/>
                </a:solidFill>
                <a:latin typeface="Times New Roman" panose="02020603050405020304" pitchFamily="18" charset="0"/>
                <a:cs typeface="Times New Roman" panose="02020603050405020304" pitchFamily="18" charset="0"/>
              </a:rPr>
              <a:t>CMR TECHNICAL CAMPUS</a:t>
            </a:r>
            <a:endParaRPr lang="en-US" sz="3200" b="1" dirty="0">
              <a:solidFill>
                <a:srgbClr val="00B0F0"/>
              </a:solidFill>
              <a:latin typeface="Times New Roman" panose="02020603050405020304" pitchFamily="18" charset="0"/>
              <a:cs typeface="Times New Roman" panose="02020603050405020304" pitchFamily="18" charset="0"/>
            </a:endParaRPr>
          </a:p>
          <a:p>
            <a:r>
              <a:rPr lang="en-US" sz="3200" b="1" dirty="0">
                <a:solidFill>
                  <a:srgbClr val="00B0F0"/>
                </a:solidFill>
              </a:rPr>
              <a:t>                        </a:t>
            </a:r>
            <a:r>
              <a:rPr lang="en-US" sz="2400" b="1" dirty="0">
                <a:solidFill>
                  <a:srgbClr val="00B0F0"/>
                </a:solidFill>
                <a:latin typeface="Times New Roman" panose="02020603050405020304" pitchFamily="18" charset="0"/>
                <a:cs typeface="Times New Roman" panose="02020603050405020304" pitchFamily="18" charset="0"/>
              </a:rPr>
              <a:t>UGC(Autonomous)</a:t>
            </a:r>
            <a:endParaRPr lang="en-US" sz="2400" b="1" dirty="0">
              <a:solidFill>
                <a:srgbClr val="00B0F0"/>
              </a:solidFill>
              <a:latin typeface="Times New Roman" panose="02020603050405020304" pitchFamily="18" charset="0"/>
              <a:cs typeface="Times New Roman" panose="02020603050405020304" pitchFamily="18" charset="0"/>
            </a:endParaRPr>
          </a:p>
          <a:p>
            <a:r>
              <a:rPr lang="en-US" sz="2400" b="1" dirty="0">
                <a:solidFill>
                  <a:srgbClr val="00B0F0"/>
                </a:solidFill>
              </a:rPr>
              <a:t>                   </a:t>
            </a:r>
            <a:r>
              <a:rPr lang="en-US" sz="2400" dirty="0">
                <a:solidFill>
                  <a:srgbClr val="00B0F0"/>
                </a:solidFill>
                <a:latin typeface="Times New Roman" panose="02020603050405020304" pitchFamily="18" charset="0"/>
                <a:cs typeface="Times New Roman" panose="02020603050405020304" pitchFamily="18" charset="0"/>
              </a:rPr>
              <a:t>Kandlakoya,Medchal Road,Hyd-501 401</a:t>
            </a:r>
            <a:br>
              <a:rPr lang="en-US" sz="2400" dirty="0"/>
            </a:br>
            <a:r>
              <a:rPr lang="en-US" sz="24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6" name="Subtitle 2"/>
          <p:cNvSpPr txBox="1"/>
          <p:nvPr/>
        </p:nvSpPr>
        <p:spPr>
          <a:xfrm>
            <a:off x="175260" y="1991360"/>
            <a:ext cx="11661139" cy="143764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rgbClr val="00B050"/>
                </a:solidFill>
                <a:latin typeface="Times New Roman" panose="02020603050405020304" pitchFamily="18" charset="0"/>
                <a:cs typeface="Times New Roman" panose="02020603050405020304" pitchFamily="18" charset="0"/>
              </a:rPr>
              <a:t>   M</a:t>
            </a:r>
            <a:r>
              <a:rPr lang="en-GB" sz="2400" b="1" dirty="0">
                <a:solidFill>
                  <a:srgbClr val="00B050"/>
                </a:solidFill>
                <a:latin typeface="Times New Roman" panose="02020603050405020304" pitchFamily="18" charset="0"/>
                <a:cs typeface="Times New Roman" panose="02020603050405020304" pitchFamily="18" charset="0"/>
              </a:rPr>
              <a:t>ini</a:t>
            </a:r>
            <a:r>
              <a:rPr lang="en-US" sz="2400" b="1" dirty="0">
                <a:solidFill>
                  <a:srgbClr val="00B050"/>
                </a:solidFill>
                <a:latin typeface="Times New Roman" panose="02020603050405020304" pitchFamily="18" charset="0"/>
                <a:cs typeface="Times New Roman" panose="02020603050405020304" pitchFamily="18" charset="0"/>
              </a:rPr>
              <a:t> Project On</a:t>
            </a: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400" b="1" dirty="0">
                <a:solidFill>
                  <a:srgbClr val="0070C0"/>
                </a:solidFill>
              </a:rPr>
              <a:t>      </a:t>
            </a:r>
            <a:r>
              <a:rPr lang="en-US" sz="2400" b="1" dirty="0">
                <a:solidFill>
                  <a:srgbClr val="0070C0"/>
                </a:solidFill>
                <a:latin typeface="Times New Roman" panose="02020603050405020304" pitchFamily="18" charset="0"/>
                <a:cs typeface="Times New Roman" panose="02020603050405020304" pitchFamily="18" charset="0"/>
              </a:rPr>
              <a:t>SENTIMENTAL ANALYSIS USING MACHINE LEARNING WITH MULTIPLE MODALITIES</a:t>
            </a:r>
            <a:endParaRPr lang="en-US" sz="2400" b="1" dirty="0">
              <a:solidFill>
                <a:srgbClr val="0070C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039" y="0"/>
            <a:ext cx="2106516" cy="2106516"/>
          </a:xfrm>
          <a:prstGeom prst="rect">
            <a:avLst/>
          </a:prstGeom>
        </p:spPr>
      </p:pic>
      <p:sp>
        <p:nvSpPr>
          <p:cNvPr id="9" name="TextBox 8"/>
          <p:cNvSpPr txBox="1"/>
          <p:nvPr/>
        </p:nvSpPr>
        <p:spPr>
          <a:xfrm>
            <a:off x="175039" y="3180521"/>
            <a:ext cx="13739744" cy="504634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BATCH NO : 17</a:t>
            </a:r>
            <a:endParaRPr lang="en-US" sz="2400" b="1"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endParaRPr>
          </a:p>
          <a:p>
            <a:r>
              <a:rPr lang="en-US" sz="2000" dirty="0">
                <a:solidFill>
                  <a:srgbClr val="FF0000"/>
                </a:solidFill>
                <a:latin typeface="Times New Roman" panose="02020603050405020304" pitchFamily="18" charset="0"/>
                <a:cs typeface="Times New Roman" panose="02020603050405020304" pitchFamily="18" charset="0"/>
              </a:rPr>
              <a:t>Project Guide:                                                                                          BATCH MEMBERS:</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Ms. Raheem Unnisa</a:t>
            </a:r>
            <a:r>
              <a:rPr lang="en-US" sz="2000" dirty="0"/>
              <a:t>                                                                                         </a:t>
            </a:r>
            <a:r>
              <a:rPr lang="en-US" sz="2000" dirty="0">
                <a:latin typeface="Times New Roman" panose="02020603050405020304" pitchFamily="18" charset="0"/>
                <a:cs typeface="Times New Roman" panose="02020603050405020304" pitchFamily="18" charset="0"/>
              </a:rPr>
              <a:t>217R1A0590   G SRAVIKA REDDY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Assistant Professor, CSE Department                                                      217R1A0586   E SAI KUMAR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217R1A0587   G BHAVISH REDDY</a:t>
            </a:r>
            <a:endParaRPr lang="en-US" sz="2000" dirty="0">
              <a:latin typeface="Times New Roman" panose="02020603050405020304" pitchFamily="18" charset="0"/>
              <a:cs typeface="Times New Roman" panose="02020603050405020304" pitchFamily="18" charset="0"/>
            </a:endParaRPr>
          </a:p>
          <a:p>
            <a:endParaRPr lang="en-US" sz="2000" dirty="0"/>
          </a:p>
          <a:p>
            <a:r>
              <a:rPr lang="en-US" sz="2000" dirty="0">
                <a:solidFill>
                  <a:srgbClr val="FF0000"/>
                </a:solidFill>
                <a:latin typeface="Times New Roman" panose="02020603050405020304" pitchFamily="18" charset="0"/>
                <a:cs typeface="Times New Roman" panose="02020603050405020304" pitchFamily="18" charset="0"/>
              </a:rPr>
              <a:t>Project Coordinator:</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 J. Narasimharao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Professor, CSE Department</a:t>
            </a:r>
            <a:endParaRPr lang="en-US" sz="2000" dirty="0">
              <a:latin typeface="Times New Roman" panose="02020603050405020304" pitchFamily="18" charset="0"/>
              <a:cs typeface="Times New Roman" panose="02020603050405020304" pitchFamily="18" charset="0"/>
            </a:endParaRPr>
          </a:p>
          <a:p>
            <a:endParaRPr lang="en-US" sz="2000" dirty="0">
              <a:solidFill>
                <a:srgbClr val="FF0000"/>
              </a:solidFill>
            </a:endParaRPr>
          </a:p>
          <a:p>
            <a:endParaRPr lang="en-US" sz="2000" dirty="0">
              <a:solidFill>
                <a:srgbClr val="FF0000"/>
              </a:solidFill>
            </a:endParaRPr>
          </a:p>
          <a:p>
            <a:endParaRPr lang="en-US" sz="2000" dirty="0"/>
          </a:p>
          <a:p>
            <a:r>
              <a:rPr lang="en-US" sz="2000" dirty="0"/>
              <a:t>                                                                                                              </a:t>
            </a:r>
            <a:endParaRPr lang="en-US" sz="2000" dirty="0"/>
          </a:p>
          <a:p>
            <a:endParaRPr lang="en-US" sz="2000" dirty="0">
              <a:solidFill>
                <a:srgbClr val="FF000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572701"/>
          </a:xfrm>
        </p:spPr>
        <p:txBody>
          <a:bodyPr>
            <a:normAutofit/>
          </a:bodyPr>
          <a:lstStyle/>
          <a:p>
            <a:r>
              <a:rPr lang="en-IN" sz="4000" b="1" dirty="0">
                <a:latin typeface="Times New Roman" panose="02020603050405020304" pitchFamily="18" charset="0"/>
                <a:cs typeface="Times New Roman" panose="02020603050405020304" pitchFamily="18" charset="0"/>
              </a:rPr>
              <a:t>NOVELITY OF PROJECT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6013"/>
            <a:ext cx="10515600" cy="4770950"/>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By analyzing data from multiple sources, the model can capture a richer emotional context. For instance, a happy expression in a video combined with joyful words can lead to a stronger sentiment identification than text alone.</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By analyzing data from multiple sources, the model can capture a richer emotional context. For instance, a happy expression in a video combined with joyful words can lead to a stronger sentiment identification than text alone.</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Machine learning models that leverage multiple modalities can better handle ambiguity. For example, sarcasm in text might be missed if only words are considered, but an accompanying image or tone of voice can clarify the intended sentiment.</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This approach is useful in various fields, such as social media monitoring, customer feedback analysis, and even in healthcare to gauge patient emotions more accurately.</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By integrating techniques from different fields (like natural language processing, computer vision, and audio analysis), researchers can develop more sophisticated models that reflect human emotional experiences more closely.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722"/>
            <a:ext cx="10515600" cy="1219208"/>
          </a:xfrm>
        </p:spPr>
        <p:txBody>
          <a:bodyPr>
            <a:normAutofit/>
          </a:bodyPr>
          <a:lstStyle/>
          <a:p>
            <a:r>
              <a:rPr lang="en-IN" sz="4000" b="1" dirty="0">
                <a:latin typeface="Times New Roman" panose="02020603050405020304" pitchFamily="18" charset="0"/>
                <a:cs typeface="Times New Roman" panose="02020603050405020304" pitchFamily="18" charset="0"/>
              </a:rPr>
              <a:t>SYSTEM ARCHITECTURE</a:t>
            </a:r>
            <a:endParaRPr lang="en-IN" sz="4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231921" y="1759744"/>
            <a:ext cx="4139382" cy="60960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Positive               Neutral               Negative</a:t>
            </a: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Emotion               Emotion            Emotion    </a:t>
            </a:r>
            <a:endParaRPr lang="en-IN" dirty="0">
              <a:ln w="0"/>
              <a:solidFill>
                <a:schemeClr val="tx1"/>
              </a:solidFill>
              <a:effectLst>
                <a:outerShdw blurRad="38100" dist="19050" dir="2700000" algn="tl" rotWithShape="0">
                  <a:schemeClr val="dk1">
                    <a:alpha val="40000"/>
                  </a:schemeClr>
                </a:outerShdw>
              </a:effectLst>
            </a:endParaRPr>
          </a:p>
        </p:txBody>
      </p:sp>
      <p:cxnSp>
        <p:nvCxnSpPr>
          <p:cNvPr id="6" name="Straight Connector 5"/>
          <p:cNvCxnSpPr/>
          <p:nvPr/>
        </p:nvCxnSpPr>
        <p:spPr>
          <a:xfrm>
            <a:off x="3559277" y="1759744"/>
            <a:ext cx="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24284" y="1769576"/>
            <a:ext cx="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62684" y="1759744"/>
            <a:ext cx="1347019" cy="60960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r>
              <a:rPr lang="en-IN" dirty="0">
                <a:solidFill>
                  <a:schemeClr val="tx1"/>
                </a:solidFill>
              </a:rPr>
              <a:t>Database</a:t>
            </a:r>
            <a:endParaRPr lang="en-IN" dirty="0">
              <a:solidFill>
                <a:schemeClr val="tx1"/>
              </a:solidFill>
            </a:endParaRPr>
          </a:p>
          <a:p>
            <a:pPr algn="ctr"/>
            <a:r>
              <a:rPr lang="en-IN" dirty="0">
                <a:solidFill>
                  <a:schemeClr val="tx1"/>
                </a:solidFill>
              </a:rPr>
              <a:t>Features</a:t>
            </a:r>
            <a:endParaRPr lang="en-IN" dirty="0">
              <a:solidFill>
                <a:schemeClr val="tx1"/>
              </a:solidFill>
            </a:endParaRPr>
          </a:p>
          <a:p>
            <a:pPr algn="ctr"/>
            <a:endParaRPr lang="en-IN" dirty="0">
              <a:solidFill>
                <a:schemeClr val="tx1"/>
              </a:solidFill>
            </a:endParaRPr>
          </a:p>
        </p:txBody>
      </p:sp>
      <p:sp>
        <p:nvSpPr>
          <p:cNvPr id="20" name="Rectangle 19"/>
          <p:cNvSpPr/>
          <p:nvPr/>
        </p:nvSpPr>
        <p:spPr>
          <a:xfrm>
            <a:off x="7462684" y="2743200"/>
            <a:ext cx="1347019" cy="60959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endParaRPr lang="en-US" dirty="0">
              <a:solidFill>
                <a:schemeClr val="tx1"/>
              </a:solidFill>
            </a:endParaRPr>
          </a:p>
          <a:p>
            <a:pPr algn="ctr"/>
            <a:r>
              <a:rPr lang="en-US" dirty="0">
                <a:solidFill>
                  <a:schemeClr val="tx1"/>
                </a:solidFill>
              </a:rPr>
              <a:t>Extractor</a:t>
            </a:r>
            <a:endParaRPr lang="en-IN" dirty="0">
              <a:solidFill>
                <a:schemeClr val="tx1"/>
              </a:solidFill>
            </a:endParaRPr>
          </a:p>
        </p:txBody>
      </p:sp>
      <p:cxnSp>
        <p:nvCxnSpPr>
          <p:cNvPr id="13" name="Straight Connector 12"/>
          <p:cNvCxnSpPr/>
          <p:nvPr/>
        </p:nvCxnSpPr>
        <p:spPr>
          <a:xfrm>
            <a:off x="2969342" y="2379176"/>
            <a:ext cx="0" cy="364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74890" y="2369344"/>
            <a:ext cx="0" cy="373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69342" y="2743200"/>
            <a:ext cx="26055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p:cNvCxnSpPr>
          <p:nvPr/>
        </p:nvCxnSpPr>
        <p:spPr>
          <a:xfrm>
            <a:off x="4301612" y="2369344"/>
            <a:ext cx="0" cy="678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59277" y="3047999"/>
            <a:ext cx="1465007" cy="678427"/>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a:t>
            </a:r>
            <a:endParaRPr lang="en-US" dirty="0">
              <a:solidFill>
                <a:schemeClr val="tx1"/>
              </a:solidFill>
            </a:endParaRPr>
          </a:p>
          <a:p>
            <a:pPr algn="ctr"/>
            <a:r>
              <a:rPr lang="en-US" dirty="0">
                <a:solidFill>
                  <a:schemeClr val="tx1"/>
                </a:solidFill>
              </a:rPr>
              <a:t>Set</a:t>
            </a:r>
            <a:endParaRPr lang="en-IN" dirty="0">
              <a:solidFill>
                <a:schemeClr val="tx1"/>
              </a:solidFill>
            </a:endParaRPr>
          </a:p>
        </p:txBody>
      </p:sp>
      <p:cxnSp>
        <p:nvCxnSpPr>
          <p:cNvPr id="25" name="Straight Arrow Connector 24"/>
          <p:cNvCxnSpPr>
            <a:stCxn id="23" idx="2"/>
          </p:cNvCxnSpPr>
          <p:nvPr/>
        </p:nvCxnSpPr>
        <p:spPr>
          <a:xfrm>
            <a:off x="4291781" y="3726426"/>
            <a:ext cx="9831" cy="3637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59277" y="4090219"/>
            <a:ext cx="1465007" cy="678424"/>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a:t>
            </a:r>
            <a:endParaRPr lang="en-IN" dirty="0">
              <a:solidFill>
                <a:schemeClr val="tx1"/>
              </a:solidFill>
            </a:endParaRPr>
          </a:p>
        </p:txBody>
      </p:sp>
      <p:cxnSp>
        <p:nvCxnSpPr>
          <p:cNvPr id="28" name="Connector: Elbow 27"/>
          <p:cNvCxnSpPr>
            <a:stCxn id="20" idx="1"/>
            <a:endCxn id="23" idx="3"/>
          </p:cNvCxnSpPr>
          <p:nvPr/>
        </p:nvCxnSpPr>
        <p:spPr>
          <a:xfrm rot="10800000" flipV="1">
            <a:off x="5024284" y="3047999"/>
            <a:ext cx="2438400" cy="3392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0" idx="2"/>
          </p:cNvCxnSpPr>
          <p:nvPr/>
        </p:nvCxnSpPr>
        <p:spPr>
          <a:xfrm>
            <a:off x="8136194" y="33527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472515" y="3647768"/>
            <a:ext cx="1347015" cy="60959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endParaRPr lang="en-US" dirty="0">
              <a:solidFill>
                <a:schemeClr val="tx1"/>
              </a:solidFill>
            </a:endParaRPr>
          </a:p>
          <a:p>
            <a:pPr algn="ctr"/>
            <a:r>
              <a:rPr lang="en-US" dirty="0">
                <a:solidFill>
                  <a:schemeClr val="tx1"/>
                </a:solidFill>
              </a:rPr>
              <a:t>Extractor</a:t>
            </a:r>
            <a:endParaRPr lang="en-IN" dirty="0">
              <a:solidFill>
                <a:schemeClr val="tx1"/>
              </a:solidFill>
            </a:endParaRPr>
          </a:p>
        </p:txBody>
      </p:sp>
      <p:cxnSp>
        <p:nvCxnSpPr>
          <p:cNvPr id="46" name="Connector: Elbow 45"/>
          <p:cNvCxnSpPr>
            <a:stCxn id="40" idx="1"/>
            <a:endCxn id="26" idx="3"/>
          </p:cNvCxnSpPr>
          <p:nvPr/>
        </p:nvCxnSpPr>
        <p:spPr>
          <a:xfrm rot="10800000" flipV="1">
            <a:off x="5024285" y="3952567"/>
            <a:ext cx="2448231" cy="47686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2"/>
          </p:cNvCxnSpPr>
          <p:nvPr/>
        </p:nvCxnSpPr>
        <p:spPr>
          <a:xfrm flipH="1">
            <a:off x="4291780" y="4768643"/>
            <a:ext cx="1" cy="1425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301612" y="4876800"/>
            <a:ext cx="3161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462684" y="4572002"/>
            <a:ext cx="1327357" cy="55798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Positive</a:t>
            </a:r>
            <a:endParaRPr lang="en-IN" dirty="0">
              <a:solidFill>
                <a:schemeClr val="tx1"/>
              </a:solidFill>
            </a:endParaRPr>
          </a:p>
        </p:txBody>
      </p:sp>
      <p:sp>
        <p:nvSpPr>
          <p:cNvPr id="54" name="Rectangle 53"/>
          <p:cNvSpPr/>
          <p:nvPr/>
        </p:nvSpPr>
        <p:spPr>
          <a:xfrm>
            <a:off x="7472515" y="5250426"/>
            <a:ext cx="1337188" cy="557981"/>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Neutral</a:t>
            </a:r>
            <a:endParaRPr lang="en-IN" dirty="0">
              <a:solidFill>
                <a:schemeClr val="tx1"/>
              </a:solidFill>
            </a:endParaRPr>
          </a:p>
        </p:txBody>
      </p:sp>
      <p:sp>
        <p:nvSpPr>
          <p:cNvPr id="55" name="Rectangle 54"/>
          <p:cNvSpPr/>
          <p:nvPr/>
        </p:nvSpPr>
        <p:spPr>
          <a:xfrm>
            <a:off x="7492173" y="5909189"/>
            <a:ext cx="1317530" cy="57026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Negative</a:t>
            </a:r>
            <a:endParaRPr lang="en-IN" dirty="0">
              <a:solidFill>
                <a:schemeClr val="tx1"/>
              </a:solidFill>
            </a:endParaRPr>
          </a:p>
        </p:txBody>
      </p:sp>
      <p:cxnSp>
        <p:nvCxnSpPr>
          <p:cNvPr id="57" name="Straight Arrow Connector 56"/>
          <p:cNvCxnSpPr>
            <a:endCxn id="54" idx="1"/>
          </p:cNvCxnSpPr>
          <p:nvPr/>
        </p:nvCxnSpPr>
        <p:spPr>
          <a:xfrm>
            <a:off x="4301612" y="5529416"/>
            <a:ext cx="317090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5" idx="1"/>
          </p:cNvCxnSpPr>
          <p:nvPr/>
        </p:nvCxnSpPr>
        <p:spPr>
          <a:xfrm>
            <a:off x="4272116" y="6194323"/>
            <a:ext cx="322005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8" idx="1"/>
            <a:endCxn id="4" idx="3"/>
          </p:cNvCxnSpPr>
          <p:nvPr/>
        </p:nvCxnSpPr>
        <p:spPr>
          <a:xfrm flipH="1">
            <a:off x="6371303" y="2064544"/>
            <a:ext cx="10913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420762"/>
          </a:xfrm>
        </p:spPr>
        <p:txBody>
          <a:bodyPr>
            <a:normAutofit/>
          </a:bodyPr>
          <a:lstStyle/>
          <a:p>
            <a:pPr algn="ctr"/>
            <a:r>
              <a:rPr lang="en-IN" sz="3600" b="1" dirty="0">
                <a:latin typeface="Times New Roman" panose="02020603050405020304" pitchFamily="18" charset="0"/>
                <a:cs typeface="Times New Roman" panose="02020603050405020304" pitchFamily="18" charset="0"/>
              </a:rPr>
              <a:t>UML DIAGRAMS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8026"/>
            <a:ext cx="10515600" cy="4888937"/>
          </a:xfrm>
        </p:spPr>
        <p:txBody>
          <a:bodyPr>
            <a:normAutofit/>
          </a:bodyPr>
          <a:lstStyle/>
          <a:p>
            <a:r>
              <a:rPr lang="en-IN" sz="3200" b="1" dirty="0">
                <a:latin typeface="Times New Roman" panose="02020603050405020304" pitchFamily="18" charset="0"/>
                <a:cs typeface="Times New Roman" panose="02020603050405020304" pitchFamily="18" charset="0"/>
              </a:rPr>
              <a:t>USECASE DIAGRAM</a:t>
            </a:r>
            <a:endParaRPr lang="en-IN" sz="3200" b="1" dirty="0">
              <a:latin typeface="Times New Roman" panose="02020603050405020304" pitchFamily="18" charset="0"/>
              <a:cs typeface="Times New Roman" panose="02020603050405020304" pitchFamily="18" charset="0"/>
            </a:endParaRPr>
          </a:p>
        </p:txBody>
      </p:sp>
      <p:sp>
        <p:nvSpPr>
          <p:cNvPr id="5"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4"/>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stretch>
            <a:fillRect/>
          </a:stretch>
        </p:blipFill>
        <p:spPr>
          <a:xfrm>
            <a:off x="2081212" y="2074605"/>
            <a:ext cx="8029575" cy="47833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CLASS DIAGRAM</a:t>
            </a:r>
            <a:endParaRPr lang="en-IN" sz="3200" b="1" dirty="0">
              <a:latin typeface="Times New Roman" panose="02020603050405020304" pitchFamily="18" charset="0"/>
              <a:cs typeface="Times New Roman" panose="02020603050405020304" pitchFamily="18" charset="0"/>
            </a:endParaRPr>
          </a:p>
        </p:txBody>
      </p:sp>
      <p:sp>
        <p:nvSpPr>
          <p:cNvPr id="3"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stretch>
            <a:fillRect/>
          </a:stretch>
        </p:blipFill>
        <p:spPr>
          <a:xfrm>
            <a:off x="1514168" y="1795462"/>
            <a:ext cx="9144000" cy="37499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490"/>
            <a:ext cx="10515600" cy="1160208"/>
          </a:xfrm>
        </p:spPr>
        <p:txBody>
          <a:bodyPr>
            <a:normAutofit/>
          </a:bodyPr>
          <a:lstStyle/>
          <a:p>
            <a:pPr marL="342900" indent="-3429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SEQUENCE DIAGRAM</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585885" y="1248697"/>
            <a:ext cx="6607276" cy="5609303"/>
          </a:xfrm>
          <a:prstGeom prst="rect">
            <a:avLst/>
          </a:prstGeom>
        </p:spPr>
      </p:pic>
      <p:cxnSp>
        <p:nvCxnSpPr>
          <p:cNvPr id="5" name="Straight Connector 4"/>
          <p:cNvCxnSpPr/>
          <p:nvPr/>
        </p:nvCxnSpPr>
        <p:spPr>
          <a:xfrm>
            <a:off x="3264310" y="6479458"/>
            <a:ext cx="255638" cy="16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264310" y="6479458"/>
            <a:ext cx="255638" cy="16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042787" y="6479458"/>
            <a:ext cx="216310" cy="16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42787" y="6479458"/>
            <a:ext cx="216310" cy="16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19200"/>
          </a:xfrm>
        </p:spPr>
        <p:txBody>
          <a:bodyPr>
            <a:normAutofit/>
          </a:bodyPr>
          <a:lstStyle/>
          <a:p>
            <a:pPr marL="342900" indent="-3429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ACTIVITY DIAGRAM</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3657601" y="1317522"/>
            <a:ext cx="4001728" cy="55404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latin typeface="Times New Roman" panose="02020603050405020304" pitchFamily="18" charset="0"/>
                <a:cs typeface="Times New Roman" panose="02020603050405020304" pitchFamily="18" charset="0"/>
              </a:rPr>
              <a:t>SAMPLE CODE</a:t>
            </a:r>
            <a:endParaRPr lang="en-IN" alt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14170"/>
            <a:ext cx="10515600" cy="4563110"/>
          </a:xfrm>
        </p:spPr>
        <p:txBody>
          <a:bodyPr>
            <a:noAutofit/>
          </a:bodyPr>
          <a:p>
            <a:pPr marL="0" indent="0">
              <a:buNone/>
            </a:pPr>
            <a:r>
              <a:rPr lang="en-IN" altLang="en-US" sz="1900">
                <a:latin typeface="Times New Roman" panose="02020603050405020304" pitchFamily="18" charset="0"/>
                <a:cs typeface="Times New Roman" panose="02020603050405020304" pitchFamily="18" charset="0"/>
              </a:rPr>
              <a:t>from tkinter import messagebox</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from tkinter import *</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from tkinter import simpledialog</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import tkinter</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import matplotlib.pyplot as plt</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import numpy as np</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import pandas as pd</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from tkinter import simpledialog</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from tkinter import filedialog</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import os</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import cv2</a:t>
            </a:r>
            <a:endParaRPr lang="en-IN" altLang="en-US" sz="1900">
              <a:latin typeface="Times New Roman" panose="02020603050405020304" pitchFamily="18" charset="0"/>
              <a:cs typeface="Times New Roman" panose="02020603050405020304" pitchFamily="18" charset="0"/>
            </a:endParaRPr>
          </a:p>
          <a:p>
            <a:pPr marL="0" indent="0">
              <a:buNone/>
            </a:pPr>
            <a:r>
              <a:rPr lang="en-IN" altLang="en-US" sz="1900">
                <a:latin typeface="Times New Roman" panose="02020603050405020304" pitchFamily="18" charset="0"/>
                <a:cs typeface="Times New Roman" panose="02020603050405020304" pitchFamily="18" charset="0"/>
              </a:rPr>
              <a:t>import numpy as np</a:t>
            </a:r>
            <a:endParaRPr lang="en-IN" altLang="en-US" sz="1900">
              <a:latin typeface="Times New Roman" panose="02020603050405020304" pitchFamily="18" charset="0"/>
              <a:cs typeface="Times New Roman" panose="02020603050405020304" pitchFamily="18" charset="0"/>
            </a:endParaRPr>
          </a:p>
          <a:p>
            <a:pPr marL="0" indent="0">
              <a:buNone/>
            </a:pPr>
            <a:endParaRPr lang="en-IN" altLang="en-US" sz="10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6090"/>
            <a:ext cx="10515600" cy="5711190"/>
          </a:xfrm>
        </p:spPr>
        <p:txBody>
          <a:bodyPr>
            <a:normAutofit/>
          </a:bodyPr>
          <a:p>
            <a:pPr marL="0" indent="0">
              <a:buNone/>
            </a:pPr>
            <a:r>
              <a:rPr lang="en-IN" altLang="en-US" sz="2000">
                <a:latin typeface="Times New Roman" panose="02020603050405020304" pitchFamily="18" charset="0"/>
                <a:cs typeface="Times New Roman" panose="02020603050405020304" pitchFamily="18" charset="0"/>
                <a:sym typeface="+mn-ea"/>
              </a:rPr>
              <a:t>from keras.utils.np_utils import to_categorical</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from keras.layers import  MaxPooling2D</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from keras.layers import Dense, Dropout, Activation, Flatten</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from keras.layers import Convolution2D</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from keras.models import Sequential</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from keras.models import model_from_json</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import pickle</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from sklearn.model_selection import train_test_split</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import soundfile</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import librosa</a:t>
            </a:r>
            <a:endParaRPr lang="en-IN" altLang="en-US" sz="2000">
              <a:latin typeface="Times New Roman" panose="02020603050405020304" pitchFamily="18" charset="0"/>
              <a:cs typeface="Times New Roman" panose="02020603050405020304" pitchFamily="18" charset="0"/>
            </a:endParaRPr>
          </a:p>
          <a:p>
            <a:pPr marL="0" indent="0">
              <a:buNone/>
            </a:pPr>
            <a:r>
              <a:rPr lang="en-IN" altLang="en-US" sz="2000">
                <a:latin typeface="Times New Roman" panose="02020603050405020304" pitchFamily="18" charset="0"/>
                <a:cs typeface="Times New Roman" panose="02020603050405020304" pitchFamily="18" charset="0"/>
                <a:sym typeface="+mn-ea"/>
              </a:rPr>
              <a:t>from vaderSentiment.vaderSentiment import SentimentIntensityAnalyzer</a:t>
            </a:r>
            <a:endParaRPr lang="en-IN" alt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58" y="304801"/>
            <a:ext cx="10970342" cy="1681316"/>
          </a:xfrm>
        </p:spPr>
        <p:txBody>
          <a:bodyPr>
            <a:normAutofit fontScale="90000"/>
          </a:bodyPr>
          <a:lstStyle/>
          <a:p>
            <a:r>
              <a:rPr lang="en-IN" sz="4000" b="1" dirty="0">
                <a:latin typeface="Times New Roman" panose="02020603050405020304" pitchFamily="18" charset="0"/>
                <a:cs typeface="Times New Roman" panose="02020603050405020304" pitchFamily="18" charset="0"/>
              </a:rPr>
              <a:t>RESULTS</a:t>
            </a: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a:t>
            </a:r>
            <a:r>
              <a:rPr lang="en-IN" sz="3100" dirty="0">
                <a:latin typeface="Times New Roman" panose="02020603050405020304" pitchFamily="18" charset="0"/>
                <a:cs typeface="Times New Roman" panose="02020603050405020304" pitchFamily="18" charset="0"/>
              </a:rPr>
              <a:t>HOME PAGE                                   UPLOAD DATASET</a:t>
            </a:r>
            <a:endParaRPr lang="en-IN" sz="3100"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83458" y="2087457"/>
            <a:ext cx="5636342" cy="3599417"/>
          </a:xfrm>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87457"/>
            <a:ext cx="5636342" cy="359941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01445" y="629265"/>
            <a:ext cx="10852355" cy="963561"/>
          </a:xfrm>
        </p:spPr>
        <p:txBody>
          <a:bodyPr>
            <a:normAutofit/>
          </a:bodyPr>
          <a:lstStyle/>
          <a:p>
            <a:r>
              <a:rPr lang="en-IN" sz="2800" dirty="0">
                <a:latin typeface="Times New Roman" panose="02020603050405020304" pitchFamily="18" charset="0"/>
                <a:cs typeface="Times New Roman" panose="02020603050405020304" pitchFamily="18" charset="0"/>
              </a:rPr>
              <a:t>         DATASET LOADED                            PREPROCESS DATASET</a:t>
            </a:r>
            <a:endParaRPr lang="en-IN" sz="28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501445" y="1759974"/>
            <a:ext cx="5518355" cy="3913239"/>
          </a:xfrm>
        </p:spPr>
      </p:pic>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759974"/>
            <a:ext cx="5518354" cy="391323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38864"/>
          </a:xfrm>
        </p:spPr>
        <p:txBody>
          <a:bodyPr>
            <a:normAutofit/>
          </a:bodyPr>
          <a:lstStyle/>
          <a:p>
            <a:r>
              <a:rPr lang="en-IN"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3950"/>
            <a:ext cx="10515600" cy="5734685"/>
          </a:xfrm>
        </p:spPr>
        <p:txBody>
          <a:bodyPr>
            <a:noAutofit/>
          </a:bodyPr>
          <a:lstStyle/>
          <a:p>
            <a:r>
              <a:rPr lang="en-IN" sz="2000" dirty="0">
                <a:latin typeface="Times New Roman" panose="02020603050405020304" pitchFamily="18" charset="0"/>
                <a:cs typeface="Times New Roman" panose="02020603050405020304" pitchFamily="18" charset="0"/>
              </a:rPr>
              <a:t>Abstract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Existing System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Disadvantages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Proposed System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System Requirements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Novelty of Project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System Architecture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UML Diagrams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Sample Code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Results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0" y="471949"/>
            <a:ext cx="10515600" cy="1376516"/>
          </a:xfrm>
        </p:spPr>
        <p:txBody>
          <a:bodyPr>
            <a:normAutofit/>
          </a:bodyPr>
          <a:lstStyle/>
          <a:p>
            <a:r>
              <a:rPr lang="en-IN" sz="2800" dirty="0">
                <a:latin typeface="Times New Roman" panose="02020603050405020304" pitchFamily="18" charset="0"/>
                <a:cs typeface="Times New Roman" panose="02020603050405020304" pitchFamily="18" charset="0"/>
              </a:rPr>
              <a:t>TRAIN FACIAL EMOTION              TRAIN SPEECH EMOTION</a:t>
            </a:r>
            <a:endParaRPr lang="en-IN" sz="28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540776" y="1769807"/>
            <a:ext cx="5479026" cy="3854244"/>
          </a:xfrm>
        </p:spPr>
      </p:pic>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769807"/>
            <a:ext cx="5557684" cy="385424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260"/>
            <a:ext cx="10515600" cy="1007745"/>
          </a:xfrm>
        </p:spPr>
        <p:txBody>
          <a:bodyPr/>
          <a:p>
            <a:pPr algn="ctr"/>
            <a:r>
              <a:rPr lang="en-IN" altLang="en-US" sz="2800">
                <a:latin typeface="Times New Roman" panose="02020603050405020304" pitchFamily="18" charset="0"/>
                <a:cs typeface="Times New Roman" panose="02020603050405020304" pitchFamily="18" charset="0"/>
              </a:rPr>
              <a:t>ACCURACY COMPARISION GRAPH</a:t>
            </a:r>
            <a:endParaRPr lang="en-IN" altLang="en-US" sz="280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27580" y="1825625"/>
            <a:ext cx="7735570" cy="435165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8200" y="1012723"/>
            <a:ext cx="10515600" cy="943895"/>
          </a:xfrm>
        </p:spPr>
        <p:txBody>
          <a:bodyPr/>
          <a:lstStyle/>
          <a:p>
            <a:pPr algn="ctr"/>
            <a:r>
              <a:rPr lang="en-IN" sz="2800" dirty="0">
                <a:latin typeface="Times New Roman" panose="02020603050405020304" pitchFamily="18" charset="0"/>
                <a:cs typeface="Times New Roman" panose="02020603050405020304" pitchFamily="18" charset="0"/>
              </a:rPr>
              <a:t>PREDICT FACIAL EMOTION</a:t>
            </a:r>
            <a:endParaRPr lang="en-IN" sz="28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442452" y="2045111"/>
            <a:ext cx="5577348" cy="3413508"/>
          </a:xfrm>
        </p:spPr>
      </p:pic>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45111"/>
            <a:ext cx="5577348" cy="3413508"/>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838200" y="904567"/>
            <a:ext cx="10515600" cy="1071717"/>
          </a:xfrm>
        </p:spPr>
        <p:txBody>
          <a:bodyPr/>
          <a:lstStyle/>
          <a:p>
            <a:pPr algn="ctr"/>
            <a:r>
              <a:rPr lang="en-IN" dirty="0"/>
              <a:t>        </a:t>
            </a:r>
            <a:r>
              <a:rPr lang="en-IN" sz="2800" dirty="0">
                <a:latin typeface="Times New Roman" panose="02020603050405020304" pitchFamily="18" charset="0"/>
                <a:cs typeface="Times New Roman" panose="02020603050405020304" pitchFamily="18" charset="0"/>
              </a:rPr>
              <a:t>PREDICT SPEECH EMOTION</a:t>
            </a:r>
            <a:endParaRPr lang="en-IN" sz="2800"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73626" y="1976285"/>
            <a:ext cx="5646174" cy="3482334"/>
          </a:xfrm>
        </p:spPr>
      </p:pic>
      <p:pic>
        <p:nvPicPr>
          <p:cNvPr id="17" name="Content Placeholder 1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76285"/>
            <a:ext cx="5646174" cy="3482334"/>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838200" y="1001395"/>
            <a:ext cx="10515600" cy="1132840"/>
          </a:xfrm>
        </p:spPr>
        <p:txBody>
          <a:bodyPr>
            <a:normAutofit/>
          </a:bodyPr>
          <a:lstStyle/>
          <a:p>
            <a:pPr algn="ctr"/>
            <a:r>
              <a:rPr lang="en-IN" sz="2800" dirty="0">
                <a:latin typeface="Times New Roman" panose="02020603050405020304" pitchFamily="18" charset="0"/>
                <a:cs typeface="Times New Roman" panose="02020603050405020304" pitchFamily="18" charset="0"/>
              </a:rPr>
              <a:t>PREDICT EMOTION FROM TEXT</a:t>
            </a:r>
            <a:r>
              <a:rPr lang="en-IN"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pic>
        <p:nvPicPr>
          <p:cNvPr id="19" name="Content Placeholder 18"/>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2225675"/>
            <a:ext cx="5181600" cy="3232785"/>
          </a:xfrm>
        </p:spPr>
      </p:pic>
      <p:pic>
        <p:nvPicPr>
          <p:cNvPr id="17" name="Content Placeholder 1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26310"/>
            <a:ext cx="5181600" cy="323215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2015"/>
            <a:ext cx="10515600" cy="4564473"/>
          </a:xfrm>
        </p:spPr>
        <p:txBody>
          <a:bodyPr>
            <a:normAutofit/>
          </a:bodyPr>
          <a:lstStyle/>
          <a:p>
            <a:pPr algn="just">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conclusion, the proposed multimodal sentiment analysis system represents a significant advancement in the field by integrating textual, visual, and auditory data to achieve a more nuanced and accurate understanding of sentiment.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leveraging Convolutional Neural Networks (CNNs), Long Short-Term Memory (LSTM) networks with attention mechanisms, and Recurrent Neural Networks (RNNs), the system capitalizes on the strengths of each modality while addressing their individual limitations.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comprehensive approach not only improves contextual understanding and robustness against noisy or incomplete data but also broadens the range of applications where sentiment analysis can be applied, including social media, customer feedback, and multimedia content.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proposed system’s ability to capture complex and subtle emotional cues from multiple sources underscores its potential to advance sentiment analysis and provide deeper insights into human emotions.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55"/>
            <a:ext cx="10515600" cy="1026160"/>
          </a:xfrm>
        </p:spPr>
        <p:txBody>
          <a:bodyPr>
            <a:normAutofit/>
          </a:bodyPr>
          <a:lstStyle/>
          <a:p>
            <a:r>
              <a:rPr lang="en-IN" sz="4000" b="1" dirty="0">
                <a:latin typeface="Times New Roman" panose="02020603050405020304" pitchFamily="18" charset="0"/>
                <a:cs typeface="Times New Roman" panose="02020603050405020304" pitchFamily="18" charset="0"/>
              </a:rPr>
              <a:t>FUTURE 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6845"/>
            <a:ext cx="10515600" cy="5431155"/>
          </a:xfrm>
        </p:spPr>
        <p:txBody>
          <a:bodyPr>
            <a:normAutofit fontScale="25000" lnSpcReduction="20000"/>
          </a:bodyPr>
          <a:lstStyle/>
          <a:p>
            <a:pPr marL="0" indent="0" algn="just">
              <a:lnSpc>
                <a:spcPct val="100000"/>
              </a:lnSpc>
              <a:spcAft>
                <a:spcPts val="800"/>
              </a:spcAft>
              <a:buNone/>
            </a:pPr>
            <a:r>
              <a:rPr lang="en-IN" sz="6155" b="1" kern="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8000" b="1" kern="0" dirty="0">
                <a:effectLst/>
                <a:latin typeface="Times New Roman" panose="02020603050405020304" pitchFamily="18" charset="0"/>
                <a:ea typeface="Times New Roman" panose="02020603050405020304" pitchFamily="18" charset="0"/>
                <a:cs typeface="Times New Roman" panose="02020603050405020304" pitchFamily="18" charset="0"/>
              </a:rPr>
              <a:t> Integration of Additional Modalities</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8000" b="1" kern="0" dirty="0">
                <a:effectLst/>
                <a:latin typeface="Times New Roman" panose="02020603050405020304" pitchFamily="18" charset="0"/>
                <a:ea typeface="Times New Roman" panose="02020603050405020304" pitchFamily="18" charset="0"/>
                <a:cs typeface="Times New Roman" panose="02020603050405020304" pitchFamily="18" charset="0"/>
              </a:rPr>
              <a:t>Video Data</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 Incorporating video analysis to capture both visual and auditory cues simultaneously, enhancing the depth of sentiment understanding by integrating facial expressions, gestures, and body language.</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8000" b="1" kern="0" dirty="0">
                <a:latin typeface="Times New Roman" panose="02020603050405020304" pitchFamily="18" charset="0"/>
                <a:ea typeface="Times New Roman" panose="02020603050405020304" pitchFamily="18" charset="0"/>
                <a:cs typeface="Times New Roman" panose="02020603050405020304" pitchFamily="18" charset="0"/>
              </a:rPr>
              <a:t>2.</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b="1" kern="0" dirty="0">
                <a:effectLst/>
                <a:latin typeface="Times New Roman" panose="02020603050405020304" pitchFamily="18" charset="0"/>
                <a:ea typeface="Times New Roman" panose="02020603050405020304" pitchFamily="18" charset="0"/>
                <a:cs typeface="Times New Roman" panose="02020603050405020304" pitchFamily="18" charset="0"/>
              </a:rPr>
              <a:t>Real-Time Sentiment Analysis</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8000" b="1" kern="0" dirty="0">
                <a:effectLst/>
                <a:latin typeface="Times New Roman" panose="02020603050405020304" pitchFamily="18" charset="0"/>
                <a:ea typeface="Times New Roman" panose="02020603050405020304" pitchFamily="18" charset="0"/>
                <a:cs typeface="Times New Roman" panose="02020603050405020304" pitchFamily="18" charset="0"/>
              </a:rPr>
              <a:t>Scalability</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 Developing algorithms and infrastructure to enable real-time processing of multimodal data streams, making the system applicable for live social media monitoring, customer service interactions.</a:t>
            </a:r>
            <a:endPar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800"/>
              </a:spcAft>
              <a:buNone/>
            </a:pPr>
            <a:r>
              <a:rPr lang="en-IN" sz="8000" b="1" kern="0" dirty="0">
                <a:effectLst/>
                <a:latin typeface="Times New Roman" panose="02020603050405020304" pitchFamily="18" charset="0"/>
                <a:ea typeface="Times New Roman" panose="02020603050405020304" pitchFamily="18" charset="0"/>
                <a:cs typeface="Times New Roman" panose="02020603050405020304" pitchFamily="18" charset="0"/>
              </a:rPr>
              <a:t>3. Application Expansion</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8000" b="1" kern="0" dirty="0">
                <a:effectLst/>
                <a:latin typeface="Times New Roman" panose="02020603050405020304" pitchFamily="18" charset="0"/>
                <a:ea typeface="Times New Roman" panose="02020603050405020304" pitchFamily="18" charset="0"/>
                <a:cs typeface="Times New Roman" panose="02020603050405020304" pitchFamily="18" charset="0"/>
              </a:rPr>
              <a:t>Healthcare and Well-being</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 Applying the system to monitor and analyse emotional well-being in healthcare settings, providing insights into patient sentiments and mental health.</a:t>
            </a:r>
            <a:endParaRPr lang="en-IN" sz="8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8000" b="1" kern="0" dirty="0">
                <a:effectLst/>
                <a:latin typeface="Times New Roman" panose="02020603050405020304" pitchFamily="18" charset="0"/>
                <a:ea typeface="Times New Roman" panose="02020603050405020304" pitchFamily="18" charset="0"/>
                <a:cs typeface="Times New Roman" panose="02020603050405020304" pitchFamily="18" charset="0"/>
              </a:rPr>
              <a:t>Entertainment and Media</a:t>
            </a:r>
            <a:r>
              <a:rPr lang="en-IN" sz="8000" kern="0" dirty="0">
                <a:effectLst/>
                <a:latin typeface="Times New Roman" panose="02020603050405020304" pitchFamily="18" charset="0"/>
                <a:ea typeface="Times New Roman" panose="02020603050405020304" pitchFamily="18" charset="0"/>
                <a:cs typeface="Times New Roman" panose="02020603050405020304" pitchFamily="18" charset="0"/>
              </a:rPr>
              <a:t>: Enhancing sentiment analysis in entertainment and media by analysing audience reactions to movies, music, and advertisements, enabling better content creation and targeting.</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0000"/>
              </a:lnSpc>
              <a:spcAft>
                <a:spcPts val="800"/>
              </a:spcAft>
              <a:buSzPts val="1000"/>
              <a:tabLst>
                <a:tab pos="457200" algn="l"/>
              </a:tabLst>
            </a:pPr>
            <a:endParaRPr lang="en-IN" sz="4705"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470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2565"/>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2826"/>
            <a:ext cx="10515600" cy="4900049"/>
          </a:xfrm>
        </p:spPr>
        <p:txBody>
          <a:bodyPr>
            <a:normAutofit/>
          </a:bodyPr>
          <a:lstStyle/>
          <a:p>
            <a:pPr>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Zhang, X., Zhao, J., &amp; LeCun, Y. (2015).</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"Character-level Convolutional Networks for Text Classification."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Advances in Neural Information Processing Systems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649-657.</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Link</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
              </a:rPr>
              <a:t>Character-level Convolutional Networks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Poria</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S., Cambria, E., &amp; Hu, B. (2019).</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 Survey of Sentiment Analysis in Social Media."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Review</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52(2), 689-735.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Link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Sentiment Analysis in Social Media</a:t>
            </a:r>
            <a:endParaRPr lang="en-IN"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Hazarika, D., </a:t>
            </a: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Poria</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S., &amp; Cambria, E. (2018).</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"MISA: Multimodal Sentiment Analysis using Deep Attention."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27th International Conference on Computational Linguistics (COLING)</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1281-1293.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Link</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MISA: Multimodal Sentiment Analysis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Wang, X., Li, J., &amp; Li, J. (2020).</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"Multimodal Sentiment Analysis Using CNNs and RNNs."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Journal of Computer Science and Technology (JCST)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35(6), 1094-110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Link</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CNNs and RNNs for Multimodal Sentiment Analysis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tabLst>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8" charset="0"/>
                <a:cs typeface="Times New Roman" panose="02020603050405020304" pitchFamily="18" charset="0"/>
              </a:rPr>
              <a:t>GITHUB LINK</a:t>
            </a:r>
            <a:endParaRPr lang="en-IN"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a:hlinkClick r:id="rId1" tooltip="https://github.com/GangaramSravikaReddy/Sentiment-Analysis-using-Machine-Learning-with-Multiple-Modalities&#13;" action="ppaction://hlinksldjump"/>
              </a:rPr>
              <a:t>https://github.com/GangaramSravikaReddy/Sentiment-Analysis-using-Machine-Learning-with-Multiple-Modalities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7200" b="1" dirty="0">
              <a:latin typeface="Times New Roman" panose="02020603050405020304" pitchFamily="18" charset="0"/>
              <a:cs typeface="Times New Roman" panose="02020603050405020304" pitchFamily="18" charset="0"/>
            </a:endParaRPr>
          </a:p>
          <a:p>
            <a:pPr marL="0" indent="0" algn="ctr">
              <a:buNone/>
            </a:pPr>
            <a:r>
              <a:rPr lang="en-IN"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4000"/>
            <a:ext cx="10515600" cy="4968875"/>
          </a:xfrm>
        </p:spPr>
        <p:txBody>
          <a:bodyPr>
            <a:noAutofit/>
          </a:bodyPr>
          <a:lstStyle/>
          <a:p>
            <a:pPr>
              <a:lnSpc>
                <a:spcPct val="100000"/>
              </a:lnSpc>
            </a:pPr>
            <a:r>
              <a:rPr lang="en-IN" sz="2000" dirty="0">
                <a:effectLst/>
                <a:latin typeface="Times New Roman" panose="02020603050405020304" pitchFamily="18" charset="0"/>
                <a:ea typeface="Calibri" panose="020F0502020204030204" pitchFamily="34" charset="0"/>
              </a:rPr>
              <a:t>Sentiment analysis has evolved significantly with the rise of digital communication, where textual content alone often fails to capture the full spectrum of user emotions.</a:t>
            </a:r>
            <a:endParaRPr lang="en-IN" sz="2000" dirty="0">
              <a:effectLst/>
              <a:latin typeface="Times New Roman" panose="02020603050405020304" pitchFamily="18" charset="0"/>
              <a:ea typeface="Calibri" panose="020F0502020204030204" pitchFamily="34" charset="0"/>
            </a:endParaRPr>
          </a:p>
          <a:p>
            <a:pPr>
              <a:lnSpc>
                <a:spcPct val="100000"/>
              </a:lnSpc>
            </a:pPr>
            <a:r>
              <a:rPr lang="en-IN" sz="2000" dirty="0">
                <a:effectLst/>
                <a:latin typeface="Times New Roman" panose="02020603050405020304" pitchFamily="18" charset="0"/>
                <a:ea typeface="Calibri" panose="020F0502020204030204" pitchFamily="34" charset="0"/>
              </a:rPr>
              <a:t> This project introduces a novel approach to sentiment analysis by incorporating multiple modalities—text, images, and audio—using advanced machine learning techniques.</a:t>
            </a:r>
            <a:endParaRPr lang="en-IN" sz="2000" dirty="0">
              <a:effectLst/>
              <a:latin typeface="Times New Roman" panose="02020603050405020304" pitchFamily="18" charset="0"/>
              <a:ea typeface="Calibri" panose="020F0502020204030204" pitchFamily="34" charset="0"/>
            </a:endParaRPr>
          </a:p>
          <a:p>
            <a:pPr>
              <a:lnSpc>
                <a:spcPct val="100000"/>
              </a:lnSpc>
            </a:pPr>
            <a:r>
              <a:rPr lang="en-IN" sz="2000" dirty="0">
                <a:effectLst/>
                <a:latin typeface="Times New Roman" panose="02020603050405020304" pitchFamily="18" charset="0"/>
                <a:ea typeface="Calibri" panose="020F0502020204030204" pitchFamily="34" charset="0"/>
              </a:rPr>
              <a:t>By combining these diverse data sources, our approach offers a more nuanced understanding of sentiment, addressing the limitations of traditional unimodal methods.</a:t>
            </a:r>
            <a:endParaRPr lang="en-IN" sz="2000" dirty="0">
              <a:effectLst/>
              <a:latin typeface="Times New Roman" panose="02020603050405020304" pitchFamily="18" charset="0"/>
              <a:ea typeface="Calibri" panose="020F0502020204030204" pitchFamily="34" charset="0"/>
            </a:endParaRPr>
          </a:p>
          <a:p>
            <a:pPr>
              <a:lnSpc>
                <a:spcPct val="100000"/>
              </a:lnSpc>
            </a:pPr>
            <a:r>
              <a:rPr lang="en-IN" sz="2000" dirty="0">
                <a:effectLst/>
                <a:latin typeface="Times New Roman" panose="02020603050405020304" pitchFamily="18" charset="0"/>
                <a:ea typeface="Calibri" panose="020F0502020204030204" pitchFamily="34" charset="0"/>
              </a:rPr>
              <a:t> We demonstrate the effectiveness of our multimodal model through comprehensive experiments on a diverse dataset of social media posts, product reviews, and multimedia content, achieving notable improvements in sentiment classification accuracy.</a:t>
            </a:r>
            <a:endParaRPr lang="en-IN" sz="2000" dirty="0">
              <a:effectLst/>
              <a:latin typeface="Times New Roman" panose="02020603050405020304" pitchFamily="18" charset="0"/>
              <a:ea typeface="Calibri" panose="020F0502020204030204" pitchFamily="34" charset="0"/>
            </a:endParaRPr>
          </a:p>
          <a:p>
            <a:pPr>
              <a:lnSpc>
                <a:spcPct val="10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approach not only enhances the depth of sentiment analysis but also paves the way for future advancements in affective computing, providing richer insights into user emotions and opinions across various digital platforms.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buNone/>
            </a:pPr>
            <a:endParaRPr lang="en-IN" sz="2000" dirty="0">
              <a:effectLst/>
              <a:latin typeface="Times New Roman" panose="02020603050405020304" pitchFamily="18" charset="0"/>
              <a:ea typeface="Calibri" panose="020F0502020204030204" pitchFamily="34" charset="0"/>
            </a:endParaRPr>
          </a:p>
          <a:p>
            <a:pPr marL="0" indent="0" algn="just">
              <a:lnSpc>
                <a:spcPct val="120000"/>
              </a:lnSpc>
              <a:buNone/>
            </a:pPr>
            <a:r>
              <a:rPr lang="en-IN" sz="2000" dirty="0">
                <a:latin typeface="Times New Roman" panose="02020603050405020304" pitchFamily="18" charset="0"/>
                <a:ea typeface="Calibri" panose="020F0502020204030204" pitchFamily="34" charset="0"/>
              </a:rPr>
              <a:t>  </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805"/>
            <a:ext cx="10515600" cy="1114425"/>
          </a:xfrm>
        </p:spPr>
        <p:txBody>
          <a:bodyPr>
            <a:normAutofit/>
          </a:bodyPr>
          <a:lstStyle/>
          <a:p>
            <a:r>
              <a:rPr lang="en-IN"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8430"/>
            <a:ext cx="10515600" cy="4768850"/>
          </a:xfrm>
        </p:spPr>
        <p:txBody>
          <a:bodyPr>
            <a:noAutofit/>
          </a:bodyPr>
          <a:lstStyle/>
          <a:p>
            <a:pPr algn="just">
              <a:lnSpc>
                <a:spcPct val="100000"/>
              </a:lnSpc>
            </a:pPr>
            <a:r>
              <a:rPr lang="en-IN" sz="2000" dirty="0">
                <a:effectLst/>
                <a:latin typeface="Times New Roman" panose="02020603050405020304" pitchFamily="18" charset="0"/>
                <a:ea typeface="Calibri" panose="020F0502020204030204" pitchFamily="34" charset="0"/>
              </a:rPr>
              <a:t>Existing systems for sentiment analysis using machine learning across multiple modalities have made significant strides in enhancing the understanding of sentiment by integrating various types of data.</a:t>
            </a:r>
            <a:endParaRPr lang="en-IN" sz="2000" dirty="0">
              <a:effectLst/>
              <a:latin typeface="Times New Roman" panose="02020603050405020304" pitchFamily="18" charset="0"/>
              <a:ea typeface="Calibri" panose="020F0502020204030204" pitchFamily="34" charset="0"/>
            </a:endParaRPr>
          </a:p>
          <a:p>
            <a:pPr algn="just">
              <a:lnSpc>
                <a:spcPct val="100000"/>
              </a:lnSpc>
            </a:pPr>
            <a:r>
              <a:rPr lang="en-IN" sz="2000" dirty="0">
                <a:effectLst/>
                <a:latin typeface="Times New Roman" panose="02020603050405020304" pitchFamily="18" charset="0"/>
                <a:ea typeface="Calibri" panose="020F0502020204030204" pitchFamily="34" charset="0"/>
              </a:rPr>
              <a:t>VisualSent advances multimodal analysis by combining textual and visual data through CNNs and LSTMs, but its performance is heavily reliant on the quality and relevance of images.</a:t>
            </a:r>
            <a:endParaRPr lang="en-IN" sz="2000" dirty="0">
              <a:effectLst/>
              <a:latin typeface="Times New Roman" panose="02020603050405020304" pitchFamily="18" charset="0"/>
              <a:ea typeface="Calibri" panose="020F0502020204030204" pitchFamily="34" charset="0"/>
            </a:endParaRPr>
          </a:p>
          <a:p>
            <a:pPr algn="just">
              <a:lnSpc>
                <a:spcPct val="100000"/>
              </a:lnSpc>
            </a:pPr>
            <a:r>
              <a:rPr lang="en-IN" sz="2000" dirty="0">
                <a:effectLst/>
                <a:latin typeface="Times New Roman" panose="02020603050405020304" pitchFamily="18" charset="0"/>
                <a:ea typeface="Calibri" panose="020F0502020204030204" pitchFamily="34" charset="0"/>
              </a:rPr>
              <a:t>Multi-Modal Deep Sentiment Analysis (MDSA) incorporates text, images, and audio, using deep learning models for each modality, but faces challenges related to high computational cost and complex model training. </a:t>
            </a:r>
            <a:endParaRPr lang="en-IN" sz="2000" dirty="0">
              <a:latin typeface="Times New Roman" panose="02020603050405020304" pitchFamily="18" charset="0"/>
              <a:ea typeface="Calibri" panose="020F0502020204030204" pitchFamily="34" charset="0"/>
            </a:endParaRPr>
          </a:p>
          <a:p>
            <a:pPr algn="just">
              <a:lnSpc>
                <a:spcPct val="100000"/>
              </a:lnSpc>
            </a:pPr>
            <a:r>
              <a:rPr lang="en-IN" sz="2000" dirty="0">
                <a:effectLst/>
                <a:latin typeface="Times New Roman" panose="02020603050405020304" pitchFamily="18" charset="0"/>
                <a:ea typeface="Calibri" panose="020F0502020204030204" pitchFamily="34" charset="0"/>
              </a:rPr>
              <a:t>MOSAIC integrates text, images, and audio into a unified framework, though its complex architecture and resource demands can be a barrier. Sentiment Fusion Network (SFN) employs multi-level fusion of features and decisions, presenting challenges in model complexity and training time.</a:t>
            </a:r>
            <a:endParaRPr lang="en-IN" sz="2000" dirty="0">
              <a:effectLst/>
              <a:latin typeface="Times New Roman" panose="02020603050405020304" pitchFamily="18" charset="0"/>
              <a:ea typeface="Calibri" panose="020F0502020204030204" pitchFamily="34" charset="0"/>
            </a:endParaRPr>
          </a:p>
          <a:p>
            <a:pPr algn="just">
              <a:lnSpc>
                <a:spcPct val="100000"/>
              </a:lnSpc>
            </a:pPr>
            <a:r>
              <a:rPr lang="en-IN" sz="2000" dirty="0">
                <a:effectLst/>
                <a:latin typeface="Times New Roman" panose="02020603050405020304" pitchFamily="18" charset="0"/>
                <a:ea typeface="Calibri" panose="020F0502020204030204" pitchFamily="34" charset="0"/>
              </a:rPr>
              <a:t>Overall, while these systems push the boundaries of sentiment analysis, they each grapple with issues of integration complexity, computational demands, and data quality, highlighting the need for continued refinement and innovation in multimodal sentiment analysis approaches.</a:t>
            </a:r>
            <a:endParaRPr lang="en-IN" sz="2000" dirty="0">
              <a:latin typeface="Times New Roman" panose="02020603050405020304" pitchFamily="18" charset="0"/>
              <a:ea typeface="Calibri" panose="020F0502020204030204" pitchFamily="34" charset="0"/>
            </a:endParaRPr>
          </a:p>
          <a:p>
            <a:pPr marL="0" indent="0">
              <a:buNone/>
            </a:pPr>
            <a:endParaRPr lang="en-IN" sz="1600" dirty="0">
              <a:latin typeface="Times New Roman" panose="02020603050405020304" pitchFamily="18"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DISADVANTAGES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7"/>
            <a:ext cx="10515600" cy="4326655"/>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VisualSent</a:t>
            </a:r>
            <a:endParaRPr lang="en-IN" sz="2000" b="1" dirty="0">
              <a:latin typeface="Times New Roman" panose="02020603050405020304" pitchFamily="18" charset="0"/>
              <a:cs typeface="Times New Roman" panose="02020603050405020304" pitchFamily="18" charset="0"/>
            </a:endParaRPr>
          </a:p>
          <a:p>
            <a:pPr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Dependency on Image Quality: Performance is highly dependent on the quality and relevance of the images. Poor-quality images or irrelevant visuals can degrade sentiment classification.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2. Multi-Modal Deep Sentimental Analysis (MDSA)</a:t>
            </a:r>
            <a:endParaRPr lang="en-IN" sz="2000" b="1"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rPr>
              <a:t>High Computational Cost: Processing and integrating text, images, and audio require substantial computational power and memory, making the system expensive to train and deploy.</a:t>
            </a:r>
            <a:endParaRPr lang="en-IN" sz="2000" dirty="0">
              <a:effectLst/>
              <a:latin typeface="Times New Roman" panose="02020603050405020304" pitchFamily="18" charset="0"/>
              <a:ea typeface="Calibri" panose="020F0502020204030204" pitchFamily="34" charset="0"/>
            </a:endParaRPr>
          </a:p>
          <a:p>
            <a:pPr marL="0" indent="0" algn="just">
              <a:buNone/>
            </a:pPr>
            <a:r>
              <a:rPr lang="en-IN" sz="2000" b="1" dirty="0">
                <a:latin typeface="Times New Roman" panose="02020603050405020304" pitchFamily="18" charset="0"/>
                <a:ea typeface="Calibri" panose="020F0502020204030204" pitchFamily="34" charset="0"/>
              </a:rPr>
              <a:t>3. MOSAIC</a:t>
            </a:r>
            <a:endParaRPr lang="en-IN" sz="2000" b="1" dirty="0">
              <a:latin typeface="Times New Roman" panose="02020603050405020304" pitchFamily="18" charset="0"/>
              <a:ea typeface="Calibri" panose="020F0502020204030204" pitchFamily="34" charset="0"/>
            </a:endParaRPr>
          </a:p>
          <a:p>
            <a:pPr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Integration Challenges: Combining features from different modalities effectively is challenging and may result in suboptimal performance if not managed properly.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4.Sentiment Fusion Network (SFN)</a:t>
            </a:r>
            <a:endParaRPr lang="en-IN" sz="2000" b="1" dirty="0">
              <a:latin typeface="Times New Roman" panose="02020603050405020304" pitchFamily="18" charset="0"/>
              <a:cs typeface="Times New Roman" panose="02020603050405020304" pitchFamily="18" charset="0"/>
            </a:endParaRPr>
          </a:p>
          <a:p>
            <a:pPr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Fusion Complexity: Multi-level fusion strategies can be complex to design and tune, potentially leading to difficulties in achieving optimal integration of features and decisions.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rmAutofit/>
          </a:bodyPr>
          <a:lstStyle/>
          <a:p>
            <a:pPr algn="just">
              <a:lnSpc>
                <a:spcPct val="100000"/>
              </a:lnSpc>
            </a:pPr>
            <a:r>
              <a:rPr lang="en-IN" sz="2000" dirty="0">
                <a:effectLst/>
                <a:latin typeface="Times New Roman" panose="02020603050405020304" pitchFamily="18" charset="0"/>
                <a:ea typeface="Calibri" panose="020F0502020204030204" pitchFamily="34" charset="0"/>
              </a:rPr>
              <a:t>The proposed system for sentiment analysis aims to enhance accuracy and depth by integrating textual, visual, and auditory data through an advanced multimodal framework.</a:t>
            </a:r>
            <a:endParaRPr lang="en-IN" sz="2000" dirty="0">
              <a:effectLst/>
              <a:latin typeface="Times New Roman" panose="02020603050405020304" pitchFamily="18" charset="0"/>
              <a:ea typeface="Calibri" panose="020F0502020204030204" pitchFamily="34" charset="0"/>
            </a:endParaRPr>
          </a:p>
          <a:p>
            <a:pPr algn="just">
              <a:lnSpc>
                <a:spcPct val="100000"/>
              </a:lnSpc>
            </a:pPr>
            <a:r>
              <a:rPr lang="en-IN" sz="2000" dirty="0">
                <a:effectLst/>
                <a:latin typeface="Times New Roman" panose="02020603050405020304" pitchFamily="18" charset="0"/>
                <a:ea typeface="Calibri" panose="020F0502020204030204" pitchFamily="34" charset="0"/>
              </a:rPr>
              <a:t>It employs a hybrid architecture that leverages Convolutional Neural Networks (CNNs) for image analysis, Long Short-Term Memory (LSTM) networks with attention mechanisms for text processing, and Recurrent Neural Networks (RNNs) for audio analysis.</a:t>
            </a:r>
            <a:endParaRPr lang="en-IN" sz="2000" dirty="0">
              <a:effectLst/>
              <a:latin typeface="Times New Roman" panose="02020603050405020304" pitchFamily="18" charset="0"/>
              <a:ea typeface="Calibri" panose="020F0502020204030204" pitchFamily="34" charset="0"/>
            </a:endParaRPr>
          </a:p>
          <a:p>
            <a:pPr algn="just">
              <a:lnSpc>
                <a:spcPct val="100000"/>
              </a:lnSpc>
            </a:pPr>
            <a:r>
              <a:rPr lang="en-IN" sz="2000" dirty="0">
                <a:effectLst/>
                <a:latin typeface="Times New Roman" panose="02020603050405020304" pitchFamily="18" charset="0"/>
                <a:ea typeface="Calibri" panose="020F0502020204030204" pitchFamily="34" charset="0"/>
              </a:rPr>
              <a:t>This system first processes each modality separately: textual data is </a:t>
            </a:r>
            <a:r>
              <a:rPr lang="en-IN" sz="2000" dirty="0" err="1">
                <a:effectLst/>
                <a:latin typeface="Times New Roman" panose="02020603050405020304" pitchFamily="18" charset="0"/>
                <a:ea typeface="Calibri" panose="020F0502020204030204" pitchFamily="34" charset="0"/>
              </a:rPr>
              <a:t>analyzed</a:t>
            </a:r>
            <a:r>
              <a:rPr lang="en-IN" sz="2000" dirty="0">
                <a:effectLst/>
                <a:latin typeface="Times New Roman" panose="02020603050405020304" pitchFamily="18" charset="0"/>
                <a:ea typeface="Calibri" panose="020F0502020204030204" pitchFamily="34" charset="0"/>
              </a:rPr>
              <a:t> to capture contextual and semantic nuances, images are evaluated for visual sentiment cues, and audio is examined for tonal and prosodic features.</a:t>
            </a:r>
            <a:endParaRPr lang="en-IN" sz="2000" dirty="0">
              <a:effectLst/>
              <a:latin typeface="Times New Roman" panose="02020603050405020304" pitchFamily="18" charset="0"/>
              <a:ea typeface="Calibri" panose="020F0502020204030204" pitchFamily="34" charset="0"/>
            </a:endParaRPr>
          </a:p>
          <a:p>
            <a:pPr algn="just">
              <a:lnSpc>
                <a:spcPct val="100000"/>
              </a:lnSpc>
            </a:pPr>
            <a:r>
              <a:rPr lang="en-IN" sz="2000" dirty="0">
                <a:effectLst/>
                <a:latin typeface="Times New Roman" panose="02020603050405020304" pitchFamily="18" charset="0"/>
                <a:ea typeface="Calibri" panose="020F0502020204030204" pitchFamily="34" charset="0"/>
              </a:rPr>
              <a:t>By integrating multiple data types, the proposed system addresses existing challenges such as modality imbalance and contextual understanding, offering a more nuanced and accurate sentiment analysis solution.</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2994"/>
            <a:ext cx="10515600" cy="4593969"/>
          </a:xfrm>
        </p:spPr>
        <p:txBody>
          <a:bodyPr>
            <a:normAutofit lnSpcReduction="10000"/>
          </a:bodyPr>
          <a:lstStyle/>
          <a:p>
            <a:pPr algn="just">
              <a:lnSpc>
                <a:spcPct val="100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Comprehensive Sentiment Understanding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Integrates textual, visual, and auditory data to capture a broader and more nuanced emotional landscape.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Effective Modality Integration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Uses Convolutional Neural Networks (CNNs) for images, Long Short-Term Memory (LSTM) networks with attention mechanisms for text, and Recurrent Neural Networks (RNNs) for audio, leveraging the strengths of each data type.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000" b="1" dirty="0">
                <a:effectLst/>
                <a:latin typeface="Times New Roman" panose="02020603050405020304" pitchFamily="18" charset="0"/>
                <a:ea typeface="Calibri" panose="020F0502020204030204" pitchFamily="34" charset="0"/>
              </a:rPr>
              <a:t>Enhanced Accuracy</a:t>
            </a:r>
            <a:r>
              <a:rPr lang="en-IN" sz="2000" dirty="0">
                <a:effectLst/>
                <a:latin typeface="Times New Roman" panose="02020603050405020304" pitchFamily="18" charset="0"/>
                <a:ea typeface="Calibri" panose="020F0502020204030204" pitchFamily="34" charset="0"/>
              </a:rPr>
              <a:t>: Combines features from multiple modalities, improving sentiment classification by addressing ambiguities and providing context that single-modality systems might miss.</a:t>
            </a:r>
            <a:endParaRPr lang="en-IN" sz="2000" dirty="0">
              <a:effectLst/>
              <a:latin typeface="Times New Roman" panose="02020603050405020304" pitchFamily="18" charset="0"/>
              <a:ea typeface="Calibri" panose="020F0502020204030204" pitchFamily="34" charset="0"/>
            </a:endParaRPr>
          </a:p>
          <a:p>
            <a:pPr algn="just">
              <a:lnSpc>
                <a:spcPct val="100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Versatility in Applications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Suitable for a wide range of applications where understanding complex and subtle emotions is important, such as social media monitoring, customer feedback analysis, and multimedia content evaluation.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IN" sz="2000" b="1" dirty="0">
                <a:effectLst/>
                <a:latin typeface="Times New Roman" panose="02020603050405020304" pitchFamily="18" charset="0"/>
                <a:ea typeface="Calibri" panose="020F0502020204030204" pitchFamily="34" charset="0"/>
              </a:rPr>
              <a:t>Reduction in Ambiguities</a:t>
            </a:r>
            <a:r>
              <a:rPr lang="en-IN" sz="2000" dirty="0">
                <a:effectLst/>
                <a:latin typeface="Times New Roman" panose="02020603050405020304" pitchFamily="18" charset="0"/>
                <a:ea typeface="Calibri" panose="020F0502020204030204" pitchFamily="34" charset="0"/>
              </a:rPr>
              <a:t>: By leveraging multiple data sources, the system reduces the impact of ambiguities that might arise from any single modality, leading to more precise sentiment predictions.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SYSTEM REQUIREMENT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3665"/>
            <a:ext cx="10515600" cy="4633298"/>
          </a:xfrm>
        </p:spPr>
        <p:txBody>
          <a:bodyPr>
            <a:normAutofit/>
          </a:bodyPr>
          <a:lstStyle/>
          <a:p>
            <a:pPr marL="0" indent="0" algn="just">
              <a:lnSpc>
                <a:spcPct val="150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kern="1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Pentium –IV</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kern="1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RAM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- 4 GB (min)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kern="1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Hard Disk</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20 GB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7084" y="599768"/>
            <a:ext cx="9758515" cy="5577195"/>
          </a:xfrm>
        </p:spPr>
        <p:txBody>
          <a:bodyPr/>
          <a:lstStyle/>
          <a:p>
            <a:pPr marL="0" indent="0" algn="just">
              <a:lnSpc>
                <a:spcPct val="150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Operating system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Windows 7 Ultimate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rPr>
              <a:t> Coding language</a:t>
            </a:r>
            <a:r>
              <a:rPr lang="en-IN" sz="2000" dirty="0">
                <a:effectLst/>
                <a:latin typeface="Times New Roman" panose="02020603050405020304" pitchFamily="18" charset="0"/>
                <a:ea typeface="Calibri" panose="020F0502020204030204" pitchFamily="34" charset="0"/>
              </a:rPr>
              <a:t>           : Python</a:t>
            </a: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11649</Words>
  <Application>WPS Presentation</Application>
  <PresentationFormat>Widescreen</PresentationFormat>
  <Paragraphs>225</Paragraphs>
  <Slides>29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Times New Roman</vt:lpstr>
      <vt:lpstr>Wingdings 3</vt:lpstr>
      <vt:lpstr>Calibri</vt:lpstr>
      <vt:lpstr>Segoe UI Symbol</vt:lpstr>
      <vt:lpstr>Calibri Light</vt:lpstr>
      <vt:lpstr>Microsoft YaHei</vt:lpstr>
      <vt:lpstr>Arial Unicode MS</vt:lpstr>
      <vt:lpstr>Office Theme</vt:lpstr>
      <vt:lpstr>PowerPoint 演示文稿</vt:lpstr>
      <vt:lpstr>CONTENTS</vt:lpstr>
      <vt:lpstr>ABSTRACT</vt:lpstr>
      <vt:lpstr>EXISTING SYSTEM</vt:lpstr>
      <vt:lpstr>DISADVANTAGES</vt:lpstr>
      <vt:lpstr>PROPOSED SYSTEM</vt:lpstr>
      <vt:lpstr>ADVANTAGES</vt:lpstr>
      <vt:lpstr>SYSTEM REQUIREMENT</vt:lpstr>
      <vt:lpstr>PowerPoint 演示文稿</vt:lpstr>
      <vt:lpstr>NOVELITY OF PROJECT</vt:lpstr>
      <vt:lpstr>SYSTEM ARCHITECTURE</vt:lpstr>
      <vt:lpstr>UML DIAGRAMS</vt:lpstr>
      <vt:lpstr>CLASS DIAGRAM</vt:lpstr>
      <vt:lpstr>SEQUENCE DIAGRAM</vt:lpstr>
      <vt:lpstr>ACTIVITY DIAGRAM</vt:lpstr>
      <vt:lpstr>SAMPLE CODE</vt:lpstr>
      <vt:lpstr>PowerPoint 演示文稿</vt:lpstr>
      <vt:lpstr>RESULTS               HOME PAGE                                   UPLOAD DATASET</vt:lpstr>
      <vt:lpstr>         DATASET LOADED                            PREPROCESS DATASET</vt:lpstr>
      <vt:lpstr>TRAIN FACIAL EMOTION              TRAIN SPEECH EMOTION</vt:lpstr>
      <vt:lpstr>ACCURACY COMPARISION GRAPH</vt:lpstr>
      <vt:lpstr>PREDICT FACIAL EMOTION</vt:lpstr>
      <vt:lpstr>        PREDICT SPEECH EMOTION</vt:lpstr>
      <vt:lpstr>PREDICT EMOTION FROM TEXT </vt:lpstr>
      <vt:lpstr>CONCLUSION</vt:lpstr>
      <vt:lpstr>FUTURE SCOPE</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Sravika Reddy</dc:creator>
  <cp:lastModifiedBy>sravi</cp:lastModifiedBy>
  <cp:revision>29</cp:revision>
  <dcterms:created xsi:type="dcterms:W3CDTF">2024-09-19T05:10:00Z</dcterms:created>
  <dcterms:modified xsi:type="dcterms:W3CDTF">2024-10-25T06:06:11Z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9444B4B65D744AC7A9BF2A22F8D88C51_12</vt:lpwstr>
  </property>
  <property fmtid="{D5CDD505-2E9C-101B-9397-08002B2CF9AE}" pid="3" name="KSOProductBuildVer">
    <vt:lpwstr>1033-12.2.0.18607</vt:lpwstr>
  </property>
</Properties>
</file>