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8"/>
    <p:restoredTop sz="93785" autoAdjust="0"/>
  </p:normalViewPr>
  <p:slideViewPr>
    <p:cSldViewPr snapToGrid="0">
      <p:cViewPr>
        <p:scale>
          <a:sx n="100" d="100"/>
          <a:sy n="100" d="100"/>
        </p:scale>
        <p:origin x="-144"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N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a:t>Remember to keep your slides simple and easy to read. Use visuals to help illustrate your points, and use bullet points to keep text to a minimum. Make sure your font is large enough to be easily read from the back of the room. And most importantly, practice your presentation so you feel confident and comfortable on the day.</a:t>
            </a:r>
            <a:endParaRPr/>
          </a:p>
          <a:p>
            <a:pPr marL="0" lvl="0" indent="0" algn="l" rtl="0">
              <a:spcBef>
                <a:spcPts val="0"/>
              </a:spcBef>
              <a:spcAft>
                <a:spcPts val="0"/>
              </a:spcAft>
              <a:buNone/>
            </a:pPr>
            <a:endParaRPr/>
          </a:p>
          <a:p>
            <a:pPr marL="0" lvl="0" indent="0" algn="l" rtl="0">
              <a:spcBef>
                <a:spcPts val="0"/>
              </a:spcBef>
              <a:spcAft>
                <a:spcPts val="0"/>
              </a:spcAft>
              <a:buNone/>
            </a:pPr>
            <a:r>
              <a:rPr lang="en-NP"/>
              <a:t>Cover Slide: </a:t>
            </a:r>
            <a:endParaRPr/>
          </a:p>
          <a:p>
            <a:pPr marL="457200" lvl="0" indent="-317500" algn="l" rtl="0">
              <a:spcBef>
                <a:spcPts val="0"/>
              </a:spcBef>
              <a:spcAft>
                <a:spcPts val="0"/>
              </a:spcAft>
              <a:buSzPts val="1400"/>
              <a:buChar char="●"/>
            </a:pPr>
            <a:r>
              <a:rPr lang="en-NP"/>
              <a:t>This slide should introduce your topic and include the title of your presentation and your name.</a:t>
            </a:r>
            <a:endParaRPr/>
          </a:p>
        </p:txBody>
      </p:sp>
      <p:sp>
        <p:nvSpPr>
          <p:cNvPr id="45" name="Google Shape;4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a:t>Conclusion</a:t>
            </a:r>
            <a:endParaRPr/>
          </a:p>
          <a:p>
            <a:pPr marL="457200" lvl="0" indent="-317500" algn="l" rtl="0">
              <a:spcBef>
                <a:spcPts val="0"/>
              </a:spcBef>
              <a:spcAft>
                <a:spcPts val="0"/>
              </a:spcAft>
              <a:buSzPts val="1400"/>
              <a:buChar char="●"/>
            </a:pPr>
            <a:r>
              <a:rPr lang="en-NP"/>
              <a:t>Summarize your presentation and emphasize why your proposed solution is important. Thank your audience for their time.</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Summarizing the main points of the project proposal</a:t>
            </a:r>
            <a:endParaRPr/>
          </a:p>
          <a:p>
            <a:pPr marL="457200" lvl="0" indent="-317500" algn="l" rtl="0">
              <a:spcBef>
                <a:spcPts val="0"/>
              </a:spcBef>
              <a:spcAft>
                <a:spcPts val="0"/>
              </a:spcAft>
              <a:buSzPts val="1400"/>
              <a:buChar char="●"/>
            </a:pPr>
            <a:r>
              <a:rPr lang="en-NP"/>
              <a:t>Reiterating the relevance and significance of the project</a:t>
            </a:r>
            <a:endParaRPr/>
          </a:p>
          <a:p>
            <a:pPr marL="457200" lvl="0" indent="-317500" algn="l" rtl="0">
              <a:spcBef>
                <a:spcPts val="0"/>
              </a:spcBef>
              <a:spcAft>
                <a:spcPts val="0"/>
              </a:spcAft>
              <a:buSzPts val="1400"/>
              <a:buChar char="●"/>
            </a:pPr>
            <a:r>
              <a:rPr lang="en-NP"/>
              <a:t>Request for  feedback and suggestions for improvement.</a:t>
            </a:r>
            <a:endParaRPr/>
          </a:p>
        </p:txBody>
      </p:sp>
      <p:sp>
        <p:nvSpPr>
          <p:cNvPr id="126" name="Google Shape;12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b="1"/>
              <a:t>Content/Agenda: </a:t>
            </a:r>
            <a:endParaRPr b="1"/>
          </a:p>
          <a:p>
            <a:pPr marL="457200" lvl="0" indent="-317500" algn="l" rtl="0">
              <a:spcBef>
                <a:spcPts val="0"/>
              </a:spcBef>
              <a:spcAft>
                <a:spcPts val="0"/>
              </a:spcAft>
              <a:buSzPts val="1400"/>
              <a:buChar char="●"/>
            </a:pPr>
            <a:r>
              <a:rPr lang="en-NP"/>
              <a:t>On this slide, provide a quick overview of what your presentation will cover. This will help your audience understand what to expect.</a:t>
            </a:r>
            <a:endParaRPr/>
          </a:p>
        </p:txBody>
      </p:sp>
      <p:sp>
        <p:nvSpPr>
          <p:cNvPr id="54" name="Google Shape;5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b="1"/>
              <a:t>Introduction</a:t>
            </a:r>
            <a:endParaRPr b="1"/>
          </a:p>
          <a:p>
            <a:pPr marL="457200" lvl="0" indent="-317500" algn="l" rtl="0">
              <a:spcBef>
                <a:spcPts val="0"/>
              </a:spcBef>
              <a:spcAft>
                <a:spcPts val="0"/>
              </a:spcAft>
              <a:buSzPts val="1400"/>
              <a:buChar char="●"/>
            </a:pPr>
            <a:r>
              <a:rPr lang="en-NP"/>
              <a:t>Explain why this topic is important to you and to your intended audience.</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Providing a brief overview of the project idea</a:t>
            </a:r>
            <a:endParaRPr/>
          </a:p>
          <a:p>
            <a:pPr marL="457200" lvl="0" indent="-317500" algn="l" rtl="0">
              <a:spcBef>
                <a:spcPts val="0"/>
              </a:spcBef>
              <a:spcAft>
                <a:spcPts val="0"/>
              </a:spcAft>
              <a:buSzPts val="1400"/>
              <a:buChar char="●"/>
            </a:pPr>
            <a:r>
              <a:rPr lang="en-NP"/>
              <a:t>Describing the scope and goals of the project</a:t>
            </a:r>
            <a:endParaRPr/>
          </a:p>
          <a:p>
            <a:pPr marL="457200" lvl="0" indent="-317500" algn="l" rtl="0">
              <a:spcBef>
                <a:spcPts val="0"/>
              </a:spcBef>
              <a:spcAft>
                <a:spcPts val="0"/>
              </a:spcAft>
              <a:buSzPts val="1400"/>
              <a:buChar char="●"/>
            </a:pPr>
            <a:r>
              <a:rPr lang="en-NP"/>
              <a:t>Introducing the project team members and their roles</a:t>
            </a:r>
            <a:endParaRPr/>
          </a:p>
          <a:p>
            <a:pPr marL="0" lvl="0" indent="0" algn="l" rtl="0">
              <a:spcBef>
                <a:spcPts val="0"/>
              </a:spcBef>
              <a:spcAft>
                <a:spcPts val="0"/>
              </a:spcAft>
              <a:buNone/>
            </a:pPr>
            <a:endParaRPr/>
          </a:p>
        </p:txBody>
      </p:sp>
      <p:sp>
        <p:nvSpPr>
          <p:cNvPr id="62" name="Google Shape;6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b="1"/>
              <a:t>Problem Statement</a:t>
            </a:r>
            <a:endParaRPr b="1"/>
          </a:p>
          <a:p>
            <a:pPr marL="457200" lvl="0" indent="-317500" algn="l" rtl="0">
              <a:spcBef>
                <a:spcPts val="0"/>
              </a:spcBef>
              <a:spcAft>
                <a:spcPts val="0"/>
              </a:spcAft>
              <a:buSzPts val="1400"/>
              <a:buChar char="●"/>
            </a:pPr>
            <a:r>
              <a:rPr lang="en-NP"/>
              <a:t>Explain the problem you are trying to solve or the opportunity you are trying to seize. Use data or statistics to support your claims.</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Identifying the problem that the project aims to solve</a:t>
            </a:r>
            <a:endParaRPr/>
          </a:p>
          <a:p>
            <a:pPr marL="457200" lvl="0" indent="-317500" algn="l" rtl="0">
              <a:spcBef>
                <a:spcPts val="0"/>
              </a:spcBef>
              <a:spcAft>
                <a:spcPts val="0"/>
              </a:spcAft>
              <a:buSzPts val="1400"/>
              <a:buChar char="●"/>
            </a:pPr>
            <a:r>
              <a:rPr lang="en-NP"/>
              <a:t>Providing background information and context for the problem</a:t>
            </a:r>
            <a:endParaRPr/>
          </a:p>
          <a:p>
            <a:pPr marL="457200" lvl="0" indent="-317500" algn="l" rtl="0">
              <a:spcBef>
                <a:spcPts val="0"/>
              </a:spcBef>
              <a:spcAft>
                <a:spcPts val="0"/>
              </a:spcAft>
              <a:buSzPts val="1400"/>
              <a:buChar char="●"/>
            </a:pPr>
            <a:r>
              <a:rPr lang="en-NP"/>
              <a:t>Highlighting the importance and impact of the problem on the target audience or stakeholders</a:t>
            </a:r>
            <a:endParaRPr/>
          </a:p>
          <a:p>
            <a:pPr marL="0" lvl="0" indent="0" algn="l" rtl="0">
              <a:spcBef>
                <a:spcPts val="0"/>
              </a:spcBef>
              <a:spcAft>
                <a:spcPts val="0"/>
              </a:spcAft>
              <a:buNone/>
            </a:pPr>
            <a:endParaRPr b="1"/>
          </a:p>
        </p:txBody>
      </p:sp>
      <p:sp>
        <p:nvSpPr>
          <p:cNvPr id="70" name="Google Shape;7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b="1"/>
              <a:t>Motivate</a:t>
            </a:r>
            <a:endParaRPr b="1"/>
          </a:p>
          <a:p>
            <a:pPr marL="457200" lvl="0" indent="-317500" algn="l" rtl="0">
              <a:spcBef>
                <a:spcPts val="0"/>
              </a:spcBef>
              <a:spcAft>
                <a:spcPts val="0"/>
              </a:spcAft>
              <a:buSzPts val="1400"/>
              <a:buChar char="●"/>
            </a:pPr>
            <a:r>
              <a:rPr lang="en-NP"/>
              <a:t>Explain why this problem or opportunity is important to you and to your intended audience. Use examples or stories to illustrate your point.</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Explaining the reason behind selecting this project idea</a:t>
            </a:r>
            <a:endParaRPr/>
          </a:p>
          <a:p>
            <a:pPr marL="457200" lvl="0" indent="-317500" algn="l" rtl="0">
              <a:spcBef>
                <a:spcPts val="0"/>
              </a:spcBef>
              <a:spcAft>
                <a:spcPts val="0"/>
              </a:spcAft>
              <a:buSzPts val="1400"/>
              <a:buChar char="●"/>
            </a:pPr>
            <a:r>
              <a:rPr lang="en-NP"/>
              <a:t>Discussing the potential benefits and outcomes of the project</a:t>
            </a:r>
            <a:endParaRPr/>
          </a:p>
          <a:p>
            <a:pPr marL="457200" lvl="0" indent="-317500" algn="l" rtl="0">
              <a:spcBef>
                <a:spcPts val="0"/>
              </a:spcBef>
              <a:spcAft>
                <a:spcPts val="0"/>
              </a:spcAft>
              <a:buSzPts val="1400"/>
              <a:buChar char="●"/>
            </a:pPr>
            <a:r>
              <a:rPr lang="en-NP"/>
              <a:t>Identifying any existing solutions or alternatives and their limitations</a:t>
            </a:r>
            <a:endParaRPr/>
          </a:p>
          <a:p>
            <a:pPr marL="0" lvl="0" indent="0" algn="l" rtl="0">
              <a:spcBef>
                <a:spcPts val="0"/>
              </a:spcBef>
              <a:spcAft>
                <a:spcPts val="0"/>
              </a:spcAft>
              <a:buNone/>
            </a:pPr>
            <a:endParaRPr/>
          </a:p>
        </p:txBody>
      </p:sp>
      <p:sp>
        <p:nvSpPr>
          <p:cNvPr id="78" name="Google Shape;7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a:t>Objectives</a:t>
            </a:r>
            <a:endParaRPr/>
          </a:p>
          <a:p>
            <a:pPr marL="457200" lvl="0" indent="-317500" algn="l" rtl="0">
              <a:spcBef>
                <a:spcPts val="0"/>
              </a:spcBef>
              <a:spcAft>
                <a:spcPts val="0"/>
              </a:spcAft>
              <a:buSzPts val="1400"/>
              <a:buChar char="●"/>
            </a:pPr>
            <a:r>
              <a:rPr lang="en-NP"/>
              <a:t>Explain your project objectives, including any specific goals you have set for yourself or your team. Be sure to explain how you will measure success.</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Defining the objectives of the project in terms of outcomes and impact</a:t>
            </a:r>
            <a:endParaRPr/>
          </a:p>
          <a:p>
            <a:pPr marL="457200" lvl="0" indent="-317500" algn="l" rtl="0">
              <a:spcBef>
                <a:spcPts val="0"/>
              </a:spcBef>
              <a:spcAft>
                <a:spcPts val="0"/>
              </a:spcAft>
              <a:buSzPts val="1400"/>
              <a:buChar char="●"/>
            </a:pPr>
            <a:r>
              <a:rPr lang="en-NP"/>
              <a:t>Providing a clear and measurable definition of success for the project</a:t>
            </a:r>
            <a:endParaRPr/>
          </a:p>
          <a:p>
            <a:pPr marL="457200" lvl="0" indent="-317500" algn="l" rtl="0">
              <a:spcBef>
                <a:spcPts val="0"/>
              </a:spcBef>
              <a:spcAft>
                <a:spcPts val="0"/>
              </a:spcAft>
              <a:buSzPts val="1400"/>
              <a:buChar char="●"/>
            </a:pPr>
            <a:r>
              <a:rPr lang="en-NP"/>
              <a:t>Outlining the target audience or stakeholders of the project and their needs</a:t>
            </a:r>
            <a:endParaRPr/>
          </a:p>
        </p:txBody>
      </p:sp>
      <p:sp>
        <p:nvSpPr>
          <p:cNvPr id="86" name="Google Shape;8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a:t>Features</a:t>
            </a:r>
            <a:endParaRPr/>
          </a:p>
          <a:p>
            <a:pPr marL="457200" lvl="0" indent="-317500" algn="l" rtl="0">
              <a:spcBef>
                <a:spcPts val="0"/>
              </a:spcBef>
              <a:spcAft>
                <a:spcPts val="0"/>
              </a:spcAft>
              <a:buSzPts val="1400"/>
              <a:buChar char="●"/>
            </a:pPr>
            <a:r>
              <a:rPr lang="en-NP"/>
              <a:t>Describe the key features of your proposed solution. Use visuals or diagrams to help illustrate how it works.</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Clr>
                <a:schemeClr val="dk1"/>
              </a:buClr>
              <a:buSzPts val="1400"/>
              <a:buChar char="●"/>
            </a:pPr>
            <a:r>
              <a:rPr lang="en-NP"/>
              <a:t>Describing the key features and functionalities of the project</a:t>
            </a:r>
            <a:endParaRPr/>
          </a:p>
          <a:p>
            <a:pPr marL="457200" lvl="0" indent="-317500" algn="l" rtl="0">
              <a:spcBef>
                <a:spcPts val="0"/>
              </a:spcBef>
              <a:spcAft>
                <a:spcPts val="0"/>
              </a:spcAft>
              <a:buClr>
                <a:schemeClr val="dk1"/>
              </a:buClr>
              <a:buSzPts val="1400"/>
              <a:buChar char="●"/>
            </a:pPr>
            <a:r>
              <a:rPr lang="en-NP"/>
              <a:t>Discussing any unique or innovative aspects of the project</a:t>
            </a:r>
            <a:endParaRPr/>
          </a:p>
          <a:p>
            <a:pPr marL="457200" lvl="0" indent="-317500" algn="l" rtl="0">
              <a:spcBef>
                <a:spcPts val="0"/>
              </a:spcBef>
              <a:spcAft>
                <a:spcPts val="0"/>
              </a:spcAft>
              <a:buClr>
                <a:schemeClr val="dk1"/>
              </a:buClr>
              <a:buSzPts val="1400"/>
              <a:buChar char="●"/>
            </a:pPr>
            <a:r>
              <a:rPr lang="en-NP"/>
              <a:t>Outlining the expected deliverables and outcomes of the project</a:t>
            </a:r>
            <a:endParaRPr/>
          </a:p>
        </p:txBody>
      </p:sp>
      <p:sp>
        <p:nvSpPr>
          <p:cNvPr id="94" name="Google Shape;9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a:t>Platform / Development Environment</a:t>
            </a:r>
            <a:endParaRPr/>
          </a:p>
          <a:p>
            <a:pPr marL="457200" lvl="0" indent="-317500" algn="l" rtl="0">
              <a:spcBef>
                <a:spcPts val="0"/>
              </a:spcBef>
              <a:spcAft>
                <a:spcPts val="0"/>
              </a:spcAft>
              <a:buSzPts val="1400"/>
              <a:buChar char="●"/>
            </a:pPr>
            <a:r>
              <a:rPr lang="en-NP"/>
              <a:t>Explain the development environment you will be using to build your solution. Discuss any key tools or technologies you will be using.</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Identifying the programming language and development tools used for the project</a:t>
            </a:r>
            <a:endParaRPr/>
          </a:p>
          <a:p>
            <a:pPr marL="457200" lvl="0" indent="-317500" algn="l" rtl="0">
              <a:spcBef>
                <a:spcPts val="0"/>
              </a:spcBef>
              <a:spcAft>
                <a:spcPts val="0"/>
              </a:spcAft>
              <a:buSzPts val="1400"/>
              <a:buChar char="●"/>
            </a:pPr>
            <a:r>
              <a:rPr lang="en-NP"/>
              <a:t>Discussing any relevant technical requirements or constraints</a:t>
            </a:r>
            <a:endParaRPr/>
          </a:p>
          <a:p>
            <a:pPr marL="457200" lvl="0" indent="-317500" algn="l" rtl="0">
              <a:spcBef>
                <a:spcPts val="0"/>
              </a:spcBef>
              <a:spcAft>
                <a:spcPts val="0"/>
              </a:spcAft>
              <a:buSzPts val="1400"/>
              <a:buChar char="●"/>
            </a:pPr>
            <a:r>
              <a:rPr lang="en-NP"/>
              <a:t>Outlining the testing and debugging strategies for the project</a:t>
            </a: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P"/>
              <a:t>Planned Timeline / Gantt Chart (Roadmap)</a:t>
            </a:r>
            <a:endParaRPr/>
          </a:p>
          <a:p>
            <a:pPr marL="457200" lvl="0" indent="-317500" algn="l" rtl="0">
              <a:spcBef>
                <a:spcPts val="0"/>
              </a:spcBef>
              <a:spcAft>
                <a:spcPts val="0"/>
              </a:spcAft>
              <a:buSzPts val="1400"/>
              <a:buChar char="●"/>
            </a:pPr>
            <a:r>
              <a:rPr lang="en-NP"/>
              <a:t>Use a Gantt chart or similar tool to illustrate your proposed timeline. Be sure to include key milestones and deadlines.</a:t>
            </a:r>
            <a:endParaRPr/>
          </a:p>
          <a:p>
            <a:pPr marL="0" lvl="0" indent="0" algn="l" rtl="0">
              <a:spcBef>
                <a:spcPts val="0"/>
              </a:spcBef>
              <a:spcAft>
                <a:spcPts val="0"/>
              </a:spcAft>
              <a:buNone/>
            </a:pPr>
            <a:endParaRPr b="1"/>
          </a:p>
          <a:p>
            <a:pPr marL="0" lvl="0" indent="0" algn="l" rtl="0">
              <a:spcBef>
                <a:spcPts val="0"/>
              </a:spcBef>
              <a:spcAft>
                <a:spcPts val="0"/>
              </a:spcAft>
              <a:buNone/>
            </a:pPr>
            <a:r>
              <a:rPr lang="en-NP" b="1"/>
              <a:t>What we present here</a:t>
            </a:r>
            <a:endParaRPr b="1"/>
          </a:p>
          <a:p>
            <a:pPr marL="457200" lvl="0" indent="-317500" algn="l" rtl="0">
              <a:spcBef>
                <a:spcPts val="0"/>
              </a:spcBef>
              <a:spcAft>
                <a:spcPts val="0"/>
              </a:spcAft>
              <a:buSzPts val="1400"/>
              <a:buChar char="●"/>
            </a:pPr>
            <a:r>
              <a:rPr lang="en-NP"/>
              <a:t>Creating a Gantt chart to show the proposed timeline for the project</a:t>
            </a:r>
            <a:endParaRPr/>
          </a:p>
          <a:p>
            <a:pPr marL="457200" lvl="0" indent="-317500" algn="l" rtl="0">
              <a:spcBef>
                <a:spcPts val="0"/>
              </a:spcBef>
              <a:spcAft>
                <a:spcPts val="0"/>
              </a:spcAft>
              <a:buSzPts val="1400"/>
              <a:buChar char="●"/>
            </a:pPr>
            <a:r>
              <a:rPr lang="en-NP"/>
              <a:t>Breaking down the project into manageable tasks and milestones</a:t>
            </a:r>
            <a:endParaRPr/>
          </a:p>
          <a:p>
            <a:pPr marL="457200" lvl="0" indent="-317500" algn="l" rtl="0">
              <a:spcBef>
                <a:spcPts val="0"/>
              </a:spcBef>
              <a:spcAft>
                <a:spcPts val="0"/>
              </a:spcAft>
              <a:buSzPts val="1400"/>
              <a:buChar char="●"/>
            </a:pPr>
            <a:r>
              <a:rPr lang="en-NP"/>
              <a:t>Identifying any critical path or dependencies in the project timeline</a:t>
            </a:r>
            <a:endParaRPr/>
          </a:p>
        </p:txBody>
      </p:sp>
      <p:sp>
        <p:nvSpPr>
          <p:cNvPr id="110" name="Google Shape;11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P"/>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53806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6260821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2817185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89512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33068824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22629058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408276483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4831280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7719064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233848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9223933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40033843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1369029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25455893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365659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31026382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197238323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6/28/2025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NP" smtClean="0"/>
              <a:t>‹#›</a:t>
            </a:fld>
            <a:endParaRPr lang="en-NP"/>
          </a:p>
        </p:txBody>
      </p:sp>
    </p:spTree>
    <p:extLst>
      <p:ext uri="{BB962C8B-B14F-4D97-AF65-F5344CB8AC3E}">
        <p14:creationId xmlns:p14="http://schemas.microsoft.com/office/powerpoint/2010/main" val="3186960913"/>
      </p:ext>
    </p:extLst>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txBox="1"/>
          <p:nvPr/>
        </p:nvSpPr>
        <p:spPr>
          <a:xfrm>
            <a:off x="1956184" y="3603675"/>
            <a:ext cx="7766936" cy="892125"/>
          </a:xfrm>
          <a:prstGeom prst="rect">
            <a:avLst/>
          </a:prstGeom>
          <a:noFill/>
          <a:ln>
            <a:noFill/>
          </a:ln>
        </p:spPr>
        <p:txBody>
          <a:bodyPr spcFirstLastPara="1" wrap="square" lIns="91425" tIns="45700" rIns="91425" bIns="45700" anchor="t" anchorCtr="0">
            <a:noAutofit/>
          </a:bodyPr>
          <a:lstStyle/>
          <a:p>
            <a:pPr marR="0" algn="ctr">
              <a:buClr>
                <a:schemeClr val="tx2"/>
              </a:buClr>
              <a:buSzPct val="72000"/>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a:ea typeface="Cambria"/>
                <a:sym typeface="Cambria"/>
              </a:rPr>
              <a:t>Bhavishek lama, […………]</a:t>
            </a:r>
          </a:p>
          <a:p>
            <a:pPr marR="0" algn="ctr">
              <a:buClr>
                <a:schemeClr val="tx2"/>
              </a:buClr>
              <a:buSzPct val="72000"/>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a:ea typeface="Cambria"/>
                <a:sym typeface="Cambria"/>
              </a:rPr>
              <a:t>Ravi Kumar Hathi, […………]</a:t>
            </a:r>
          </a:p>
          <a:p>
            <a:pPr marR="0" algn="ctr">
              <a:buClr>
                <a:schemeClr val="tx2"/>
              </a:buClr>
              <a:buSzPct val="72000"/>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a:ea typeface="Cambria"/>
                <a:sym typeface="Cambria"/>
              </a:rPr>
              <a:t>Hulas Chandra Chaudhari, […………]</a:t>
            </a:r>
          </a:p>
        </p:txBody>
      </p:sp>
      <p:sp>
        <p:nvSpPr>
          <p:cNvPr id="48" name="Google Shape;48;p4"/>
          <p:cNvSpPr txBox="1">
            <a:spLocks noGrp="1"/>
          </p:cNvSpPr>
          <p:nvPr>
            <p:ph type="ctrTitle"/>
          </p:nvPr>
        </p:nvSpPr>
        <p:spPr>
          <a:xfrm>
            <a:off x="1570035" y="761800"/>
            <a:ext cx="7641000" cy="975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rebuchet MS"/>
              <a:buNone/>
            </a:pPr>
            <a:r>
              <a:rPr lang="en-US" sz="4400" b="1" dirty="0">
                <a:latin typeface="Cambria"/>
                <a:ea typeface="Cambria"/>
                <a:cs typeface="Cambria"/>
                <a:sym typeface="Cambria"/>
              </a:rPr>
              <a:t>Multiplayer Dungeon Quest</a:t>
            </a:r>
          </a:p>
        </p:txBody>
      </p:sp>
      <p:sp>
        <p:nvSpPr>
          <p:cNvPr id="49" name="Google Shape;49;p4"/>
          <p:cNvSpPr txBox="1">
            <a:spLocks noGrp="1"/>
          </p:cNvSpPr>
          <p:nvPr>
            <p:ph type="subTitle" idx="1"/>
          </p:nvPr>
        </p:nvSpPr>
        <p:spPr>
          <a:xfrm>
            <a:off x="1507067" y="2215925"/>
            <a:ext cx="7766936" cy="74660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ct val="72000"/>
              <a:buNone/>
            </a:pPr>
            <a:r>
              <a:rPr lang="en-US" sz="2800" b="1" dirty="0">
                <a:latin typeface="Cambria"/>
                <a:ea typeface="Cambria"/>
                <a:cs typeface="Cambria"/>
                <a:sym typeface="Cambria"/>
              </a:rPr>
              <a:t>BIT IV Semester </a:t>
            </a:r>
            <a:endParaRPr sz="2800" b="1" dirty="0">
              <a:latin typeface="Cambria"/>
              <a:ea typeface="Cambria"/>
              <a:cs typeface="Cambria"/>
              <a:sym typeface="Cambria"/>
            </a:endParaRPr>
          </a:p>
        </p:txBody>
      </p:sp>
      <p:pic>
        <p:nvPicPr>
          <p:cNvPr id="50" name="Google Shape;50;p4" descr="Logo&#10;&#10;Description automatically generated"/>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17000" contrast="20000"/>
                    </a14:imgEffect>
                  </a14:imgLayer>
                </a14:imgProps>
              </a:ext>
            </a:extLst>
          </a:blip>
          <a:srcRect/>
          <a:stretch/>
        </p:blipFill>
        <p:spPr>
          <a:xfrm>
            <a:off x="2818087" y="4906775"/>
            <a:ext cx="5144915" cy="118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Conclusion [FONT-SIZE: 36pts]</a:t>
            </a:r>
            <a:endParaRPr b="1">
              <a:latin typeface="Cambria"/>
              <a:ea typeface="Cambria"/>
              <a:cs typeface="Cambria"/>
              <a:sym typeface="Cambria"/>
            </a:endParaRPr>
          </a:p>
        </p:txBody>
      </p:sp>
      <p:sp>
        <p:nvSpPr>
          <p:cNvPr id="129" name="Google Shape;129;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To make a thrilling and interactive game</a:t>
            </a:r>
            <a:endParaRPr lang="en-NP" dirty="0">
              <a:latin typeface="Cambria"/>
              <a:ea typeface="Cambria"/>
              <a:cs typeface="Cambria"/>
              <a:sym typeface="Cambria"/>
            </a:endParaRPr>
          </a:p>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This project demonstrates how Java can be used to build interactive, feature-rich games</a:t>
            </a:r>
            <a:endParaRPr lang="en-NP" dirty="0">
              <a:latin typeface="Cambria"/>
              <a:ea typeface="Cambria"/>
              <a:cs typeface="Cambria"/>
              <a:sym typeface="Cambria"/>
            </a:endParaRPr>
          </a:p>
        </p:txBody>
      </p:sp>
      <p:sp>
        <p:nvSpPr>
          <p:cNvPr id="130" name="Google Shape;130;p14"/>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Contents / Agenda</a:t>
            </a:r>
            <a:endParaRPr b="1">
              <a:latin typeface="Cambria"/>
              <a:ea typeface="Cambria"/>
              <a:cs typeface="Cambria"/>
              <a:sym typeface="Cambria"/>
            </a:endParaRPr>
          </a:p>
        </p:txBody>
      </p:sp>
      <p:sp>
        <p:nvSpPr>
          <p:cNvPr id="57" name="Google Shape;57;p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37312" algn="l" rtl="0">
              <a:lnSpc>
                <a:spcPct val="80000"/>
              </a:lnSpc>
              <a:spcBef>
                <a:spcPts val="0"/>
              </a:spcBef>
              <a:spcAft>
                <a:spcPts val="0"/>
              </a:spcAft>
              <a:buSzPts val="1832"/>
              <a:buFont typeface="Cambria"/>
              <a:buChar char="►"/>
            </a:pPr>
            <a:r>
              <a:rPr lang="en-NP" sz="2240" dirty="0">
                <a:latin typeface="Cambria"/>
                <a:ea typeface="Cambria"/>
                <a:cs typeface="Cambria"/>
                <a:sym typeface="Cambria"/>
              </a:rPr>
              <a:t>Introduction</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Problem Statement</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Motivation</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Features</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Objectives</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Platform (Development Environment)</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Proposed Timeline [Gantt Chart]</a:t>
            </a:r>
            <a:endParaRPr sz="2240" dirty="0">
              <a:latin typeface="Cambria"/>
              <a:ea typeface="Cambria"/>
              <a:cs typeface="Cambria"/>
              <a:sym typeface="Cambria"/>
            </a:endParaRPr>
          </a:p>
          <a:p>
            <a:pPr marL="342900" lvl="0" indent="-337312" algn="l" rtl="0">
              <a:lnSpc>
                <a:spcPct val="80000"/>
              </a:lnSpc>
              <a:spcBef>
                <a:spcPts val="1000"/>
              </a:spcBef>
              <a:spcAft>
                <a:spcPts val="0"/>
              </a:spcAft>
              <a:buSzPts val="1832"/>
              <a:buFont typeface="Cambria"/>
              <a:buChar char="►"/>
            </a:pPr>
            <a:r>
              <a:rPr lang="en-NP" sz="2240" dirty="0">
                <a:latin typeface="Cambria"/>
                <a:ea typeface="Cambria"/>
                <a:cs typeface="Cambria"/>
                <a:sym typeface="Cambria"/>
              </a:rPr>
              <a:t>Conclusion</a:t>
            </a:r>
            <a:endParaRPr sz="2240" dirty="0">
              <a:latin typeface="Cambria"/>
              <a:ea typeface="Cambria"/>
              <a:cs typeface="Cambria"/>
              <a:sym typeface="Cambria"/>
            </a:endParaRPr>
          </a:p>
          <a:p>
            <a:pPr marL="342900" lvl="0" indent="-220980" algn="l" rtl="0">
              <a:lnSpc>
                <a:spcPct val="80000"/>
              </a:lnSpc>
              <a:spcBef>
                <a:spcPts val="1000"/>
              </a:spcBef>
              <a:spcAft>
                <a:spcPts val="0"/>
              </a:spcAft>
              <a:buSzPts val="1632"/>
              <a:buNone/>
            </a:pPr>
            <a:endParaRPr sz="2240" dirty="0">
              <a:latin typeface="Cambria"/>
              <a:ea typeface="Cambria"/>
              <a:cs typeface="Cambria"/>
              <a:sym typeface="Cambria"/>
            </a:endParaRPr>
          </a:p>
        </p:txBody>
      </p:sp>
      <p:sp>
        <p:nvSpPr>
          <p:cNvPr id="58" name="Google Shape;58;p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Introduction</a:t>
            </a:r>
            <a:endParaRPr b="1" dirty="0">
              <a:latin typeface="Cambria"/>
              <a:ea typeface="Cambria"/>
              <a:cs typeface="Cambria"/>
              <a:sym typeface="Cambria"/>
            </a:endParaRPr>
          </a:p>
        </p:txBody>
      </p:sp>
      <p:sp>
        <p:nvSpPr>
          <p:cNvPr id="65" name="Google Shape;65;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Multiplayer Dungeon Quest is a Java-based 2D dungeon exploration game that offers an immersive and collaborative gameplay experience. </a:t>
            </a:r>
          </a:p>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In this game, players explore dark, maze-like dungeons filled with treasures, monsters, and hidden challenges.</a:t>
            </a:r>
          </a:p>
          <a:p>
            <a:pPr marL="342900" lvl="0" indent="-342900" algn="l" rtl="0">
              <a:lnSpc>
                <a:spcPct val="150000"/>
              </a:lnSpc>
              <a:spcBef>
                <a:spcPts val="0"/>
              </a:spcBef>
              <a:spcAft>
                <a:spcPts val="0"/>
              </a:spcAft>
              <a:buSzPts val="1920"/>
              <a:buFont typeface="Cambria"/>
              <a:buChar char="►"/>
            </a:pPr>
            <a:r>
              <a:rPr lang="en-GB" dirty="0"/>
              <a:t>T</a:t>
            </a:r>
            <a:r>
              <a:rPr lang="en-GB" dirty="0">
                <a:latin typeface="Cambria"/>
                <a:ea typeface="Cambria"/>
                <a:cs typeface="Cambria"/>
                <a:sym typeface="Cambria"/>
              </a:rPr>
              <a:t>he multiplayer component allows multiple players to connect over a network, interact, chat, and cooperate in real-time to navigate the dungeon and defeat powerful enemies.</a:t>
            </a:r>
          </a:p>
        </p:txBody>
      </p:sp>
      <p:sp>
        <p:nvSpPr>
          <p:cNvPr id="66" name="Google Shape;66;p6"/>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Problem Statement</a:t>
            </a:r>
            <a:endParaRPr b="1" dirty="0">
              <a:latin typeface="Cambria"/>
              <a:ea typeface="Cambria"/>
              <a:cs typeface="Cambria"/>
              <a:sym typeface="Cambria"/>
            </a:endParaRPr>
          </a:p>
        </p:txBody>
      </p:sp>
      <p:sp>
        <p:nvSpPr>
          <p:cNvPr id="73" name="Google Shape;73;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920"/>
              <a:buFont typeface="Wingdings" panose="05000000000000000000" pitchFamily="2" charset="2"/>
              <a:buChar char="v"/>
            </a:pPr>
            <a:r>
              <a:rPr lang="en-NP" dirty="0">
                <a:latin typeface="Cambria"/>
                <a:ea typeface="Cambria"/>
                <a:cs typeface="Cambria"/>
                <a:sym typeface="Cambria"/>
              </a:rPr>
              <a:t>Restricted</a:t>
            </a:r>
            <a:r>
              <a:rPr lang="en-GB" dirty="0">
                <a:latin typeface="Cambria"/>
                <a:ea typeface="Cambria"/>
                <a:cs typeface="Cambria"/>
                <a:sym typeface="Cambria"/>
              </a:rPr>
              <a:t>  and repetitive gameplay</a:t>
            </a:r>
            <a:r>
              <a:rPr lang="en-NP" dirty="0">
                <a:latin typeface="Cambria"/>
                <a:ea typeface="Cambria"/>
                <a:cs typeface="Cambria"/>
                <a:sym typeface="Cambria"/>
              </a:rPr>
              <a:t>:</a:t>
            </a:r>
            <a:endParaRPr lang="en-US" dirty="0">
              <a:latin typeface="Cambria"/>
              <a:ea typeface="Cambria"/>
              <a:cs typeface="Cambria"/>
              <a:sym typeface="Cambria"/>
            </a:endParaRPr>
          </a:p>
          <a:p>
            <a:pPr marL="800100" lvl="1" indent="-342900">
              <a:lnSpc>
                <a:spcPct val="150000"/>
              </a:lnSpc>
              <a:spcBef>
                <a:spcPts val="0"/>
              </a:spcBef>
              <a:buSzPts val="1920"/>
            </a:pPr>
            <a:r>
              <a:rPr lang="en-GB" dirty="0">
                <a:latin typeface="Cambria"/>
                <a:ea typeface="Cambria"/>
                <a:cs typeface="Cambria"/>
                <a:sym typeface="Cambria"/>
              </a:rPr>
              <a:t>Players face static environments with little variation, leading to predictable challenges and a lack of excitement over time. This reduces player engagement and the sense of discovery.</a:t>
            </a:r>
          </a:p>
          <a:p>
            <a:pPr marL="342900" indent="-342900">
              <a:lnSpc>
                <a:spcPct val="150000"/>
              </a:lnSpc>
              <a:spcBef>
                <a:spcPts val="0"/>
              </a:spcBef>
              <a:buFont typeface="Wingdings" panose="05000000000000000000" pitchFamily="2" charset="2"/>
              <a:buChar char="v"/>
            </a:pPr>
            <a:r>
              <a:rPr lang="en-GB" dirty="0"/>
              <a:t>Limited or no interaction</a:t>
            </a:r>
            <a:r>
              <a:rPr lang="en-NP" dirty="0"/>
              <a:t>:</a:t>
            </a:r>
            <a:endParaRPr lang="en-US" dirty="0"/>
          </a:p>
          <a:p>
            <a:pPr lvl="1"/>
            <a:r>
              <a:rPr lang="en-GB" dirty="0"/>
              <a:t>Many dungeon exploration games lack robust multiplayer systems that encourage real-time communication, cooperation, and shared strategy.</a:t>
            </a:r>
          </a:p>
        </p:txBody>
      </p:sp>
      <p:sp>
        <p:nvSpPr>
          <p:cNvPr id="74" name="Google Shape;74;p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Motivation [FONT-SIZE: 36pts]</a:t>
            </a:r>
            <a:endParaRPr b="1">
              <a:latin typeface="Cambria"/>
              <a:ea typeface="Cambria"/>
              <a:cs typeface="Cambria"/>
              <a:sym typeface="Cambria"/>
            </a:endParaRPr>
          </a:p>
        </p:txBody>
      </p:sp>
      <p:sp>
        <p:nvSpPr>
          <p:cNvPr id="81" name="Google Shape;81;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indent="-342900">
              <a:lnSpc>
                <a:spcPct val="170000"/>
              </a:lnSpc>
              <a:spcBef>
                <a:spcPts val="0"/>
              </a:spcBef>
              <a:buFont typeface="Wingdings" panose="05000000000000000000" pitchFamily="2" charset="2"/>
              <a:buChar char="v"/>
            </a:pPr>
            <a:r>
              <a:rPr lang="en-GB" dirty="0"/>
              <a:t>Enhance Exploration Experience: </a:t>
            </a:r>
          </a:p>
          <a:p>
            <a:pPr marL="800100" lvl="1" indent="-342900">
              <a:lnSpc>
                <a:spcPct val="160000"/>
              </a:lnSpc>
              <a:spcBef>
                <a:spcPts val="0"/>
              </a:spcBef>
              <a:buSzPts val="1920"/>
            </a:pPr>
            <a:r>
              <a:rPr lang="en-GB" dirty="0"/>
              <a:t>The motivation behind Dungeon Quest is to create dynamic, dark environments with hidden treasures and monsters, encouraging players to explore and engage deeply with the game world.</a:t>
            </a:r>
          </a:p>
          <a:p>
            <a:pPr marL="342900" lvl="0" indent="-342900" algn="l" rtl="0">
              <a:lnSpc>
                <a:spcPct val="160000"/>
              </a:lnSpc>
              <a:spcBef>
                <a:spcPts val="0"/>
              </a:spcBef>
              <a:spcAft>
                <a:spcPts val="0"/>
              </a:spcAft>
              <a:buSzPts val="1920"/>
              <a:buFont typeface="Wingdings" panose="05000000000000000000" pitchFamily="2" charset="2"/>
              <a:buChar char="v"/>
            </a:pPr>
            <a:r>
              <a:rPr lang="en-GB" dirty="0">
                <a:latin typeface="Cambria"/>
                <a:ea typeface="Cambria"/>
                <a:cs typeface="Cambria"/>
                <a:sym typeface="Cambria"/>
              </a:rPr>
              <a:t>Enhancing Cooperative Gameplay:</a:t>
            </a:r>
          </a:p>
          <a:p>
            <a:pPr marL="800100" lvl="1" indent="-342900">
              <a:lnSpc>
                <a:spcPct val="160000"/>
              </a:lnSpc>
              <a:spcBef>
                <a:spcPts val="0"/>
              </a:spcBef>
              <a:buSzPts val="1920"/>
            </a:pPr>
            <a:r>
              <a:rPr lang="en-GB" dirty="0">
                <a:latin typeface="Cambria"/>
                <a:ea typeface="Cambria"/>
                <a:cs typeface="Cambria"/>
                <a:sym typeface="Cambria"/>
              </a:rPr>
              <a:t>There is a growing demand for games that allow players to team up, communicate, and explore challenging environments together.</a:t>
            </a:r>
          </a:p>
        </p:txBody>
      </p:sp>
      <p:sp>
        <p:nvSpPr>
          <p:cNvPr id="82" name="Google Shape;82;p8"/>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Objective</a:t>
            </a:r>
            <a:endParaRPr b="1" dirty="0">
              <a:latin typeface="Cambria"/>
              <a:ea typeface="Cambria"/>
              <a:cs typeface="Cambria"/>
              <a:sym typeface="Cambria"/>
            </a:endParaRPr>
          </a:p>
        </p:txBody>
      </p:sp>
      <p:sp>
        <p:nvSpPr>
          <p:cNvPr id="89" name="Google Shape;89;p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GB" dirty="0"/>
              <a:t>Provide an immersive dungeon exploration experience with dynamic lighting and limited visibility.</a:t>
            </a:r>
          </a:p>
          <a:p>
            <a:r>
              <a:rPr lang="en-GB" dirty="0"/>
              <a:t>Enable real-time multiplayer gameplay</a:t>
            </a:r>
          </a:p>
          <a:p>
            <a:r>
              <a:rPr lang="en-GB" dirty="0"/>
              <a:t>Encourage strategic decision-making, teamwork, and resource management</a:t>
            </a:r>
          </a:p>
          <a:p>
            <a:r>
              <a:rPr lang="en-GB" dirty="0"/>
              <a:t>To implement Object-Oriented Programming, GUI with Swing, JDBC, Sockets, Multithreading.</a:t>
            </a:r>
          </a:p>
        </p:txBody>
      </p:sp>
      <p:sp>
        <p:nvSpPr>
          <p:cNvPr id="90" name="Google Shape;90;p9"/>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dirty="0">
                <a:latin typeface="Cambria"/>
                <a:ea typeface="Cambria"/>
                <a:cs typeface="Cambria"/>
                <a:sym typeface="Cambria"/>
              </a:rPr>
              <a:t>Features</a:t>
            </a:r>
            <a:endParaRPr b="1" dirty="0">
              <a:latin typeface="Cambria"/>
              <a:ea typeface="Cambria"/>
              <a:cs typeface="Cambria"/>
              <a:sym typeface="Cambria"/>
            </a:endParaRPr>
          </a:p>
        </p:txBody>
      </p:sp>
      <p:sp>
        <p:nvSpPr>
          <p:cNvPr id="97" name="Google Shape;97;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Monsters guarding treasures and challenging players in combat.</a:t>
            </a:r>
          </a:p>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Player health, inventory, and stats management.</a:t>
            </a:r>
            <a:r>
              <a:rPr lang="en-NP" dirty="0">
                <a:latin typeface="Cambria"/>
                <a:ea typeface="Cambria"/>
                <a:cs typeface="Cambria"/>
                <a:sym typeface="Cambria"/>
              </a:rPr>
              <a:t> </a:t>
            </a:r>
            <a:endParaRPr lang="en-GB" dirty="0">
              <a:latin typeface="Cambria"/>
              <a:ea typeface="Cambria"/>
              <a:cs typeface="Cambria"/>
              <a:sym typeface="Cambria"/>
            </a:endParaRPr>
          </a:p>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2D dungeon map with fog-of-war effect and dynamic lighting</a:t>
            </a:r>
          </a:p>
          <a:p>
            <a:pPr marL="342900" lvl="0" indent="-342900" algn="l" rtl="0">
              <a:lnSpc>
                <a:spcPct val="150000"/>
              </a:lnSpc>
              <a:spcBef>
                <a:spcPts val="0"/>
              </a:spcBef>
              <a:spcAft>
                <a:spcPts val="0"/>
              </a:spcAft>
              <a:buSzPts val="1920"/>
              <a:buFont typeface="Cambria"/>
              <a:buChar char="►"/>
            </a:pPr>
            <a:r>
              <a:rPr lang="en-GB" dirty="0">
                <a:latin typeface="Cambria"/>
                <a:ea typeface="Cambria"/>
                <a:cs typeface="Cambria"/>
                <a:sym typeface="Cambria"/>
              </a:rPr>
              <a:t>Real-time multiplayer mode</a:t>
            </a:r>
            <a:endParaRPr lang="en-NP" dirty="0">
              <a:latin typeface="Cambria"/>
              <a:ea typeface="Cambria"/>
              <a:cs typeface="Cambria"/>
              <a:sym typeface="Cambria"/>
            </a:endParaRPr>
          </a:p>
        </p:txBody>
      </p:sp>
      <p:sp>
        <p:nvSpPr>
          <p:cNvPr id="98" name="Google Shape;98;p10"/>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Platform/Dev. Environment</a:t>
            </a:r>
            <a:endParaRPr b="1" dirty="0">
              <a:latin typeface="Cambria"/>
              <a:ea typeface="Cambria"/>
              <a:cs typeface="Cambria"/>
              <a:sym typeface="Cambria"/>
            </a:endParaRPr>
          </a:p>
        </p:txBody>
      </p:sp>
      <p:sp>
        <p:nvSpPr>
          <p:cNvPr id="105" name="Google Shape;105;p11"/>
          <p:cNvSpPr txBox="1">
            <a:spLocks noGrp="1"/>
          </p:cNvSpPr>
          <p:nvPr>
            <p:ph idx="1"/>
          </p:nvPr>
        </p:nvSpPr>
        <p:spPr>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lnSpc>
                <a:spcPct val="170000"/>
              </a:lnSpc>
              <a:spcBef>
                <a:spcPts val="0"/>
              </a:spcBef>
              <a:spcAft>
                <a:spcPts val="0"/>
              </a:spcAft>
              <a:buSzPts val="1920"/>
              <a:buFont typeface="Cambria"/>
              <a:buChar char="►"/>
            </a:pPr>
            <a:r>
              <a:rPr lang="en-NP" dirty="0">
                <a:latin typeface="Cambria"/>
                <a:ea typeface="Cambria"/>
                <a:cs typeface="Cambria"/>
                <a:sym typeface="Cambria"/>
              </a:rPr>
              <a:t>Programming Language:</a:t>
            </a:r>
          </a:p>
          <a:p>
            <a:pPr marL="800100" lvl="1" indent="-342900">
              <a:lnSpc>
                <a:spcPct val="170000"/>
              </a:lnSpc>
              <a:spcBef>
                <a:spcPts val="0"/>
              </a:spcBef>
              <a:buSzPts val="1920"/>
            </a:pPr>
            <a:r>
              <a:rPr lang="en-GB" dirty="0"/>
              <a:t>Java</a:t>
            </a:r>
            <a:r>
              <a:rPr lang="en-NP" dirty="0">
                <a:latin typeface="Cambria"/>
                <a:ea typeface="Cambria"/>
                <a:cs typeface="Cambria"/>
                <a:sym typeface="Cambria"/>
              </a:rPr>
              <a:t> programming</a:t>
            </a:r>
            <a:endParaRPr lang="en-US" dirty="0">
              <a:latin typeface="Cambria"/>
              <a:ea typeface="Cambria"/>
              <a:cs typeface="Cambria"/>
              <a:sym typeface="Cambria"/>
            </a:endParaRPr>
          </a:p>
          <a:p>
            <a:pPr marL="342900" indent="-342900">
              <a:lnSpc>
                <a:spcPct val="170000"/>
              </a:lnSpc>
              <a:spcBef>
                <a:spcPts val="0"/>
              </a:spcBef>
            </a:pPr>
            <a:r>
              <a:rPr lang="en-NP" dirty="0">
                <a:latin typeface="Cambria"/>
                <a:ea typeface="Cambria"/>
                <a:cs typeface="Cambria"/>
                <a:sym typeface="Cambria"/>
              </a:rPr>
              <a:t>Database:</a:t>
            </a:r>
            <a:endParaRPr lang="en-US" dirty="0">
              <a:latin typeface="Cambria"/>
              <a:ea typeface="Cambria"/>
              <a:cs typeface="Cambria"/>
              <a:sym typeface="Cambria"/>
            </a:endParaRPr>
          </a:p>
          <a:p>
            <a:pPr marL="800100" lvl="1" indent="-342900">
              <a:lnSpc>
                <a:spcPct val="170000"/>
              </a:lnSpc>
              <a:spcBef>
                <a:spcPts val="0"/>
              </a:spcBef>
              <a:buSzPts val="1920"/>
            </a:pPr>
            <a:r>
              <a:rPr lang="en-NP" dirty="0">
                <a:latin typeface="Cambria"/>
                <a:ea typeface="Cambria"/>
                <a:cs typeface="Cambria"/>
                <a:sym typeface="Cambria"/>
              </a:rPr>
              <a:t>File Handling</a:t>
            </a:r>
          </a:p>
          <a:p>
            <a:pPr marL="342900" lvl="0" indent="-342900" algn="l" rtl="0">
              <a:lnSpc>
                <a:spcPct val="170000"/>
              </a:lnSpc>
              <a:spcBef>
                <a:spcPts val="0"/>
              </a:spcBef>
              <a:spcAft>
                <a:spcPts val="0"/>
              </a:spcAft>
              <a:buSzPts val="1920"/>
              <a:buFont typeface="Cambria"/>
              <a:buChar char="►"/>
            </a:pPr>
            <a:r>
              <a:rPr lang="en-NP" dirty="0">
                <a:latin typeface="Cambria"/>
                <a:ea typeface="Cambria"/>
                <a:cs typeface="Cambria"/>
                <a:sym typeface="Cambria"/>
              </a:rPr>
              <a:t>Development Tools:</a:t>
            </a:r>
            <a:endParaRPr lang="en-US" dirty="0">
              <a:latin typeface="Cambria"/>
              <a:ea typeface="Cambria"/>
              <a:cs typeface="Cambria"/>
              <a:sym typeface="Cambria"/>
            </a:endParaRPr>
          </a:p>
          <a:p>
            <a:pPr marL="800100" lvl="1" indent="-342900">
              <a:lnSpc>
                <a:spcPct val="170000"/>
              </a:lnSpc>
              <a:spcBef>
                <a:spcPts val="0"/>
              </a:spcBef>
              <a:buSzPts val="1920"/>
            </a:pPr>
            <a:r>
              <a:rPr lang="en-NP" dirty="0">
                <a:latin typeface="Cambria"/>
                <a:ea typeface="Cambria"/>
                <a:cs typeface="Cambria"/>
                <a:sym typeface="Cambria"/>
              </a:rPr>
              <a:t>Visual Studio Code for coding and debugging.</a:t>
            </a:r>
          </a:p>
          <a:p>
            <a:pPr marL="342900" lvl="0" indent="-342900" algn="l" rtl="0">
              <a:lnSpc>
                <a:spcPct val="170000"/>
              </a:lnSpc>
              <a:spcBef>
                <a:spcPts val="0"/>
              </a:spcBef>
              <a:spcAft>
                <a:spcPts val="0"/>
              </a:spcAft>
              <a:buSzPts val="1920"/>
              <a:buFont typeface="Cambria"/>
              <a:buChar char="►"/>
            </a:pPr>
            <a:r>
              <a:rPr lang="en-NP" dirty="0">
                <a:latin typeface="Cambria"/>
                <a:ea typeface="Cambria"/>
                <a:cs typeface="Cambria"/>
                <a:sym typeface="Cambria"/>
              </a:rPr>
              <a:t>Compiler:</a:t>
            </a:r>
            <a:endParaRPr lang="en-US" dirty="0">
              <a:latin typeface="Cambria"/>
              <a:ea typeface="Cambria"/>
              <a:cs typeface="Cambria"/>
              <a:sym typeface="Cambria"/>
            </a:endParaRPr>
          </a:p>
          <a:p>
            <a:pPr marL="800100" lvl="1" indent="-342900">
              <a:lnSpc>
                <a:spcPct val="170000"/>
              </a:lnSpc>
              <a:spcBef>
                <a:spcPts val="0"/>
              </a:spcBef>
              <a:buSzPts val="1920"/>
            </a:pPr>
            <a:r>
              <a:rPr lang="en-GB" dirty="0">
                <a:latin typeface="Cambria"/>
                <a:ea typeface="Cambria"/>
                <a:cs typeface="Cambria"/>
                <a:sym typeface="Cambria"/>
              </a:rPr>
              <a:t>Java Development Kit</a:t>
            </a:r>
            <a:endParaRPr lang="en-US" dirty="0">
              <a:latin typeface="Cambria"/>
              <a:ea typeface="Cambria"/>
              <a:cs typeface="Cambria"/>
              <a:sym typeface="Cambria"/>
            </a:endParaRPr>
          </a:p>
          <a:p>
            <a:pPr marL="342900" indent="-342900">
              <a:lnSpc>
                <a:spcPct val="170000"/>
              </a:lnSpc>
              <a:spcBef>
                <a:spcPts val="0"/>
              </a:spcBef>
            </a:pPr>
            <a:r>
              <a:rPr lang="en-NP" dirty="0">
                <a:latin typeface="Cambria"/>
                <a:ea typeface="Cambria"/>
                <a:cs typeface="Cambria"/>
                <a:sym typeface="Cambria"/>
              </a:rPr>
              <a:t>Operating System:</a:t>
            </a:r>
            <a:endParaRPr lang="en-US" dirty="0">
              <a:latin typeface="Cambria"/>
              <a:ea typeface="Cambria"/>
              <a:cs typeface="Cambria"/>
              <a:sym typeface="Cambria"/>
            </a:endParaRPr>
          </a:p>
          <a:p>
            <a:pPr marL="800100" lvl="1" indent="-342900">
              <a:lnSpc>
                <a:spcPct val="170000"/>
              </a:lnSpc>
              <a:spcBef>
                <a:spcPts val="0"/>
              </a:spcBef>
              <a:buSzPts val="1920"/>
            </a:pPr>
            <a:r>
              <a:rPr lang="en-NP" dirty="0">
                <a:latin typeface="Cambria"/>
                <a:ea typeface="Cambria"/>
                <a:cs typeface="Cambria"/>
                <a:sym typeface="Cambria"/>
              </a:rPr>
              <a:t>Windows</a:t>
            </a:r>
          </a:p>
        </p:txBody>
      </p:sp>
      <p:sp>
        <p:nvSpPr>
          <p:cNvPr id="106" name="Google Shape;106;p1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NP" b="1">
                <a:latin typeface="Cambria"/>
                <a:ea typeface="Cambria"/>
                <a:cs typeface="Cambria"/>
                <a:sym typeface="Cambria"/>
              </a:rPr>
              <a:t>Planned Timeline/Gantt Chart</a:t>
            </a:r>
            <a:endParaRPr b="1">
              <a:latin typeface="Cambria"/>
              <a:ea typeface="Cambria"/>
              <a:cs typeface="Cambria"/>
              <a:sym typeface="Cambria"/>
            </a:endParaRPr>
          </a:p>
        </p:txBody>
      </p:sp>
      <p:sp>
        <p:nvSpPr>
          <p:cNvPr id="113" name="Google Shape;113;p1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NP"/>
              <a:t>9</a:t>
            </a:fld>
            <a:endParaRPr/>
          </a:p>
        </p:txBody>
      </p:sp>
      <p:pic>
        <p:nvPicPr>
          <p:cNvPr id="114" name="Google Shape;114;p12"/>
          <p:cNvPicPr preferRelativeResize="0"/>
          <p:nvPr/>
        </p:nvPicPr>
        <p:blipFill>
          <a:blip r:embed="rId3">
            <a:alphaModFix/>
          </a:blip>
          <a:stretch>
            <a:fillRect/>
          </a:stretch>
        </p:blipFill>
        <p:spPr>
          <a:xfrm>
            <a:off x="809775" y="1489000"/>
            <a:ext cx="10417272" cy="497802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Custom 1">
      <a:dk1>
        <a:sysClr val="windowText" lastClr="000000"/>
      </a:dk1>
      <a:lt1>
        <a:sysClr val="window" lastClr="FFFFFF"/>
      </a:lt1>
      <a:dk2>
        <a:srgbClr val="212123"/>
      </a:dk2>
      <a:lt2>
        <a:srgbClr val="FFFFFF"/>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Custom 1">
      <a:majorFont>
        <a:latin typeface="Cambria"/>
        <a:ea typeface=""/>
        <a:cs typeface=""/>
      </a:majorFont>
      <a:minorFont>
        <a:latin typeface="Cambri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TotalTime>
  <Words>963</Words>
  <Application>Microsoft Office PowerPoint</Application>
  <PresentationFormat>Widescreen</PresentationFormat>
  <Paragraphs>134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Trebuchet MS</vt:lpstr>
      <vt:lpstr>Wingdings</vt:lpstr>
      <vt:lpstr>Wingdings 2</vt:lpstr>
      <vt:lpstr>Slate</vt:lpstr>
      <vt:lpstr>Multiplayer Dungeon Quest</vt:lpstr>
      <vt:lpstr>Contents / Agenda</vt:lpstr>
      <vt:lpstr>Introduction</vt:lpstr>
      <vt:lpstr>Problem Statement</vt:lpstr>
      <vt:lpstr>Motivation [FONT-SIZE: 36pts]</vt:lpstr>
      <vt:lpstr>Objective</vt:lpstr>
      <vt:lpstr>Features</vt:lpstr>
      <vt:lpstr>Platform/Dev. Environment</vt:lpstr>
      <vt:lpstr>Planned Timeline/Gantt Chart</vt:lpstr>
      <vt:lpstr>Conclusion [FONT-SIZE: 36pts]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bhavishek lama</dc:creator>
  <cp:lastModifiedBy>bhavishek lama</cp:lastModifiedBy>
  <cp:revision>5</cp:revision>
  <dcterms:modified xsi:type="dcterms:W3CDTF">2025-06-28T17:58:31Z</dcterms:modified>
</cp:coreProperties>
</file>