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80" r:id="rId4"/>
    <p:sldId id="279" r:id="rId5"/>
    <p:sldId id="278" r:id="rId6"/>
    <p:sldId id="263" r:id="rId7"/>
    <p:sldId id="285" r:id="rId8"/>
    <p:sldId id="284" r:id="rId9"/>
    <p:sldId id="266" r:id="rId10"/>
    <p:sldId id="267" r:id="rId11"/>
    <p:sldId id="268" r:id="rId12"/>
    <p:sldId id="283" r:id="rId13"/>
    <p:sldId id="282" r:id="rId14"/>
    <p:sldId id="271" r:id="rId15"/>
    <p:sldId id="272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3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8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87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6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2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24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5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7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9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7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3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1180-EECE-7829-656D-04E8A5FF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7720"/>
            <a:ext cx="8953390" cy="2180646"/>
          </a:xfr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D0D0D"/>
                </a:solidFill>
                <a:effectLst/>
                <a:highlight>
                  <a:srgbClr val="C0C0C0"/>
                </a:highlight>
                <a:latin typeface="Algerian" panose="04020705040A02060702" pitchFamily="82" charset="0"/>
              </a:rPr>
              <a:t>Computations in Chemical Engineering: Monte Carlo Simulation</a:t>
            </a:r>
            <a:endParaRPr lang="en-IN" sz="4800" b="1" dirty="0"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270D5-30D8-45FD-2C5F-3F0403E13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206240"/>
            <a:ext cx="8844170" cy="1173480"/>
          </a:xfrm>
        </p:spPr>
        <p:txBody>
          <a:bodyPr>
            <a:noAutofit/>
          </a:bodyPr>
          <a:lstStyle/>
          <a:p>
            <a:pPr algn="r"/>
            <a:r>
              <a:rPr lang="en-IN" sz="3200" i="1" dirty="0">
                <a:solidFill>
                  <a:srgbClr val="0D0D0D"/>
                </a:solidFill>
                <a:highlight>
                  <a:srgbClr val="C0C0C0"/>
                </a:highlight>
                <a:latin typeface="ui-sans-serif"/>
              </a:rPr>
              <a:t>Made by : Bhavishya Gupta</a:t>
            </a:r>
          </a:p>
          <a:p>
            <a:pPr algn="r"/>
            <a:r>
              <a:rPr lang="en-IN" sz="3200" i="1" dirty="0">
                <a:solidFill>
                  <a:srgbClr val="0D0D0D"/>
                </a:solidFill>
                <a:highlight>
                  <a:srgbClr val="C0C0C0"/>
                </a:highlight>
                <a:latin typeface="ui-sans-serif"/>
              </a:rPr>
              <a:t>220295 </a:t>
            </a:r>
            <a:endParaRPr lang="en-IN" sz="3200" i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795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D8EB-8942-5DEF-728F-9FC05409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284"/>
            <a:ext cx="10515600" cy="5631679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MATHEMATICAL GRAPH THEORY OPERATIONS:</a:t>
            </a:r>
          </a:p>
          <a:p>
            <a:pPr algn="l"/>
            <a:r>
              <a:rPr lang="en-U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Application of Dijkstra’s Shortest Path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Objective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Identify the fastest reaction pathways between species.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Process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Transform rate coefficients into inverse values to represent weights.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 Dijkstra’s algorithm to compute shortest paths based on these weights.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Connectivity Matrix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Shows relative potential for species formation and destruction.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Useful for identifying key reactions and pathways in the network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 algn="l">
              <a:buNone/>
            </a:pPr>
            <a:r>
              <a:rPr lang="en-US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RESULTS FROM DIJKSTRA’S ALGORITHM: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Pathway Analysis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 shortest path between species indicates the fastest potential reactions.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 connectivity matrix helps understand the reaction system's tendencies.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Highlights reactions with high potential based on altered reactant concentrations.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47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AA68-18AA-4C62-F84A-C1A22748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785"/>
            <a:ext cx="10515600" cy="5503178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sz="2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OPTIMAL CONDITION APPROACHING </a:t>
            </a:r>
            <a:r>
              <a:rPr lang="en-US" sz="2900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VIA </a:t>
            </a:r>
            <a:r>
              <a:rPr lang="en-US" sz="2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REACTION-IN-NETWORK ANALYSIS (OCARINA):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Purpose</a:t>
            </a:r>
            <a:r>
              <a:rPr lang="en-US" sz="2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Develop a graph analysis algorithm to identify optimal conditions for targeted chemical 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Findings</a:t>
            </a:r>
            <a:r>
              <a:rPr lang="en-US" sz="2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Predictions align with known optimal conditions for ozone production.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Time-dependent simulations support the algorithm’s effectiveness.</a:t>
            </a:r>
          </a:p>
          <a:p>
            <a:pPr marL="0" indent="0" algn="l">
              <a:buNone/>
            </a:pPr>
            <a:r>
              <a:rPr lang="en-US" sz="2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Graph Theory Application</a:t>
            </a:r>
            <a:r>
              <a:rPr lang="en-US" sz="2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Effective in visualizing and analyzing complex plasma chemical reaction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Benefits</a:t>
            </a:r>
            <a:r>
              <a:rPr lang="en-US" sz="2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Identifies promising simulations and experiments, highlights key reactions, and helps in optimizing reaction conditions.</a:t>
            </a:r>
          </a:p>
          <a:p>
            <a:pPr marL="0" indent="0" algn="l">
              <a:buNone/>
            </a:pPr>
            <a:r>
              <a:rPr lang="en-US" sz="2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TAKEAWAYS: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Graph Visualization</a:t>
            </a:r>
            <a:r>
              <a:rPr lang="en-US" sz="2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Efficiently displays complex relationships in the reaction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Dijkstra’s Algorithm</a:t>
            </a:r>
            <a:r>
              <a:rPr lang="en-US" sz="2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Central to identifying fastest reaction pathways and understanding system dynamics.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OCARINA Algorithm</a:t>
            </a:r>
            <a:r>
              <a:rPr lang="en-US" sz="2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A potentially powerful tool for optimizing conditions for desired chemical outcomes.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55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27FB-4E46-2594-1ED8-02FC84A2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0880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i="0" dirty="0"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IN" sz="4400" b="1" i="0" dirty="0"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IN" sz="4400" b="1" i="0" dirty="0">
                <a:effectLst/>
                <a:highlight>
                  <a:srgbClr val="FFFFFF"/>
                </a:highlight>
                <a:latin typeface="ui-sans-serif"/>
              </a:rPr>
              <a:t> MONTE CARLO SIMULATION - OVERVIEW</a:t>
            </a:r>
            <a:br>
              <a:rPr lang="en-IN" sz="4400" b="0" i="0" dirty="0"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IN" sz="4400" b="0" i="0" dirty="0">
                <a:effectLst/>
                <a:highlight>
                  <a:srgbClr val="FFFFFF"/>
                </a:highlight>
                <a:latin typeface="ui-sans-serif"/>
              </a:rPr>
            </a:b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69F5B-8AB8-4843-70B0-FDF45C082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35854"/>
            <a:ext cx="4754880" cy="620785"/>
          </a:xfrm>
        </p:spPr>
        <p:txBody>
          <a:bodyPr/>
          <a:lstStyle/>
          <a:p>
            <a:pPr algn="ctr"/>
            <a:r>
              <a:rPr lang="en-IN" dirty="0"/>
              <a:t> MAIN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6B116-EEF1-819F-03CA-15F39997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5279" y="2464202"/>
            <a:ext cx="4754880" cy="3638400"/>
          </a:xfrm>
        </p:spPr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 computational technique that uses repeated random sampling to estimate the probability of different outcomes.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Idea: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Model the probability of various outcomes in a process that cannot be easily predicted due to random variables' intervention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73955-0A4D-AC54-AFC3-5EBB18408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9173" y="1633374"/>
            <a:ext cx="4754880" cy="620785"/>
          </a:xfrm>
        </p:spPr>
        <p:txBody>
          <a:bodyPr/>
          <a:lstStyle/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8F256-06DC-9A7A-CE0C-CB2CE94CC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9173" y="2464202"/>
            <a:ext cx="4754880" cy="3638400"/>
          </a:xfrm>
        </p:spPr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Define a Domain of Possible Inputs: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Identify the variables that affect the system.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Generate Random Inputs: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Use random number generators to produce many possible scenarios.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Perform Simulations: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Compute the outcomes for each scenario.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Analyze Results: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Aggregate the outcomes to estimate the probabilities of different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54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2760-7061-E67C-0EE9-3801E629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77240"/>
          </a:xfrm>
        </p:spPr>
        <p:txBody>
          <a:bodyPr>
            <a:normAutofit/>
          </a:bodyPr>
          <a:lstStyle/>
          <a:p>
            <a:r>
              <a:rPr lang="en-IN" sz="2800" b="1" dirty="0"/>
              <a:t>MONTE CARLO SIMULATION: APPLICATION AND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4C996-D41F-3AEE-1CAF-D6421597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386841"/>
            <a:ext cx="4754880" cy="634906"/>
          </a:xfrm>
        </p:spPr>
        <p:txBody>
          <a:bodyPr/>
          <a:lstStyle/>
          <a:p>
            <a:pPr algn="ctr"/>
            <a:r>
              <a:rPr lang="en-IN" dirty="0"/>
              <a:t>APPLICATIONS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BFDFF-0445-AE43-8AB7-208443EAF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2231472"/>
            <a:ext cx="4754880" cy="3873291"/>
          </a:xfrm>
        </p:spPr>
        <p:txBody>
          <a:bodyPr>
            <a:normAutofit lnSpcReduction="1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Finance: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Risk assessment, portfolio management, option pricing.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Engineering: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Reliability analysis, quality control, design optimization.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Healthcare: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Treatment planning, epidemiological modeling, resource allocation.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Manufacturing: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Process optimization, inventory management, production forecasting.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Environmental Science: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Climate modeling, resource management, disaster risk assessment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37C11-3570-9C8F-A0C0-CA0C4493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9173" y="1386840"/>
            <a:ext cx="4754880" cy="634907"/>
          </a:xfrm>
        </p:spPr>
        <p:txBody>
          <a:bodyPr/>
          <a:lstStyle/>
          <a:p>
            <a:pPr algn="ctr"/>
            <a:r>
              <a:rPr lang="en-IN" dirty="0"/>
              <a:t>BENEFITS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041BB-25E1-35FD-99F9-28F537AF7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9173" y="2229310"/>
            <a:ext cx="4754880" cy="3873291"/>
          </a:xfrm>
        </p:spPr>
        <p:txBody>
          <a:bodyPr>
            <a:normAutofit lnSpcReduction="1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Flexibility: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Can model complex systems with many variables.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Uncertainty Handling: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Explicitly accounts for uncertainty and variability.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Probabilistic Results: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Provides a range of possible outcomes and their probabilities.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Decision Support: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Helps in making informed decisions under uncertainty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27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EB1C-579D-5080-7789-4FD54E5F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</a:t>
            </a:r>
            <a:r>
              <a:rPr lang="en-IN" sz="4000" b="1" dirty="0"/>
              <a:t>FINAL ASSIGNMENT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AC94-7CFB-BD03-3862-FD50F568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346"/>
            <a:ext cx="10515600" cy="5536528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PROBLEM STATEMENT:</a:t>
            </a:r>
            <a:endParaRPr lang="en-US" sz="4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Using a stochastic approach, determine the ternary diagram for a mixture of benzene, toluene, and cumene using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Raoult’s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law with average relative volatilities of 2.4, 1, and 0.21, respectively.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Given initial mole fractions are 0.85, 0.12, and 0.03, respectively.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Plot the curve showing how the mole fraction of each compound changes with each step.</a:t>
            </a:r>
          </a:p>
          <a:p>
            <a:pPr marL="0" indent="0" algn="l">
              <a:buNone/>
            </a:pP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STOCHASTIC APPROACH:</a:t>
            </a:r>
            <a:endParaRPr lang="en-US" sz="4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en-US" sz="33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Initialization:</a:t>
            </a:r>
            <a:endParaRPr lang="en-US" sz="33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lvl="1"/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Calculate initial amounts of benzene (A), toluene (B), and cumene (C) using total molecules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𝑁=10000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and initial mole fractions.</a:t>
            </a:r>
          </a:p>
          <a:p>
            <a:r>
              <a:rPr lang="en-US" sz="33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Simulation Loop:</a:t>
            </a:r>
            <a:endParaRPr lang="en-US" sz="33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lvl="1"/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Perform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𝑚=1000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simulations with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𝑛=38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steps each.</a:t>
            </a:r>
          </a:p>
          <a:p>
            <a:pPr lvl="1"/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For each step:</a:t>
            </a:r>
          </a:p>
          <a:p>
            <a:pPr lvl="2"/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Calculate probabilities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𝑝𝐴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𝑝𝐵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and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𝑝𝐶​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based on current amounts and relative volatilities.</a:t>
            </a:r>
          </a:p>
          <a:p>
            <a:pPr lvl="2"/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Adjust A, B, and C amounts based on random selections influenced by these probabilities.</a:t>
            </a:r>
          </a:p>
          <a:p>
            <a:pPr lvl="2"/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Ensure non-negative amounts after each adjustment.</a:t>
            </a:r>
          </a:p>
          <a:p>
            <a:r>
              <a:rPr lang="en-US" sz="33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Result Storage:</a:t>
            </a:r>
            <a:endParaRPr lang="en-US" sz="33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lvl="1"/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Normalize and store the amounts of A, B, and C at each step to track changes in mole fractions.</a:t>
            </a:r>
          </a:p>
        </p:txBody>
      </p:sp>
    </p:spTree>
    <p:extLst>
      <p:ext uri="{BB962C8B-B14F-4D97-AF65-F5344CB8AC3E}">
        <p14:creationId xmlns:p14="http://schemas.microsoft.com/office/powerpoint/2010/main" val="377027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4BDD-3479-0F5C-28D7-F6FE84E2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49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CODE FOR MONTE CARLO SIMULATION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3019BFB-1EDC-2565-A87E-BF0BBAEB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98" y="1088856"/>
            <a:ext cx="5550388" cy="5156200"/>
          </a:xfrm>
        </p:spPr>
      </p:pic>
    </p:spTree>
    <p:extLst>
      <p:ext uri="{BB962C8B-B14F-4D97-AF65-F5344CB8AC3E}">
        <p14:creationId xmlns:p14="http://schemas.microsoft.com/office/powerpoint/2010/main" val="325941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182D-6D23-35D5-7C66-8AA35159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/>
          <a:lstStyle/>
          <a:p>
            <a:pPr algn="ctr"/>
            <a:r>
              <a:rPr lang="en-IN" b="1" dirty="0"/>
              <a:t>CODE FOR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FD2CC-33F0-ADF6-109E-EFA67EEFB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9038"/>
            <a:ext cx="5157787" cy="492125"/>
          </a:xfrm>
        </p:spPr>
        <p:txBody>
          <a:bodyPr>
            <a:normAutofit fontScale="92500"/>
          </a:bodyPr>
          <a:lstStyle/>
          <a:p>
            <a:pPr algn="ctr"/>
            <a:r>
              <a:rPr lang="en-IN" dirty="0"/>
              <a:t>CODE FOR TERNARY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F1BAE27-4D30-F06C-9480-CA07896B14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909457"/>
            <a:ext cx="5157787" cy="428020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150B-21E8-F1D0-09EA-22A60F2B9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9038"/>
            <a:ext cx="5183188" cy="492125"/>
          </a:xfrm>
        </p:spPr>
        <p:txBody>
          <a:bodyPr>
            <a:normAutofit fontScale="92500"/>
          </a:bodyPr>
          <a:lstStyle/>
          <a:p>
            <a:pPr algn="ctr"/>
            <a:r>
              <a:rPr lang="en-IN" dirty="0"/>
              <a:t>CODE FOR MOLE FRACTION CHANGES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808008-3D8E-640F-A37C-4B3D20EF23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037" y="1909457"/>
            <a:ext cx="4907623" cy="4280206"/>
          </a:xfrm>
        </p:spPr>
      </p:pic>
    </p:spTree>
    <p:extLst>
      <p:ext uri="{BB962C8B-B14F-4D97-AF65-F5344CB8AC3E}">
        <p14:creationId xmlns:p14="http://schemas.microsoft.com/office/powerpoint/2010/main" val="267780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414A-B0FB-EA86-277D-BC988317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7511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B6F91-471C-9C09-2E29-686E2B2C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2848"/>
            <a:ext cx="5157787" cy="498315"/>
          </a:xfrm>
        </p:spPr>
        <p:txBody>
          <a:bodyPr/>
          <a:lstStyle/>
          <a:p>
            <a:pPr algn="ctr"/>
            <a:r>
              <a:rPr lang="en-IN" dirty="0"/>
              <a:t>TERNARY 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D3CAC-6BE9-BF9B-E388-B67724695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2849"/>
            <a:ext cx="5183188" cy="498314"/>
          </a:xfrm>
        </p:spPr>
        <p:txBody>
          <a:bodyPr/>
          <a:lstStyle/>
          <a:p>
            <a:pPr algn="ctr"/>
            <a:r>
              <a:rPr lang="en-IN" dirty="0"/>
              <a:t>MOLE FRACTION CHANGES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8544284-A33E-F175-D101-3B7639DB33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1936318"/>
            <a:ext cx="5183188" cy="4141065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B4D9E98-D52F-2C5E-AE62-93A672415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43000" y="2152663"/>
            <a:ext cx="4754563" cy="3736949"/>
          </a:xfrm>
        </p:spPr>
      </p:pic>
    </p:spTree>
    <p:extLst>
      <p:ext uri="{BB962C8B-B14F-4D97-AF65-F5344CB8AC3E}">
        <p14:creationId xmlns:p14="http://schemas.microsoft.com/office/powerpoint/2010/main" val="305454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8F39-1275-94EE-3371-3F8EBF43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840"/>
            <a:ext cx="10515600" cy="559812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 algn="ctr">
              <a:buNone/>
            </a:pPr>
            <a:r>
              <a:rPr lang="en-IN" sz="9600" b="1" dirty="0"/>
              <a:t>THANK </a:t>
            </a:r>
          </a:p>
          <a:p>
            <a:pPr marL="0" indent="0" algn="ctr">
              <a:buNone/>
            </a:pPr>
            <a:r>
              <a:rPr lang="en-IN" sz="9600" b="1" dirty="0"/>
              <a:t>YOU</a:t>
            </a:r>
            <a:r>
              <a:rPr lang="en-IN" sz="9600" dirty="0"/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1240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05C-209A-7AD1-FDD6-8D127601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3531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STACKS AND QUEUES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FDCCE-4361-FFFB-E411-0DD8386FE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43441"/>
            <a:ext cx="4754880" cy="777240"/>
          </a:xfrm>
        </p:spPr>
        <p:txBody>
          <a:bodyPr/>
          <a:lstStyle/>
          <a:p>
            <a:pPr algn="ctr"/>
            <a:r>
              <a:rPr lang="en-IN" dirty="0"/>
              <a:t>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9FFC9-2F13-A056-EAE3-3E83C0EB1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2420681"/>
            <a:ext cx="4754880" cy="368408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LIFO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(Last In, First Out) principle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Operations: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Push: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Add an element to the top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Pop: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Remove an element from       the top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Peek/Top: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View the top element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 Cases: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Function call management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Undo mechanisms in software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43C56-B22B-6CDE-5EE5-B1C1A81AB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9173" y="1744910"/>
            <a:ext cx="4754880" cy="675771"/>
          </a:xfrm>
        </p:spPr>
        <p:txBody>
          <a:bodyPr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C74EF-6A1B-A6E8-3EBF-D357846C6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9173" y="2418520"/>
            <a:ext cx="4754880" cy="3684082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FIFO</a:t>
            </a:r>
            <a:r>
              <a:rPr lang="en-US" sz="3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(First In, First Out) principle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Operations:</a:t>
            </a:r>
            <a:endParaRPr lang="en-US" sz="31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Enqueue:</a:t>
            </a:r>
            <a:r>
              <a:rPr lang="en-US" sz="3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Add an element to the end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Dequeue:</a:t>
            </a:r>
            <a:r>
              <a:rPr lang="en-US" sz="3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Remove an element from the front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Front:</a:t>
            </a:r>
            <a:r>
              <a:rPr lang="en-US" sz="3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View the front element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 Cases:</a:t>
            </a:r>
            <a:endParaRPr lang="en-US" sz="31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Task scheduling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Order processing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57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89F6-DD1A-6589-006D-C05427AF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66862"/>
          </a:xfrm>
        </p:spPr>
        <p:txBody>
          <a:bodyPr/>
          <a:lstStyle/>
          <a:p>
            <a:pPr algn="ctr"/>
            <a:r>
              <a:rPr lang="en-IN" b="1" dirty="0"/>
              <a:t>LINKED LIST DATA STRUCTURE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6F47-F8B3-8271-211F-A940100A2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560352"/>
            <a:ext cx="4754880" cy="452040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Definition: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 collection of nodes where each node contains data and a reference to the next node in the sequence.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Types: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Singly Linked List: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Each node points to the next node.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Doubly Linked List: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Each node points to both the next and previous nodes.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Circular Linked List: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 last node points back to the first node.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09CCE-AF03-8033-8D87-7613278D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1560353"/>
            <a:ext cx="4754880" cy="45204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Operations: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Insertion: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Add a node at the beginning, end, or specific position.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Deletion: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Remove a node from the beginning, end, or specific position.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Traversal: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Access each node sequentially.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 Cases: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Dynamic memory allocation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Implementing stacks and queues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Managing playlists in media players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52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A1FB-FC75-ACB5-E766-EED9455E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9002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</a:t>
            </a:r>
            <a:r>
              <a:rPr lang="en-IN" b="1" dirty="0"/>
              <a:t>TREE DATA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4D65-70A2-FE2E-DC5A-BD41A7668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359017"/>
            <a:ext cx="4754880" cy="4721742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Definition:</a:t>
            </a:r>
            <a:r>
              <a:rPr lang="en-US" altLang="en-US" sz="2400" dirty="0">
                <a:solidFill>
                  <a:srgbClr val="0D0D0D"/>
                </a:solidFill>
                <a:latin typeface="ui-sans-serif"/>
              </a:rPr>
              <a:t> </a:t>
            </a:r>
          </a:p>
          <a:p>
            <a:pPr marL="2286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A hierarchical structure consisting of nodes, with a single root node and sub-nodes forming a parent-child relationshi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Key Components: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Root: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The top node.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Node: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Contains data and references to child nodes.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Leaf: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A node with no children.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Edge: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Connection between two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Types: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Binary Tree: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Each node has at most two children.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Binary Search Tree (BST):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Left child &lt; Parent &lt; Right child.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6DD6F-218F-0119-8A67-1EBEDEE32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1359017"/>
            <a:ext cx="4754880" cy="4721743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Operations: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Insertion: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Add a node.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Deletion: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Remove a node.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Traversal: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In-order: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Left, Root, Right.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Pre-order: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Root, Left, Right.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Post-order: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Left, Right, Root.</a:t>
            </a: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Use Cases: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Hierarchical data representation (e.g., file systems)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Databases and indexing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Network routing algorithms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01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B94A-9362-1FB8-27EF-3D3A1EF7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66194"/>
          </a:xfrm>
        </p:spPr>
        <p:txBody>
          <a:bodyPr/>
          <a:lstStyle/>
          <a:p>
            <a:pPr algn="ctr"/>
            <a:r>
              <a:rPr lang="en-IN" sz="4400" dirty="0"/>
              <a:t> </a:t>
            </a:r>
            <a:r>
              <a:rPr lang="en-IN" sz="4400" b="1" dirty="0"/>
              <a:t>GRAPH DATA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44E3-FD25-D10F-9C10-84C62C962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442906"/>
            <a:ext cx="4754880" cy="4637853"/>
          </a:xfrm>
        </p:spPr>
        <p:txBody>
          <a:bodyPr>
            <a:normAutofit fontScale="3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Definition:</a:t>
            </a:r>
            <a:endParaRPr lang="en-US" sz="4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 collection of nodes (vertices) connected by edges.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Components:</a:t>
            </a:r>
            <a:endParaRPr lang="en-US" sz="4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Vertex (Node):</a:t>
            </a: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Fundamental unit of the graph.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Edge:</a:t>
            </a: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Connection between two vertices.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Degree:</a:t>
            </a: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Number of edges connected to a vertex.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Path:</a:t>
            </a: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Sequence of edges connecting vertices.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Cycle:</a:t>
            </a: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Path that starts and ends at the same vertex.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Types:</a:t>
            </a:r>
            <a:endParaRPr lang="en-US" sz="4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Undirected Graph:</a:t>
            </a: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Edges have no direction.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Directed Graph (Digraph):</a:t>
            </a: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Edges have a direction.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Weighted Graph:</a:t>
            </a: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Edges have weights/costs associated.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Unweighted Graph:</a:t>
            </a: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Edges have no weights.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7BD9A-7403-53B2-13D3-C14DA019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1442907"/>
            <a:ext cx="4754880" cy="4637854"/>
          </a:xfrm>
        </p:spPr>
        <p:txBody>
          <a:bodyPr>
            <a:normAutofit fontScale="3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Operations:</a:t>
            </a:r>
            <a:endParaRPr lang="en-US" sz="4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Traversal:</a:t>
            </a:r>
            <a:endParaRPr lang="en-US" sz="4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Depth-First Search (DFS):</a:t>
            </a: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Explore as far as possible along a branch before backtracking.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Breadth-First Search (BFS):</a:t>
            </a: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Explore all neighbors at the present depth prior to moving on to nodes at the next depth level.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Shortest Path:</a:t>
            </a: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Find the minimum path between two vertices (e.g., Dijkstra's Algorithm).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Connectivity:</a:t>
            </a: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Check if there is a path between any two vertices.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 Cases:</a:t>
            </a:r>
            <a:endParaRPr lang="en-US" sz="4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Social networks (e.g., connections between people)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Network routing (e.g., internet data transfer)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Graph-based recommendation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59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11A2-0A97-448C-9DCE-29E04FAE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1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highlight>
                  <a:srgbClr val="FFFFFF"/>
                </a:highlight>
                <a:latin typeface="ui-sans-serif"/>
              </a:rPr>
              <a:t>DIJKSTRA’S</a:t>
            </a:r>
            <a:r>
              <a:rPr lang="en-IN" sz="4000" b="1" i="0" dirty="0">
                <a:effectLst/>
                <a:highlight>
                  <a:srgbClr val="FFFFFF"/>
                </a:highlight>
                <a:latin typeface="ui-sans-serif"/>
              </a:rPr>
              <a:t> ALGORITHM </a:t>
            </a:r>
            <a:r>
              <a:rPr lang="en-IN" sz="4000" b="1" dirty="0">
                <a:highlight>
                  <a:srgbClr val="FFFFFF"/>
                </a:highlight>
                <a:latin typeface="ui-sans-serif"/>
              </a:rPr>
              <a:t>IN GRAPHS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0475-3AB6-0479-6534-36C8229E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217747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Main Concept: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 algorithm for finding the shortest paths between nodes in a graph, which may represent, for example, road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Points: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Greedy Algorithm: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Always selects the shortest available path.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Weighted Graphs: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Works on graphs where edges have weights/costs.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Single Source Shortest Path: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Finds the shortest path from a source vertex to all other vertices in the graph.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Algorithm Steps: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Initialization: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Set the distance to the source node to 0 and all other nodes to infinity.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Mark all nodes as unvisited. Set the initial node as current.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Visit Neighbors: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For the current node, consider all unvisited neighbors and calculate their tentative distances through the current node.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Compare the newly calculated tentative distance to the current assigned value and assign the smaller one.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Mark Visited: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Once all neighbors of the current node are considered, mark the current node as visited. A visited node will not be checked again.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Select Next Node: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Select the unvisited node with the smallest tentative distance and set it as the new "current node." Repeat the process until all nodes are visited.</a:t>
            </a:r>
            <a:endParaRPr lang="en-IN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77146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07C4D-3C29-7494-A60F-4FBDB8D39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1367406"/>
            <a:ext cx="4754880" cy="473735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Applications: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Network Routing: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Finding the shortest path in network data routing.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Geographic Mapping: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GPS systems calculate the shortest travel route.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Urban Planning: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Optimizing paths for transportation and logistics.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Robotics: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Pathfinding for autonomous robots.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DC631-7AB9-C50B-108A-E2AAC0F0F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9173" y="1365245"/>
            <a:ext cx="4754880" cy="473735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Advantages: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Efficient for graphs with non-negative weights.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Produces the shortest path tree from the source node.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Limitations: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Not suitable for graphs with negative weight edges.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57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219F-D5F0-D180-782B-DE70CEC1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11479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  <a:highlight>
                  <a:srgbClr val="FFFFFF"/>
                </a:highlight>
                <a:latin typeface="ui-sans-serif"/>
              </a:rPr>
              <a:t>APPLYING GRAPH THEORY AND DIJKSTRA'S ALGORITHM IN PLASMA CHEMICAL REACTION ENGINEERING 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006CC-7ACC-0792-793F-EF7018AFB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921079"/>
            <a:ext cx="4754880" cy="52850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617E0-5A47-E865-931A-4A1A94AE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2726421"/>
            <a:ext cx="4754880" cy="3378341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Explore graph theory applications in plasma chemical reaction engineering.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Motivation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Abundant raw materials.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High-energy conditions without high costs.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Rapid energy adjustments.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Challenge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Lack of selectivity at atmospheric pressure.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1E205-0FF8-F159-32D3-4ED8FDC19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9173" y="1918600"/>
            <a:ext cx="4754880" cy="72393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KEY QUESTIONS IN PLASMA CHEMICAL ENGINEERING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3D5B2-9199-2099-857D-E0FD6FBB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9173" y="2726422"/>
            <a:ext cx="4754880" cy="3376180"/>
          </a:xfrm>
        </p:spPr>
        <p:txBody>
          <a:bodyPr>
            <a:normAutofit lnSpcReduction="10000"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Identify important chemical pathways.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Determine disruptive chemical species.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Explore alternative chemical mechanisms.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Investigate potential plasma chemistry.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Understand conditions affecting pathways.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38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4A24-064D-E04A-4B26-020402D8D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117"/>
            <a:ext cx="10515600" cy="5656846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36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ui-sans-serif"/>
              </a:rPr>
              <a:t>METHODOLOGY:</a:t>
            </a: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Building the Graph of a Plasma Chemical Reaction System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Graph Construction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Nodes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Chemical species and reactions.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Edges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Directed edges from reactants to reactions and from reactions to products.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Weighted Edges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Rate coefficients as weights.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Variation of Rate Coefficients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Electron temperature and gas temperature dependencies are quantified as </a:t>
            </a:r>
            <a:r>
              <a:rPr lang="en-US" sz="2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ΔkTe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and </a:t>
            </a:r>
            <a:r>
              <a:rPr lang="en-US" sz="2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ΔkTgas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 algn="l">
              <a:buNone/>
            </a:pPr>
            <a:r>
              <a:rPr lang="en-US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VISUAL REPRESENTATION: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Tool Used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Gephi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Graph Properties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Edge thickness represents reaction rate (log values squared for visualization).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Filtering functions help visualize relationships and significant pathways.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Example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Ozone formation shows plasma sensitivity and pathways for efficient ozone production.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4117916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730</TotalTime>
  <Words>1717</Words>
  <Application>Microsoft Office PowerPoint</Application>
  <PresentationFormat>Widescreen</PresentationFormat>
  <Paragraphs>216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Corbel</vt:lpstr>
      <vt:lpstr>Courier New</vt:lpstr>
      <vt:lpstr>KaTeX_Main</vt:lpstr>
      <vt:lpstr>ui-sans-serif</vt:lpstr>
      <vt:lpstr>Basis</vt:lpstr>
      <vt:lpstr>Computations in Chemical Engineering: Monte Carlo Simulation</vt:lpstr>
      <vt:lpstr>STACKS AND QUEUES DATA STRUCTURES</vt:lpstr>
      <vt:lpstr>LINKED LIST DATA STRUCTURE </vt:lpstr>
      <vt:lpstr> TREE DATA STRUCTURE</vt:lpstr>
      <vt:lpstr> GRAPH DATA STRUCTURE</vt:lpstr>
      <vt:lpstr>DIJKSTRA’S ALGORITHM IN GRAPHS</vt:lpstr>
      <vt:lpstr>PowerPoint Presentation</vt:lpstr>
      <vt:lpstr>APPLYING GRAPH THEORY AND DIJKSTRA'S ALGORITHM IN PLASMA CHEMICAL REACTION ENGINEERING </vt:lpstr>
      <vt:lpstr>PowerPoint Presentation</vt:lpstr>
      <vt:lpstr>PowerPoint Presentation</vt:lpstr>
      <vt:lpstr>PowerPoint Presentation</vt:lpstr>
      <vt:lpstr>   MONTE CARLO SIMULATION - OVERVIEW  </vt:lpstr>
      <vt:lpstr>MONTE CARLO SIMULATION: APPLICATION AND BENEFITS</vt:lpstr>
      <vt:lpstr> FINAL ASSIGNMENT </vt:lpstr>
      <vt:lpstr>CODE FOR MONTE CARLO SIMULATION</vt:lpstr>
      <vt:lpstr>CODE FOR PLOTS</vt:lpstr>
      <vt:lpstr>RESULTS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Computations in Chemical Engineering: Monte Carlo Simulation</dc:title>
  <dc:creator>Bhavishya Gupta</dc:creator>
  <cp:lastModifiedBy>Bhavishya Gupta</cp:lastModifiedBy>
  <cp:revision>5</cp:revision>
  <dcterms:created xsi:type="dcterms:W3CDTF">2024-05-26T05:25:04Z</dcterms:created>
  <dcterms:modified xsi:type="dcterms:W3CDTF">2024-05-26T17:38:35Z</dcterms:modified>
</cp:coreProperties>
</file>