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2723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2327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2327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1692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2327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296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2327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1692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1692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2327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255022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1692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47402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20907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1692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0916" y="106293"/>
            <a:ext cx="1079986" cy="8578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1677" y="1371788"/>
            <a:ext cx="3666744" cy="6997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37361" y="2363913"/>
            <a:ext cx="2533650" cy="846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0" dirty="0"/>
              <a:t>Bhavishya</a:t>
            </a:r>
            <a:r>
              <a:rPr spc="-20" dirty="0"/>
              <a:t> </a:t>
            </a:r>
            <a:r>
              <a:rPr spc="-10" dirty="0"/>
              <a:t>Gupta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UGP</a:t>
            </a:r>
            <a:r>
              <a:rPr spc="20" dirty="0"/>
              <a:t> </a:t>
            </a:r>
            <a:r>
              <a:rPr dirty="0"/>
              <a:t>:</a:t>
            </a:r>
            <a:r>
              <a:rPr spc="25" dirty="0"/>
              <a:t> </a:t>
            </a:r>
            <a:r>
              <a:rPr dirty="0"/>
              <a:t>Catalyst</a:t>
            </a:r>
            <a:r>
              <a:rPr spc="25" dirty="0"/>
              <a:t> </a:t>
            </a:r>
            <a:r>
              <a:rPr spc="-20" dirty="0"/>
              <a:t>Synthesis</a:t>
            </a:r>
            <a:r>
              <a:rPr spc="25" dirty="0"/>
              <a:t> </a:t>
            </a:r>
            <a:r>
              <a:rPr dirty="0"/>
              <a:t>for</a:t>
            </a:r>
            <a:r>
              <a:rPr spc="20" dirty="0"/>
              <a:t> </a:t>
            </a:r>
            <a:r>
              <a:rPr dirty="0"/>
              <a:t>HDS</a:t>
            </a:r>
            <a:r>
              <a:rPr spc="25" dirty="0"/>
              <a:t> </a:t>
            </a:r>
            <a:r>
              <a:rPr spc="-10" dirty="0"/>
              <a:t>Using</a:t>
            </a:r>
            <a:r>
              <a:rPr spc="25" dirty="0"/>
              <a:t> </a:t>
            </a:r>
            <a:r>
              <a:rPr spc="-10" dirty="0"/>
              <a:t>Varied</a:t>
            </a:r>
            <a:r>
              <a:rPr spc="25" dirty="0"/>
              <a:t> </a:t>
            </a:r>
            <a:r>
              <a:rPr dirty="0"/>
              <a:t>Silica</a:t>
            </a:r>
            <a:r>
              <a:rPr spc="25" dirty="0"/>
              <a:t> </a:t>
            </a:r>
            <a:r>
              <a:rPr spc="-10" dirty="0"/>
              <a:t>Supports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‹#›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13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0" dirty="0"/>
              <a:t>Bhavishya</a:t>
            </a:r>
            <a:r>
              <a:rPr spc="-20" dirty="0"/>
              <a:t> </a:t>
            </a:r>
            <a:r>
              <a:rPr spc="-10" dirty="0"/>
              <a:t>Gupta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UGP</a:t>
            </a:r>
            <a:r>
              <a:rPr spc="20" dirty="0"/>
              <a:t> </a:t>
            </a:r>
            <a:r>
              <a:rPr dirty="0"/>
              <a:t>:</a:t>
            </a:r>
            <a:r>
              <a:rPr spc="25" dirty="0"/>
              <a:t> </a:t>
            </a:r>
            <a:r>
              <a:rPr dirty="0"/>
              <a:t>Catalyst</a:t>
            </a:r>
            <a:r>
              <a:rPr spc="25" dirty="0"/>
              <a:t> </a:t>
            </a:r>
            <a:r>
              <a:rPr spc="-20" dirty="0"/>
              <a:t>Synthesis</a:t>
            </a:r>
            <a:r>
              <a:rPr spc="25" dirty="0"/>
              <a:t> </a:t>
            </a:r>
            <a:r>
              <a:rPr dirty="0"/>
              <a:t>for</a:t>
            </a:r>
            <a:r>
              <a:rPr spc="20" dirty="0"/>
              <a:t> </a:t>
            </a:r>
            <a:r>
              <a:rPr dirty="0"/>
              <a:t>HDS</a:t>
            </a:r>
            <a:r>
              <a:rPr spc="25" dirty="0"/>
              <a:t> </a:t>
            </a:r>
            <a:r>
              <a:rPr spc="-10" dirty="0"/>
              <a:t>Using</a:t>
            </a:r>
            <a:r>
              <a:rPr spc="25" dirty="0"/>
              <a:t> </a:t>
            </a:r>
            <a:r>
              <a:rPr spc="-10" dirty="0"/>
              <a:t>Varied</a:t>
            </a:r>
            <a:r>
              <a:rPr spc="25" dirty="0"/>
              <a:t> </a:t>
            </a:r>
            <a:r>
              <a:rPr dirty="0"/>
              <a:t>Silica</a:t>
            </a:r>
            <a:r>
              <a:rPr spc="25" dirty="0"/>
              <a:t> </a:t>
            </a:r>
            <a:r>
              <a:rPr spc="-10" dirty="0"/>
              <a:t>Supports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‹#›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13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0" dirty="0"/>
              <a:t>Bhavishya</a:t>
            </a:r>
            <a:r>
              <a:rPr spc="-20" dirty="0"/>
              <a:t> </a:t>
            </a:r>
            <a:r>
              <a:rPr spc="-10" dirty="0"/>
              <a:t>Gupta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UGP</a:t>
            </a:r>
            <a:r>
              <a:rPr spc="20" dirty="0"/>
              <a:t> </a:t>
            </a:r>
            <a:r>
              <a:rPr dirty="0"/>
              <a:t>:</a:t>
            </a:r>
            <a:r>
              <a:rPr spc="25" dirty="0"/>
              <a:t> </a:t>
            </a:r>
            <a:r>
              <a:rPr dirty="0"/>
              <a:t>Catalyst</a:t>
            </a:r>
            <a:r>
              <a:rPr spc="25" dirty="0"/>
              <a:t> </a:t>
            </a:r>
            <a:r>
              <a:rPr spc="-20" dirty="0"/>
              <a:t>Synthesis</a:t>
            </a:r>
            <a:r>
              <a:rPr spc="25" dirty="0"/>
              <a:t> </a:t>
            </a:r>
            <a:r>
              <a:rPr dirty="0"/>
              <a:t>for</a:t>
            </a:r>
            <a:r>
              <a:rPr spc="20" dirty="0"/>
              <a:t> </a:t>
            </a:r>
            <a:r>
              <a:rPr dirty="0"/>
              <a:t>HDS</a:t>
            </a:r>
            <a:r>
              <a:rPr spc="25" dirty="0"/>
              <a:t> </a:t>
            </a:r>
            <a:r>
              <a:rPr spc="-10" dirty="0"/>
              <a:t>Using</a:t>
            </a:r>
            <a:r>
              <a:rPr spc="25" dirty="0"/>
              <a:t> </a:t>
            </a:r>
            <a:r>
              <a:rPr spc="-10" dirty="0"/>
              <a:t>Varied</a:t>
            </a:r>
            <a:r>
              <a:rPr spc="25" dirty="0"/>
              <a:t> </a:t>
            </a:r>
            <a:r>
              <a:rPr dirty="0"/>
              <a:t>Silica</a:t>
            </a:r>
            <a:r>
              <a:rPr spc="25" dirty="0"/>
              <a:t> </a:t>
            </a:r>
            <a:r>
              <a:rPr spc="-10" dirty="0"/>
              <a:t>Supports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‹#›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13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0" dirty="0"/>
              <a:t>Bhavishya</a:t>
            </a:r>
            <a:r>
              <a:rPr spc="-20" dirty="0"/>
              <a:t> </a:t>
            </a:r>
            <a:r>
              <a:rPr spc="-10" dirty="0"/>
              <a:t>Gupta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UGP</a:t>
            </a:r>
            <a:r>
              <a:rPr spc="20" dirty="0"/>
              <a:t> </a:t>
            </a:r>
            <a:r>
              <a:rPr dirty="0"/>
              <a:t>:</a:t>
            </a:r>
            <a:r>
              <a:rPr spc="25" dirty="0"/>
              <a:t> </a:t>
            </a:r>
            <a:r>
              <a:rPr dirty="0"/>
              <a:t>Catalyst</a:t>
            </a:r>
            <a:r>
              <a:rPr spc="25" dirty="0"/>
              <a:t> </a:t>
            </a:r>
            <a:r>
              <a:rPr spc="-20" dirty="0"/>
              <a:t>Synthesis</a:t>
            </a:r>
            <a:r>
              <a:rPr spc="25" dirty="0"/>
              <a:t> </a:t>
            </a:r>
            <a:r>
              <a:rPr dirty="0"/>
              <a:t>for</a:t>
            </a:r>
            <a:r>
              <a:rPr spc="20" dirty="0"/>
              <a:t> </a:t>
            </a:r>
            <a:r>
              <a:rPr dirty="0"/>
              <a:t>HDS</a:t>
            </a:r>
            <a:r>
              <a:rPr spc="25" dirty="0"/>
              <a:t> </a:t>
            </a:r>
            <a:r>
              <a:rPr spc="-10" dirty="0"/>
              <a:t>Using</a:t>
            </a:r>
            <a:r>
              <a:rPr spc="25" dirty="0"/>
              <a:t> </a:t>
            </a:r>
            <a:r>
              <a:rPr spc="-10" dirty="0"/>
              <a:t>Varied</a:t>
            </a:r>
            <a:r>
              <a:rPr spc="25" dirty="0"/>
              <a:t> </a:t>
            </a:r>
            <a:r>
              <a:rPr dirty="0"/>
              <a:t>Silica</a:t>
            </a:r>
            <a:r>
              <a:rPr spc="25" dirty="0"/>
              <a:t> </a:t>
            </a:r>
            <a:r>
              <a:rPr spc="-10" dirty="0"/>
              <a:t>Supports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‹#›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13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0" dirty="0"/>
              <a:t>Bhavishya</a:t>
            </a:r>
            <a:r>
              <a:rPr spc="-20" dirty="0"/>
              <a:t> </a:t>
            </a:r>
            <a:r>
              <a:rPr spc="-10" dirty="0"/>
              <a:t>Gupta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UGP</a:t>
            </a:r>
            <a:r>
              <a:rPr spc="20" dirty="0"/>
              <a:t> </a:t>
            </a:r>
            <a:r>
              <a:rPr dirty="0"/>
              <a:t>:</a:t>
            </a:r>
            <a:r>
              <a:rPr spc="25" dirty="0"/>
              <a:t> </a:t>
            </a:r>
            <a:r>
              <a:rPr dirty="0"/>
              <a:t>Catalyst</a:t>
            </a:r>
            <a:r>
              <a:rPr spc="25" dirty="0"/>
              <a:t> </a:t>
            </a:r>
            <a:r>
              <a:rPr spc="-20" dirty="0"/>
              <a:t>Synthesis</a:t>
            </a:r>
            <a:r>
              <a:rPr spc="25" dirty="0"/>
              <a:t> </a:t>
            </a:r>
            <a:r>
              <a:rPr dirty="0"/>
              <a:t>for</a:t>
            </a:r>
            <a:r>
              <a:rPr spc="20" dirty="0"/>
              <a:t> </a:t>
            </a:r>
            <a:r>
              <a:rPr dirty="0"/>
              <a:t>HDS</a:t>
            </a:r>
            <a:r>
              <a:rPr spc="25" dirty="0"/>
              <a:t> </a:t>
            </a:r>
            <a:r>
              <a:rPr spc="-10" dirty="0"/>
              <a:t>Using</a:t>
            </a:r>
            <a:r>
              <a:rPr spc="25" dirty="0"/>
              <a:t> </a:t>
            </a:r>
            <a:r>
              <a:rPr spc="-10" dirty="0"/>
              <a:t>Varied</a:t>
            </a:r>
            <a:r>
              <a:rPr spc="25" dirty="0"/>
              <a:t> </a:t>
            </a:r>
            <a:r>
              <a:rPr dirty="0"/>
              <a:t>Silica</a:t>
            </a:r>
            <a:r>
              <a:rPr spc="25" dirty="0"/>
              <a:t> </a:t>
            </a:r>
            <a:r>
              <a:rPr spc="-10" dirty="0"/>
              <a:t>Supports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‹#›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13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2723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2327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2327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1692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2327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2962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2327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1692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1692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23272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255022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1692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47402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20907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1692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2527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5750" y="529817"/>
            <a:ext cx="4037329" cy="2369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63766" y="3313532"/>
            <a:ext cx="59436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0" dirty="0"/>
              <a:t>Bhavishya</a:t>
            </a:r>
            <a:r>
              <a:rPr spc="-20" dirty="0"/>
              <a:t> </a:t>
            </a:r>
            <a:r>
              <a:rPr spc="-10" dirty="0"/>
              <a:t>Gupta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223327" y="3313532"/>
            <a:ext cx="216154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UGP</a:t>
            </a:r>
            <a:r>
              <a:rPr spc="20" dirty="0"/>
              <a:t> </a:t>
            </a:r>
            <a:r>
              <a:rPr dirty="0"/>
              <a:t>:</a:t>
            </a:r>
            <a:r>
              <a:rPr spc="25" dirty="0"/>
              <a:t> </a:t>
            </a:r>
            <a:r>
              <a:rPr dirty="0"/>
              <a:t>Catalyst</a:t>
            </a:r>
            <a:r>
              <a:rPr spc="25" dirty="0"/>
              <a:t> </a:t>
            </a:r>
            <a:r>
              <a:rPr spc="-20" dirty="0"/>
              <a:t>Synthesis</a:t>
            </a:r>
            <a:r>
              <a:rPr spc="25" dirty="0"/>
              <a:t> </a:t>
            </a:r>
            <a:r>
              <a:rPr dirty="0"/>
              <a:t>for</a:t>
            </a:r>
            <a:r>
              <a:rPr spc="20" dirty="0"/>
              <a:t> </a:t>
            </a:r>
            <a:r>
              <a:rPr dirty="0"/>
              <a:t>HDS</a:t>
            </a:r>
            <a:r>
              <a:rPr spc="25" dirty="0"/>
              <a:t> </a:t>
            </a:r>
            <a:r>
              <a:rPr spc="-10" dirty="0"/>
              <a:t>Using</a:t>
            </a:r>
            <a:r>
              <a:rPr spc="25" dirty="0"/>
              <a:t> </a:t>
            </a:r>
            <a:r>
              <a:rPr spc="-10" dirty="0"/>
              <a:t>Varied</a:t>
            </a:r>
            <a:r>
              <a:rPr spc="25" dirty="0"/>
              <a:t> </a:t>
            </a:r>
            <a:r>
              <a:rPr dirty="0"/>
              <a:t>Silica</a:t>
            </a:r>
            <a:r>
              <a:rPr spc="25" dirty="0"/>
              <a:t> </a:t>
            </a:r>
            <a:r>
              <a:rPr spc="-10" dirty="0"/>
              <a:t>Supports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93819" y="3313532"/>
            <a:ext cx="28130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‹#›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13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GZxKVMlEh1vK-BHvo5n-7uvyFLOV5113/view?usp=drivesdk" TargetMode="Externa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9.png" /><Relationship Id="rId5" Type="http://schemas.openxmlformats.org/officeDocument/2006/relationships/image" Target="../media/image18.png" /><Relationship Id="rId4" Type="http://schemas.openxmlformats.org/officeDocument/2006/relationships/image" Target="../media/image17.pn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bhavishyap22@iitk.ac.in" TargetMode="Externa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0.png" /><Relationship Id="rId5" Type="http://schemas.openxmlformats.org/officeDocument/2006/relationships/image" Target="../media/image9.png" /><Relationship Id="rId4" Type="http://schemas.openxmlformats.org/officeDocument/2006/relationships/image" Target="../media/image8.png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5.png" /><Relationship Id="rId5" Type="http://schemas.openxmlformats.org/officeDocument/2006/relationships/image" Target="../media/image14.png" /><Relationship Id="rId4" Type="http://schemas.openxmlformats.org/officeDocument/2006/relationships/image" Target="../media/image13.pn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indent="504190">
              <a:lnSpc>
                <a:spcPct val="106700"/>
              </a:lnSpc>
              <a:spcBef>
                <a:spcPts val="20"/>
              </a:spcBef>
            </a:pPr>
            <a:r>
              <a:rPr b="1" dirty="0">
                <a:latin typeface="Arial"/>
                <a:cs typeface="Arial"/>
              </a:rPr>
              <a:t>Under</a:t>
            </a:r>
            <a:r>
              <a:rPr b="1" spc="6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Graduate</a:t>
            </a:r>
            <a:r>
              <a:rPr b="1" spc="7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Project</a:t>
            </a:r>
            <a:r>
              <a:rPr b="1" spc="65" dirty="0">
                <a:latin typeface="Arial"/>
                <a:cs typeface="Arial"/>
              </a:rPr>
              <a:t> (UGP) </a:t>
            </a:r>
            <a:r>
              <a:rPr b="1" dirty="0">
                <a:latin typeface="Arial"/>
                <a:cs typeface="Arial"/>
              </a:rPr>
              <a:t>Catalyst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-45" dirty="0">
                <a:latin typeface="Arial"/>
                <a:cs typeface="Arial"/>
              </a:rPr>
              <a:t>Synthesis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For</a:t>
            </a:r>
            <a:r>
              <a:rPr b="1" spc="10" dirty="0">
                <a:latin typeface="Arial"/>
                <a:cs typeface="Arial"/>
              </a:rPr>
              <a:t> </a:t>
            </a:r>
            <a:r>
              <a:rPr b="1" spc="-25" dirty="0">
                <a:latin typeface="Arial"/>
                <a:cs typeface="Arial"/>
              </a:rPr>
              <a:t>Hydrodesulfurization</a:t>
            </a:r>
          </a:p>
          <a:p>
            <a:pPr marL="648970">
              <a:lnSpc>
                <a:spcPct val="100000"/>
              </a:lnSpc>
              <a:spcBef>
                <a:spcPts val="114"/>
              </a:spcBef>
            </a:pPr>
            <a:r>
              <a:rPr b="1" spc="-10" dirty="0">
                <a:latin typeface="Arial"/>
                <a:cs typeface="Arial"/>
              </a:rPr>
              <a:t>Using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Varied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20" dirty="0">
                <a:latin typeface="Arial"/>
                <a:cs typeface="Arial"/>
              </a:rPr>
              <a:t>Silica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Supports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328930">
              <a:lnSpc>
                <a:spcPct val="102600"/>
              </a:lnSpc>
              <a:spcBef>
                <a:spcPts val="55"/>
              </a:spcBef>
            </a:pPr>
            <a:r>
              <a:rPr dirty="0">
                <a:solidFill>
                  <a:srgbClr val="000000"/>
                </a:solidFill>
              </a:rPr>
              <a:t>By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:</a:t>
            </a:r>
            <a:r>
              <a:rPr spc="80" dirty="0">
                <a:solidFill>
                  <a:srgbClr val="000000"/>
                </a:solidFill>
              </a:rPr>
              <a:t> </a:t>
            </a:r>
            <a:r>
              <a:rPr spc="-35" dirty="0">
                <a:solidFill>
                  <a:srgbClr val="000000"/>
                </a:solidFill>
              </a:rPr>
              <a:t>Bhavishya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Gupta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(220295) </a:t>
            </a:r>
            <a:r>
              <a:rPr spc="-25" dirty="0">
                <a:solidFill>
                  <a:srgbClr val="000000"/>
                </a:solidFill>
              </a:rPr>
              <a:t>Under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the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spc="-35" dirty="0">
                <a:solidFill>
                  <a:srgbClr val="000000"/>
                </a:solidFill>
              </a:rPr>
              <a:t>Guidance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Prof.</a:t>
            </a:r>
            <a:r>
              <a:rPr spc="5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Sri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spc="-40" dirty="0">
                <a:solidFill>
                  <a:srgbClr val="000000"/>
                </a:solidFill>
              </a:rPr>
              <a:t>Sivakumar</a:t>
            </a:r>
          </a:p>
          <a:p>
            <a:pPr marL="418465">
              <a:lnSpc>
                <a:spcPct val="100000"/>
              </a:lnSpc>
              <a:spcBef>
                <a:spcPts val="35"/>
              </a:spcBef>
            </a:pPr>
            <a:r>
              <a:rPr spc="-30" dirty="0">
                <a:solidFill>
                  <a:srgbClr val="000000"/>
                </a:solidFill>
              </a:rPr>
              <a:t>Mentored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35" dirty="0">
                <a:solidFill>
                  <a:srgbClr val="000000"/>
                </a:solidFill>
              </a:rPr>
              <a:t>by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45" dirty="0">
                <a:solidFill>
                  <a:srgbClr val="000000"/>
                </a:solidFill>
              </a:rPr>
              <a:t>Dhyananand</a:t>
            </a:r>
            <a:r>
              <a:rPr spc="-25" dirty="0">
                <a:solidFill>
                  <a:srgbClr val="000000"/>
                </a:solidFill>
              </a:rPr>
              <a:t> Sir</a:t>
            </a: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pc="-25" dirty="0">
              <a:solidFill>
                <a:srgbClr val="000000"/>
              </a:solidFill>
            </a:endParaRPr>
          </a:p>
          <a:p>
            <a:pPr marL="269240">
              <a:lnSpc>
                <a:spcPct val="100000"/>
              </a:lnSpc>
            </a:pPr>
            <a:r>
              <a:rPr sz="800" dirty="0">
                <a:solidFill>
                  <a:srgbClr val="000000"/>
                </a:solidFill>
                <a:latin typeface="Arial MT"/>
                <a:cs typeface="Arial MT"/>
              </a:rPr>
              <a:t>Indian</a:t>
            </a:r>
            <a:r>
              <a:rPr sz="800" spc="6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000000"/>
                </a:solidFill>
                <a:latin typeface="Arial MT"/>
                <a:cs typeface="Arial MT"/>
              </a:rPr>
              <a:t>Institute</a:t>
            </a:r>
            <a:r>
              <a:rPr sz="800" spc="7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000000"/>
                </a:solidFill>
                <a:latin typeface="Arial MT"/>
                <a:cs typeface="Arial MT"/>
              </a:rPr>
              <a:t>Of</a:t>
            </a:r>
            <a:r>
              <a:rPr sz="800" spc="7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000000"/>
                </a:solidFill>
                <a:latin typeface="Arial MT"/>
                <a:cs typeface="Arial MT"/>
              </a:rPr>
              <a:t>Technology</a:t>
            </a:r>
            <a:r>
              <a:rPr sz="800" spc="7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800" spc="50" dirty="0">
                <a:solidFill>
                  <a:srgbClr val="000000"/>
                </a:solidFill>
                <a:latin typeface="Arial MT"/>
                <a:cs typeface="Arial MT"/>
              </a:rPr>
              <a:t>(IIT)</a:t>
            </a:r>
            <a:r>
              <a:rPr sz="800" spc="7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000000"/>
                </a:solidFill>
                <a:latin typeface="Arial MT"/>
                <a:cs typeface="Arial MT"/>
              </a:rPr>
              <a:t>Kanpur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12007"/>
            <a:ext cx="4562475" cy="144145"/>
            <a:chOff x="0" y="3312007"/>
            <a:chExt cx="4562475" cy="144145"/>
          </a:xfrm>
        </p:grpSpPr>
        <p:sp>
          <p:nvSpPr>
            <p:cNvPr id="5" name="object 5"/>
            <p:cNvSpPr/>
            <p:nvPr/>
          </p:nvSpPr>
          <p:spPr>
            <a:xfrm>
              <a:off x="0" y="3312007"/>
              <a:ext cx="922019" cy="144145"/>
            </a:xfrm>
            <a:custGeom>
              <a:avLst/>
              <a:gdLst/>
              <a:ahLst/>
              <a:cxnLst/>
              <a:rect l="l" t="t" r="r" b="b"/>
              <a:pathLst>
                <a:path w="922019" h="144145">
                  <a:moveTo>
                    <a:pt x="921588" y="0"/>
                  </a:moveTo>
                  <a:lnTo>
                    <a:pt x="0" y="0"/>
                  </a:lnTo>
                  <a:lnTo>
                    <a:pt x="0" y="143992"/>
                  </a:lnTo>
                  <a:lnTo>
                    <a:pt x="921588" y="143992"/>
                  </a:lnTo>
                  <a:lnTo>
                    <a:pt x="921588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21588" y="3312007"/>
              <a:ext cx="2765425" cy="144145"/>
            </a:xfrm>
            <a:custGeom>
              <a:avLst/>
              <a:gdLst/>
              <a:ahLst/>
              <a:cxnLst/>
              <a:rect l="l" t="t" r="r" b="b"/>
              <a:pathLst>
                <a:path w="2765425" h="144145">
                  <a:moveTo>
                    <a:pt x="2764828" y="0"/>
                  </a:moveTo>
                  <a:lnTo>
                    <a:pt x="0" y="0"/>
                  </a:lnTo>
                  <a:lnTo>
                    <a:pt x="0" y="143992"/>
                  </a:lnTo>
                  <a:lnTo>
                    <a:pt x="2764828" y="143992"/>
                  </a:lnTo>
                  <a:lnTo>
                    <a:pt x="2764828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86416" y="3312007"/>
              <a:ext cx="875665" cy="144145"/>
            </a:xfrm>
            <a:custGeom>
              <a:avLst/>
              <a:gdLst/>
              <a:ahLst/>
              <a:cxnLst/>
              <a:rect l="l" t="t" r="r" b="b"/>
              <a:pathLst>
                <a:path w="875664" h="144145">
                  <a:moveTo>
                    <a:pt x="875525" y="0"/>
                  </a:moveTo>
                  <a:lnTo>
                    <a:pt x="0" y="0"/>
                  </a:lnTo>
                  <a:lnTo>
                    <a:pt x="0" y="143992"/>
                  </a:lnTo>
                  <a:lnTo>
                    <a:pt x="875525" y="143992"/>
                  </a:lnTo>
                  <a:lnTo>
                    <a:pt x="87552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Bhavishya</a:t>
            </a:r>
            <a:r>
              <a:rPr spc="-20" dirty="0"/>
              <a:t> </a:t>
            </a:r>
            <a:r>
              <a:rPr spc="-10" dirty="0"/>
              <a:t>Gupta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UGP</a:t>
            </a:r>
            <a:r>
              <a:rPr spc="20" dirty="0"/>
              <a:t> </a:t>
            </a:r>
            <a:r>
              <a:rPr dirty="0"/>
              <a:t>:</a:t>
            </a:r>
            <a:r>
              <a:rPr spc="25" dirty="0"/>
              <a:t> </a:t>
            </a:r>
            <a:r>
              <a:rPr dirty="0"/>
              <a:t>Catalyst</a:t>
            </a:r>
            <a:r>
              <a:rPr spc="25" dirty="0"/>
              <a:t> </a:t>
            </a:r>
            <a:r>
              <a:rPr spc="-20" dirty="0"/>
              <a:t>Synthesis</a:t>
            </a:r>
            <a:r>
              <a:rPr spc="25" dirty="0"/>
              <a:t> </a:t>
            </a:r>
            <a:r>
              <a:rPr dirty="0"/>
              <a:t>for</a:t>
            </a:r>
            <a:r>
              <a:rPr spc="20" dirty="0"/>
              <a:t> </a:t>
            </a:r>
            <a:r>
              <a:rPr dirty="0"/>
              <a:t>HDS</a:t>
            </a:r>
            <a:r>
              <a:rPr spc="25" dirty="0"/>
              <a:t> </a:t>
            </a:r>
            <a:r>
              <a:rPr spc="-10" dirty="0"/>
              <a:t>Using</a:t>
            </a:r>
            <a:r>
              <a:rPr spc="25" dirty="0"/>
              <a:t> </a:t>
            </a:r>
            <a:r>
              <a:rPr spc="-10" dirty="0"/>
              <a:t>Varied</a:t>
            </a:r>
            <a:r>
              <a:rPr spc="25" dirty="0"/>
              <a:t> </a:t>
            </a:r>
            <a:r>
              <a:rPr dirty="0"/>
              <a:t>Silica</a:t>
            </a:r>
            <a:r>
              <a:rPr spc="25" dirty="0"/>
              <a:t> </a:t>
            </a:r>
            <a:r>
              <a:rPr spc="-10" dirty="0"/>
              <a:t>Supports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1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13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14391"/>
            <a:ext cx="4565650" cy="241935"/>
            <a:chOff x="0" y="3214391"/>
            <a:chExt cx="4565650" cy="241935"/>
          </a:xfrm>
        </p:grpSpPr>
        <p:sp>
          <p:nvSpPr>
            <p:cNvPr id="3" name="object 3"/>
            <p:cNvSpPr/>
            <p:nvPr/>
          </p:nvSpPr>
          <p:spPr>
            <a:xfrm>
              <a:off x="0" y="3312007"/>
              <a:ext cx="922019" cy="144145"/>
            </a:xfrm>
            <a:custGeom>
              <a:avLst/>
              <a:gdLst/>
              <a:ahLst/>
              <a:cxnLst/>
              <a:rect l="l" t="t" r="r" b="b"/>
              <a:pathLst>
                <a:path w="922019" h="144145">
                  <a:moveTo>
                    <a:pt x="921588" y="0"/>
                  </a:moveTo>
                  <a:lnTo>
                    <a:pt x="0" y="0"/>
                  </a:lnTo>
                  <a:lnTo>
                    <a:pt x="0" y="143992"/>
                  </a:lnTo>
                  <a:lnTo>
                    <a:pt x="921588" y="143992"/>
                  </a:lnTo>
                  <a:lnTo>
                    <a:pt x="921588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1588" y="3312007"/>
              <a:ext cx="2765425" cy="144145"/>
            </a:xfrm>
            <a:custGeom>
              <a:avLst/>
              <a:gdLst/>
              <a:ahLst/>
              <a:cxnLst/>
              <a:rect l="l" t="t" r="r" b="b"/>
              <a:pathLst>
                <a:path w="2765425" h="144145">
                  <a:moveTo>
                    <a:pt x="2764828" y="0"/>
                  </a:moveTo>
                  <a:lnTo>
                    <a:pt x="0" y="0"/>
                  </a:lnTo>
                  <a:lnTo>
                    <a:pt x="0" y="143992"/>
                  </a:lnTo>
                  <a:lnTo>
                    <a:pt x="2764828" y="143992"/>
                  </a:lnTo>
                  <a:lnTo>
                    <a:pt x="2764828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86416" y="3312007"/>
              <a:ext cx="875665" cy="144145"/>
            </a:xfrm>
            <a:custGeom>
              <a:avLst/>
              <a:gdLst/>
              <a:ahLst/>
              <a:cxnLst/>
              <a:rect l="l" t="t" r="r" b="b"/>
              <a:pathLst>
                <a:path w="875664" h="144145">
                  <a:moveTo>
                    <a:pt x="875525" y="0"/>
                  </a:moveTo>
                  <a:lnTo>
                    <a:pt x="0" y="0"/>
                  </a:lnTo>
                  <a:lnTo>
                    <a:pt x="0" y="143992"/>
                  </a:lnTo>
                  <a:lnTo>
                    <a:pt x="875525" y="143992"/>
                  </a:lnTo>
                  <a:lnTo>
                    <a:pt x="87552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Calculations</a:t>
            </a:r>
            <a:r>
              <a:rPr spc="-60" dirty="0"/>
              <a:t> </a:t>
            </a:r>
            <a:r>
              <a:rPr spc="-30" dirty="0"/>
              <a:t>and</a:t>
            </a:r>
            <a:r>
              <a:rPr spc="-55" dirty="0"/>
              <a:t> </a:t>
            </a:r>
            <a:r>
              <a:rPr spc="-25" dirty="0"/>
              <a:t>Results</a:t>
            </a:r>
            <a:r>
              <a:rPr spc="-60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spc="-20" dirty="0"/>
              <a:t>Support</a:t>
            </a:r>
            <a:r>
              <a:rPr spc="-55" dirty="0"/>
              <a:t> </a:t>
            </a:r>
            <a:r>
              <a:rPr spc="-30" dirty="0"/>
              <a:t>and</a:t>
            </a:r>
            <a:r>
              <a:rPr spc="-60" dirty="0"/>
              <a:t> </a:t>
            </a:r>
            <a:r>
              <a:rPr spc="-10" dirty="0"/>
              <a:t>Catalysts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8544" y="439758"/>
            <a:ext cx="4331335" cy="1077595"/>
            <a:chOff x="138544" y="439758"/>
            <a:chExt cx="4331335" cy="1077595"/>
          </a:xfrm>
        </p:grpSpPr>
        <p:sp>
          <p:nvSpPr>
            <p:cNvPr id="8" name="object 8"/>
            <p:cNvSpPr/>
            <p:nvPr/>
          </p:nvSpPr>
          <p:spPr>
            <a:xfrm>
              <a:off x="138544" y="439758"/>
              <a:ext cx="4331335" cy="1077595"/>
            </a:xfrm>
            <a:custGeom>
              <a:avLst/>
              <a:gdLst/>
              <a:ahLst/>
              <a:cxnLst/>
              <a:rect l="l" t="t" r="r" b="b"/>
              <a:pathLst>
                <a:path w="4331335" h="1077595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1023599"/>
                  </a:lnTo>
                  <a:lnTo>
                    <a:pt x="4243" y="1044619"/>
                  </a:lnTo>
                  <a:lnTo>
                    <a:pt x="15816" y="1061783"/>
                  </a:lnTo>
                  <a:lnTo>
                    <a:pt x="32980" y="1073356"/>
                  </a:lnTo>
                  <a:lnTo>
                    <a:pt x="54000" y="1077599"/>
                  </a:lnTo>
                  <a:lnTo>
                    <a:pt x="4276964" y="1077599"/>
                  </a:lnTo>
                  <a:lnTo>
                    <a:pt x="4297984" y="1073356"/>
                  </a:lnTo>
                  <a:lnTo>
                    <a:pt x="4315148" y="1061783"/>
                  </a:lnTo>
                  <a:lnTo>
                    <a:pt x="4326721" y="1044619"/>
                  </a:lnTo>
                  <a:lnTo>
                    <a:pt x="4330965" y="1023599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8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544" y="643972"/>
              <a:ext cx="4295140" cy="855980"/>
            </a:xfrm>
            <a:custGeom>
              <a:avLst/>
              <a:gdLst/>
              <a:ahLst/>
              <a:cxnLst/>
              <a:rect l="l" t="t" r="r" b="b"/>
              <a:pathLst>
                <a:path w="4295140" h="855980">
                  <a:moveTo>
                    <a:pt x="4294965" y="0"/>
                  </a:moveTo>
                  <a:lnTo>
                    <a:pt x="0" y="0"/>
                  </a:lnTo>
                  <a:lnTo>
                    <a:pt x="0" y="819385"/>
                  </a:lnTo>
                  <a:lnTo>
                    <a:pt x="2829" y="833398"/>
                  </a:lnTo>
                  <a:lnTo>
                    <a:pt x="10544" y="844841"/>
                  </a:lnTo>
                  <a:lnTo>
                    <a:pt x="21987" y="852557"/>
                  </a:lnTo>
                  <a:lnTo>
                    <a:pt x="36000" y="855386"/>
                  </a:lnTo>
                  <a:lnTo>
                    <a:pt x="4258965" y="855386"/>
                  </a:lnTo>
                  <a:lnTo>
                    <a:pt x="4272978" y="852557"/>
                  </a:lnTo>
                  <a:lnTo>
                    <a:pt x="4284421" y="844841"/>
                  </a:lnTo>
                  <a:lnTo>
                    <a:pt x="4292136" y="833398"/>
                  </a:lnTo>
                  <a:lnTo>
                    <a:pt x="4294965" y="819385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3850" y="346771"/>
            <a:ext cx="3961129" cy="105854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Overview</a:t>
            </a:r>
            <a:endParaRPr sz="1100">
              <a:latin typeface="Tahoma"/>
              <a:cs typeface="Tahoma"/>
            </a:endParaRPr>
          </a:p>
          <a:p>
            <a:pPr marL="12700" marR="5080" algn="just">
              <a:lnSpc>
                <a:spcPct val="102600"/>
              </a:lnSpc>
              <a:spcBef>
                <a:spcPts val="675"/>
              </a:spcBef>
            </a:pPr>
            <a:r>
              <a:rPr sz="1100" dirty="0">
                <a:latin typeface="Tahoma"/>
                <a:cs typeface="Tahoma"/>
              </a:rPr>
              <a:t>I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have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written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55" dirty="0">
                <a:latin typeface="Tahoma"/>
                <a:cs typeface="Tahoma"/>
              </a:rPr>
              <a:t>MATLAB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code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calculate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support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and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active </a:t>
            </a:r>
            <a:r>
              <a:rPr sz="1100" dirty="0">
                <a:latin typeface="Tahoma"/>
                <a:cs typeface="Tahoma"/>
              </a:rPr>
              <a:t>material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required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achieve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10" dirty="0">
                <a:latin typeface="Tahoma"/>
                <a:cs typeface="Tahoma"/>
              </a:rPr>
              <a:t> specific </a:t>
            </a:r>
            <a:r>
              <a:rPr sz="1100" dirty="0">
                <a:latin typeface="Tahoma"/>
                <a:cs typeface="Tahoma"/>
              </a:rPr>
              <a:t>catalyst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composition.</a:t>
            </a:r>
            <a:r>
              <a:rPr sz="1100" spc="27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 </a:t>
            </a:r>
            <a:r>
              <a:rPr sz="1100" dirty="0">
                <a:latin typeface="Tahoma"/>
                <a:cs typeface="Tahoma"/>
              </a:rPr>
              <a:t>code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includes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comments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clarity,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making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easy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modify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 </a:t>
            </a:r>
            <a:r>
              <a:rPr sz="1100" spc="-35" dirty="0">
                <a:latin typeface="Tahoma"/>
                <a:cs typeface="Tahoma"/>
              </a:rPr>
              <a:t>different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catalyst </a:t>
            </a:r>
            <a:r>
              <a:rPr sz="1100" spc="-10" dirty="0">
                <a:latin typeface="Tahoma"/>
                <a:cs typeface="Tahoma"/>
              </a:rPr>
              <a:t>weights.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8544" y="1603376"/>
            <a:ext cx="4331335" cy="760730"/>
            <a:chOff x="138544" y="1603376"/>
            <a:chExt cx="4331335" cy="760730"/>
          </a:xfrm>
        </p:grpSpPr>
        <p:sp>
          <p:nvSpPr>
            <p:cNvPr id="12" name="object 12"/>
            <p:cNvSpPr/>
            <p:nvPr/>
          </p:nvSpPr>
          <p:spPr>
            <a:xfrm>
              <a:off x="138544" y="1603376"/>
              <a:ext cx="4331335" cy="760730"/>
            </a:xfrm>
            <a:custGeom>
              <a:avLst/>
              <a:gdLst/>
              <a:ahLst/>
              <a:cxnLst/>
              <a:rect l="l" t="t" r="r" b="b"/>
              <a:pathLst>
                <a:path w="4331335" h="760730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706385"/>
                  </a:lnTo>
                  <a:lnTo>
                    <a:pt x="4243" y="727404"/>
                  </a:lnTo>
                  <a:lnTo>
                    <a:pt x="15816" y="744569"/>
                  </a:lnTo>
                  <a:lnTo>
                    <a:pt x="32980" y="756142"/>
                  </a:lnTo>
                  <a:lnTo>
                    <a:pt x="54000" y="760385"/>
                  </a:lnTo>
                  <a:lnTo>
                    <a:pt x="4276964" y="760385"/>
                  </a:lnTo>
                  <a:lnTo>
                    <a:pt x="4297984" y="756142"/>
                  </a:lnTo>
                  <a:lnTo>
                    <a:pt x="4315148" y="744569"/>
                  </a:lnTo>
                  <a:lnTo>
                    <a:pt x="4326721" y="727404"/>
                  </a:lnTo>
                  <a:lnTo>
                    <a:pt x="4330965" y="70638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8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6544" y="1834530"/>
              <a:ext cx="4295140" cy="511809"/>
            </a:xfrm>
            <a:custGeom>
              <a:avLst/>
              <a:gdLst/>
              <a:ahLst/>
              <a:cxnLst/>
              <a:rect l="l" t="t" r="r" b="b"/>
              <a:pathLst>
                <a:path w="4295140" h="511810">
                  <a:moveTo>
                    <a:pt x="4294965" y="0"/>
                  </a:moveTo>
                  <a:lnTo>
                    <a:pt x="0" y="0"/>
                  </a:lnTo>
                  <a:lnTo>
                    <a:pt x="0" y="475231"/>
                  </a:lnTo>
                  <a:lnTo>
                    <a:pt x="2829" y="489244"/>
                  </a:lnTo>
                  <a:lnTo>
                    <a:pt x="10544" y="500687"/>
                  </a:lnTo>
                  <a:lnTo>
                    <a:pt x="21987" y="508403"/>
                  </a:lnTo>
                  <a:lnTo>
                    <a:pt x="36000" y="511232"/>
                  </a:lnTo>
                  <a:lnTo>
                    <a:pt x="4258965" y="511232"/>
                  </a:lnTo>
                  <a:lnTo>
                    <a:pt x="4272978" y="508403"/>
                  </a:lnTo>
                  <a:lnTo>
                    <a:pt x="4284421" y="500687"/>
                  </a:lnTo>
                  <a:lnTo>
                    <a:pt x="4292136" y="489244"/>
                  </a:lnTo>
                  <a:lnTo>
                    <a:pt x="4294965" y="47523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E5F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23850" y="1602357"/>
            <a:ext cx="3959860" cy="648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Key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Features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890"/>
              </a:spcBef>
            </a:pPr>
            <a:r>
              <a:rPr sz="1100" spc="-30" dirty="0">
                <a:latin typeface="Tahoma"/>
                <a:cs typeface="Tahoma"/>
              </a:rPr>
              <a:t>Well-</a:t>
            </a:r>
            <a:r>
              <a:rPr sz="1100" spc="-55" dirty="0">
                <a:latin typeface="Tahoma"/>
                <a:cs typeface="Tahoma"/>
              </a:rPr>
              <a:t>commented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easy</a:t>
            </a:r>
            <a:r>
              <a:rPr sz="1100" spc="-40" dirty="0">
                <a:latin typeface="Tahoma"/>
                <a:cs typeface="Tahoma"/>
              </a:rPr>
              <a:t> understanding</a:t>
            </a:r>
            <a:r>
              <a:rPr sz="1100" spc="27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Dynamic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–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modified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any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catalyst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weight</a:t>
            </a:r>
            <a:r>
              <a:rPr sz="1100" spc="254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Provides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clear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numerical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results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38544" y="2449799"/>
            <a:ext cx="4331335" cy="706755"/>
            <a:chOff x="138544" y="2449799"/>
            <a:chExt cx="4331335" cy="706755"/>
          </a:xfrm>
        </p:grpSpPr>
        <p:sp>
          <p:nvSpPr>
            <p:cNvPr id="16" name="object 16"/>
            <p:cNvSpPr/>
            <p:nvPr/>
          </p:nvSpPr>
          <p:spPr>
            <a:xfrm>
              <a:off x="138544" y="2449799"/>
              <a:ext cx="4331335" cy="706755"/>
            </a:xfrm>
            <a:custGeom>
              <a:avLst/>
              <a:gdLst/>
              <a:ahLst/>
              <a:cxnLst/>
              <a:rect l="l" t="t" r="r" b="b"/>
              <a:pathLst>
                <a:path w="4331335" h="706755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52505"/>
                  </a:lnTo>
                  <a:lnTo>
                    <a:pt x="4243" y="673525"/>
                  </a:lnTo>
                  <a:lnTo>
                    <a:pt x="15816" y="690689"/>
                  </a:lnTo>
                  <a:lnTo>
                    <a:pt x="32980" y="702262"/>
                  </a:lnTo>
                  <a:lnTo>
                    <a:pt x="54000" y="706506"/>
                  </a:lnTo>
                  <a:lnTo>
                    <a:pt x="4276964" y="706506"/>
                  </a:lnTo>
                  <a:lnTo>
                    <a:pt x="4297984" y="702262"/>
                  </a:lnTo>
                  <a:lnTo>
                    <a:pt x="4315148" y="690689"/>
                  </a:lnTo>
                  <a:lnTo>
                    <a:pt x="4326721" y="673525"/>
                  </a:lnTo>
                  <a:lnTo>
                    <a:pt x="4330965" y="65250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8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FFF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6544" y="2654013"/>
              <a:ext cx="4295140" cy="484505"/>
            </a:xfrm>
            <a:custGeom>
              <a:avLst/>
              <a:gdLst/>
              <a:ahLst/>
              <a:cxnLst/>
              <a:rect l="l" t="t" r="r" b="b"/>
              <a:pathLst>
                <a:path w="4295140" h="484505">
                  <a:moveTo>
                    <a:pt x="4294965" y="0"/>
                  </a:moveTo>
                  <a:lnTo>
                    <a:pt x="0" y="0"/>
                  </a:lnTo>
                  <a:lnTo>
                    <a:pt x="0" y="448292"/>
                  </a:lnTo>
                  <a:lnTo>
                    <a:pt x="2829" y="462305"/>
                  </a:lnTo>
                  <a:lnTo>
                    <a:pt x="10544" y="473748"/>
                  </a:lnTo>
                  <a:lnTo>
                    <a:pt x="21987" y="481463"/>
                  </a:lnTo>
                  <a:lnTo>
                    <a:pt x="36000" y="484292"/>
                  </a:lnTo>
                  <a:lnTo>
                    <a:pt x="4258965" y="484292"/>
                  </a:lnTo>
                  <a:lnTo>
                    <a:pt x="4272978" y="481463"/>
                  </a:lnTo>
                  <a:lnTo>
                    <a:pt x="4284421" y="473748"/>
                  </a:lnTo>
                  <a:lnTo>
                    <a:pt x="4292136" y="462305"/>
                  </a:lnTo>
                  <a:lnTo>
                    <a:pt x="4294965" y="448292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FF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23850" y="2356825"/>
            <a:ext cx="3267075" cy="71437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Download</a:t>
            </a: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Tahoma"/>
                <a:cs typeface="Tahoma"/>
              </a:rPr>
              <a:t>MATLAB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100" spc="-10" dirty="0">
                <a:latin typeface="Tahoma"/>
                <a:cs typeface="Tahoma"/>
              </a:rPr>
              <a:t>For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detailed </a:t>
            </a:r>
            <a:r>
              <a:rPr sz="1100" spc="55" dirty="0">
                <a:latin typeface="Tahoma"/>
                <a:cs typeface="Tahoma"/>
              </a:rPr>
              <a:t>MATLAB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calculations, </a:t>
            </a:r>
            <a:r>
              <a:rPr sz="1100" dirty="0">
                <a:latin typeface="Tahoma"/>
                <a:cs typeface="Tahoma"/>
              </a:rPr>
              <a:t>click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link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below:</a:t>
            </a:r>
            <a:endParaRPr sz="1100">
              <a:latin typeface="Tahoma"/>
              <a:cs typeface="Tahoma"/>
            </a:endParaRPr>
          </a:p>
          <a:p>
            <a:pPr marL="1148715">
              <a:lnSpc>
                <a:spcPct val="100000"/>
              </a:lnSpc>
              <a:spcBef>
                <a:spcPts val="35"/>
              </a:spcBef>
            </a:pPr>
            <a:r>
              <a:rPr sz="1100" b="1" spc="-40" dirty="0">
                <a:latin typeface="Arial"/>
                <a:cs typeface="Arial"/>
                <a:hlinkClick r:id="rId2"/>
              </a:rPr>
              <a:t>Download</a:t>
            </a:r>
            <a:r>
              <a:rPr sz="1100" b="1" spc="105" dirty="0">
                <a:latin typeface="Arial"/>
                <a:cs typeface="Arial"/>
                <a:hlinkClick r:id="rId2"/>
              </a:rPr>
              <a:t> </a:t>
            </a:r>
            <a:r>
              <a:rPr sz="1100" b="1" dirty="0">
                <a:latin typeface="Arial"/>
                <a:cs typeface="Arial"/>
                <a:hlinkClick r:id="rId2"/>
              </a:rPr>
              <a:t>MATLAB</a:t>
            </a:r>
            <a:r>
              <a:rPr sz="1100" b="1" spc="110" dirty="0">
                <a:latin typeface="Arial"/>
                <a:cs typeface="Arial"/>
                <a:hlinkClick r:id="rId2"/>
              </a:rPr>
              <a:t> </a:t>
            </a:r>
            <a:r>
              <a:rPr sz="1100" b="1" spc="-20" dirty="0">
                <a:latin typeface="Arial"/>
                <a:cs typeface="Arial"/>
                <a:hlinkClick r:id="rId2"/>
              </a:rPr>
              <a:t>Code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Bhavishya</a:t>
            </a:r>
            <a:r>
              <a:rPr spc="-20" dirty="0"/>
              <a:t> </a:t>
            </a:r>
            <a:r>
              <a:rPr spc="-10" dirty="0"/>
              <a:t>Gupta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UGP</a:t>
            </a:r>
            <a:r>
              <a:rPr spc="20" dirty="0"/>
              <a:t> </a:t>
            </a:r>
            <a:r>
              <a:rPr dirty="0"/>
              <a:t>:</a:t>
            </a:r>
            <a:r>
              <a:rPr spc="25" dirty="0"/>
              <a:t> </a:t>
            </a:r>
            <a:r>
              <a:rPr dirty="0"/>
              <a:t>Catalyst</a:t>
            </a:r>
            <a:r>
              <a:rPr spc="25" dirty="0"/>
              <a:t> </a:t>
            </a:r>
            <a:r>
              <a:rPr spc="-20" dirty="0"/>
              <a:t>Synthesis</a:t>
            </a:r>
            <a:r>
              <a:rPr spc="25" dirty="0"/>
              <a:t> </a:t>
            </a:r>
            <a:r>
              <a:rPr dirty="0"/>
              <a:t>for</a:t>
            </a:r>
            <a:r>
              <a:rPr spc="20" dirty="0"/>
              <a:t> </a:t>
            </a:r>
            <a:r>
              <a:rPr dirty="0"/>
              <a:t>HDS</a:t>
            </a:r>
            <a:r>
              <a:rPr spc="25" dirty="0"/>
              <a:t> </a:t>
            </a:r>
            <a:r>
              <a:rPr spc="-10" dirty="0"/>
              <a:t>Using</a:t>
            </a:r>
            <a:r>
              <a:rPr spc="25" dirty="0"/>
              <a:t> </a:t>
            </a:r>
            <a:r>
              <a:rPr spc="-10" dirty="0"/>
              <a:t>Varied</a:t>
            </a:r>
            <a:r>
              <a:rPr spc="25" dirty="0"/>
              <a:t> </a:t>
            </a:r>
            <a:r>
              <a:rPr dirty="0"/>
              <a:t>Silica</a:t>
            </a:r>
            <a:r>
              <a:rPr spc="25" dirty="0"/>
              <a:t> </a:t>
            </a:r>
            <a:r>
              <a:rPr spc="-10" dirty="0"/>
              <a:t>Supports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10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13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14391"/>
            <a:ext cx="4565650" cy="241935"/>
            <a:chOff x="0" y="3214391"/>
            <a:chExt cx="4565650" cy="241935"/>
          </a:xfrm>
        </p:grpSpPr>
        <p:sp>
          <p:nvSpPr>
            <p:cNvPr id="3" name="object 3"/>
            <p:cNvSpPr/>
            <p:nvPr/>
          </p:nvSpPr>
          <p:spPr>
            <a:xfrm>
              <a:off x="0" y="3312007"/>
              <a:ext cx="922019" cy="144145"/>
            </a:xfrm>
            <a:custGeom>
              <a:avLst/>
              <a:gdLst/>
              <a:ahLst/>
              <a:cxnLst/>
              <a:rect l="l" t="t" r="r" b="b"/>
              <a:pathLst>
                <a:path w="922019" h="144145">
                  <a:moveTo>
                    <a:pt x="921588" y="0"/>
                  </a:moveTo>
                  <a:lnTo>
                    <a:pt x="0" y="0"/>
                  </a:lnTo>
                  <a:lnTo>
                    <a:pt x="0" y="143992"/>
                  </a:lnTo>
                  <a:lnTo>
                    <a:pt x="921588" y="143992"/>
                  </a:lnTo>
                  <a:lnTo>
                    <a:pt x="921588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1588" y="3312007"/>
              <a:ext cx="2765425" cy="144145"/>
            </a:xfrm>
            <a:custGeom>
              <a:avLst/>
              <a:gdLst/>
              <a:ahLst/>
              <a:cxnLst/>
              <a:rect l="l" t="t" r="r" b="b"/>
              <a:pathLst>
                <a:path w="2765425" h="144145">
                  <a:moveTo>
                    <a:pt x="2764828" y="0"/>
                  </a:moveTo>
                  <a:lnTo>
                    <a:pt x="0" y="0"/>
                  </a:lnTo>
                  <a:lnTo>
                    <a:pt x="0" y="143992"/>
                  </a:lnTo>
                  <a:lnTo>
                    <a:pt x="2764828" y="143992"/>
                  </a:lnTo>
                  <a:lnTo>
                    <a:pt x="2764828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86416" y="3312007"/>
              <a:ext cx="875665" cy="144145"/>
            </a:xfrm>
            <a:custGeom>
              <a:avLst/>
              <a:gdLst/>
              <a:ahLst/>
              <a:cxnLst/>
              <a:rect l="l" t="t" r="r" b="b"/>
              <a:pathLst>
                <a:path w="875664" h="144145">
                  <a:moveTo>
                    <a:pt x="875525" y="0"/>
                  </a:moveTo>
                  <a:lnTo>
                    <a:pt x="0" y="0"/>
                  </a:lnTo>
                  <a:lnTo>
                    <a:pt x="0" y="143992"/>
                  </a:lnTo>
                  <a:lnTo>
                    <a:pt x="875525" y="143992"/>
                  </a:lnTo>
                  <a:lnTo>
                    <a:pt x="87552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Status</a:t>
            </a:r>
            <a:r>
              <a:rPr spc="-75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dirty="0"/>
              <a:t>Work</a:t>
            </a:r>
            <a:r>
              <a:rPr spc="-75" dirty="0"/>
              <a:t> </a:t>
            </a:r>
            <a:r>
              <a:rPr spc="-20" dirty="0"/>
              <a:t>Done</a:t>
            </a:r>
            <a:r>
              <a:rPr spc="-70" dirty="0"/>
              <a:t> </a:t>
            </a:r>
            <a:r>
              <a:rPr dirty="0"/>
              <a:t>in</a:t>
            </a:r>
            <a:r>
              <a:rPr spc="-75" dirty="0"/>
              <a:t> </a:t>
            </a:r>
            <a:r>
              <a:rPr spc="-10" dirty="0"/>
              <a:t>Project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8544" y="704609"/>
            <a:ext cx="4331335" cy="2054860"/>
            <a:chOff x="138544" y="704609"/>
            <a:chExt cx="4331335" cy="2054860"/>
          </a:xfrm>
        </p:grpSpPr>
        <p:sp>
          <p:nvSpPr>
            <p:cNvPr id="8" name="object 8"/>
            <p:cNvSpPr/>
            <p:nvPr/>
          </p:nvSpPr>
          <p:spPr>
            <a:xfrm>
              <a:off x="138544" y="704609"/>
              <a:ext cx="4331335" cy="2054860"/>
            </a:xfrm>
            <a:custGeom>
              <a:avLst/>
              <a:gdLst/>
              <a:ahLst/>
              <a:cxnLst/>
              <a:rect l="l" t="t" r="r" b="b"/>
              <a:pathLst>
                <a:path w="4331335" h="2054860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2000389"/>
                  </a:lnTo>
                  <a:lnTo>
                    <a:pt x="4243" y="2021409"/>
                  </a:lnTo>
                  <a:lnTo>
                    <a:pt x="15816" y="2038573"/>
                  </a:lnTo>
                  <a:lnTo>
                    <a:pt x="32980" y="2050146"/>
                  </a:lnTo>
                  <a:lnTo>
                    <a:pt x="54000" y="2054389"/>
                  </a:lnTo>
                  <a:lnTo>
                    <a:pt x="4276964" y="2054389"/>
                  </a:lnTo>
                  <a:lnTo>
                    <a:pt x="4297984" y="2050146"/>
                  </a:lnTo>
                  <a:lnTo>
                    <a:pt x="4315148" y="2038573"/>
                  </a:lnTo>
                  <a:lnTo>
                    <a:pt x="4326721" y="2021409"/>
                  </a:lnTo>
                  <a:lnTo>
                    <a:pt x="4330965" y="2000389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8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544" y="935762"/>
              <a:ext cx="4295140" cy="1805305"/>
            </a:xfrm>
            <a:custGeom>
              <a:avLst/>
              <a:gdLst/>
              <a:ahLst/>
              <a:cxnLst/>
              <a:rect l="l" t="t" r="r" b="b"/>
              <a:pathLst>
                <a:path w="4295140" h="1805305">
                  <a:moveTo>
                    <a:pt x="4294965" y="0"/>
                  </a:moveTo>
                  <a:lnTo>
                    <a:pt x="0" y="0"/>
                  </a:lnTo>
                  <a:lnTo>
                    <a:pt x="0" y="1769235"/>
                  </a:lnTo>
                  <a:lnTo>
                    <a:pt x="2829" y="1783248"/>
                  </a:lnTo>
                  <a:lnTo>
                    <a:pt x="10544" y="1794691"/>
                  </a:lnTo>
                  <a:lnTo>
                    <a:pt x="21987" y="1802407"/>
                  </a:lnTo>
                  <a:lnTo>
                    <a:pt x="36000" y="1805236"/>
                  </a:lnTo>
                  <a:lnTo>
                    <a:pt x="4258965" y="1805236"/>
                  </a:lnTo>
                  <a:lnTo>
                    <a:pt x="4272978" y="1802407"/>
                  </a:lnTo>
                  <a:lnTo>
                    <a:pt x="4284421" y="1794691"/>
                  </a:lnTo>
                  <a:lnTo>
                    <a:pt x="4292136" y="1783248"/>
                  </a:lnTo>
                  <a:lnTo>
                    <a:pt x="4294965" y="1769235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9094" y="1072197"/>
              <a:ext cx="65265" cy="652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094" y="1454315"/>
              <a:ext cx="65265" cy="6526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9094" y="1644103"/>
              <a:ext cx="65265" cy="6526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9094" y="2183091"/>
              <a:ext cx="65265" cy="6526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9094" y="2393124"/>
              <a:ext cx="65265" cy="6526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11150" y="703604"/>
            <a:ext cx="4010025" cy="1970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Project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Status</a:t>
            </a:r>
            <a:endParaRPr sz="1100">
              <a:latin typeface="Tahoma"/>
              <a:cs typeface="Tahoma"/>
            </a:endParaRPr>
          </a:p>
          <a:p>
            <a:pPr marL="302260" marR="43180">
              <a:lnSpc>
                <a:spcPct val="102600"/>
              </a:lnSpc>
              <a:spcBef>
                <a:spcPts val="890"/>
              </a:spcBef>
            </a:pPr>
            <a:r>
              <a:rPr sz="1100" spc="-35" dirty="0">
                <a:latin typeface="Tahoma"/>
                <a:cs typeface="Tahoma"/>
              </a:rPr>
              <a:t>Understood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importance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HDS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Reactions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requirement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efficient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catalysts</a:t>
            </a:r>
            <a:endParaRPr sz="1100">
              <a:latin typeface="Tahoma"/>
              <a:cs typeface="Tahoma"/>
            </a:endParaRPr>
          </a:p>
          <a:p>
            <a:pPr marL="302260">
              <a:lnSpc>
                <a:spcPct val="100000"/>
              </a:lnSpc>
              <a:spcBef>
                <a:spcPts val="335"/>
              </a:spcBef>
            </a:pPr>
            <a:r>
              <a:rPr sz="1100" spc="-35" dirty="0">
                <a:latin typeface="Tahoma"/>
                <a:cs typeface="Tahoma"/>
              </a:rPr>
              <a:t>Understood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Catalyst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filling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procedure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reactor.</a:t>
            </a:r>
            <a:endParaRPr sz="1100">
              <a:latin typeface="Tahoma"/>
              <a:cs typeface="Tahoma"/>
            </a:endParaRPr>
          </a:p>
          <a:p>
            <a:pPr marL="302260" marR="876300">
              <a:lnSpc>
                <a:spcPts val="1200"/>
              </a:lnSpc>
              <a:spcBef>
                <a:spcPts val="315"/>
              </a:spcBef>
            </a:pPr>
            <a:r>
              <a:rPr sz="1100" spc="-35" dirty="0">
                <a:latin typeface="Tahoma"/>
                <a:cs typeface="Tahoma"/>
              </a:rPr>
              <a:t>Prepared </a:t>
            </a:r>
            <a:r>
              <a:rPr sz="1100" dirty="0">
                <a:latin typeface="Tahoma"/>
                <a:cs typeface="Tahoma"/>
              </a:rPr>
              <a:t>5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catalysts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varying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active</a:t>
            </a:r>
            <a:r>
              <a:rPr sz="1100" spc="-35" dirty="0">
                <a:latin typeface="Tahoma"/>
                <a:cs typeface="Tahoma"/>
              </a:rPr>
              <a:t> material </a:t>
            </a:r>
            <a:r>
              <a:rPr sz="1100" spc="-10" dirty="0">
                <a:latin typeface="Tahoma"/>
                <a:cs typeface="Tahoma"/>
              </a:rPr>
              <a:t>concentrations:</a:t>
            </a:r>
            <a:endParaRPr sz="1100">
              <a:latin typeface="Tahoma"/>
              <a:cs typeface="Tahoma"/>
            </a:endParaRPr>
          </a:p>
          <a:p>
            <a:pPr marL="441959">
              <a:lnSpc>
                <a:spcPct val="100000"/>
              </a:lnSpc>
              <a:spcBef>
                <a:spcPts val="150"/>
              </a:spcBef>
            </a:pPr>
            <a:r>
              <a:rPr sz="900" spc="8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900" spc="457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spc="-65" dirty="0">
                <a:latin typeface="Tahoma"/>
                <a:cs typeface="Tahoma"/>
              </a:rPr>
              <a:t>15%,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20%,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30%,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35%,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and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50%</a:t>
            </a:r>
            <a:endParaRPr sz="1000">
              <a:latin typeface="Tahoma"/>
              <a:cs typeface="Tahoma"/>
            </a:endParaRPr>
          </a:p>
          <a:p>
            <a:pPr marL="302260">
              <a:lnSpc>
                <a:spcPct val="100000"/>
              </a:lnSpc>
              <a:spcBef>
                <a:spcPts val="355"/>
              </a:spcBef>
            </a:pPr>
            <a:r>
              <a:rPr sz="1100" spc="-35" dirty="0">
                <a:latin typeface="Tahoma"/>
                <a:cs typeface="Tahoma"/>
              </a:rPr>
              <a:t>Prepared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4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batches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Amorphous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Alumina.</a:t>
            </a:r>
            <a:endParaRPr sz="1100">
              <a:latin typeface="Tahoma"/>
              <a:cs typeface="Tahoma"/>
            </a:endParaRPr>
          </a:p>
          <a:p>
            <a:pPr marL="302260" marR="436880">
              <a:lnSpc>
                <a:spcPct val="102600"/>
              </a:lnSpc>
              <a:spcBef>
                <a:spcPts val="295"/>
              </a:spcBef>
            </a:pPr>
            <a:r>
              <a:rPr sz="1100" spc="-35" dirty="0">
                <a:latin typeface="Tahoma"/>
                <a:cs typeface="Tahoma"/>
              </a:rPr>
              <a:t>Remaining</a:t>
            </a:r>
            <a:r>
              <a:rPr sz="1100" spc="-40" dirty="0">
                <a:latin typeface="Tahoma"/>
                <a:cs typeface="Tahoma"/>
              </a:rPr>
              <a:t> work: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Synthesizing </a:t>
            </a:r>
            <a:r>
              <a:rPr sz="1100" spc="-25" dirty="0">
                <a:latin typeface="Tahoma"/>
                <a:cs typeface="Tahoma"/>
              </a:rPr>
              <a:t>catalysts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three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other </a:t>
            </a:r>
            <a:r>
              <a:rPr sz="1100" spc="-35" dirty="0">
                <a:latin typeface="Tahoma"/>
                <a:cs typeface="Tahoma"/>
              </a:rPr>
              <a:t>varieties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silica.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Bhavishya</a:t>
            </a:r>
            <a:r>
              <a:rPr spc="-20" dirty="0"/>
              <a:t> </a:t>
            </a:r>
            <a:r>
              <a:rPr spc="-10" dirty="0"/>
              <a:t>Gupta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UGP</a:t>
            </a:r>
            <a:r>
              <a:rPr spc="20" dirty="0"/>
              <a:t> </a:t>
            </a:r>
            <a:r>
              <a:rPr dirty="0"/>
              <a:t>:</a:t>
            </a:r>
            <a:r>
              <a:rPr spc="25" dirty="0"/>
              <a:t> </a:t>
            </a:r>
            <a:r>
              <a:rPr dirty="0"/>
              <a:t>Catalyst</a:t>
            </a:r>
            <a:r>
              <a:rPr spc="25" dirty="0"/>
              <a:t> </a:t>
            </a:r>
            <a:r>
              <a:rPr spc="-20" dirty="0"/>
              <a:t>Synthesis</a:t>
            </a:r>
            <a:r>
              <a:rPr spc="25" dirty="0"/>
              <a:t> </a:t>
            </a:r>
            <a:r>
              <a:rPr dirty="0"/>
              <a:t>for</a:t>
            </a:r>
            <a:r>
              <a:rPr spc="20" dirty="0"/>
              <a:t> </a:t>
            </a:r>
            <a:r>
              <a:rPr dirty="0"/>
              <a:t>HDS</a:t>
            </a:r>
            <a:r>
              <a:rPr spc="25" dirty="0"/>
              <a:t> </a:t>
            </a:r>
            <a:r>
              <a:rPr spc="-10" dirty="0"/>
              <a:t>Using</a:t>
            </a:r>
            <a:r>
              <a:rPr spc="25" dirty="0"/>
              <a:t> </a:t>
            </a:r>
            <a:r>
              <a:rPr spc="-10" dirty="0"/>
              <a:t>Varied</a:t>
            </a:r>
            <a:r>
              <a:rPr spc="25" dirty="0"/>
              <a:t> </a:t>
            </a:r>
            <a:r>
              <a:rPr dirty="0"/>
              <a:t>Silica</a:t>
            </a:r>
            <a:r>
              <a:rPr spc="25" dirty="0"/>
              <a:t> </a:t>
            </a:r>
            <a:r>
              <a:rPr spc="-10" dirty="0"/>
              <a:t>Supports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11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13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8544" y="427059"/>
            <a:ext cx="4427220" cy="2844800"/>
            <a:chOff x="138544" y="427059"/>
            <a:chExt cx="4427220" cy="2844800"/>
          </a:xfrm>
        </p:grpSpPr>
        <p:sp>
          <p:nvSpPr>
            <p:cNvPr id="3" name="object 3"/>
            <p:cNvSpPr/>
            <p:nvPr/>
          </p:nvSpPr>
          <p:spPr>
            <a:xfrm>
              <a:off x="138544" y="427059"/>
              <a:ext cx="4331335" cy="932815"/>
            </a:xfrm>
            <a:custGeom>
              <a:avLst/>
              <a:gdLst/>
              <a:ahLst/>
              <a:cxnLst/>
              <a:rect l="l" t="t" r="r" b="b"/>
              <a:pathLst>
                <a:path w="4331335" h="932815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878462"/>
                  </a:lnTo>
                  <a:lnTo>
                    <a:pt x="4243" y="899482"/>
                  </a:lnTo>
                  <a:lnTo>
                    <a:pt x="15816" y="916646"/>
                  </a:lnTo>
                  <a:lnTo>
                    <a:pt x="32980" y="928219"/>
                  </a:lnTo>
                  <a:lnTo>
                    <a:pt x="54000" y="932462"/>
                  </a:lnTo>
                  <a:lnTo>
                    <a:pt x="4276964" y="932462"/>
                  </a:lnTo>
                  <a:lnTo>
                    <a:pt x="4297984" y="928219"/>
                  </a:lnTo>
                  <a:lnTo>
                    <a:pt x="4315148" y="916646"/>
                  </a:lnTo>
                  <a:lnTo>
                    <a:pt x="4326721" y="899482"/>
                  </a:lnTo>
                  <a:lnTo>
                    <a:pt x="4330965" y="878462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8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6544" y="658213"/>
              <a:ext cx="4295140" cy="683895"/>
            </a:xfrm>
            <a:custGeom>
              <a:avLst/>
              <a:gdLst/>
              <a:ahLst/>
              <a:cxnLst/>
              <a:rect l="l" t="t" r="r" b="b"/>
              <a:pathLst>
                <a:path w="4295140" h="683894">
                  <a:moveTo>
                    <a:pt x="4294965" y="0"/>
                  </a:moveTo>
                  <a:lnTo>
                    <a:pt x="0" y="0"/>
                  </a:lnTo>
                  <a:lnTo>
                    <a:pt x="0" y="647308"/>
                  </a:lnTo>
                  <a:lnTo>
                    <a:pt x="2829" y="661321"/>
                  </a:lnTo>
                  <a:lnTo>
                    <a:pt x="10544" y="672764"/>
                  </a:lnTo>
                  <a:lnTo>
                    <a:pt x="21987" y="680480"/>
                  </a:lnTo>
                  <a:lnTo>
                    <a:pt x="36000" y="683309"/>
                  </a:lnTo>
                  <a:lnTo>
                    <a:pt x="4258965" y="683309"/>
                  </a:lnTo>
                  <a:lnTo>
                    <a:pt x="4272978" y="680480"/>
                  </a:lnTo>
                  <a:lnTo>
                    <a:pt x="4284421" y="672764"/>
                  </a:lnTo>
                  <a:lnTo>
                    <a:pt x="4292136" y="661321"/>
                  </a:lnTo>
                  <a:lnTo>
                    <a:pt x="4294965" y="647308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8544" y="1387586"/>
              <a:ext cx="4331335" cy="932815"/>
            </a:xfrm>
            <a:custGeom>
              <a:avLst/>
              <a:gdLst/>
              <a:ahLst/>
              <a:cxnLst/>
              <a:rect l="l" t="t" r="r" b="b"/>
              <a:pathLst>
                <a:path w="4331335" h="932814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878462"/>
                  </a:lnTo>
                  <a:lnTo>
                    <a:pt x="4243" y="899482"/>
                  </a:lnTo>
                  <a:lnTo>
                    <a:pt x="15816" y="916646"/>
                  </a:lnTo>
                  <a:lnTo>
                    <a:pt x="32980" y="928219"/>
                  </a:lnTo>
                  <a:lnTo>
                    <a:pt x="54000" y="932462"/>
                  </a:lnTo>
                  <a:lnTo>
                    <a:pt x="4276964" y="932462"/>
                  </a:lnTo>
                  <a:lnTo>
                    <a:pt x="4297984" y="928219"/>
                  </a:lnTo>
                  <a:lnTo>
                    <a:pt x="4315148" y="916646"/>
                  </a:lnTo>
                  <a:lnTo>
                    <a:pt x="4326721" y="899482"/>
                  </a:lnTo>
                  <a:lnTo>
                    <a:pt x="4330965" y="878462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8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6544" y="1618739"/>
              <a:ext cx="4295140" cy="683895"/>
            </a:xfrm>
            <a:custGeom>
              <a:avLst/>
              <a:gdLst/>
              <a:ahLst/>
              <a:cxnLst/>
              <a:rect l="l" t="t" r="r" b="b"/>
              <a:pathLst>
                <a:path w="4295140" h="683894">
                  <a:moveTo>
                    <a:pt x="4294965" y="0"/>
                  </a:moveTo>
                  <a:lnTo>
                    <a:pt x="0" y="0"/>
                  </a:lnTo>
                  <a:lnTo>
                    <a:pt x="0" y="647308"/>
                  </a:lnTo>
                  <a:lnTo>
                    <a:pt x="2829" y="661321"/>
                  </a:lnTo>
                  <a:lnTo>
                    <a:pt x="10544" y="672764"/>
                  </a:lnTo>
                  <a:lnTo>
                    <a:pt x="21987" y="680480"/>
                  </a:lnTo>
                  <a:lnTo>
                    <a:pt x="36000" y="683309"/>
                  </a:lnTo>
                  <a:lnTo>
                    <a:pt x="4258965" y="683309"/>
                  </a:lnTo>
                  <a:lnTo>
                    <a:pt x="4272978" y="680480"/>
                  </a:lnTo>
                  <a:lnTo>
                    <a:pt x="4284421" y="672764"/>
                  </a:lnTo>
                  <a:lnTo>
                    <a:pt x="4292136" y="661321"/>
                  </a:lnTo>
                  <a:lnTo>
                    <a:pt x="4294965" y="647308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E5F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8544" y="2348102"/>
              <a:ext cx="4331335" cy="906144"/>
            </a:xfrm>
            <a:custGeom>
              <a:avLst/>
              <a:gdLst/>
              <a:ahLst/>
              <a:cxnLst/>
              <a:rect l="l" t="t" r="r" b="b"/>
              <a:pathLst>
                <a:path w="4331335" h="906145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851522"/>
                  </a:lnTo>
                  <a:lnTo>
                    <a:pt x="4243" y="872542"/>
                  </a:lnTo>
                  <a:lnTo>
                    <a:pt x="15816" y="889706"/>
                  </a:lnTo>
                  <a:lnTo>
                    <a:pt x="32980" y="901279"/>
                  </a:lnTo>
                  <a:lnTo>
                    <a:pt x="54000" y="905522"/>
                  </a:lnTo>
                  <a:lnTo>
                    <a:pt x="4276964" y="905522"/>
                  </a:lnTo>
                  <a:lnTo>
                    <a:pt x="4297984" y="901279"/>
                  </a:lnTo>
                  <a:lnTo>
                    <a:pt x="4315148" y="889706"/>
                  </a:lnTo>
                  <a:lnTo>
                    <a:pt x="4326721" y="872542"/>
                  </a:lnTo>
                  <a:lnTo>
                    <a:pt x="4330965" y="851522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8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FFF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544" y="2552316"/>
              <a:ext cx="4295140" cy="683895"/>
            </a:xfrm>
            <a:custGeom>
              <a:avLst/>
              <a:gdLst/>
              <a:ahLst/>
              <a:cxnLst/>
              <a:rect l="l" t="t" r="r" b="b"/>
              <a:pathLst>
                <a:path w="4295140" h="683894">
                  <a:moveTo>
                    <a:pt x="4294965" y="0"/>
                  </a:moveTo>
                  <a:lnTo>
                    <a:pt x="0" y="0"/>
                  </a:lnTo>
                  <a:lnTo>
                    <a:pt x="0" y="647308"/>
                  </a:lnTo>
                  <a:lnTo>
                    <a:pt x="2829" y="661321"/>
                  </a:lnTo>
                  <a:lnTo>
                    <a:pt x="10544" y="672764"/>
                  </a:lnTo>
                  <a:lnTo>
                    <a:pt x="21987" y="680480"/>
                  </a:lnTo>
                  <a:lnTo>
                    <a:pt x="36000" y="683309"/>
                  </a:lnTo>
                  <a:lnTo>
                    <a:pt x="4258965" y="683309"/>
                  </a:lnTo>
                  <a:lnTo>
                    <a:pt x="4272978" y="680480"/>
                  </a:lnTo>
                  <a:lnTo>
                    <a:pt x="4284421" y="672764"/>
                  </a:lnTo>
                  <a:lnTo>
                    <a:pt x="4292136" y="661321"/>
                  </a:lnTo>
                  <a:lnTo>
                    <a:pt x="4294965" y="647308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FF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Reflections</a:t>
            </a:r>
            <a:r>
              <a:rPr spc="-80" dirty="0"/>
              <a:t> </a:t>
            </a:r>
            <a:r>
              <a:rPr dirty="0"/>
              <a:t>on</a:t>
            </a:r>
            <a:r>
              <a:rPr spc="-85" dirty="0"/>
              <a:t> </a:t>
            </a:r>
            <a:r>
              <a:rPr dirty="0"/>
              <a:t>the</a:t>
            </a:r>
            <a:r>
              <a:rPr spc="-80" dirty="0"/>
              <a:t> </a:t>
            </a:r>
            <a:r>
              <a:rPr spc="-10" dirty="0"/>
              <a:t>Project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3850" y="426032"/>
            <a:ext cx="3961129" cy="27152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Learning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Experience</a:t>
            </a:r>
            <a:endParaRPr sz="1100">
              <a:latin typeface="Tahoma"/>
              <a:cs typeface="Tahoma"/>
            </a:endParaRPr>
          </a:p>
          <a:p>
            <a:pPr marL="12700" marR="5080" algn="just">
              <a:lnSpc>
                <a:spcPct val="102600"/>
              </a:lnSpc>
              <a:spcBef>
                <a:spcPts val="890"/>
              </a:spcBef>
            </a:pPr>
            <a:r>
              <a:rPr sz="1100" dirty="0">
                <a:latin typeface="Tahoma"/>
                <a:cs typeface="Tahoma"/>
              </a:rPr>
              <a:t>This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project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deepened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my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understanding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catalysis,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especially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 practical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aspects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catalyst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synthesis,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bridging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theory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with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hands-</a:t>
            </a:r>
            <a:r>
              <a:rPr sz="1100" spc="-25" dirty="0">
                <a:latin typeface="Tahoma"/>
                <a:cs typeface="Tahoma"/>
              </a:rPr>
              <a:t>on </a:t>
            </a:r>
            <a:r>
              <a:rPr sz="1100" spc="-10" dirty="0">
                <a:latin typeface="Tahoma"/>
                <a:cs typeface="Tahoma"/>
              </a:rPr>
              <a:t>experimentation.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Experimental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Exposure</a:t>
            </a:r>
            <a:endParaRPr sz="1100">
              <a:latin typeface="Tahoma"/>
              <a:cs typeface="Tahoma"/>
            </a:endParaRPr>
          </a:p>
          <a:p>
            <a:pPr marL="12700" marR="5080" algn="just">
              <a:lnSpc>
                <a:spcPct val="102600"/>
              </a:lnSpc>
              <a:spcBef>
                <a:spcPts val="890"/>
              </a:spcBef>
            </a:pPr>
            <a:r>
              <a:rPr sz="1100" dirty="0">
                <a:latin typeface="Tahoma"/>
                <a:cs typeface="Tahoma"/>
              </a:rPr>
              <a:t>Conducting</a:t>
            </a:r>
            <a:r>
              <a:rPr sz="1100" spc="11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experiments</a:t>
            </a:r>
            <a:r>
              <a:rPr sz="1100" spc="114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firsthand</a:t>
            </a:r>
            <a:r>
              <a:rPr sz="1100" spc="114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exposed</a:t>
            </a:r>
            <a:r>
              <a:rPr sz="1100" spc="1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me</a:t>
            </a:r>
            <a:r>
              <a:rPr sz="1100" spc="114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1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high-</a:t>
            </a:r>
            <a:r>
              <a:rPr sz="1100" dirty="0">
                <a:latin typeface="Tahoma"/>
                <a:cs typeface="Tahoma"/>
              </a:rPr>
              <a:t>level</a:t>
            </a:r>
            <a:r>
              <a:rPr sz="1100" spc="114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re- </a:t>
            </a:r>
            <a:r>
              <a:rPr sz="1100" spc="-65" dirty="0">
                <a:latin typeface="Tahoma"/>
                <a:cs typeface="Tahoma"/>
              </a:rPr>
              <a:t>search,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helping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25" dirty="0">
                <a:latin typeface="Tahoma"/>
                <a:cs typeface="Tahoma"/>
              </a:rPr>
              <a:t>me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appreciate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the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precision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and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rigor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behind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scientific </a:t>
            </a:r>
            <a:r>
              <a:rPr sz="1100" spc="-10" dirty="0">
                <a:latin typeface="Tahoma"/>
                <a:cs typeface="Tahoma"/>
              </a:rPr>
              <a:t>methodologies.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Gratitude</a:t>
            </a:r>
            <a:endParaRPr sz="1100">
              <a:latin typeface="Tahoma"/>
              <a:cs typeface="Tahoma"/>
            </a:endParaRPr>
          </a:p>
          <a:p>
            <a:pPr marL="12700" marR="6350" algn="just">
              <a:lnSpc>
                <a:spcPct val="102600"/>
              </a:lnSpc>
              <a:spcBef>
                <a:spcPts val="675"/>
              </a:spcBef>
            </a:pPr>
            <a:r>
              <a:rPr sz="1100" dirty="0">
                <a:latin typeface="Tahoma"/>
                <a:cs typeface="Tahoma"/>
              </a:rPr>
              <a:t>I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sincerely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thank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Dhyananand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Sir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for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his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unwavering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guidance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and </a:t>
            </a:r>
            <a:r>
              <a:rPr sz="1100" spc="-35" dirty="0">
                <a:latin typeface="Tahoma"/>
                <a:cs typeface="Tahoma"/>
              </a:rPr>
              <a:t>Professor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Sri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Sivakumar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for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this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invaluable </a:t>
            </a:r>
            <a:r>
              <a:rPr sz="1100" spc="-30" dirty="0">
                <a:latin typeface="Tahoma"/>
                <a:cs typeface="Tahoma"/>
              </a:rPr>
              <a:t>opportunity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and</a:t>
            </a:r>
            <a:r>
              <a:rPr sz="1100" spc="-35" dirty="0">
                <a:latin typeface="Tahoma"/>
                <a:cs typeface="Tahoma"/>
              </a:rPr>
              <a:t> mentor- </a:t>
            </a:r>
            <a:r>
              <a:rPr sz="1100" spc="-10" dirty="0">
                <a:latin typeface="Tahoma"/>
                <a:cs typeface="Tahoma"/>
              </a:rPr>
              <a:t>ship.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12007"/>
            <a:ext cx="4562475" cy="144145"/>
            <a:chOff x="0" y="3312007"/>
            <a:chExt cx="4562475" cy="144145"/>
          </a:xfrm>
        </p:grpSpPr>
        <p:sp>
          <p:nvSpPr>
            <p:cNvPr id="12" name="object 12"/>
            <p:cNvSpPr/>
            <p:nvPr/>
          </p:nvSpPr>
          <p:spPr>
            <a:xfrm>
              <a:off x="0" y="3312007"/>
              <a:ext cx="922019" cy="144145"/>
            </a:xfrm>
            <a:custGeom>
              <a:avLst/>
              <a:gdLst/>
              <a:ahLst/>
              <a:cxnLst/>
              <a:rect l="l" t="t" r="r" b="b"/>
              <a:pathLst>
                <a:path w="922019" h="144145">
                  <a:moveTo>
                    <a:pt x="921588" y="0"/>
                  </a:moveTo>
                  <a:lnTo>
                    <a:pt x="0" y="0"/>
                  </a:lnTo>
                  <a:lnTo>
                    <a:pt x="0" y="143992"/>
                  </a:lnTo>
                  <a:lnTo>
                    <a:pt x="921588" y="143992"/>
                  </a:lnTo>
                  <a:lnTo>
                    <a:pt x="921588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1588" y="3312007"/>
              <a:ext cx="2765425" cy="144145"/>
            </a:xfrm>
            <a:custGeom>
              <a:avLst/>
              <a:gdLst/>
              <a:ahLst/>
              <a:cxnLst/>
              <a:rect l="l" t="t" r="r" b="b"/>
              <a:pathLst>
                <a:path w="2765425" h="144145">
                  <a:moveTo>
                    <a:pt x="2764828" y="0"/>
                  </a:moveTo>
                  <a:lnTo>
                    <a:pt x="0" y="0"/>
                  </a:lnTo>
                  <a:lnTo>
                    <a:pt x="0" y="143992"/>
                  </a:lnTo>
                  <a:lnTo>
                    <a:pt x="2764828" y="143992"/>
                  </a:lnTo>
                  <a:lnTo>
                    <a:pt x="2764828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86416" y="3312007"/>
              <a:ext cx="875665" cy="144145"/>
            </a:xfrm>
            <a:custGeom>
              <a:avLst/>
              <a:gdLst/>
              <a:ahLst/>
              <a:cxnLst/>
              <a:rect l="l" t="t" r="r" b="b"/>
              <a:pathLst>
                <a:path w="875664" h="144145">
                  <a:moveTo>
                    <a:pt x="875525" y="0"/>
                  </a:moveTo>
                  <a:lnTo>
                    <a:pt x="0" y="0"/>
                  </a:lnTo>
                  <a:lnTo>
                    <a:pt x="0" y="143992"/>
                  </a:lnTo>
                  <a:lnTo>
                    <a:pt x="875525" y="143992"/>
                  </a:lnTo>
                  <a:lnTo>
                    <a:pt x="87552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Bhavishya</a:t>
            </a:r>
            <a:r>
              <a:rPr spc="-20" dirty="0"/>
              <a:t> </a:t>
            </a:r>
            <a:r>
              <a:rPr spc="-10" dirty="0"/>
              <a:t>Gupta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UGP</a:t>
            </a:r>
            <a:r>
              <a:rPr spc="20" dirty="0"/>
              <a:t> </a:t>
            </a:r>
            <a:r>
              <a:rPr dirty="0"/>
              <a:t>:</a:t>
            </a:r>
            <a:r>
              <a:rPr spc="25" dirty="0"/>
              <a:t> </a:t>
            </a:r>
            <a:r>
              <a:rPr dirty="0"/>
              <a:t>Catalyst</a:t>
            </a:r>
            <a:r>
              <a:rPr spc="25" dirty="0"/>
              <a:t> </a:t>
            </a:r>
            <a:r>
              <a:rPr spc="-20" dirty="0"/>
              <a:t>Synthesis</a:t>
            </a:r>
            <a:r>
              <a:rPr spc="25" dirty="0"/>
              <a:t> </a:t>
            </a:r>
            <a:r>
              <a:rPr dirty="0"/>
              <a:t>for</a:t>
            </a:r>
            <a:r>
              <a:rPr spc="20" dirty="0"/>
              <a:t> </a:t>
            </a:r>
            <a:r>
              <a:rPr dirty="0"/>
              <a:t>HDS</a:t>
            </a:r>
            <a:r>
              <a:rPr spc="25" dirty="0"/>
              <a:t> </a:t>
            </a:r>
            <a:r>
              <a:rPr spc="-10" dirty="0"/>
              <a:t>Using</a:t>
            </a:r>
            <a:r>
              <a:rPr spc="25" dirty="0"/>
              <a:t> </a:t>
            </a:r>
            <a:r>
              <a:rPr spc="-10" dirty="0"/>
              <a:t>Varied</a:t>
            </a:r>
            <a:r>
              <a:rPr spc="25" dirty="0"/>
              <a:t> </a:t>
            </a:r>
            <a:r>
              <a:rPr dirty="0"/>
              <a:t>Silica</a:t>
            </a:r>
            <a:r>
              <a:rPr spc="25" dirty="0"/>
              <a:t> </a:t>
            </a:r>
            <a:r>
              <a:rPr spc="-10" dirty="0"/>
              <a:t>Supports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12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13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14391"/>
            <a:ext cx="4565650" cy="241935"/>
            <a:chOff x="0" y="3214391"/>
            <a:chExt cx="4565650" cy="241935"/>
          </a:xfrm>
        </p:grpSpPr>
        <p:sp>
          <p:nvSpPr>
            <p:cNvPr id="3" name="object 3"/>
            <p:cNvSpPr/>
            <p:nvPr/>
          </p:nvSpPr>
          <p:spPr>
            <a:xfrm>
              <a:off x="0" y="3312007"/>
              <a:ext cx="922019" cy="144145"/>
            </a:xfrm>
            <a:custGeom>
              <a:avLst/>
              <a:gdLst/>
              <a:ahLst/>
              <a:cxnLst/>
              <a:rect l="l" t="t" r="r" b="b"/>
              <a:pathLst>
                <a:path w="922019" h="144145">
                  <a:moveTo>
                    <a:pt x="921588" y="0"/>
                  </a:moveTo>
                  <a:lnTo>
                    <a:pt x="0" y="0"/>
                  </a:lnTo>
                  <a:lnTo>
                    <a:pt x="0" y="143992"/>
                  </a:lnTo>
                  <a:lnTo>
                    <a:pt x="921588" y="143992"/>
                  </a:lnTo>
                  <a:lnTo>
                    <a:pt x="921588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1588" y="3312007"/>
              <a:ext cx="2765425" cy="144145"/>
            </a:xfrm>
            <a:custGeom>
              <a:avLst/>
              <a:gdLst/>
              <a:ahLst/>
              <a:cxnLst/>
              <a:rect l="l" t="t" r="r" b="b"/>
              <a:pathLst>
                <a:path w="2765425" h="144145">
                  <a:moveTo>
                    <a:pt x="2764828" y="0"/>
                  </a:moveTo>
                  <a:lnTo>
                    <a:pt x="0" y="0"/>
                  </a:lnTo>
                  <a:lnTo>
                    <a:pt x="0" y="143992"/>
                  </a:lnTo>
                  <a:lnTo>
                    <a:pt x="2764828" y="143992"/>
                  </a:lnTo>
                  <a:lnTo>
                    <a:pt x="2764828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86416" y="3312007"/>
              <a:ext cx="875665" cy="144145"/>
            </a:xfrm>
            <a:custGeom>
              <a:avLst/>
              <a:gdLst/>
              <a:ahLst/>
              <a:cxnLst/>
              <a:rect l="l" t="t" r="r" b="b"/>
              <a:pathLst>
                <a:path w="875664" h="144145">
                  <a:moveTo>
                    <a:pt x="875525" y="0"/>
                  </a:moveTo>
                  <a:lnTo>
                    <a:pt x="0" y="0"/>
                  </a:lnTo>
                  <a:lnTo>
                    <a:pt x="0" y="143992"/>
                  </a:lnTo>
                  <a:lnTo>
                    <a:pt x="875525" y="143992"/>
                  </a:lnTo>
                  <a:lnTo>
                    <a:pt x="87552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6123" y="645654"/>
            <a:ext cx="3756660" cy="7829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817244" marR="5080" indent="-805180">
              <a:lnSpc>
                <a:spcPct val="101699"/>
              </a:lnSpc>
              <a:spcBef>
                <a:spcPts val="75"/>
              </a:spcBef>
            </a:pPr>
            <a:r>
              <a:rPr sz="2450" b="1" dirty="0">
                <a:solidFill>
                  <a:srgbClr val="000000"/>
                </a:solidFill>
                <a:latin typeface="Arial"/>
                <a:cs typeface="Arial"/>
              </a:rPr>
              <a:t>Thank </a:t>
            </a:r>
            <a:r>
              <a:rPr sz="2450" b="1" spc="-10" dirty="0">
                <a:solidFill>
                  <a:srgbClr val="000000"/>
                </a:solidFill>
                <a:latin typeface="Arial"/>
                <a:cs typeface="Arial"/>
              </a:rPr>
              <a:t>You</a:t>
            </a:r>
            <a:r>
              <a:rPr sz="2450" b="1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50" b="1" dirty="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2450" b="1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50" b="1" spc="-20" dirty="0">
                <a:solidFill>
                  <a:srgbClr val="000000"/>
                </a:solidFill>
                <a:latin typeface="Arial"/>
                <a:cs typeface="Arial"/>
              </a:rPr>
              <a:t>Your</a:t>
            </a:r>
            <a:r>
              <a:rPr sz="2450" b="1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50" b="1" spc="-20" dirty="0">
                <a:solidFill>
                  <a:srgbClr val="000000"/>
                </a:solidFill>
                <a:latin typeface="Arial"/>
                <a:cs typeface="Arial"/>
              </a:rPr>
              <a:t>Time </a:t>
            </a:r>
            <a:r>
              <a:rPr sz="2450" b="1" dirty="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2450" b="1" spc="-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50" b="1" spc="-10" dirty="0">
                <a:solidFill>
                  <a:srgbClr val="000000"/>
                </a:solidFill>
                <a:latin typeface="Arial"/>
                <a:cs typeface="Arial"/>
              </a:rPr>
              <a:t>Attention!</a:t>
            </a:r>
            <a:endParaRPr sz="24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Bhavishya</a:t>
            </a:r>
            <a:r>
              <a:rPr spc="-20" dirty="0"/>
              <a:t> </a:t>
            </a:r>
            <a:r>
              <a:rPr spc="-10" dirty="0"/>
              <a:t>Gupta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UGP</a:t>
            </a:r>
            <a:r>
              <a:rPr spc="20" dirty="0"/>
              <a:t> </a:t>
            </a:r>
            <a:r>
              <a:rPr dirty="0"/>
              <a:t>:</a:t>
            </a:r>
            <a:r>
              <a:rPr spc="25" dirty="0"/>
              <a:t> </a:t>
            </a:r>
            <a:r>
              <a:rPr dirty="0"/>
              <a:t>Catalyst</a:t>
            </a:r>
            <a:r>
              <a:rPr spc="25" dirty="0"/>
              <a:t> </a:t>
            </a:r>
            <a:r>
              <a:rPr spc="-20" dirty="0"/>
              <a:t>Synthesis</a:t>
            </a:r>
            <a:r>
              <a:rPr spc="25" dirty="0"/>
              <a:t> </a:t>
            </a:r>
            <a:r>
              <a:rPr dirty="0"/>
              <a:t>for</a:t>
            </a:r>
            <a:r>
              <a:rPr spc="20" dirty="0"/>
              <a:t> </a:t>
            </a:r>
            <a:r>
              <a:rPr dirty="0"/>
              <a:t>HDS</a:t>
            </a:r>
            <a:r>
              <a:rPr spc="25" dirty="0"/>
              <a:t> </a:t>
            </a:r>
            <a:r>
              <a:rPr spc="-10" dirty="0"/>
              <a:t>Using</a:t>
            </a:r>
            <a:r>
              <a:rPr spc="25" dirty="0"/>
              <a:t> </a:t>
            </a:r>
            <a:r>
              <a:rPr spc="-10" dirty="0"/>
              <a:t>Varied</a:t>
            </a:r>
            <a:r>
              <a:rPr spc="25" dirty="0"/>
              <a:t> </a:t>
            </a:r>
            <a:r>
              <a:rPr dirty="0"/>
              <a:t>Silica</a:t>
            </a:r>
            <a:r>
              <a:rPr spc="25" dirty="0"/>
              <a:t> </a:t>
            </a:r>
            <a:r>
              <a:rPr spc="-10" dirty="0"/>
              <a:t>Supports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13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13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56894" y="1667432"/>
            <a:ext cx="2495550" cy="888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b="1" spc="-55" dirty="0">
                <a:latin typeface="Arial"/>
                <a:cs typeface="Arial"/>
              </a:rPr>
              <a:t>Bhavishya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Gupta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(220295)</a:t>
            </a:r>
            <a:endParaRPr sz="1100">
              <a:latin typeface="Arial"/>
              <a:cs typeface="Arial"/>
            </a:endParaRPr>
          </a:p>
          <a:p>
            <a:pPr marL="12065" marR="5080" algn="ctr">
              <a:lnSpc>
                <a:spcPct val="102600"/>
              </a:lnSpc>
            </a:pPr>
            <a:r>
              <a:rPr sz="1100" spc="-10" dirty="0">
                <a:latin typeface="Tahoma"/>
                <a:cs typeface="Tahoma"/>
              </a:rPr>
              <a:t>B.Tech,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Chemical</a:t>
            </a:r>
            <a:r>
              <a:rPr sz="1100" spc="-40" dirty="0">
                <a:latin typeface="Tahoma"/>
                <a:cs typeface="Tahoma"/>
              </a:rPr>
              <a:t> Engineering, </a:t>
            </a:r>
            <a:r>
              <a:rPr sz="1100" dirty="0">
                <a:latin typeface="Tahoma"/>
                <a:cs typeface="Tahoma"/>
              </a:rPr>
              <a:t>IIT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Kanpur 3rd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Year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Undergraduate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100" b="1" spc="-10" dirty="0">
                <a:latin typeface="Arial"/>
                <a:cs typeface="Arial"/>
              </a:rPr>
              <a:t>Email:</a:t>
            </a:r>
            <a:r>
              <a:rPr sz="1100" b="1" spc="30" dirty="0">
                <a:latin typeface="Arial"/>
                <a:cs typeface="Arial"/>
              </a:rPr>
              <a:t> </a:t>
            </a:r>
            <a:r>
              <a:rPr sz="1100" spc="-10" dirty="0">
                <a:latin typeface="Tahoma"/>
                <a:cs typeface="Tahoma"/>
                <a:hlinkClick r:id="rId2"/>
              </a:rPr>
              <a:t>bhavishyap22@iitk.ac.in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14391"/>
            <a:ext cx="4565650" cy="241935"/>
            <a:chOff x="0" y="3214391"/>
            <a:chExt cx="4565650" cy="241935"/>
          </a:xfrm>
        </p:grpSpPr>
        <p:sp>
          <p:nvSpPr>
            <p:cNvPr id="3" name="object 3"/>
            <p:cNvSpPr/>
            <p:nvPr/>
          </p:nvSpPr>
          <p:spPr>
            <a:xfrm>
              <a:off x="0" y="3312007"/>
              <a:ext cx="922019" cy="144145"/>
            </a:xfrm>
            <a:custGeom>
              <a:avLst/>
              <a:gdLst/>
              <a:ahLst/>
              <a:cxnLst/>
              <a:rect l="l" t="t" r="r" b="b"/>
              <a:pathLst>
                <a:path w="922019" h="144145">
                  <a:moveTo>
                    <a:pt x="921588" y="0"/>
                  </a:moveTo>
                  <a:lnTo>
                    <a:pt x="0" y="0"/>
                  </a:lnTo>
                  <a:lnTo>
                    <a:pt x="0" y="143992"/>
                  </a:lnTo>
                  <a:lnTo>
                    <a:pt x="921588" y="143992"/>
                  </a:lnTo>
                  <a:lnTo>
                    <a:pt x="921588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1588" y="3312007"/>
              <a:ext cx="2765425" cy="144145"/>
            </a:xfrm>
            <a:custGeom>
              <a:avLst/>
              <a:gdLst/>
              <a:ahLst/>
              <a:cxnLst/>
              <a:rect l="l" t="t" r="r" b="b"/>
              <a:pathLst>
                <a:path w="2765425" h="144145">
                  <a:moveTo>
                    <a:pt x="2764828" y="0"/>
                  </a:moveTo>
                  <a:lnTo>
                    <a:pt x="0" y="0"/>
                  </a:lnTo>
                  <a:lnTo>
                    <a:pt x="0" y="143992"/>
                  </a:lnTo>
                  <a:lnTo>
                    <a:pt x="2764828" y="143992"/>
                  </a:lnTo>
                  <a:lnTo>
                    <a:pt x="2764828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86416" y="3312007"/>
              <a:ext cx="875665" cy="144145"/>
            </a:xfrm>
            <a:custGeom>
              <a:avLst/>
              <a:gdLst/>
              <a:ahLst/>
              <a:cxnLst/>
              <a:rect l="l" t="t" r="r" b="b"/>
              <a:pathLst>
                <a:path w="875664" h="144145">
                  <a:moveTo>
                    <a:pt x="875525" y="0"/>
                  </a:moveTo>
                  <a:lnTo>
                    <a:pt x="0" y="0"/>
                  </a:lnTo>
                  <a:lnTo>
                    <a:pt x="0" y="143992"/>
                  </a:lnTo>
                  <a:lnTo>
                    <a:pt x="875525" y="143992"/>
                  </a:lnTo>
                  <a:lnTo>
                    <a:pt x="87552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Hydrodesulfurization</a:t>
            </a:r>
            <a:r>
              <a:rPr spc="50" dirty="0"/>
              <a:t> </a:t>
            </a:r>
            <a:r>
              <a:rPr spc="-10" dirty="0"/>
              <a:t>(HDS)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8544" y="442828"/>
            <a:ext cx="4331335" cy="1104900"/>
            <a:chOff x="138544" y="442828"/>
            <a:chExt cx="4331335" cy="1104900"/>
          </a:xfrm>
        </p:grpSpPr>
        <p:sp>
          <p:nvSpPr>
            <p:cNvPr id="8" name="object 8"/>
            <p:cNvSpPr/>
            <p:nvPr/>
          </p:nvSpPr>
          <p:spPr>
            <a:xfrm>
              <a:off x="138544" y="442828"/>
              <a:ext cx="4331335" cy="1104900"/>
            </a:xfrm>
            <a:custGeom>
              <a:avLst/>
              <a:gdLst/>
              <a:ahLst/>
              <a:cxnLst/>
              <a:rect l="l" t="t" r="r" b="b"/>
              <a:pathLst>
                <a:path w="4331335" h="1104900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1050539"/>
                  </a:lnTo>
                  <a:lnTo>
                    <a:pt x="4243" y="1071558"/>
                  </a:lnTo>
                  <a:lnTo>
                    <a:pt x="15816" y="1088723"/>
                  </a:lnTo>
                  <a:lnTo>
                    <a:pt x="32980" y="1100296"/>
                  </a:lnTo>
                  <a:lnTo>
                    <a:pt x="54000" y="1104539"/>
                  </a:lnTo>
                  <a:lnTo>
                    <a:pt x="4276964" y="1104539"/>
                  </a:lnTo>
                  <a:lnTo>
                    <a:pt x="4297984" y="1100296"/>
                  </a:lnTo>
                  <a:lnTo>
                    <a:pt x="4315148" y="1088723"/>
                  </a:lnTo>
                  <a:lnTo>
                    <a:pt x="4326721" y="1071558"/>
                  </a:lnTo>
                  <a:lnTo>
                    <a:pt x="4330965" y="1050539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8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544" y="673982"/>
              <a:ext cx="4295140" cy="855980"/>
            </a:xfrm>
            <a:custGeom>
              <a:avLst/>
              <a:gdLst/>
              <a:ahLst/>
              <a:cxnLst/>
              <a:rect l="l" t="t" r="r" b="b"/>
              <a:pathLst>
                <a:path w="4295140" h="855980">
                  <a:moveTo>
                    <a:pt x="4294965" y="0"/>
                  </a:moveTo>
                  <a:lnTo>
                    <a:pt x="0" y="0"/>
                  </a:lnTo>
                  <a:lnTo>
                    <a:pt x="0" y="819385"/>
                  </a:lnTo>
                  <a:lnTo>
                    <a:pt x="2829" y="833398"/>
                  </a:lnTo>
                  <a:lnTo>
                    <a:pt x="10544" y="844841"/>
                  </a:lnTo>
                  <a:lnTo>
                    <a:pt x="21987" y="852557"/>
                  </a:lnTo>
                  <a:lnTo>
                    <a:pt x="36000" y="855386"/>
                  </a:lnTo>
                  <a:lnTo>
                    <a:pt x="4258965" y="855386"/>
                  </a:lnTo>
                  <a:lnTo>
                    <a:pt x="4272978" y="852557"/>
                  </a:lnTo>
                  <a:lnTo>
                    <a:pt x="4284421" y="844841"/>
                  </a:lnTo>
                  <a:lnTo>
                    <a:pt x="4292136" y="833398"/>
                  </a:lnTo>
                  <a:lnTo>
                    <a:pt x="4294965" y="819385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85750" y="441819"/>
            <a:ext cx="4037329" cy="9931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 algn="just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What</a:t>
            </a: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Hydrodesulfurization?</a:t>
            </a:r>
            <a:endParaRPr sz="1100">
              <a:latin typeface="Tahoma"/>
              <a:cs typeface="Tahoma"/>
            </a:endParaRPr>
          </a:p>
          <a:p>
            <a:pPr marL="50800" marR="43180" algn="just">
              <a:lnSpc>
                <a:spcPct val="102600"/>
              </a:lnSpc>
              <a:spcBef>
                <a:spcPts val="890"/>
              </a:spcBef>
            </a:pPr>
            <a:r>
              <a:rPr sz="1100" spc="55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catalytic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process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removes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sulfur</a:t>
            </a:r>
            <a:r>
              <a:rPr sz="1100" spc="-20" dirty="0">
                <a:latin typeface="Tahoma"/>
                <a:cs typeface="Tahoma"/>
              </a:rPr>
              <a:t> from </a:t>
            </a:r>
            <a:r>
              <a:rPr sz="1100" spc="-35" dirty="0">
                <a:latin typeface="Tahoma"/>
                <a:cs typeface="Tahoma"/>
              </a:rPr>
              <a:t>petroleum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products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by </a:t>
            </a:r>
            <a:r>
              <a:rPr sz="1100" spc="-30" dirty="0">
                <a:latin typeface="Tahoma"/>
                <a:cs typeface="Tahoma"/>
              </a:rPr>
              <a:t>reacting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sulfur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compounds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hydrogen,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forming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hydrogen</a:t>
            </a:r>
            <a:r>
              <a:rPr sz="1100" spc="-30" dirty="0">
                <a:latin typeface="Tahoma"/>
                <a:cs typeface="Tahoma"/>
              </a:rPr>
              <a:t> sulfide </a:t>
            </a:r>
            <a:r>
              <a:rPr sz="1100" spc="-10" dirty="0">
                <a:latin typeface="Tahoma"/>
                <a:cs typeface="Tahoma"/>
              </a:rPr>
              <a:t>(H</a:t>
            </a:r>
            <a:r>
              <a:rPr sz="1200" spc="-15" baseline="-10416" dirty="0">
                <a:latin typeface="Arial MT"/>
                <a:cs typeface="Arial MT"/>
              </a:rPr>
              <a:t>2</a:t>
            </a:r>
            <a:r>
              <a:rPr sz="1100" spc="-10" dirty="0">
                <a:latin typeface="Tahoma"/>
                <a:cs typeface="Tahoma"/>
              </a:rPr>
              <a:t>S).In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HDS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DBT,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Dibenzothiophene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reacts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hydrogen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to </a:t>
            </a:r>
            <a:r>
              <a:rPr sz="1100" spc="-40" dirty="0">
                <a:latin typeface="Tahoma"/>
                <a:cs typeface="Tahoma"/>
              </a:rPr>
              <a:t>form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Biphenyl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hydrogen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sulphide.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8544" y="1633396"/>
            <a:ext cx="4331335" cy="672465"/>
            <a:chOff x="138544" y="1633396"/>
            <a:chExt cx="4331335" cy="672465"/>
          </a:xfrm>
        </p:grpSpPr>
        <p:sp>
          <p:nvSpPr>
            <p:cNvPr id="12" name="object 12"/>
            <p:cNvSpPr/>
            <p:nvPr/>
          </p:nvSpPr>
          <p:spPr>
            <a:xfrm>
              <a:off x="138544" y="1633396"/>
              <a:ext cx="4331335" cy="672465"/>
            </a:xfrm>
            <a:custGeom>
              <a:avLst/>
              <a:gdLst/>
              <a:ahLst/>
              <a:cxnLst/>
              <a:rect l="l" t="t" r="r" b="b"/>
              <a:pathLst>
                <a:path w="4331335" h="672464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617869"/>
                  </a:lnTo>
                  <a:lnTo>
                    <a:pt x="4243" y="638888"/>
                  </a:lnTo>
                  <a:lnTo>
                    <a:pt x="15816" y="656053"/>
                  </a:lnTo>
                  <a:lnTo>
                    <a:pt x="32980" y="667625"/>
                  </a:lnTo>
                  <a:lnTo>
                    <a:pt x="54000" y="671869"/>
                  </a:lnTo>
                  <a:lnTo>
                    <a:pt x="4276964" y="671869"/>
                  </a:lnTo>
                  <a:lnTo>
                    <a:pt x="4297984" y="667625"/>
                  </a:lnTo>
                  <a:lnTo>
                    <a:pt x="4315148" y="656053"/>
                  </a:lnTo>
                  <a:lnTo>
                    <a:pt x="4326721" y="638888"/>
                  </a:lnTo>
                  <a:lnTo>
                    <a:pt x="4330965" y="617869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8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6544" y="1864550"/>
              <a:ext cx="4295140" cy="422909"/>
            </a:xfrm>
            <a:custGeom>
              <a:avLst/>
              <a:gdLst/>
              <a:ahLst/>
              <a:cxnLst/>
              <a:rect l="l" t="t" r="r" b="b"/>
              <a:pathLst>
                <a:path w="4295140" h="422910">
                  <a:moveTo>
                    <a:pt x="4294965" y="0"/>
                  </a:moveTo>
                  <a:lnTo>
                    <a:pt x="0" y="0"/>
                  </a:lnTo>
                  <a:lnTo>
                    <a:pt x="0" y="386715"/>
                  </a:lnTo>
                  <a:lnTo>
                    <a:pt x="2829" y="400728"/>
                  </a:lnTo>
                  <a:lnTo>
                    <a:pt x="10544" y="412171"/>
                  </a:lnTo>
                  <a:lnTo>
                    <a:pt x="21987" y="419886"/>
                  </a:lnTo>
                  <a:lnTo>
                    <a:pt x="36000" y="422715"/>
                  </a:lnTo>
                  <a:lnTo>
                    <a:pt x="4258965" y="422715"/>
                  </a:lnTo>
                  <a:lnTo>
                    <a:pt x="4272978" y="419886"/>
                  </a:lnTo>
                  <a:lnTo>
                    <a:pt x="4284421" y="412171"/>
                  </a:lnTo>
                  <a:lnTo>
                    <a:pt x="4292136" y="400728"/>
                  </a:lnTo>
                  <a:lnTo>
                    <a:pt x="4294965" y="386715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23850" y="1632380"/>
            <a:ext cx="7969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Key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 Reaction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18704" y="1993390"/>
            <a:ext cx="195833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Trebuchet MS"/>
                <a:cs typeface="Trebuchet MS"/>
              </a:rPr>
              <a:t>C</a:t>
            </a:r>
            <a:r>
              <a:rPr sz="1200" baseline="-10416" dirty="0">
                <a:latin typeface="Arial MT"/>
                <a:cs typeface="Arial MT"/>
              </a:rPr>
              <a:t>12</a:t>
            </a:r>
            <a:r>
              <a:rPr sz="1100" i="1" dirty="0">
                <a:latin typeface="Trebuchet MS"/>
                <a:cs typeface="Trebuchet MS"/>
              </a:rPr>
              <a:t>H</a:t>
            </a:r>
            <a:r>
              <a:rPr sz="1200" baseline="-10416" dirty="0">
                <a:latin typeface="Arial MT"/>
                <a:cs typeface="Arial MT"/>
              </a:rPr>
              <a:t>8</a:t>
            </a:r>
            <a:r>
              <a:rPr sz="1100" i="1" dirty="0">
                <a:latin typeface="Trebuchet MS"/>
                <a:cs typeface="Trebuchet MS"/>
              </a:rPr>
              <a:t>S</a:t>
            </a:r>
            <a:r>
              <a:rPr sz="1100" i="1" spc="45" dirty="0">
                <a:latin typeface="Trebuchet MS"/>
                <a:cs typeface="Trebuchet MS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2</a:t>
            </a:r>
            <a:r>
              <a:rPr sz="1100" i="1" dirty="0">
                <a:latin typeface="Trebuchet MS"/>
                <a:cs typeface="Trebuchet MS"/>
              </a:rPr>
              <a:t>H</a:t>
            </a:r>
            <a:r>
              <a:rPr sz="1200" baseline="-10416" dirty="0">
                <a:latin typeface="Arial MT"/>
                <a:cs typeface="Arial MT"/>
              </a:rPr>
              <a:t>2</a:t>
            </a:r>
            <a:r>
              <a:rPr sz="1200" spc="254" baseline="-10416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→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i="1" dirty="0">
                <a:latin typeface="Trebuchet MS"/>
                <a:cs typeface="Trebuchet MS"/>
              </a:rPr>
              <a:t>C</a:t>
            </a:r>
            <a:r>
              <a:rPr sz="1200" baseline="-10416" dirty="0">
                <a:latin typeface="Arial MT"/>
                <a:cs typeface="Arial MT"/>
              </a:rPr>
              <a:t>12</a:t>
            </a:r>
            <a:r>
              <a:rPr sz="1100" i="1" dirty="0">
                <a:latin typeface="Trebuchet MS"/>
                <a:cs typeface="Trebuchet MS"/>
              </a:rPr>
              <a:t>H</a:t>
            </a:r>
            <a:r>
              <a:rPr sz="1200" baseline="-10416" dirty="0">
                <a:latin typeface="Arial MT"/>
                <a:cs typeface="Arial MT"/>
              </a:rPr>
              <a:t>10</a:t>
            </a:r>
            <a:r>
              <a:rPr sz="1200" spc="157" baseline="-10416" dirty="0">
                <a:latin typeface="Arial MT"/>
                <a:cs typeface="Arial MT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Trebuchet MS"/>
                <a:cs typeface="Trebuchet MS"/>
              </a:rPr>
              <a:t>H</a:t>
            </a:r>
            <a:r>
              <a:rPr sz="1200" spc="-37" baseline="-10416" dirty="0">
                <a:latin typeface="Arial MT"/>
                <a:cs typeface="Arial MT"/>
              </a:rPr>
              <a:t>2</a:t>
            </a:r>
            <a:r>
              <a:rPr sz="1100" i="1" spc="-25" dirty="0">
                <a:latin typeface="Trebuchet MS"/>
                <a:cs typeface="Trebuchet MS"/>
              </a:rPr>
              <a:t>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81729" y="1993390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Tahoma"/>
                <a:cs typeface="Tahoma"/>
              </a:rPr>
              <a:t>(1)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8544" y="2391297"/>
            <a:ext cx="4331335" cy="760730"/>
            <a:chOff x="138544" y="2391297"/>
            <a:chExt cx="4331335" cy="760730"/>
          </a:xfrm>
        </p:grpSpPr>
        <p:sp>
          <p:nvSpPr>
            <p:cNvPr id="18" name="object 18"/>
            <p:cNvSpPr/>
            <p:nvPr/>
          </p:nvSpPr>
          <p:spPr>
            <a:xfrm>
              <a:off x="138544" y="2391297"/>
              <a:ext cx="4331335" cy="760730"/>
            </a:xfrm>
            <a:custGeom>
              <a:avLst/>
              <a:gdLst/>
              <a:ahLst/>
              <a:cxnLst/>
              <a:rect l="l" t="t" r="r" b="b"/>
              <a:pathLst>
                <a:path w="4331335" h="760730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706385"/>
                  </a:lnTo>
                  <a:lnTo>
                    <a:pt x="4243" y="727404"/>
                  </a:lnTo>
                  <a:lnTo>
                    <a:pt x="15816" y="744569"/>
                  </a:lnTo>
                  <a:lnTo>
                    <a:pt x="32980" y="756142"/>
                  </a:lnTo>
                  <a:lnTo>
                    <a:pt x="54000" y="760385"/>
                  </a:lnTo>
                  <a:lnTo>
                    <a:pt x="4276964" y="760385"/>
                  </a:lnTo>
                  <a:lnTo>
                    <a:pt x="4297984" y="756142"/>
                  </a:lnTo>
                  <a:lnTo>
                    <a:pt x="4315148" y="744569"/>
                  </a:lnTo>
                  <a:lnTo>
                    <a:pt x="4326721" y="727404"/>
                  </a:lnTo>
                  <a:lnTo>
                    <a:pt x="4330965" y="70638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8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6544" y="2622450"/>
              <a:ext cx="4295140" cy="511809"/>
            </a:xfrm>
            <a:custGeom>
              <a:avLst/>
              <a:gdLst/>
              <a:ahLst/>
              <a:cxnLst/>
              <a:rect l="l" t="t" r="r" b="b"/>
              <a:pathLst>
                <a:path w="4295140" h="511810">
                  <a:moveTo>
                    <a:pt x="4294965" y="0"/>
                  </a:moveTo>
                  <a:lnTo>
                    <a:pt x="0" y="0"/>
                  </a:lnTo>
                  <a:lnTo>
                    <a:pt x="0" y="475231"/>
                  </a:lnTo>
                  <a:lnTo>
                    <a:pt x="2829" y="489244"/>
                  </a:lnTo>
                  <a:lnTo>
                    <a:pt x="10544" y="500687"/>
                  </a:lnTo>
                  <a:lnTo>
                    <a:pt x="21987" y="508403"/>
                  </a:lnTo>
                  <a:lnTo>
                    <a:pt x="36000" y="511232"/>
                  </a:lnTo>
                  <a:lnTo>
                    <a:pt x="4258965" y="511232"/>
                  </a:lnTo>
                  <a:lnTo>
                    <a:pt x="4272978" y="508403"/>
                  </a:lnTo>
                  <a:lnTo>
                    <a:pt x="4284421" y="500687"/>
                  </a:lnTo>
                  <a:lnTo>
                    <a:pt x="4292136" y="489244"/>
                  </a:lnTo>
                  <a:lnTo>
                    <a:pt x="4294965" y="47523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23850" y="2390278"/>
            <a:ext cx="3959860" cy="648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Why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1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HDS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Important?</a:t>
            </a:r>
            <a:endParaRPr sz="1100">
              <a:latin typeface="Tahoma"/>
              <a:cs typeface="Tahoma"/>
            </a:endParaRPr>
          </a:p>
          <a:p>
            <a:pPr marL="103505" indent="-90805">
              <a:lnSpc>
                <a:spcPct val="100000"/>
              </a:lnSpc>
              <a:spcBef>
                <a:spcPts val="925"/>
              </a:spcBef>
              <a:buChar char="-"/>
              <a:tabLst>
                <a:tab pos="103505" algn="l"/>
              </a:tabLst>
            </a:pPr>
            <a:r>
              <a:rPr sz="1100" spc="-55" dirty="0">
                <a:latin typeface="Tahoma"/>
                <a:cs typeface="Tahoma"/>
              </a:rPr>
              <a:t>Reduces</a:t>
            </a:r>
            <a:r>
              <a:rPr sz="1100" spc="-30" dirty="0">
                <a:latin typeface="Tahoma"/>
                <a:cs typeface="Tahoma"/>
              </a:rPr>
              <a:t> sulfur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emissions.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-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Prevents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catalyst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poisoning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refining.</a:t>
            </a:r>
            <a:endParaRPr sz="1100">
              <a:latin typeface="Tahoma"/>
              <a:cs typeface="Tahoma"/>
            </a:endParaRPr>
          </a:p>
          <a:p>
            <a:pPr marL="104775" indent="-92075">
              <a:lnSpc>
                <a:spcPct val="100000"/>
              </a:lnSpc>
              <a:spcBef>
                <a:spcPts val="35"/>
              </a:spcBef>
              <a:buChar char="-"/>
              <a:tabLst>
                <a:tab pos="104775" algn="l"/>
              </a:tabLst>
            </a:pPr>
            <a:r>
              <a:rPr sz="1100" spc="-40" dirty="0">
                <a:latin typeface="Tahoma"/>
                <a:cs typeface="Tahoma"/>
              </a:rPr>
              <a:t>Ensures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fuel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quality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compliance.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Bhavishya</a:t>
            </a:r>
            <a:r>
              <a:rPr spc="-20" dirty="0"/>
              <a:t> </a:t>
            </a:r>
            <a:r>
              <a:rPr spc="-10" dirty="0"/>
              <a:t>Gupta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UGP</a:t>
            </a:r>
            <a:r>
              <a:rPr spc="20" dirty="0"/>
              <a:t> </a:t>
            </a:r>
            <a:r>
              <a:rPr dirty="0"/>
              <a:t>:</a:t>
            </a:r>
            <a:r>
              <a:rPr spc="25" dirty="0"/>
              <a:t> </a:t>
            </a:r>
            <a:r>
              <a:rPr dirty="0"/>
              <a:t>Catalyst</a:t>
            </a:r>
            <a:r>
              <a:rPr spc="25" dirty="0"/>
              <a:t> </a:t>
            </a:r>
            <a:r>
              <a:rPr spc="-20" dirty="0"/>
              <a:t>Synthesis</a:t>
            </a:r>
            <a:r>
              <a:rPr spc="25" dirty="0"/>
              <a:t> </a:t>
            </a:r>
            <a:r>
              <a:rPr dirty="0"/>
              <a:t>for</a:t>
            </a:r>
            <a:r>
              <a:rPr spc="20" dirty="0"/>
              <a:t> </a:t>
            </a:r>
            <a:r>
              <a:rPr dirty="0"/>
              <a:t>HDS</a:t>
            </a:r>
            <a:r>
              <a:rPr spc="25" dirty="0"/>
              <a:t> </a:t>
            </a:r>
            <a:r>
              <a:rPr spc="-10" dirty="0"/>
              <a:t>Using</a:t>
            </a:r>
            <a:r>
              <a:rPr spc="25" dirty="0"/>
              <a:t> </a:t>
            </a:r>
            <a:r>
              <a:rPr spc="-10" dirty="0"/>
              <a:t>Varied</a:t>
            </a:r>
            <a:r>
              <a:rPr spc="25" dirty="0"/>
              <a:t> </a:t>
            </a:r>
            <a:r>
              <a:rPr dirty="0"/>
              <a:t>Silica</a:t>
            </a:r>
            <a:r>
              <a:rPr spc="25" dirty="0"/>
              <a:t> </a:t>
            </a:r>
            <a:r>
              <a:rPr spc="-10" dirty="0"/>
              <a:t>Supports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2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13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14391"/>
            <a:ext cx="4565650" cy="241935"/>
            <a:chOff x="0" y="3214391"/>
            <a:chExt cx="4565650" cy="241935"/>
          </a:xfrm>
        </p:grpSpPr>
        <p:sp>
          <p:nvSpPr>
            <p:cNvPr id="3" name="object 3"/>
            <p:cNvSpPr/>
            <p:nvPr/>
          </p:nvSpPr>
          <p:spPr>
            <a:xfrm>
              <a:off x="0" y="3312007"/>
              <a:ext cx="922019" cy="144145"/>
            </a:xfrm>
            <a:custGeom>
              <a:avLst/>
              <a:gdLst/>
              <a:ahLst/>
              <a:cxnLst/>
              <a:rect l="l" t="t" r="r" b="b"/>
              <a:pathLst>
                <a:path w="922019" h="144145">
                  <a:moveTo>
                    <a:pt x="921588" y="0"/>
                  </a:moveTo>
                  <a:lnTo>
                    <a:pt x="0" y="0"/>
                  </a:lnTo>
                  <a:lnTo>
                    <a:pt x="0" y="143992"/>
                  </a:lnTo>
                  <a:lnTo>
                    <a:pt x="921588" y="143992"/>
                  </a:lnTo>
                  <a:lnTo>
                    <a:pt x="921588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1588" y="3312007"/>
              <a:ext cx="2765425" cy="144145"/>
            </a:xfrm>
            <a:custGeom>
              <a:avLst/>
              <a:gdLst/>
              <a:ahLst/>
              <a:cxnLst/>
              <a:rect l="l" t="t" r="r" b="b"/>
              <a:pathLst>
                <a:path w="2765425" h="144145">
                  <a:moveTo>
                    <a:pt x="2764828" y="0"/>
                  </a:moveTo>
                  <a:lnTo>
                    <a:pt x="0" y="0"/>
                  </a:lnTo>
                  <a:lnTo>
                    <a:pt x="0" y="143992"/>
                  </a:lnTo>
                  <a:lnTo>
                    <a:pt x="2764828" y="143992"/>
                  </a:lnTo>
                  <a:lnTo>
                    <a:pt x="2764828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86416" y="3312007"/>
              <a:ext cx="875665" cy="144145"/>
            </a:xfrm>
            <a:custGeom>
              <a:avLst/>
              <a:gdLst/>
              <a:ahLst/>
              <a:cxnLst/>
              <a:rect l="l" t="t" r="r" b="b"/>
              <a:pathLst>
                <a:path w="875664" h="144145">
                  <a:moveTo>
                    <a:pt x="875525" y="0"/>
                  </a:moveTo>
                  <a:lnTo>
                    <a:pt x="0" y="0"/>
                  </a:lnTo>
                  <a:lnTo>
                    <a:pt x="0" y="143992"/>
                  </a:lnTo>
                  <a:lnTo>
                    <a:pt x="875525" y="143992"/>
                  </a:lnTo>
                  <a:lnTo>
                    <a:pt x="87552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Challenges</a:t>
            </a:r>
            <a:r>
              <a:rPr spc="-15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spc="90" dirty="0"/>
              <a:t>DBT</a:t>
            </a:r>
            <a:r>
              <a:rPr spc="-10" dirty="0"/>
              <a:t> </a:t>
            </a:r>
            <a:r>
              <a:rPr spc="-35" dirty="0"/>
              <a:t>Hydrodesulfurization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8544" y="488352"/>
            <a:ext cx="4331335" cy="2595245"/>
            <a:chOff x="138544" y="488352"/>
            <a:chExt cx="4331335" cy="2595245"/>
          </a:xfrm>
        </p:grpSpPr>
        <p:sp>
          <p:nvSpPr>
            <p:cNvPr id="8" name="object 8"/>
            <p:cNvSpPr/>
            <p:nvPr/>
          </p:nvSpPr>
          <p:spPr>
            <a:xfrm>
              <a:off x="138544" y="488352"/>
              <a:ext cx="4331335" cy="2595245"/>
            </a:xfrm>
            <a:custGeom>
              <a:avLst/>
              <a:gdLst/>
              <a:ahLst/>
              <a:cxnLst/>
              <a:rect l="l" t="t" r="r" b="b"/>
              <a:pathLst>
                <a:path w="4331335" h="2595245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2541029"/>
                  </a:lnTo>
                  <a:lnTo>
                    <a:pt x="4243" y="2562049"/>
                  </a:lnTo>
                  <a:lnTo>
                    <a:pt x="15816" y="2579214"/>
                  </a:lnTo>
                  <a:lnTo>
                    <a:pt x="32980" y="2590786"/>
                  </a:lnTo>
                  <a:lnTo>
                    <a:pt x="54000" y="2595030"/>
                  </a:lnTo>
                  <a:lnTo>
                    <a:pt x="4276964" y="2595030"/>
                  </a:lnTo>
                  <a:lnTo>
                    <a:pt x="4297984" y="2590786"/>
                  </a:lnTo>
                  <a:lnTo>
                    <a:pt x="4315148" y="2579214"/>
                  </a:lnTo>
                  <a:lnTo>
                    <a:pt x="4326721" y="2562049"/>
                  </a:lnTo>
                  <a:lnTo>
                    <a:pt x="4330965" y="2541029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8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FF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544" y="719505"/>
              <a:ext cx="4295140" cy="2346325"/>
            </a:xfrm>
            <a:custGeom>
              <a:avLst/>
              <a:gdLst/>
              <a:ahLst/>
              <a:cxnLst/>
              <a:rect l="l" t="t" r="r" b="b"/>
              <a:pathLst>
                <a:path w="4295140" h="2346325">
                  <a:moveTo>
                    <a:pt x="4294965" y="0"/>
                  </a:moveTo>
                  <a:lnTo>
                    <a:pt x="0" y="0"/>
                  </a:lnTo>
                  <a:lnTo>
                    <a:pt x="0" y="2309876"/>
                  </a:lnTo>
                  <a:lnTo>
                    <a:pt x="2829" y="2323889"/>
                  </a:lnTo>
                  <a:lnTo>
                    <a:pt x="10544" y="2335332"/>
                  </a:lnTo>
                  <a:lnTo>
                    <a:pt x="21987" y="2343047"/>
                  </a:lnTo>
                  <a:lnTo>
                    <a:pt x="36000" y="2345876"/>
                  </a:lnTo>
                  <a:lnTo>
                    <a:pt x="4258965" y="2345876"/>
                  </a:lnTo>
                  <a:lnTo>
                    <a:pt x="4272978" y="2343047"/>
                  </a:lnTo>
                  <a:lnTo>
                    <a:pt x="4284421" y="2335332"/>
                  </a:lnTo>
                  <a:lnTo>
                    <a:pt x="4292136" y="2323889"/>
                  </a:lnTo>
                  <a:lnTo>
                    <a:pt x="4294965" y="2309876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9094" y="855954"/>
              <a:ext cx="65265" cy="652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094" y="1410131"/>
              <a:ext cx="65265" cy="6526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9094" y="1964309"/>
              <a:ext cx="65265" cy="6526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9094" y="2518498"/>
              <a:ext cx="65265" cy="6526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23850" y="487348"/>
            <a:ext cx="3953510" cy="24841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Major</a:t>
            </a:r>
            <a:r>
              <a:rPr sz="1100" b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Challenges</a:t>
            </a:r>
            <a:endParaRPr sz="1100">
              <a:latin typeface="Arial"/>
              <a:cs typeface="Arial"/>
            </a:endParaRPr>
          </a:p>
          <a:p>
            <a:pPr marL="289560" marR="37465">
              <a:lnSpc>
                <a:spcPct val="102600"/>
              </a:lnSpc>
              <a:spcBef>
                <a:spcPts val="890"/>
              </a:spcBef>
            </a:pPr>
            <a:r>
              <a:rPr sz="1100" b="1" spc="-10" dirty="0">
                <a:latin typeface="Arial"/>
                <a:cs typeface="Arial"/>
              </a:rPr>
              <a:t>Steric</a:t>
            </a:r>
            <a:r>
              <a:rPr sz="1100" b="1" spc="30" dirty="0">
                <a:latin typeface="Arial"/>
                <a:cs typeface="Arial"/>
              </a:rPr>
              <a:t> </a:t>
            </a:r>
            <a:r>
              <a:rPr sz="1100" b="1" spc="-30" dirty="0">
                <a:latin typeface="Arial"/>
                <a:cs typeface="Arial"/>
              </a:rPr>
              <a:t>Hindrance:</a:t>
            </a:r>
            <a:r>
              <a:rPr sz="1100" b="1" spc="9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rigid,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fused-</a:t>
            </a:r>
            <a:r>
              <a:rPr sz="1100" spc="-30" dirty="0">
                <a:latin typeface="Tahoma"/>
                <a:cs typeface="Tahoma"/>
              </a:rPr>
              <a:t>ring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structure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of </a:t>
            </a:r>
            <a:r>
              <a:rPr sz="1100" spc="-45" dirty="0">
                <a:latin typeface="Tahoma"/>
                <a:cs typeface="Tahoma"/>
              </a:rPr>
              <a:t>dibenzothiophene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(DBT)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reduces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catalyst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accessibility,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making </a:t>
            </a:r>
            <a:r>
              <a:rPr sz="1100" spc="-25" dirty="0">
                <a:latin typeface="Tahoma"/>
                <a:cs typeface="Tahoma"/>
              </a:rPr>
              <a:t>sulfur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removal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more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challenging.</a:t>
            </a:r>
            <a:endParaRPr sz="1100">
              <a:latin typeface="Tahoma"/>
              <a:cs typeface="Tahoma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b="1" spc="-30" dirty="0">
                <a:latin typeface="Arial"/>
                <a:cs typeface="Arial"/>
              </a:rPr>
              <a:t>Low</a:t>
            </a:r>
            <a:r>
              <a:rPr sz="1100" b="1" spc="35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Reactivity:</a:t>
            </a:r>
            <a:r>
              <a:rPr sz="1100" b="1" spc="105" dirty="0">
                <a:latin typeface="Arial"/>
                <a:cs typeface="Arial"/>
              </a:rPr>
              <a:t> </a:t>
            </a:r>
            <a:r>
              <a:rPr sz="1100" spc="65" dirty="0">
                <a:latin typeface="Tahoma"/>
                <a:cs typeface="Tahoma"/>
              </a:rPr>
              <a:t>DBT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has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strong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C–S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bonds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require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high </a:t>
            </a:r>
            <a:r>
              <a:rPr sz="1100" spc="-45" dirty="0">
                <a:latin typeface="Tahoma"/>
                <a:cs typeface="Tahoma"/>
              </a:rPr>
              <a:t>temperatures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(300–400</a:t>
            </a:r>
            <a:r>
              <a:rPr sz="1100" spc="-35" dirty="0">
                <a:latin typeface="Calibri"/>
                <a:cs typeface="Calibri"/>
              </a:rPr>
              <a:t>°</a:t>
            </a:r>
            <a:r>
              <a:rPr sz="1100" spc="-35" dirty="0">
                <a:latin typeface="Tahoma"/>
                <a:cs typeface="Tahoma"/>
              </a:rPr>
              <a:t>C)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severe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hydrogenation </a:t>
            </a:r>
            <a:r>
              <a:rPr sz="1100" spc="-30" dirty="0">
                <a:latin typeface="Tahoma"/>
                <a:cs typeface="Tahoma"/>
              </a:rPr>
              <a:t>conditions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effective </a:t>
            </a:r>
            <a:r>
              <a:rPr sz="1100" spc="-10" dirty="0">
                <a:latin typeface="Tahoma"/>
                <a:cs typeface="Tahoma"/>
              </a:rPr>
              <a:t>desulfurization.</a:t>
            </a:r>
            <a:endParaRPr sz="1100">
              <a:latin typeface="Tahoma"/>
              <a:cs typeface="Tahoma"/>
            </a:endParaRPr>
          </a:p>
          <a:p>
            <a:pPr marL="289560" marR="436880">
              <a:lnSpc>
                <a:spcPct val="102600"/>
              </a:lnSpc>
              <a:spcBef>
                <a:spcPts val="300"/>
              </a:spcBef>
            </a:pPr>
            <a:r>
              <a:rPr sz="1100" b="1" spc="-10" dirty="0">
                <a:latin typeface="Arial"/>
                <a:cs typeface="Arial"/>
              </a:rPr>
              <a:t>Catalyst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Deactivation:</a:t>
            </a:r>
            <a:r>
              <a:rPr sz="1100" b="1" spc="85" dirty="0">
                <a:latin typeface="Arial"/>
                <a:cs typeface="Arial"/>
              </a:rPr>
              <a:t> </a:t>
            </a:r>
            <a:r>
              <a:rPr sz="1100" spc="-10" dirty="0">
                <a:latin typeface="Tahoma"/>
                <a:cs typeface="Tahoma"/>
              </a:rPr>
              <a:t>Sulfur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compounds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coke </a:t>
            </a:r>
            <a:r>
              <a:rPr sz="1100" spc="-35" dirty="0">
                <a:latin typeface="Tahoma"/>
                <a:cs typeface="Tahoma"/>
              </a:rPr>
              <a:t>formation </a:t>
            </a:r>
            <a:r>
              <a:rPr sz="1100" spc="-50" dirty="0">
                <a:latin typeface="Tahoma"/>
                <a:cs typeface="Tahoma"/>
              </a:rPr>
              <a:t>progressively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poison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catalyst,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reducing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its </a:t>
            </a:r>
            <a:r>
              <a:rPr sz="1100" spc="-35" dirty="0">
                <a:latin typeface="Tahoma"/>
                <a:cs typeface="Tahoma"/>
              </a:rPr>
              <a:t>lifespan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 </a:t>
            </a:r>
            <a:r>
              <a:rPr sz="1100" spc="-10" dirty="0">
                <a:latin typeface="Tahoma"/>
                <a:cs typeface="Tahoma"/>
              </a:rPr>
              <a:t>efficiency.</a:t>
            </a:r>
            <a:endParaRPr sz="1100">
              <a:latin typeface="Tahoma"/>
              <a:cs typeface="Tahoma"/>
            </a:endParaRPr>
          </a:p>
          <a:p>
            <a:pPr marL="289560" marR="259079" algn="just">
              <a:lnSpc>
                <a:spcPct val="102600"/>
              </a:lnSpc>
              <a:spcBef>
                <a:spcPts val="300"/>
              </a:spcBef>
            </a:pPr>
            <a:r>
              <a:rPr sz="1100" b="1" spc="-30" dirty="0">
                <a:latin typeface="Arial"/>
                <a:cs typeface="Arial"/>
              </a:rPr>
              <a:t>Hydrogen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Demand:</a:t>
            </a:r>
            <a:r>
              <a:rPr sz="1100" b="1" spc="75" dirty="0">
                <a:latin typeface="Arial"/>
                <a:cs typeface="Arial"/>
              </a:rPr>
              <a:t> </a:t>
            </a:r>
            <a:r>
              <a:rPr sz="1100" spc="55" dirty="0">
                <a:latin typeface="Tahoma"/>
                <a:cs typeface="Tahoma"/>
              </a:rPr>
              <a:t>A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significant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amount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hydrogen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is </a:t>
            </a:r>
            <a:r>
              <a:rPr sz="1100" spc="-45" dirty="0">
                <a:latin typeface="Tahoma"/>
                <a:cs typeface="Tahoma"/>
              </a:rPr>
              <a:t>required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break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sulfur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bonds,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increasing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both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operational </a:t>
            </a:r>
            <a:r>
              <a:rPr sz="1100" spc="-25" dirty="0">
                <a:latin typeface="Tahoma"/>
                <a:cs typeface="Tahoma"/>
              </a:rPr>
              <a:t>costs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process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complexity.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Bhavishya</a:t>
            </a:r>
            <a:r>
              <a:rPr spc="-20" dirty="0"/>
              <a:t> </a:t>
            </a:r>
            <a:r>
              <a:rPr spc="-10" dirty="0"/>
              <a:t>Gupta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UGP</a:t>
            </a:r>
            <a:r>
              <a:rPr spc="20" dirty="0"/>
              <a:t> </a:t>
            </a:r>
            <a:r>
              <a:rPr dirty="0"/>
              <a:t>:</a:t>
            </a:r>
            <a:r>
              <a:rPr spc="25" dirty="0"/>
              <a:t> </a:t>
            </a:r>
            <a:r>
              <a:rPr dirty="0"/>
              <a:t>Catalyst</a:t>
            </a:r>
            <a:r>
              <a:rPr spc="25" dirty="0"/>
              <a:t> </a:t>
            </a:r>
            <a:r>
              <a:rPr spc="-20" dirty="0"/>
              <a:t>Synthesis</a:t>
            </a:r>
            <a:r>
              <a:rPr spc="25" dirty="0"/>
              <a:t> </a:t>
            </a:r>
            <a:r>
              <a:rPr dirty="0"/>
              <a:t>for</a:t>
            </a:r>
            <a:r>
              <a:rPr spc="20" dirty="0"/>
              <a:t> </a:t>
            </a:r>
            <a:r>
              <a:rPr dirty="0"/>
              <a:t>HDS</a:t>
            </a:r>
            <a:r>
              <a:rPr spc="25" dirty="0"/>
              <a:t> </a:t>
            </a:r>
            <a:r>
              <a:rPr spc="-10" dirty="0"/>
              <a:t>Using</a:t>
            </a:r>
            <a:r>
              <a:rPr spc="25" dirty="0"/>
              <a:t> </a:t>
            </a:r>
            <a:r>
              <a:rPr spc="-10" dirty="0"/>
              <a:t>Varied</a:t>
            </a:r>
            <a:r>
              <a:rPr spc="25" dirty="0"/>
              <a:t> </a:t>
            </a:r>
            <a:r>
              <a:rPr dirty="0"/>
              <a:t>Silica</a:t>
            </a:r>
            <a:r>
              <a:rPr spc="25" dirty="0"/>
              <a:t> </a:t>
            </a:r>
            <a:r>
              <a:rPr spc="-10" dirty="0"/>
              <a:t>Supports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3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13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14391"/>
            <a:ext cx="4565650" cy="241935"/>
            <a:chOff x="0" y="3214391"/>
            <a:chExt cx="4565650" cy="241935"/>
          </a:xfrm>
        </p:grpSpPr>
        <p:sp>
          <p:nvSpPr>
            <p:cNvPr id="3" name="object 3"/>
            <p:cNvSpPr/>
            <p:nvPr/>
          </p:nvSpPr>
          <p:spPr>
            <a:xfrm>
              <a:off x="0" y="3312007"/>
              <a:ext cx="922019" cy="144145"/>
            </a:xfrm>
            <a:custGeom>
              <a:avLst/>
              <a:gdLst/>
              <a:ahLst/>
              <a:cxnLst/>
              <a:rect l="l" t="t" r="r" b="b"/>
              <a:pathLst>
                <a:path w="922019" h="144145">
                  <a:moveTo>
                    <a:pt x="921588" y="0"/>
                  </a:moveTo>
                  <a:lnTo>
                    <a:pt x="0" y="0"/>
                  </a:lnTo>
                  <a:lnTo>
                    <a:pt x="0" y="143992"/>
                  </a:lnTo>
                  <a:lnTo>
                    <a:pt x="921588" y="143992"/>
                  </a:lnTo>
                  <a:lnTo>
                    <a:pt x="921588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1588" y="3312007"/>
              <a:ext cx="2765425" cy="144145"/>
            </a:xfrm>
            <a:custGeom>
              <a:avLst/>
              <a:gdLst/>
              <a:ahLst/>
              <a:cxnLst/>
              <a:rect l="l" t="t" r="r" b="b"/>
              <a:pathLst>
                <a:path w="2765425" h="144145">
                  <a:moveTo>
                    <a:pt x="2764828" y="0"/>
                  </a:moveTo>
                  <a:lnTo>
                    <a:pt x="0" y="0"/>
                  </a:lnTo>
                  <a:lnTo>
                    <a:pt x="0" y="143992"/>
                  </a:lnTo>
                  <a:lnTo>
                    <a:pt x="2764828" y="143992"/>
                  </a:lnTo>
                  <a:lnTo>
                    <a:pt x="2764828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86416" y="3312007"/>
              <a:ext cx="875665" cy="144145"/>
            </a:xfrm>
            <a:custGeom>
              <a:avLst/>
              <a:gdLst/>
              <a:ahLst/>
              <a:cxnLst/>
              <a:rect l="l" t="t" r="r" b="b"/>
              <a:pathLst>
                <a:path w="875664" h="144145">
                  <a:moveTo>
                    <a:pt x="875525" y="0"/>
                  </a:moveTo>
                  <a:lnTo>
                    <a:pt x="0" y="0"/>
                  </a:lnTo>
                  <a:lnTo>
                    <a:pt x="0" y="143992"/>
                  </a:lnTo>
                  <a:lnTo>
                    <a:pt x="875525" y="143992"/>
                  </a:lnTo>
                  <a:lnTo>
                    <a:pt x="87552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Pelletization</a:t>
            </a:r>
            <a:r>
              <a:rPr spc="-75" dirty="0"/>
              <a:t> </a:t>
            </a:r>
            <a:r>
              <a:rPr spc="-30" dirty="0"/>
              <a:t>and</a:t>
            </a:r>
            <a:r>
              <a:rPr spc="-70" dirty="0"/>
              <a:t> </a:t>
            </a:r>
            <a:r>
              <a:rPr spc="-30" dirty="0"/>
              <a:t>Sieving</a:t>
            </a:r>
            <a:r>
              <a:rPr spc="-70" dirty="0"/>
              <a:t> </a:t>
            </a:r>
            <a:r>
              <a:rPr dirty="0"/>
              <a:t>in</a:t>
            </a:r>
            <a:r>
              <a:rPr spc="-70" dirty="0"/>
              <a:t> </a:t>
            </a:r>
            <a:r>
              <a:rPr dirty="0"/>
              <a:t>Catalyst</a:t>
            </a:r>
            <a:r>
              <a:rPr spc="-75" dirty="0"/>
              <a:t> </a:t>
            </a:r>
            <a:r>
              <a:rPr spc="-35" dirty="0"/>
              <a:t>Synthesis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8544" y="610319"/>
            <a:ext cx="4331335" cy="1077595"/>
            <a:chOff x="138544" y="610319"/>
            <a:chExt cx="4331335" cy="1077595"/>
          </a:xfrm>
        </p:grpSpPr>
        <p:sp>
          <p:nvSpPr>
            <p:cNvPr id="8" name="object 8"/>
            <p:cNvSpPr/>
            <p:nvPr/>
          </p:nvSpPr>
          <p:spPr>
            <a:xfrm>
              <a:off x="138544" y="610319"/>
              <a:ext cx="4331335" cy="1077595"/>
            </a:xfrm>
            <a:custGeom>
              <a:avLst/>
              <a:gdLst/>
              <a:ahLst/>
              <a:cxnLst/>
              <a:rect l="l" t="t" r="r" b="b"/>
              <a:pathLst>
                <a:path w="4331335" h="1077595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1023599"/>
                  </a:lnTo>
                  <a:lnTo>
                    <a:pt x="4243" y="1044619"/>
                  </a:lnTo>
                  <a:lnTo>
                    <a:pt x="15816" y="1061783"/>
                  </a:lnTo>
                  <a:lnTo>
                    <a:pt x="32980" y="1073356"/>
                  </a:lnTo>
                  <a:lnTo>
                    <a:pt x="54000" y="1077599"/>
                  </a:lnTo>
                  <a:lnTo>
                    <a:pt x="4276964" y="1077599"/>
                  </a:lnTo>
                  <a:lnTo>
                    <a:pt x="4297984" y="1073356"/>
                  </a:lnTo>
                  <a:lnTo>
                    <a:pt x="4315148" y="1061783"/>
                  </a:lnTo>
                  <a:lnTo>
                    <a:pt x="4326721" y="1044619"/>
                  </a:lnTo>
                  <a:lnTo>
                    <a:pt x="4330965" y="1023599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8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544" y="814533"/>
              <a:ext cx="4295140" cy="855980"/>
            </a:xfrm>
            <a:custGeom>
              <a:avLst/>
              <a:gdLst/>
              <a:ahLst/>
              <a:cxnLst/>
              <a:rect l="l" t="t" r="r" b="b"/>
              <a:pathLst>
                <a:path w="4295140" h="855980">
                  <a:moveTo>
                    <a:pt x="4294965" y="0"/>
                  </a:moveTo>
                  <a:lnTo>
                    <a:pt x="0" y="0"/>
                  </a:lnTo>
                  <a:lnTo>
                    <a:pt x="0" y="819385"/>
                  </a:lnTo>
                  <a:lnTo>
                    <a:pt x="2829" y="833398"/>
                  </a:lnTo>
                  <a:lnTo>
                    <a:pt x="10544" y="844841"/>
                  </a:lnTo>
                  <a:lnTo>
                    <a:pt x="21987" y="852557"/>
                  </a:lnTo>
                  <a:lnTo>
                    <a:pt x="36000" y="855386"/>
                  </a:lnTo>
                  <a:lnTo>
                    <a:pt x="4258965" y="855386"/>
                  </a:lnTo>
                  <a:lnTo>
                    <a:pt x="4272978" y="852557"/>
                  </a:lnTo>
                  <a:lnTo>
                    <a:pt x="4284421" y="844841"/>
                  </a:lnTo>
                  <a:lnTo>
                    <a:pt x="4292136" y="833398"/>
                  </a:lnTo>
                  <a:lnTo>
                    <a:pt x="4294965" y="819385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3850" y="517357"/>
            <a:ext cx="3960495" cy="105854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Pelletization</a:t>
            </a:r>
            <a:endParaRPr sz="1100">
              <a:latin typeface="Tahoma"/>
              <a:cs typeface="Tahoma"/>
            </a:endParaRPr>
          </a:p>
          <a:p>
            <a:pPr marL="12700" marR="5080" algn="just">
              <a:lnSpc>
                <a:spcPct val="102600"/>
              </a:lnSpc>
              <a:spcBef>
                <a:spcPts val="675"/>
              </a:spcBef>
            </a:pPr>
            <a:r>
              <a:rPr sz="1100" spc="-25" dirty="0">
                <a:latin typeface="Tahoma"/>
                <a:cs typeface="Tahoma"/>
              </a:rPr>
              <a:t>The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process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90" dirty="0">
                <a:latin typeface="Tahoma"/>
                <a:cs typeface="Tahoma"/>
              </a:rPr>
              <a:t>of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forming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uniform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catalyst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pellets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160" dirty="0">
                <a:latin typeface="Tahoma"/>
                <a:cs typeface="Tahoma"/>
              </a:rPr>
              <a:t>by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mixing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components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 </a:t>
            </a:r>
            <a:r>
              <a:rPr sz="1100" spc="-10" dirty="0">
                <a:latin typeface="Tahoma"/>
                <a:cs typeface="Tahoma"/>
              </a:rPr>
              <a:t>binder,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pressing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them into </a:t>
            </a:r>
            <a:r>
              <a:rPr sz="1100" spc="-10" dirty="0">
                <a:latin typeface="Tahoma"/>
                <a:cs typeface="Tahoma"/>
              </a:rPr>
              <a:t>shape,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drying,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and </a:t>
            </a:r>
            <a:r>
              <a:rPr sz="1100" spc="-10" dirty="0">
                <a:latin typeface="Tahoma"/>
                <a:cs typeface="Tahoma"/>
              </a:rPr>
              <a:t>calcining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to </a:t>
            </a:r>
            <a:r>
              <a:rPr sz="1100" spc="-65" dirty="0">
                <a:latin typeface="Tahoma"/>
                <a:cs typeface="Tahoma"/>
              </a:rPr>
              <a:t>harden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them.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Ensures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consistent </a:t>
            </a:r>
            <a:r>
              <a:rPr sz="1100" spc="-45" dirty="0">
                <a:latin typeface="Tahoma"/>
                <a:cs typeface="Tahoma"/>
              </a:rPr>
              <a:t>size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shape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for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even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distribution </a:t>
            </a:r>
            <a:r>
              <a:rPr sz="1100" spc="-35" dirty="0">
                <a:latin typeface="Tahoma"/>
                <a:cs typeface="Tahoma"/>
              </a:rPr>
              <a:t>and </a:t>
            </a:r>
            <a:r>
              <a:rPr sz="1100" spc="-40" dirty="0">
                <a:latin typeface="Tahoma"/>
                <a:cs typeface="Tahoma"/>
              </a:rPr>
              <a:t>efficiency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reactor.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8544" y="1967988"/>
            <a:ext cx="4331335" cy="932815"/>
            <a:chOff x="138544" y="1967988"/>
            <a:chExt cx="4331335" cy="932815"/>
          </a:xfrm>
        </p:grpSpPr>
        <p:sp>
          <p:nvSpPr>
            <p:cNvPr id="12" name="object 12"/>
            <p:cNvSpPr/>
            <p:nvPr/>
          </p:nvSpPr>
          <p:spPr>
            <a:xfrm>
              <a:off x="138544" y="1967988"/>
              <a:ext cx="4331335" cy="932815"/>
            </a:xfrm>
            <a:custGeom>
              <a:avLst/>
              <a:gdLst/>
              <a:ahLst/>
              <a:cxnLst/>
              <a:rect l="l" t="t" r="r" b="b"/>
              <a:pathLst>
                <a:path w="4331335" h="932814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878462"/>
                  </a:lnTo>
                  <a:lnTo>
                    <a:pt x="4243" y="899482"/>
                  </a:lnTo>
                  <a:lnTo>
                    <a:pt x="15816" y="916646"/>
                  </a:lnTo>
                  <a:lnTo>
                    <a:pt x="32980" y="928219"/>
                  </a:lnTo>
                  <a:lnTo>
                    <a:pt x="54000" y="932462"/>
                  </a:lnTo>
                  <a:lnTo>
                    <a:pt x="4276964" y="932462"/>
                  </a:lnTo>
                  <a:lnTo>
                    <a:pt x="4297984" y="928219"/>
                  </a:lnTo>
                  <a:lnTo>
                    <a:pt x="4315148" y="916646"/>
                  </a:lnTo>
                  <a:lnTo>
                    <a:pt x="4326721" y="899482"/>
                  </a:lnTo>
                  <a:lnTo>
                    <a:pt x="4330965" y="878462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8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6544" y="2199142"/>
              <a:ext cx="4295140" cy="683895"/>
            </a:xfrm>
            <a:custGeom>
              <a:avLst/>
              <a:gdLst/>
              <a:ahLst/>
              <a:cxnLst/>
              <a:rect l="l" t="t" r="r" b="b"/>
              <a:pathLst>
                <a:path w="4295140" h="683894">
                  <a:moveTo>
                    <a:pt x="4294965" y="0"/>
                  </a:moveTo>
                  <a:lnTo>
                    <a:pt x="0" y="0"/>
                  </a:lnTo>
                  <a:lnTo>
                    <a:pt x="0" y="647308"/>
                  </a:lnTo>
                  <a:lnTo>
                    <a:pt x="2829" y="661321"/>
                  </a:lnTo>
                  <a:lnTo>
                    <a:pt x="10544" y="672764"/>
                  </a:lnTo>
                  <a:lnTo>
                    <a:pt x="21987" y="680480"/>
                  </a:lnTo>
                  <a:lnTo>
                    <a:pt x="36000" y="683309"/>
                  </a:lnTo>
                  <a:lnTo>
                    <a:pt x="4258965" y="683309"/>
                  </a:lnTo>
                  <a:lnTo>
                    <a:pt x="4272978" y="680480"/>
                  </a:lnTo>
                  <a:lnTo>
                    <a:pt x="4284421" y="672764"/>
                  </a:lnTo>
                  <a:lnTo>
                    <a:pt x="4292136" y="661321"/>
                  </a:lnTo>
                  <a:lnTo>
                    <a:pt x="4294965" y="647308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23850" y="1966962"/>
            <a:ext cx="3959860" cy="8210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Sieving</a:t>
            </a:r>
            <a:endParaRPr sz="1100">
              <a:latin typeface="Tahoma"/>
              <a:cs typeface="Tahoma"/>
            </a:endParaRPr>
          </a:p>
          <a:p>
            <a:pPr marL="12700" marR="5080" algn="just">
              <a:lnSpc>
                <a:spcPct val="102600"/>
              </a:lnSpc>
              <a:spcBef>
                <a:spcPts val="890"/>
              </a:spcBef>
            </a:pPr>
            <a:r>
              <a:rPr sz="1100" spc="-35" dirty="0">
                <a:latin typeface="Tahoma"/>
                <a:cs typeface="Tahoma"/>
              </a:rPr>
              <a:t>Separates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particles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based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on size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using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mesh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achieve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uniform </a:t>
            </a:r>
            <a:r>
              <a:rPr sz="1100" spc="-20" dirty="0">
                <a:latin typeface="Tahoma"/>
                <a:cs typeface="Tahoma"/>
              </a:rPr>
              <a:t>particle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distribution.</a:t>
            </a:r>
            <a:r>
              <a:rPr sz="1100" spc="1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This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prevents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clogging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and</a:t>
            </a:r>
            <a:r>
              <a:rPr sz="1100" spc="-50" dirty="0">
                <a:latin typeface="Tahoma"/>
                <a:cs typeface="Tahoma"/>
              </a:rPr>
              <a:t> ensures</a:t>
            </a:r>
            <a:r>
              <a:rPr sz="1100" spc="-35" dirty="0">
                <a:latin typeface="Tahoma"/>
                <a:cs typeface="Tahoma"/>
              </a:rPr>
              <a:t> consistent </a:t>
            </a:r>
            <a:r>
              <a:rPr sz="1100" spc="-10" dirty="0">
                <a:latin typeface="Tahoma"/>
                <a:cs typeface="Tahoma"/>
              </a:rPr>
              <a:t>catalytic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activity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optimal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reactor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performance.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Bhavishya</a:t>
            </a:r>
            <a:r>
              <a:rPr spc="-20" dirty="0"/>
              <a:t> </a:t>
            </a:r>
            <a:r>
              <a:rPr spc="-10" dirty="0"/>
              <a:t>Gupta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UGP</a:t>
            </a:r>
            <a:r>
              <a:rPr spc="20" dirty="0"/>
              <a:t> </a:t>
            </a:r>
            <a:r>
              <a:rPr dirty="0"/>
              <a:t>:</a:t>
            </a:r>
            <a:r>
              <a:rPr spc="25" dirty="0"/>
              <a:t> </a:t>
            </a:r>
            <a:r>
              <a:rPr dirty="0"/>
              <a:t>Catalyst</a:t>
            </a:r>
            <a:r>
              <a:rPr spc="25" dirty="0"/>
              <a:t> </a:t>
            </a:r>
            <a:r>
              <a:rPr spc="-20" dirty="0"/>
              <a:t>Synthesis</a:t>
            </a:r>
            <a:r>
              <a:rPr spc="25" dirty="0"/>
              <a:t> </a:t>
            </a:r>
            <a:r>
              <a:rPr dirty="0"/>
              <a:t>for</a:t>
            </a:r>
            <a:r>
              <a:rPr spc="20" dirty="0"/>
              <a:t> </a:t>
            </a:r>
            <a:r>
              <a:rPr dirty="0"/>
              <a:t>HDS</a:t>
            </a:r>
            <a:r>
              <a:rPr spc="25" dirty="0"/>
              <a:t> </a:t>
            </a:r>
            <a:r>
              <a:rPr spc="-10" dirty="0"/>
              <a:t>Using</a:t>
            </a:r>
            <a:r>
              <a:rPr spc="25" dirty="0"/>
              <a:t> </a:t>
            </a:r>
            <a:r>
              <a:rPr spc="-10" dirty="0"/>
              <a:t>Varied</a:t>
            </a:r>
            <a:r>
              <a:rPr spc="25" dirty="0"/>
              <a:t> </a:t>
            </a:r>
            <a:r>
              <a:rPr dirty="0"/>
              <a:t>Silica</a:t>
            </a:r>
            <a:r>
              <a:rPr spc="25" dirty="0"/>
              <a:t> </a:t>
            </a:r>
            <a:r>
              <a:rPr spc="-10" dirty="0"/>
              <a:t>Supports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4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13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14391"/>
            <a:ext cx="4565650" cy="241935"/>
            <a:chOff x="0" y="3214391"/>
            <a:chExt cx="4565650" cy="241935"/>
          </a:xfrm>
        </p:grpSpPr>
        <p:sp>
          <p:nvSpPr>
            <p:cNvPr id="3" name="object 3"/>
            <p:cNvSpPr/>
            <p:nvPr/>
          </p:nvSpPr>
          <p:spPr>
            <a:xfrm>
              <a:off x="0" y="3312007"/>
              <a:ext cx="922019" cy="144145"/>
            </a:xfrm>
            <a:custGeom>
              <a:avLst/>
              <a:gdLst/>
              <a:ahLst/>
              <a:cxnLst/>
              <a:rect l="l" t="t" r="r" b="b"/>
              <a:pathLst>
                <a:path w="922019" h="144145">
                  <a:moveTo>
                    <a:pt x="921588" y="0"/>
                  </a:moveTo>
                  <a:lnTo>
                    <a:pt x="0" y="0"/>
                  </a:lnTo>
                  <a:lnTo>
                    <a:pt x="0" y="143992"/>
                  </a:lnTo>
                  <a:lnTo>
                    <a:pt x="921588" y="143992"/>
                  </a:lnTo>
                  <a:lnTo>
                    <a:pt x="921588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1588" y="3312007"/>
              <a:ext cx="2765425" cy="144145"/>
            </a:xfrm>
            <a:custGeom>
              <a:avLst/>
              <a:gdLst/>
              <a:ahLst/>
              <a:cxnLst/>
              <a:rect l="l" t="t" r="r" b="b"/>
              <a:pathLst>
                <a:path w="2765425" h="144145">
                  <a:moveTo>
                    <a:pt x="2764828" y="0"/>
                  </a:moveTo>
                  <a:lnTo>
                    <a:pt x="0" y="0"/>
                  </a:lnTo>
                  <a:lnTo>
                    <a:pt x="0" y="143992"/>
                  </a:lnTo>
                  <a:lnTo>
                    <a:pt x="2764828" y="143992"/>
                  </a:lnTo>
                  <a:lnTo>
                    <a:pt x="2764828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86416" y="3312007"/>
              <a:ext cx="875665" cy="144145"/>
            </a:xfrm>
            <a:custGeom>
              <a:avLst/>
              <a:gdLst/>
              <a:ahLst/>
              <a:cxnLst/>
              <a:rect l="l" t="t" r="r" b="b"/>
              <a:pathLst>
                <a:path w="875664" h="144145">
                  <a:moveTo>
                    <a:pt x="875525" y="0"/>
                  </a:moveTo>
                  <a:lnTo>
                    <a:pt x="0" y="0"/>
                  </a:lnTo>
                  <a:lnTo>
                    <a:pt x="0" y="143992"/>
                  </a:lnTo>
                  <a:lnTo>
                    <a:pt x="875525" y="143992"/>
                  </a:lnTo>
                  <a:lnTo>
                    <a:pt x="87552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Reactor</a:t>
            </a:r>
            <a:r>
              <a:rPr spc="-60" dirty="0"/>
              <a:t> </a:t>
            </a:r>
            <a:r>
              <a:rPr dirty="0"/>
              <a:t>Filling</a:t>
            </a:r>
            <a:r>
              <a:rPr spc="-55" dirty="0"/>
              <a:t> </a:t>
            </a:r>
            <a:r>
              <a:rPr spc="-25" dirty="0"/>
              <a:t>Process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8544" y="521527"/>
            <a:ext cx="4331335" cy="760730"/>
            <a:chOff x="138544" y="521527"/>
            <a:chExt cx="4331335" cy="760730"/>
          </a:xfrm>
        </p:grpSpPr>
        <p:sp>
          <p:nvSpPr>
            <p:cNvPr id="8" name="object 8"/>
            <p:cNvSpPr/>
            <p:nvPr/>
          </p:nvSpPr>
          <p:spPr>
            <a:xfrm>
              <a:off x="138544" y="521527"/>
              <a:ext cx="4331335" cy="760730"/>
            </a:xfrm>
            <a:custGeom>
              <a:avLst/>
              <a:gdLst/>
              <a:ahLst/>
              <a:cxnLst/>
              <a:rect l="l" t="t" r="r" b="b"/>
              <a:pathLst>
                <a:path w="4331335" h="760730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706385"/>
                  </a:lnTo>
                  <a:lnTo>
                    <a:pt x="4243" y="727404"/>
                  </a:lnTo>
                  <a:lnTo>
                    <a:pt x="15816" y="744569"/>
                  </a:lnTo>
                  <a:lnTo>
                    <a:pt x="32980" y="756142"/>
                  </a:lnTo>
                  <a:lnTo>
                    <a:pt x="54000" y="760385"/>
                  </a:lnTo>
                  <a:lnTo>
                    <a:pt x="4276964" y="760385"/>
                  </a:lnTo>
                  <a:lnTo>
                    <a:pt x="4297984" y="756142"/>
                  </a:lnTo>
                  <a:lnTo>
                    <a:pt x="4315148" y="744569"/>
                  </a:lnTo>
                  <a:lnTo>
                    <a:pt x="4326721" y="727404"/>
                  </a:lnTo>
                  <a:lnTo>
                    <a:pt x="4330965" y="706385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8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544" y="752680"/>
              <a:ext cx="4295140" cy="511809"/>
            </a:xfrm>
            <a:custGeom>
              <a:avLst/>
              <a:gdLst/>
              <a:ahLst/>
              <a:cxnLst/>
              <a:rect l="l" t="t" r="r" b="b"/>
              <a:pathLst>
                <a:path w="4295140" h="511809">
                  <a:moveTo>
                    <a:pt x="4294965" y="0"/>
                  </a:moveTo>
                  <a:lnTo>
                    <a:pt x="0" y="0"/>
                  </a:lnTo>
                  <a:lnTo>
                    <a:pt x="0" y="475231"/>
                  </a:lnTo>
                  <a:lnTo>
                    <a:pt x="2829" y="489244"/>
                  </a:lnTo>
                  <a:lnTo>
                    <a:pt x="10544" y="500687"/>
                  </a:lnTo>
                  <a:lnTo>
                    <a:pt x="21987" y="508403"/>
                  </a:lnTo>
                  <a:lnTo>
                    <a:pt x="36000" y="511232"/>
                  </a:lnTo>
                  <a:lnTo>
                    <a:pt x="4258965" y="511232"/>
                  </a:lnTo>
                  <a:lnTo>
                    <a:pt x="4272978" y="508403"/>
                  </a:lnTo>
                  <a:lnTo>
                    <a:pt x="4284421" y="500687"/>
                  </a:lnTo>
                  <a:lnTo>
                    <a:pt x="4292136" y="489244"/>
                  </a:lnTo>
                  <a:lnTo>
                    <a:pt x="4294965" y="475231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458569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668602"/>
            <a:ext cx="65265" cy="6526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2050707"/>
            <a:ext cx="65265" cy="6526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2432812"/>
            <a:ext cx="65265" cy="6526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089" y="2814916"/>
            <a:ext cx="65265" cy="6526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11150" y="520508"/>
            <a:ext cx="4093845" cy="2574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Objective</a:t>
            </a:r>
            <a:endParaRPr sz="1100">
              <a:latin typeface="Tahoma"/>
              <a:cs typeface="Tahoma"/>
            </a:endParaRPr>
          </a:p>
          <a:p>
            <a:pPr marL="25400" marR="125730">
              <a:lnSpc>
                <a:spcPct val="102699"/>
              </a:lnSpc>
              <a:spcBef>
                <a:spcPts val="890"/>
              </a:spcBef>
            </a:pPr>
            <a:r>
              <a:rPr sz="1100" spc="-25" dirty="0">
                <a:latin typeface="Tahoma"/>
                <a:cs typeface="Tahoma"/>
              </a:rPr>
              <a:t>Load</a:t>
            </a:r>
            <a:r>
              <a:rPr sz="1100" spc="-40" dirty="0">
                <a:latin typeface="Tahoma"/>
                <a:cs typeface="Tahoma"/>
              </a:rPr>
              <a:t> the </a:t>
            </a:r>
            <a:r>
              <a:rPr sz="1100" spc="-45" dirty="0">
                <a:latin typeface="Tahoma"/>
                <a:cs typeface="Tahoma"/>
              </a:rPr>
              <a:t>reactor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with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catalyst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support </a:t>
            </a:r>
            <a:r>
              <a:rPr sz="1100" spc="-30" dirty="0">
                <a:latin typeface="Tahoma"/>
                <a:cs typeface="Tahoma"/>
              </a:rPr>
              <a:t>material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uniform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flow, </a:t>
            </a:r>
            <a:r>
              <a:rPr sz="1100" spc="-25" dirty="0">
                <a:latin typeface="Tahoma"/>
                <a:cs typeface="Tahoma"/>
              </a:rPr>
              <a:t>minimal </a:t>
            </a:r>
            <a:r>
              <a:rPr sz="1100" spc="-45" dirty="0">
                <a:latin typeface="Tahoma"/>
                <a:cs typeface="Tahoma"/>
              </a:rPr>
              <a:t>channeling,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reactor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protection.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1100">
              <a:latin typeface="Tahoma"/>
              <a:cs typeface="Tahoma"/>
            </a:endParaRPr>
          </a:p>
          <a:p>
            <a:pPr marL="104139">
              <a:lnSpc>
                <a:spcPct val="100000"/>
              </a:lnSpc>
            </a:pPr>
            <a:r>
              <a:rPr sz="1100" b="1" spc="-10" dirty="0">
                <a:latin typeface="Arial"/>
                <a:cs typeface="Arial"/>
              </a:rPr>
              <a:t>Catalyst</a:t>
            </a:r>
            <a:r>
              <a:rPr sz="1100" b="1" spc="25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Preparation:</a:t>
            </a:r>
            <a:r>
              <a:rPr sz="1100" b="1" spc="95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Pelletized</a:t>
            </a:r>
            <a:r>
              <a:rPr sz="1100" spc="-35" dirty="0">
                <a:latin typeface="Tahoma"/>
                <a:cs typeface="Tahoma"/>
              </a:rPr>
              <a:t> and </a:t>
            </a:r>
            <a:r>
              <a:rPr sz="1100" spc="-60" dirty="0">
                <a:latin typeface="Tahoma"/>
                <a:cs typeface="Tahoma"/>
              </a:rPr>
              <a:t>sieved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35" dirty="0">
                <a:latin typeface="Tahoma"/>
                <a:cs typeface="Tahoma"/>
              </a:rPr>
              <a:t> uniform </a:t>
            </a:r>
            <a:r>
              <a:rPr sz="1100" spc="-10" dirty="0">
                <a:latin typeface="Tahoma"/>
                <a:cs typeface="Tahoma"/>
              </a:rPr>
              <a:t>size.</a:t>
            </a:r>
            <a:endParaRPr sz="1100">
              <a:latin typeface="Tahoma"/>
              <a:cs typeface="Tahoma"/>
            </a:endParaRPr>
          </a:p>
          <a:p>
            <a:pPr marL="104139" marR="346075">
              <a:lnSpc>
                <a:spcPct val="102600"/>
              </a:lnSpc>
              <a:spcBef>
                <a:spcPts val="300"/>
              </a:spcBef>
            </a:pPr>
            <a:r>
              <a:rPr sz="1100" b="1" spc="-60" dirty="0">
                <a:latin typeface="Arial"/>
                <a:cs typeface="Arial"/>
              </a:rPr>
              <a:t>Coswool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35" dirty="0">
                <a:latin typeface="Arial"/>
                <a:cs typeface="Arial"/>
              </a:rPr>
              <a:t>as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Barrier:</a:t>
            </a:r>
            <a:r>
              <a:rPr sz="1100" b="1" spc="85" dirty="0">
                <a:latin typeface="Arial"/>
                <a:cs typeface="Arial"/>
              </a:rPr>
              <a:t> </a:t>
            </a:r>
            <a:r>
              <a:rPr sz="1100" spc="-30" dirty="0">
                <a:latin typeface="Tahoma"/>
                <a:cs typeface="Tahoma"/>
              </a:rPr>
              <a:t>Used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cushioning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but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causes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itching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if </a:t>
            </a:r>
            <a:r>
              <a:rPr sz="1100" spc="-40" dirty="0">
                <a:latin typeface="Tahoma"/>
                <a:cs typeface="Tahoma"/>
              </a:rPr>
              <a:t>handled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barehanded.</a:t>
            </a:r>
            <a:endParaRPr sz="1100">
              <a:latin typeface="Tahoma"/>
              <a:cs typeface="Tahoma"/>
            </a:endParaRPr>
          </a:p>
          <a:p>
            <a:pPr marL="104139">
              <a:lnSpc>
                <a:spcPct val="100000"/>
              </a:lnSpc>
              <a:spcBef>
                <a:spcPts val="335"/>
              </a:spcBef>
            </a:pPr>
            <a:r>
              <a:rPr sz="1100" b="1" spc="-45" dirty="0">
                <a:latin typeface="Arial"/>
                <a:cs typeface="Arial"/>
              </a:rPr>
              <a:t>Layering:</a:t>
            </a:r>
            <a:r>
              <a:rPr sz="1100" b="1" spc="135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Coswool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80" dirty="0">
                <a:latin typeface="Calibri"/>
                <a:cs typeface="Calibri"/>
              </a:rPr>
              <a:t>→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spc="-40" dirty="0">
                <a:latin typeface="Tahoma"/>
                <a:cs typeface="Tahoma"/>
              </a:rPr>
              <a:t>Gamma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Al</a:t>
            </a:r>
            <a:r>
              <a:rPr sz="1200" baseline="-10416" dirty="0">
                <a:latin typeface="Arial MT"/>
                <a:cs typeface="Arial MT"/>
              </a:rPr>
              <a:t>2</a:t>
            </a:r>
            <a:r>
              <a:rPr sz="1100" dirty="0">
                <a:latin typeface="Tahoma"/>
                <a:cs typeface="Tahoma"/>
              </a:rPr>
              <a:t>O</a:t>
            </a:r>
            <a:r>
              <a:rPr sz="1200" baseline="-10416" dirty="0">
                <a:latin typeface="Arial MT"/>
                <a:cs typeface="Arial MT"/>
              </a:rPr>
              <a:t>3</a:t>
            </a:r>
            <a:r>
              <a:rPr sz="1200" spc="247" baseline="-10416" dirty="0">
                <a:latin typeface="Arial MT"/>
                <a:cs typeface="Arial MT"/>
              </a:rPr>
              <a:t> </a:t>
            </a:r>
            <a:r>
              <a:rPr sz="1100" spc="-30" dirty="0">
                <a:latin typeface="Tahoma"/>
                <a:cs typeface="Tahoma"/>
              </a:rPr>
              <a:t>(support)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80" dirty="0">
                <a:latin typeface="Calibri"/>
                <a:cs typeface="Calibri"/>
              </a:rPr>
              <a:t>→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spc="-10" dirty="0">
                <a:latin typeface="Tahoma"/>
                <a:cs typeface="Tahoma"/>
              </a:rPr>
              <a:t>Catalyst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30" dirty="0">
                <a:latin typeface="Calibri"/>
                <a:cs typeface="Calibri"/>
              </a:rPr>
              <a:t>→</a:t>
            </a:r>
            <a:endParaRPr sz="11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35"/>
              </a:spcBef>
            </a:pPr>
            <a:r>
              <a:rPr sz="1100" spc="-35" dirty="0">
                <a:latin typeface="Tahoma"/>
                <a:cs typeface="Tahoma"/>
              </a:rPr>
              <a:t>Coswool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80" dirty="0">
                <a:latin typeface="Calibri"/>
                <a:cs typeface="Calibri"/>
              </a:rPr>
              <a:t>→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spc="-40" dirty="0">
                <a:latin typeface="Tahoma"/>
                <a:cs typeface="Tahoma"/>
              </a:rPr>
              <a:t>Gamma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Al</a:t>
            </a:r>
            <a:r>
              <a:rPr sz="1200" spc="-15" baseline="-10416" dirty="0">
                <a:latin typeface="Arial MT"/>
                <a:cs typeface="Arial MT"/>
              </a:rPr>
              <a:t>2</a:t>
            </a:r>
            <a:r>
              <a:rPr sz="1100" spc="-10" dirty="0">
                <a:latin typeface="Tahoma"/>
                <a:cs typeface="Tahoma"/>
              </a:rPr>
              <a:t>O</a:t>
            </a:r>
            <a:r>
              <a:rPr sz="1200" spc="-15" baseline="-10416" dirty="0">
                <a:latin typeface="Arial MT"/>
                <a:cs typeface="Arial MT"/>
              </a:rPr>
              <a:t>3</a:t>
            </a:r>
            <a:r>
              <a:rPr sz="1100" spc="-1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04139" marR="250190">
              <a:lnSpc>
                <a:spcPct val="102600"/>
              </a:lnSpc>
              <a:spcBef>
                <a:spcPts val="300"/>
              </a:spcBef>
            </a:pPr>
            <a:r>
              <a:rPr sz="1100" b="1" spc="-25" dirty="0">
                <a:latin typeface="Arial"/>
                <a:cs typeface="Arial"/>
              </a:rPr>
              <a:t>Filling</a:t>
            </a:r>
            <a:r>
              <a:rPr sz="1100" b="1" spc="4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Method:</a:t>
            </a:r>
            <a:r>
              <a:rPr sz="1100" b="1" spc="12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Small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portions,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vibration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techniques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remove </a:t>
            </a:r>
            <a:r>
              <a:rPr sz="1100" spc="-10" dirty="0">
                <a:latin typeface="Tahoma"/>
                <a:cs typeface="Tahoma"/>
              </a:rPr>
              <a:t>voids.</a:t>
            </a:r>
            <a:endParaRPr sz="1100">
              <a:latin typeface="Tahoma"/>
              <a:cs typeface="Tahoma"/>
            </a:endParaRPr>
          </a:p>
          <a:p>
            <a:pPr marL="104139" marR="43180">
              <a:lnSpc>
                <a:spcPct val="102699"/>
              </a:lnSpc>
              <a:spcBef>
                <a:spcPts val="295"/>
              </a:spcBef>
            </a:pPr>
            <a:r>
              <a:rPr sz="1100" b="1" spc="-10" dirty="0">
                <a:latin typeface="Arial"/>
                <a:cs typeface="Arial"/>
              </a:rPr>
              <a:t>Final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b="1" spc="-30" dirty="0">
                <a:latin typeface="Arial"/>
                <a:cs typeface="Arial"/>
              </a:rPr>
              <a:t>Steps:</a:t>
            </a:r>
            <a:r>
              <a:rPr sz="1100" b="1" spc="80" dirty="0">
                <a:latin typeface="Arial"/>
                <a:cs typeface="Arial"/>
              </a:rPr>
              <a:t> </a:t>
            </a:r>
            <a:r>
              <a:rPr sz="1100" spc="-10" dirty="0">
                <a:latin typeface="Tahoma"/>
                <a:cs typeface="Tahoma"/>
              </a:rPr>
              <a:t>Tighten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bolts,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conduct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helium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leakage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test,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verify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soap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bubble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test.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Bhavishya</a:t>
            </a:r>
            <a:r>
              <a:rPr spc="-20" dirty="0"/>
              <a:t> </a:t>
            </a:r>
            <a:r>
              <a:rPr spc="-10" dirty="0"/>
              <a:t>Gupta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UGP</a:t>
            </a:r>
            <a:r>
              <a:rPr spc="20" dirty="0"/>
              <a:t> </a:t>
            </a:r>
            <a:r>
              <a:rPr dirty="0"/>
              <a:t>:</a:t>
            </a:r>
            <a:r>
              <a:rPr spc="25" dirty="0"/>
              <a:t> </a:t>
            </a:r>
            <a:r>
              <a:rPr dirty="0"/>
              <a:t>Catalyst</a:t>
            </a:r>
            <a:r>
              <a:rPr spc="25" dirty="0"/>
              <a:t> </a:t>
            </a:r>
            <a:r>
              <a:rPr spc="-20" dirty="0"/>
              <a:t>Synthesis</a:t>
            </a:r>
            <a:r>
              <a:rPr spc="25" dirty="0"/>
              <a:t> </a:t>
            </a:r>
            <a:r>
              <a:rPr dirty="0"/>
              <a:t>for</a:t>
            </a:r>
            <a:r>
              <a:rPr spc="20" dirty="0"/>
              <a:t> </a:t>
            </a:r>
            <a:r>
              <a:rPr dirty="0"/>
              <a:t>HDS</a:t>
            </a:r>
            <a:r>
              <a:rPr spc="25" dirty="0"/>
              <a:t> </a:t>
            </a:r>
            <a:r>
              <a:rPr spc="-10" dirty="0"/>
              <a:t>Using</a:t>
            </a:r>
            <a:r>
              <a:rPr spc="25" dirty="0"/>
              <a:t> </a:t>
            </a:r>
            <a:r>
              <a:rPr spc="-10" dirty="0"/>
              <a:t>Varied</a:t>
            </a:r>
            <a:r>
              <a:rPr spc="25" dirty="0"/>
              <a:t> </a:t>
            </a:r>
            <a:r>
              <a:rPr dirty="0"/>
              <a:t>Silica</a:t>
            </a:r>
            <a:r>
              <a:rPr spc="25" dirty="0"/>
              <a:t> </a:t>
            </a:r>
            <a:r>
              <a:rPr spc="-10" dirty="0"/>
              <a:t>Supports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5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13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8544" y="2280408"/>
            <a:ext cx="4427220" cy="991235"/>
            <a:chOff x="138544" y="2280408"/>
            <a:chExt cx="4427220" cy="991235"/>
          </a:xfrm>
        </p:grpSpPr>
        <p:sp>
          <p:nvSpPr>
            <p:cNvPr id="3" name="object 3"/>
            <p:cNvSpPr/>
            <p:nvPr/>
          </p:nvSpPr>
          <p:spPr>
            <a:xfrm>
              <a:off x="138544" y="2280408"/>
              <a:ext cx="4331335" cy="932815"/>
            </a:xfrm>
            <a:custGeom>
              <a:avLst/>
              <a:gdLst/>
              <a:ahLst/>
              <a:cxnLst/>
              <a:rect l="l" t="t" r="r" b="b"/>
              <a:pathLst>
                <a:path w="4331335" h="932814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878462"/>
                  </a:lnTo>
                  <a:lnTo>
                    <a:pt x="4243" y="899482"/>
                  </a:lnTo>
                  <a:lnTo>
                    <a:pt x="15816" y="916646"/>
                  </a:lnTo>
                  <a:lnTo>
                    <a:pt x="32980" y="928219"/>
                  </a:lnTo>
                  <a:lnTo>
                    <a:pt x="54000" y="932462"/>
                  </a:lnTo>
                  <a:lnTo>
                    <a:pt x="4276964" y="932462"/>
                  </a:lnTo>
                  <a:lnTo>
                    <a:pt x="4297984" y="928219"/>
                  </a:lnTo>
                  <a:lnTo>
                    <a:pt x="4315148" y="916646"/>
                  </a:lnTo>
                  <a:lnTo>
                    <a:pt x="4326721" y="899482"/>
                  </a:lnTo>
                  <a:lnTo>
                    <a:pt x="4330965" y="878462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8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6544" y="2511562"/>
              <a:ext cx="4295140" cy="683895"/>
            </a:xfrm>
            <a:custGeom>
              <a:avLst/>
              <a:gdLst/>
              <a:ahLst/>
              <a:cxnLst/>
              <a:rect l="l" t="t" r="r" b="b"/>
              <a:pathLst>
                <a:path w="4295140" h="683894">
                  <a:moveTo>
                    <a:pt x="4294965" y="0"/>
                  </a:moveTo>
                  <a:lnTo>
                    <a:pt x="0" y="0"/>
                  </a:lnTo>
                  <a:lnTo>
                    <a:pt x="0" y="647308"/>
                  </a:lnTo>
                  <a:lnTo>
                    <a:pt x="2829" y="661321"/>
                  </a:lnTo>
                  <a:lnTo>
                    <a:pt x="10544" y="672764"/>
                  </a:lnTo>
                  <a:lnTo>
                    <a:pt x="21987" y="680480"/>
                  </a:lnTo>
                  <a:lnTo>
                    <a:pt x="36000" y="683309"/>
                  </a:lnTo>
                  <a:lnTo>
                    <a:pt x="4258965" y="683309"/>
                  </a:lnTo>
                  <a:lnTo>
                    <a:pt x="4272978" y="680480"/>
                  </a:lnTo>
                  <a:lnTo>
                    <a:pt x="4284421" y="672764"/>
                  </a:lnTo>
                  <a:lnTo>
                    <a:pt x="4292136" y="661321"/>
                  </a:lnTo>
                  <a:lnTo>
                    <a:pt x="4294965" y="647308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Amorphous</a:t>
            </a:r>
            <a:r>
              <a:rPr spc="-50" dirty="0"/>
              <a:t> </a:t>
            </a:r>
            <a:r>
              <a:rPr spc="-10" dirty="0"/>
              <a:t>Alumina</a:t>
            </a:r>
            <a:r>
              <a:rPr spc="-45" dirty="0"/>
              <a:t> </a:t>
            </a:r>
            <a:r>
              <a:rPr spc="-30" dirty="0"/>
              <a:t>Preparation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38544" y="427049"/>
            <a:ext cx="4331335" cy="913765"/>
            <a:chOff x="138544" y="427049"/>
            <a:chExt cx="4331335" cy="913765"/>
          </a:xfrm>
        </p:grpSpPr>
        <p:sp>
          <p:nvSpPr>
            <p:cNvPr id="7" name="object 7"/>
            <p:cNvSpPr/>
            <p:nvPr/>
          </p:nvSpPr>
          <p:spPr>
            <a:xfrm>
              <a:off x="138544" y="427049"/>
              <a:ext cx="4331335" cy="913765"/>
            </a:xfrm>
            <a:custGeom>
              <a:avLst/>
              <a:gdLst/>
              <a:ahLst/>
              <a:cxnLst/>
              <a:rect l="l" t="t" r="r" b="b"/>
              <a:pathLst>
                <a:path w="4331335" h="913765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859219"/>
                  </a:lnTo>
                  <a:lnTo>
                    <a:pt x="4243" y="880239"/>
                  </a:lnTo>
                  <a:lnTo>
                    <a:pt x="15816" y="897403"/>
                  </a:lnTo>
                  <a:lnTo>
                    <a:pt x="32980" y="908976"/>
                  </a:lnTo>
                  <a:lnTo>
                    <a:pt x="54000" y="913220"/>
                  </a:lnTo>
                  <a:lnTo>
                    <a:pt x="4276964" y="913220"/>
                  </a:lnTo>
                  <a:lnTo>
                    <a:pt x="4297984" y="908976"/>
                  </a:lnTo>
                  <a:lnTo>
                    <a:pt x="4315148" y="897403"/>
                  </a:lnTo>
                  <a:lnTo>
                    <a:pt x="4326721" y="880239"/>
                  </a:lnTo>
                  <a:lnTo>
                    <a:pt x="4330965" y="859219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8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544" y="658202"/>
              <a:ext cx="4295140" cy="664210"/>
            </a:xfrm>
            <a:custGeom>
              <a:avLst/>
              <a:gdLst/>
              <a:ahLst/>
              <a:cxnLst/>
              <a:rect l="l" t="t" r="r" b="b"/>
              <a:pathLst>
                <a:path w="4295140" h="664210">
                  <a:moveTo>
                    <a:pt x="4294965" y="0"/>
                  </a:moveTo>
                  <a:lnTo>
                    <a:pt x="0" y="0"/>
                  </a:lnTo>
                  <a:lnTo>
                    <a:pt x="0" y="628066"/>
                  </a:lnTo>
                  <a:lnTo>
                    <a:pt x="2829" y="642079"/>
                  </a:lnTo>
                  <a:lnTo>
                    <a:pt x="10544" y="653522"/>
                  </a:lnTo>
                  <a:lnTo>
                    <a:pt x="21987" y="661237"/>
                  </a:lnTo>
                  <a:lnTo>
                    <a:pt x="36000" y="664066"/>
                  </a:lnTo>
                  <a:lnTo>
                    <a:pt x="4258965" y="664066"/>
                  </a:lnTo>
                  <a:lnTo>
                    <a:pt x="4272978" y="661237"/>
                  </a:lnTo>
                  <a:lnTo>
                    <a:pt x="4284421" y="653522"/>
                  </a:lnTo>
                  <a:lnTo>
                    <a:pt x="4292136" y="642079"/>
                  </a:lnTo>
                  <a:lnTo>
                    <a:pt x="4294965" y="628066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38544" y="1426299"/>
            <a:ext cx="4331335" cy="768350"/>
            <a:chOff x="138544" y="1426299"/>
            <a:chExt cx="4331335" cy="768350"/>
          </a:xfrm>
        </p:grpSpPr>
        <p:sp>
          <p:nvSpPr>
            <p:cNvPr id="10" name="object 10"/>
            <p:cNvSpPr/>
            <p:nvPr/>
          </p:nvSpPr>
          <p:spPr>
            <a:xfrm>
              <a:off x="138544" y="1426299"/>
              <a:ext cx="4331335" cy="768350"/>
            </a:xfrm>
            <a:custGeom>
              <a:avLst/>
              <a:gdLst/>
              <a:ahLst/>
              <a:cxnLst/>
              <a:rect l="l" t="t" r="r" b="b"/>
              <a:pathLst>
                <a:path w="4331335" h="768350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714082"/>
                  </a:lnTo>
                  <a:lnTo>
                    <a:pt x="4243" y="735101"/>
                  </a:lnTo>
                  <a:lnTo>
                    <a:pt x="15816" y="752266"/>
                  </a:lnTo>
                  <a:lnTo>
                    <a:pt x="32980" y="763839"/>
                  </a:lnTo>
                  <a:lnTo>
                    <a:pt x="54000" y="768082"/>
                  </a:lnTo>
                  <a:lnTo>
                    <a:pt x="4276964" y="768082"/>
                  </a:lnTo>
                  <a:lnTo>
                    <a:pt x="4297984" y="763839"/>
                  </a:lnTo>
                  <a:lnTo>
                    <a:pt x="4315148" y="752266"/>
                  </a:lnTo>
                  <a:lnTo>
                    <a:pt x="4326721" y="735101"/>
                  </a:lnTo>
                  <a:lnTo>
                    <a:pt x="4330965" y="714082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8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6544" y="1657453"/>
              <a:ext cx="4295140" cy="519430"/>
            </a:xfrm>
            <a:custGeom>
              <a:avLst/>
              <a:gdLst/>
              <a:ahLst/>
              <a:cxnLst/>
              <a:rect l="l" t="t" r="r" b="b"/>
              <a:pathLst>
                <a:path w="4295140" h="519430">
                  <a:moveTo>
                    <a:pt x="4294965" y="0"/>
                  </a:moveTo>
                  <a:lnTo>
                    <a:pt x="0" y="0"/>
                  </a:lnTo>
                  <a:lnTo>
                    <a:pt x="0" y="482928"/>
                  </a:lnTo>
                  <a:lnTo>
                    <a:pt x="2829" y="496941"/>
                  </a:lnTo>
                  <a:lnTo>
                    <a:pt x="10544" y="508385"/>
                  </a:lnTo>
                  <a:lnTo>
                    <a:pt x="21987" y="516100"/>
                  </a:lnTo>
                  <a:lnTo>
                    <a:pt x="36000" y="518929"/>
                  </a:lnTo>
                  <a:lnTo>
                    <a:pt x="4258965" y="518929"/>
                  </a:lnTo>
                  <a:lnTo>
                    <a:pt x="4272978" y="516100"/>
                  </a:lnTo>
                  <a:lnTo>
                    <a:pt x="4284421" y="508385"/>
                  </a:lnTo>
                  <a:lnTo>
                    <a:pt x="4292136" y="496941"/>
                  </a:lnTo>
                  <a:lnTo>
                    <a:pt x="4294965" y="482928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60350" y="426032"/>
            <a:ext cx="4088129" cy="1656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6200" algn="just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Step</a:t>
            </a:r>
            <a:r>
              <a:rPr sz="11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1:</a:t>
            </a:r>
            <a:r>
              <a:rPr sz="11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Solution</a:t>
            </a:r>
            <a:r>
              <a:rPr sz="11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Preparation</a:t>
            </a:r>
            <a:endParaRPr sz="1100">
              <a:latin typeface="Tahoma"/>
              <a:cs typeface="Tahoma"/>
            </a:endParaRPr>
          </a:p>
          <a:p>
            <a:pPr marL="76200" marR="68580" algn="just">
              <a:lnSpc>
                <a:spcPct val="102600"/>
              </a:lnSpc>
              <a:spcBef>
                <a:spcPts val="950"/>
              </a:spcBef>
            </a:pPr>
            <a:r>
              <a:rPr sz="1100" spc="-40" dirty="0">
                <a:latin typeface="Tahoma"/>
                <a:cs typeface="Tahoma"/>
              </a:rPr>
              <a:t>Measured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3.679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g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of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Al(NO</a:t>
            </a:r>
            <a:r>
              <a:rPr sz="1200" baseline="-10416" dirty="0">
                <a:latin typeface="Arial MT"/>
                <a:cs typeface="Arial MT"/>
              </a:rPr>
              <a:t>3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200" baseline="-10416" dirty="0">
                <a:latin typeface="Arial MT"/>
                <a:cs typeface="Arial MT"/>
              </a:rPr>
              <a:t>3</a:t>
            </a:r>
            <a:r>
              <a:rPr sz="1100" dirty="0">
                <a:latin typeface="Tahoma"/>
                <a:cs typeface="Tahoma"/>
              </a:rPr>
              <a:t>,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9H</a:t>
            </a:r>
            <a:r>
              <a:rPr sz="1200" baseline="-10416" dirty="0">
                <a:latin typeface="Arial MT"/>
                <a:cs typeface="Arial MT"/>
              </a:rPr>
              <a:t>2</a:t>
            </a:r>
            <a:r>
              <a:rPr sz="1100" dirty="0">
                <a:latin typeface="Tahoma"/>
                <a:cs typeface="Tahoma"/>
              </a:rPr>
              <a:t>O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and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added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3-</a:t>
            </a:r>
            <a:r>
              <a:rPr sz="1100" spc="-50" dirty="0">
                <a:latin typeface="Tahoma"/>
                <a:cs typeface="Tahoma"/>
              </a:rPr>
              <a:t>neck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flask </a:t>
            </a:r>
            <a:r>
              <a:rPr sz="1100" spc="-10" dirty="0">
                <a:latin typeface="Tahoma"/>
                <a:cs typeface="Tahoma"/>
              </a:rPr>
              <a:t>containing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15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ml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oleylamine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(OAM)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solution,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which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acts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as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 </a:t>
            </a:r>
            <a:r>
              <a:rPr sz="1100" spc="-10" dirty="0">
                <a:latin typeface="Tahoma"/>
                <a:cs typeface="Tahoma"/>
              </a:rPr>
              <a:t>solvent.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1100">
              <a:latin typeface="Tahoma"/>
              <a:cs typeface="Tahoma"/>
            </a:endParaRPr>
          </a:p>
          <a:p>
            <a:pPr marL="76200" algn="just">
              <a:lnSpc>
                <a:spcPct val="100000"/>
              </a:lnSpc>
            </a:pP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Step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2:</a:t>
            </a:r>
            <a:r>
              <a:rPr sz="1100" spc="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Addition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1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Reducing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Agents</a:t>
            </a:r>
            <a:endParaRPr sz="1100">
              <a:latin typeface="Tahoma"/>
              <a:cs typeface="Tahoma"/>
            </a:endParaRPr>
          </a:p>
          <a:p>
            <a:pPr marL="76200" marR="69215" algn="just">
              <a:lnSpc>
                <a:spcPct val="102600"/>
              </a:lnSpc>
              <a:spcBef>
                <a:spcPts val="950"/>
              </a:spcBef>
            </a:pPr>
            <a:r>
              <a:rPr sz="1100" spc="-20" dirty="0">
                <a:latin typeface="Tahoma"/>
                <a:cs typeface="Tahoma"/>
              </a:rPr>
              <a:t>Added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0.5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ml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each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Oleic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Acid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and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Tri-</a:t>
            </a:r>
            <a:r>
              <a:rPr sz="1100" dirty="0">
                <a:latin typeface="Tahoma"/>
                <a:cs typeface="Tahoma"/>
              </a:rPr>
              <a:t>octyl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phosphate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(TOP)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to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prepared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solution,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which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serve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reducing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agents.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5750" y="2279382"/>
            <a:ext cx="4037329" cy="8210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 algn="just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Step</a:t>
            </a:r>
            <a:r>
              <a:rPr sz="11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3:</a:t>
            </a:r>
            <a:r>
              <a:rPr sz="11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Thermal</a:t>
            </a:r>
            <a:r>
              <a:rPr sz="11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Decomposition</a:t>
            </a:r>
            <a:endParaRPr sz="1100">
              <a:latin typeface="Tahoma"/>
              <a:cs typeface="Tahoma"/>
            </a:endParaRPr>
          </a:p>
          <a:p>
            <a:pPr marL="50800" marR="43180" algn="just">
              <a:lnSpc>
                <a:spcPct val="102600"/>
              </a:lnSpc>
              <a:spcBef>
                <a:spcPts val="890"/>
              </a:spcBef>
            </a:pPr>
            <a:r>
              <a:rPr sz="1100" spc="-15" dirty="0">
                <a:latin typeface="Tahoma"/>
                <a:cs typeface="Tahoma"/>
              </a:rPr>
              <a:t>The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solution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was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subjected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thermal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decomposition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by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immersing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setup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oil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bath.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The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heating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rate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was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1.5</a:t>
            </a:r>
            <a:r>
              <a:rPr sz="1200" i="1" spc="15" baseline="27777" dirty="0">
                <a:latin typeface="Arial"/>
                <a:cs typeface="Arial"/>
              </a:rPr>
              <a:t>◦</a:t>
            </a:r>
            <a:r>
              <a:rPr sz="1100" spc="10" dirty="0">
                <a:latin typeface="Tahoma"/>
                <a:cs typeface="Tahoma"/>
              </a:rPr>
              <a:t>C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-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spc="50" dirty="0">
                <a:latin typeface="Tahoma"/>
                <a:cs typeface="Tahoma"/>
              </a:rPr>
              <a:t>2</a:t>
            </a:r>
            <a:r>
              <a:rPr sz="1200" i="1" spc="75" baseline="27777" dirty="0">
                <a:latin typeface="Arial"/>
                <a:cs typeface="Arial"/>
              </a:rPr>
              <a:t>◦</a:t>
            </a:r>
            <a:r>
              <a:rPr sz="1100" spc="50" dirty="0">
                <a:latin typeface="Tahoma"/>
                <a:cs typeface="Tahoma"/>
              </a:rPr>
              <a:t>C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per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minute,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starting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30</a:t>
            </a:r>
            <a:r>
              <a:rPr sz="1200" i="1" spc="30" baseline="27777" dirty="0">
                <a:latin typeface="Arial"/>
                <a:cs typeface="Arial"/>
              </a:rPr>
              <a:t>◦</a:t>
            </a:r>
            <a:r>
              <a:rPr sz="1100" spc="20" dirty="0">
                <a:latin typeface="Tahoma"/>
                <a:cs typeface="Tahoma"/>
              </a:rPr>
              <a:t>C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-5" dirty="0">
                <a:latin typeface="Tahoma"/>
                <a:cs typeface="Tahoma"/>
              </a:rPr>
              <a:t> 250</a:t>
            </a:r>
            <a:r>
              <a:rPr sz="1200" i="1" spc="-7" baseline="27777" dirty="0">
                <a:latin typeface="Arial"/>
                <a:cs typeface="Arial"/>
              </a:rPr>
              <a:t>◦</a:t>
            </a:r>
            <a:r>
              <a:rPr sz="1100" spc="-5" dirty="0">
                <a:latin typeface="Tahoma"/>
                <a:cs typeface="Tahoma"/>
              </a:rPr>
              <a:t>C, </a:t>
            </a:r>
            <a:r>
              <a:rPr sz="1100" spc="-55" dirty="0">
                <a:latin typeface="Tahoma"/>
                <a:cs typeface="Tahoma"/>
              </a:rPr>
              <a:t>and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then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cooled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room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temperature.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12007"/>
            <a:ext cx="4562475" cy="144145"/>
            <a:chOff x="0" y="3312007"/>
            <a:chExt cx="4562475" cy="144145"/>
          </a:xfrm>
        </p:grpSpPr>
        <p:sp>
          <p:nvSpPr>
            <p:cNvPr id="15" name="object 15"/>
            <p:cNvSpPr/>
            <p:nvPr/>
          </p:nvSpPr>
          <p:spPr>
            <a:xfrm>
              <a:off x="0" y="3312007"/>
              <a:ext cx="922019" cy="144145"/>
            </a:xfrm>
            <a:custGeom>
              <a:avLst/>
              <a:gdLst/>
              <a:ahLst/>
              <a:cxnLst/>
              <a:rect l="l" t="t" r="r" b="b"/>
              <a:pathLst>
                <a:path w="922019" h="144145">
                  <a:moveTo>
                    <a:pt x="921588" y="0"/>
                  </a:moveTo>
                  <a:lnTo>
                    <a:pt x="0" y="0"/>
                  </a:lnTo>
                  <a:lnTo>
                    <a:pt x="0" y="143992"/>
                  </a:lnTo>
                  <a:lnTo>
                    <a:pt x="921588" y="143992"/>
                  </a:lnTo>
                  <a:lnTo>
                    <a:pt x="921588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21588" y="3312007"/>
              <a:ext cx="2765425" cy="144145"/>
            </a:xfrm>
            <a:custGeom>
              <a:avLst/>
              <a:gdLst/>
              <a:ahLst/>
              <a:cxnLst/>
              <a:rect l="l" t="t" r="r" b="b"/>
              <a:pathLst>
                <a:path w="2765425" h="144145">
                  <a:moveTo>
                    <a:pt x="2764828" y="0"/>
                  </a:moveTo>
                  <a:lnTo>
                    <a:pt x="0" y="0"/>
                  </a:lnTo>
                  <a:lnTo>
                    <a:pt x="0" y="143992"/>
                  </a:lnTo>
                  <a:lnTo>
                    <a:pt x="2764828" y="143992"/>
                  </a:lnTo>
                  <a:lnTo>
                    <a:pt x="2764828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86416" y="3312007"/>
              <a:ext cx="875665" cy="144145"/>
            </a:xfrm>
            <a:custGeom>
              <a:avLst/>
              <a:gdLst/>
              <a:ahLst/>
              <a:cxnLst/>
              <a:rect l="l" t="t" r="r" b="b"/>
              <a:pathLst>
                <a:path w="875664" h="144145">
                  <a:moveTo>
                    <a:pt x="875525" y="0"/>
                  </a:moveTo>
                  <a:lnTo>
                    <a:pt x="0" y="0"/>
                  </a:lnTo>
                  <a:lnTo>
                    <a:pt x="0" y="143992"/>
                  </a:lnTo>
                  <a:lnTo>
                    <a:pt x="875525" y="143992"/>
                  </a:lnTo>
                  <a:lnTo>
                    <a:pt x="87552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Bhavishya</a:t>
            </a:r>
            <a:r>
              <a:rPr spc="-20" dirty="0"/>
              <a:t> </a:t>
            </a:r>
            <a:r>
              <a:rPr spc="-10" dirty="0"/>
              <a:t>Gupta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UGP</a:t>
            </a:r>
            <a:r>
              <a:rPr spc="20" dirty="0"/>
              <a:t> </a:t>
            </a:r>
            <a:r>
              <a:rPr dirty="0"/>
              <a:t>:</a:t>
            </a:r>
            <a:r>
              <a:rPr spc="25" dirty="0"/>
              <a:t> </a:t>
            </a:r>
            <a:r>
              <a:rPr dirty="0"/>
              <a:t>Catalyst</a:t>
            </a:r>
            <a:r>
              <a:rPr spc="25" dirty="0"/>
              <a:t> </a:t>
            </a:r>
            <a:r>
              <a:rPr spc="-20" dirty="0"/>
              <a:t>Synthesis</a:t>
            </a:r>
            <a:r>
              <a:rPr spc="25" dirty="0"/>
              <a:t> </a:t>
            </a:r>
            <a:r>
              <a:rPr dirty="0"/>
              <a:t>for</a:t>
            </a:r>
            <a:r>
              <a:rPr spc="20" dirty="0"/>
              <a:t> </a:t>
            </a:r>
            <a:r>
              <a:rPr dirty="0"/>
              <a:t>HDS</a:t>
            </a:r>
            <a:r>
              <a:rPr spc="25" dirty="0"/>
              <a:t> </a:t>
            </a:r>
            <a:r>
              <a:rPr spc="-10" dirty="0"/>
              <a:t>Using</a:t>
            </a:r>
            <a:r>
              <a:rPr spc="25" dirty="0"/>
              <a:t> </a:t>
            </a:r>
            <a:r>
              <a:rPr spc="-10" dirty="0"/>
              <a:t>Varied</a:t>
            </a:r>
            <a:r>
              <a:rPr spc="25" dirty="0"/>
              <a:t> </a:t>
            </a:r>
            <a:r>
              <a:rPr dirty="0"/>
              <a:t>Silica</a:t>
            </a:r>
            <a:r>
              <a:rPr spc="25" dirty="0"/>
              <a:t> </a:t>
            </a:r>
            <a:r>
              <a:rPr spc="-10" dirty="0"/>
              <a:t>Supports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6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13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14391"/>
            <a:ext cx="4565650" cy="241935"/>
            <a:chOff x="0" y="3214391"/>
            <a:chExt cx="4565650" cy="241935"/>
          </a:xfrm>
        </p:grpSpPr>
        <p:sp>
          <p:nvSpPr>
            <p:cNvPr id="3" name="object 3"/>
            <p:cNvSpPr/>
            <p:nvPr/>
          </p:nvSpPr>
          <p:spPr>
            <a:xfrm>
              <a:off x="0" y="3312007"/>
              <a:ext cx="922019" cy="144145"/>
            </a:xfrm>
            <a:custGeom>
              <a:avLst/>
              <a:gdLst/>
              <a:ahLst/>
              <a:cxnLst/>
              <a:rect l="l" t="t" r="r" b="b"/>
              <a:pathLst>
                <a:path w="922019" h="144145">
                  <a:moveTo>
                    <a:pt x="921588" y="0"/>
                  </a:moveTo>
                  <a:lnTo>
                    <a:pt x="0" y="0"/>
                  </a:lnTo>
                  <a:lnTo>
                    <a:pt x="0" y="143992"/>
                  </a:lnTo>
                  <a:lnTo>
                    <a:pt x="921588" y="143992"/>
                  </a:lnTo>
                  <a:lnTo>
                    <a:pt x="921588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1588" y="3312007"/>
              <a:ext cx="2765425" cy="144145"/>
            </a:xfrm>
            <a:custGeom>
              <a:avLst/>
              <a:gdLst/>
              <a:ahLst/>
              <a:cxnLst/>
              <a:rect l="l" t="t" r="r" b="b"/>
              <a:pathLst>
                <a:path w="2765425" h="144145">
                  <a:moveTo>
                    <a:pt x="2764828" y="0"/>
                  </a:moveTo>
                  <a:lnTo>
                    <a:pt x="0" y="0"/>
                  </a:lnTo>
                  <a:lnTo>
                    <a:pt x="0" y="143992"/>
                  </a:lnTo>
                  <a:lnTo>
                    <a:pt x="2764828" y="143992"/>
                  </a:lnTo>
                  <a:lnTo>
                    <a:pt x="2764828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86416" y="3312007"/>
              <a:ext cx="875665" cy="144145"/>
            </a:xfrm>
            <a:custGeom>
              <a:avLst/>
              <a:gdLst/>
              <a:ahLst/>
              <a:cxnLst/>
              <a:rect l="l" t="t" r="r" b="b"/>
              <a:pathLst>
                <a:path w="875664" h="144145">
                  <a:moveTo>
                    <a:pt x="875525" y="0"/>
                  </a:moveTo>
                  <a:lnTo>
                    <a:pt x="0" y="0"/>
                  </a:lnTo>
                  <a:lnTo>
                    <a:pt x="0" y="143992"/>
                  </a:lnTo>
                  <a:lnTo>
                    <a:pt x="875525" y="143992"/>
                  </a:lnTo>
                  <a:lnTo>
                    <a:pt x="87552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Washing</a:t>
            </a:r>
            <a:r>
              <a:rPr spc="-60" dirty="0"/>
              <a:t> </a:t>
            </a:r>
            <a:r>
              <a:rPr spc="-30" dirty="0"/>
              <a:t>Procedure</a:t>
            </a:r>
            <a:r>
              <a:rPr spc="-60" dirty="0"/>
              <a:t> </a:t>
            </a:r>
            <a:r>
              <a:rPr spc="-10" dirty="0"/>
              <a:t>for</a:t>
            </a:r>
            <a:r>
              <a:rPr spc="-55" dirty="0"/>
              <a:t> </a:t>
            </a:r>
            <a:r>
              <a:rPr dirty="0"/>
              <a:t>Pure</a:t>
            </a:r>
            <a:r>
              <a:rPr spc="-60" dirty="0"/>
              <a:t> </a:t>
            </a:r>
            <a:r>
              <a:rPr spc="-40" dirty="0"/>
              <a:t>Amorphous</a:t>
            </a:r>
            <a:r>
              <a:rPr spc="-55" dirty="0"/>
              <a:t> </a:t>
            </a:r>
            <a:r>
              <a:rPr spc="-10" dirty="0"/>
              <a:t>Alumina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8544" y="473165"/>
            <a:ext cx="4331335" cy="2633345"/>
            <a:chOff x="138544" y="473165"/>
            <a:chExt cx="4331335" cy="2633345"/>
          </a:xfrm>
        </p:grpSpPr>
        <p:sp>
          <p:nvSpPr>
            <p:cNvPr id="8" name="object 8"/>
            <p:cNvSpPr/>
            <p:nvPr/>
          </p:nvSpPr>
          <p:spPr>
            <a:xfrm>
              <a:off x="138544" y="473165"/>
              <a:ext cx="4331335" cy="2633345"/>
            </a:xfrm>
            <a:custGeom>
              <a:avLst/>
              <a:gdLst/>
              <a:ahLst/>
              <a:cxnLst/>
              <a:rect l="l" t="t" r="r" b="b"/>
              <a:pathLst>
                <a:path w="4331335" h="2633345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2578988"/>
                  </a:lnTo>
                  <a:lnTo>
                    <a:pt x="4243" y="2600007"/>
                  </a:lnTo>
                  <a:lnTo>
                    <a:pt x="15816" y="2617172"/>
                  </a:lnTo>
                  <a:lnTo>
                    <a:pt x="32980" y="2628744"/>
                  </a:lnTo>
                  <a:lnTo>
                    <a:pt x="54000" y="2632988"/>
                  </a:lnTo>
                  <a:lnTo>
                    <a:pt x="4276964" y="2632988"/>
                  </a:lnTo>
                  <a:lnTo>
                    <a:pt x="4297984" y="2628744"/>
                  </a:lnTo>
                  <a:lnTo>
                    <a:pt x="4315148" y="2617172"/>
                  </a:lnTo>
                  <a:lnTo>
                    <a:pt x="4326721" y="2600007"/>
                  </a:lnTo>
                  <a:lnTo>
                    <a:pt x="4330965" y="2578988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8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544" y="704318"/>
              <a:ext cx="4295140" cy="2384425"/>
            </a:xfrm>
            <a:custGeom>
              <a:avLst/>
              <a:gdLst/>
              <a:ahLst/>
              <a:cxnLst/>
              <a:rect l="l" t="t" r="r" b="b"/>
              <a:pathLst>
                <a:path w="4295140" h="2384425">
                  <a:moveTo>
                    <a:pt x="4294965" y="0"/>
                  </a:moveTo>
                  <a:lnTo>
                    <a:pt x="0" y="0"/>
                  </a:lnTo>
                  <a:lnTo>
                    <a:pt x="0" y="2347834"/>
                  </a:lnTo>
                  <a:lnTo>
                    <a:pt x="2829" y="2361847"/>
                  </a:lnTo>
                  <a:lnTo>
                    <a:pt x="10544" y="2373290"/>
                  </a:lnTo>
                  <a:lnTo>
                    <a:pt x="21987" y="2381005"/>
                  </a:lnTo>
                  <a:lnTo>
                    <a:pt x="36000" y="2383834"/>
                  </a:lnTo>
                  <a:lnTo>
                    <a:pt x="4258965" y="2383834"/>
                  </a:lnTo>
                  <a:lnTo>
                    <a:pt x="4272978" y="2381005"/>
                  </a:lnTo>
                  <a:lnTo>
                    <a:pt x="4284421" y="2373290"/>
                  </a:lnTo>
                  <a:lnTo>
                    <a:pt x="4292136" y="2361847"/>
                  </a:lnTo>
                  <a:lnTo>
                    <a:pt x="4294965" y="2347834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9094" y="840765"/>
              <a:ext cx="65265" cy="652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094" y="1222870"/>
              <a:ext cx="65265" cy="6526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9094" y="1604975"/>
              <a:ext cx="65265" cy="6526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9094" y="2159165"/>
              <a:ext cx="65265" cy="6526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9094" y="2713342"/>
              <a:ext cx="65265" cy="6526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23850" y="472172"/>
            <a:ext cx="3961129" cy="2521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Purification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Steps</a:t>
            </a:r>
            <a:endParaRPr sz="1100">
              <a:latin typeface="Tahoma"/>
              <a:cs typeface="Tahoma"/>
            </a:endParaRPr>
          </a:p>
          <a:p>
            <a:pPr marL="289560" marR="24765">
              <a:lnSpc>
                <a:spcPct val="102699"/>
              </a:lnSpc>
              <a:spcBef>
                <a:spcPts val="890"/>
              </a:spcBef>
            </a:pPr>
            <a:r>
              <a:rPr sz="1100" b="1" dirty="0">
                <a:latin typeface="Arial"/>
                <a:cs typeface="Arial"/>
              </a:rPr>
              <a:t>Step</a:t>
            </a:r>
            <a:r>
              <a:rPr sz="1100" b="1" spc="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1:</a:t>
            </a:r>
            <a:r>
              <a:rPr sz="1100" b="1" spc="140" dirty="0">
                <a:latin typeface="Arial"/>
                <a:cs typeface="Arial"/>
              </a:rPr>
              <a:t> </a:t>
            </a:r>
            <a:r>
              <a:rPr sz="1100" b="1" spc="-45" dirty="0">
                <a:latin typeface="Arial"/>
                <a:cs typeface="Arial"/>
              </a:rPr>
              <a:t>Dissolution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-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Dissolved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overnight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dried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sample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60" dirty="0">
                <a:latin typeface="Tahoma"/>
                <a:cs typeface="Tahoma"/>
              </a:rPr>
              <a:t>20-</a:t>
            </a:r>
            <a:r>
              <a:rPr sz="1100" spc="-20" dirty="0">
                <a:latin typeface="Tahoma"/>
                <a:cs typeface="Tahoma"/>
              </a:rPr>
              <a:t>25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ml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toluene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transferred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5" dirty="0">
                <a:latin typeface="Tahoma"/>
                <a:cs typeface="Tahoma"/>
              </a:rPr>
              <a:t> Tarson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A.</a:t>
            </a:r>
            <a:endParaRPr sz="1100">
              <a:latin typeface="Tahoma"/>
              <a:cs typeface="Tahoma"/>
            </a:endParaRPr>
          </a:p>
          <a:p>
            <a:pPr marL="289560" marR="55244">
              <a:lnSpc>
                <a:spcPct val="102600"/>
              </a:lnSpc>
              <a:spcBef>
                <a:spcPts val="300"/>
              </a:spcBef>
            </a:pPr>
            <a:r>
              <a:rPr sz="1100" b="1" dirty="0">
                <a:latin typeface="Arial"/>
                <a:cs typeface="Arial"/>
              </a:rPr>
              <a:t>Step</a:t>
            </a:r>
            <a:r>
              <a:rPr sz="1100" b="1" spc="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2:</a:t>
            </a:r>
            <a:r>
              <a:rPr sz="1100" b="1" spc="14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Weight</a:t>
            </a:r>
            <a:r>
              <a:rPr sz="1100" b="1" spc="30" dirty="0">
                <a:latin typeface="Arial"/>
                <a:cs typeface="Arial"/>
              </a:rPr>
              <a:t> </a:t>
            </a:r>
            <a:r>
              <a:rPr sz="1100" b="1" spc="-40" dirty="0">
                <a:latin typeface="Arial"/>
                <a:cs typeface="Arial"/>
              </a:rPr>
              <a:t>Balancing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-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Added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distilled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water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Tarson </a:t>
            </a:r>
            <a:r>
              <a:rPr sz="1100" spc="70" dirty="0">
                <a:latin typeface="Tahoma"/>
                <a:cs typeface="Tahoma"/>
              </a:rPr>
              <a:t>B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balance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weight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Tarson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55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(error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i="1" dirty="0">
                <a:latin typeface="Verdana"/>
                <a:cs typeface="Verdana"/>
              </a:rPr>
              <a:t>&lt;</a:t>
            </a:r>
            <a:r>
              <a:rPr sz="1100" i="1" spc="-75" dirty="0">
                <a:latin typeface="Verdana"/>
                <a:cs typeface="Verdana"/>
              </a:rPr>
              <a:t> </a:t>
            </a:r>
            <a:r>
              <a:rPr sz="1100" spc="-50" dirty="0">
                <a:latin typeface="Tahoma"/>
                <a:cs typeface="Tahoma"/>
              </a:rPr>
              <a:t>0.005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g).</a:t>
            </a:r>
            <a:endParaRPr sz="1100">
              <a:latin typeface="Tahoma"/>
              <a:cs typeface="Tahoma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b="1" dirty="0">
                <a:latin typeface="Arial"/>
                <a:cs typeface="Arial"/>
              </a:rPr>
              <a:t>Step</a:t>
            </a:r>
            <a:r>
              <a:rPr sz="1100" b="1" spc="4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3:</a:t>
            </a:r>
            <a:r>
              <a:rPr sz="1100" b="1" spc="160" dirty="0">
                <a:latin typeface="Arial"/>
                <a:cs typeface="Arial"/>
              </a:rPr>
              <a:t> </a:t>
            </a:r>
            <a:r>
              <a:rPr sz="1100" b="1" spc="-30" dirty="0">
                <a:latin typeface="Arial"/>
                <a:cs typeface="Arial"/>
              </a:rPr>
              <a:t>Centrifugation</a:t>
            </a:r>
            <a:r>
              <a:rPr sz="1100" b="1" spc="2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-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In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centrifugation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machine</a:t>
            </a:r>
            <a:r>
              <a:rPr sz="1100" spc="-20" dirty="0">
                <a:latin typeface="Tahoma"/>
                <a:cs typeface="Tahoma"/>
              </a:rPr>
              <a:t> set </a:t>
            </a:r>
            <a:r>
              <a:rPr sz="1100" spc="-25" dirty="0">
                <a:latin typeface="Tahoma"/>
                <a:cs typeface="Tahoma"/>
              </a:rPr>
              <a:t>the </a:t>
            </a:r>
            <a:r>
              <a:rPr sz="1100" spc="-30" dirty="0">
                <a:latin typeface="Tahoma"/>
                <a:cs typeface="Tahoma"/>
              </a:rPr>
              <a:t>controls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10000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rpm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for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2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minutes,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discarded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supernatant </a:t>
            </a:r>
            <a:r>
              <a:rPr sz="1100" spc="-20" dirty="0">
                <a:latin typeface="Tahoma"/>
                <a:cs typeface="Tahoma"/>
              </a:rPr>
              <a:t>from</a:t>
            </a:r>
            <a:r>
              <a:rPr sz="1100" spc="-35" dirty="0">
                <a:latin typeface="Tahoma"/>
                <a:cs typeface="Tahoma"/>
              </a:rPr>
              <a:t> Tarson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55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disposal </a:t>
            </a:r>
            <a:r>
              <a:rPr sz="1100" spc="-10" dirty="0">
                <a:latin typeface="Tahoma"/>
                <a:cs typeface="Tahoma"/>
              </a:rPr>
              <a:t>bottle.</a:t>
            </a:r>
            <a:endParaRPr sz="1100">
              <a:latin typeface="Tahoma"/>
              <a:cs typeface="Tahoma"/>
            </a:endParaRPr>
          </a:p>
          <a:p>
            <a:pPr marL="289560" marR="5080" algn="just">
              <a:lnSpc>
                <a:spcPct val="102600"/>
              </a:lnSpc>
              <a:spcBef>
                <a:spcPts val="295"/>
              </a:spcBef>
            </a:pPr>
            <a:r>
              <a:rPr sz="1100" b="1" dirty="0">
                <a:latin typeface="Arial"/>
                <a:cs typeface="Arial"/>
              </a:rPr>
              <a:t>Step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4:</a:t>
            </a:r>
            <a:r>
              <a:rPr sz="1100" b="1" spc="130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Acetone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Treatment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-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Added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40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ml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acetone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 </a:t>
            </a:r>
            <a:r>
              <a:rPr sz="1100" spc="-30" dirty="0">
                <a:latin typeface="Tahoma"/>
                <a:cs typeface="Tahoma"/>
              </a:rPr>
              <a:t>precipitate </a:t>
            </a:r>
            <a:r>
              <a:rPr sz="1100" spc="-40" dirty="0">
                <a:latin typeface="Tahoma"/>
                <a:cs typeface="Tahoma"/>
              </a:rPr>
              <a:t>and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subjected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intense</a:t>
            </a:r>
            <a:r>
              <a:rPr sz="1100" spc="-30" dirty="0">
                <a:latin typeface="Tahoma"/>
                <a:cs typeface="Tahoma"/>
              </a:rPr>
              <a:t> vibration </a:t>
            </a:r>
            <a:r>
              <a:rPr sz="1100" spc="-35" dirty="0">
                <a:latin typeface="Tahoma"/>
                <a:cs typeface="Tahoma"/>
              </a:rPr>
              <a:t>using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shakers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and </a:t>
            </a:r>
            <a:r>
              <a:rPr sz="1100" spc="-35" dirty="0">
                <a:latin typeface="Tahoma"/>
                <a:cs typeface="Tahoma"/>
              </a:rPr>
              <a:t>sonicator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devices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form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homogeneous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mixture.</a:t>
            </a:r>
            <a:endParaRPr sz="1100">
              <a:latin typeface="Tahoma"/>
              <a:cs typeface="Tahoma"/>
            </a:endParaRPr>
          </a:p>
          <a:p>
            <a:pPr marL="289560" marR="51435" algn="just">
              <a:lnSpc>
                <a:spcPct val="102699"/>
              </a:lnSpc>
              <a:spcBef>
                <a:spcPts val="300"/>
              </a:spcBef>
            </a:pPr>
            <a:r>
              <a:rPr sz="1100" b="1" dirty="0">
                <a:latin typeface="Arial"/>
                <a:cs typeface="Arial"/>
              </a:rPr>
              <a:t>Step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5:</a:t>
            </a:r>
            <a:r>
              <a:rPr sz="1100" b="1" spc="135" dirty="0">
                <a:latin typeface="Arial"/>
                <a:cs typeface="Arial"/>
              </a:rPr>
              <a:t> </a:t>
            </a:r>
            <a:r>
              <a:rPr sz="1100" b="1" spc="-30" dirty="0">
                <a:latin typeface="Arial"/>
                <a:cs typeface="Arial"/>
              </a:rPr>
              <a:t>Repeating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-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Repeated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process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from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Step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2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three </a:t>
            </a:r>
            <a:r>
              <a:rPr sz="1100" spc="-25" dirty="0">
                <a:latin typeface="Tahoma"/>
                <a:cs typeface="Tahoma"/>
              </a:rPr>
              <a:t>times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ensure</a:t>
            </a:r>
            <a:r>
              <a:rPr sz="1100" spc="-10" dirty="0">
                <a:latin typeface="Tahoma"/>
                <a:cs typeface="Tahoma"/>
              </a:rPr>
              <a:t> purity.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Bhavishya</a:t>
            </a:r>
            <a:r>
              <a:rPr spc="-20" dirty="0"/>
              <a:t> </a:t>
            </a:r>
            <a:r>
              <a:rPr spc="-10" dirty="0"/>
              <a:t>Gupta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UGP</a:t>
            </a:r>
            <a:r>
              <a:rPr spc="20" dirty="0"/>
              <a:t> </a:t>
            </a:r>
            <a:r>
              <a:rPr dirty="0"/>
              <a:t>:</a:t>
            </a:r>
            <a:r>
              <a:rPr spc="25" dirty="0"/>
              <a:t> </a:t>
            </a:r>
            <a:r>
              <a:rPr dirty="0"/>
              <a:t>Catalyst</a:t>
            </a:r>
            <a:r>
              <a:rPr spc="25" dirty="0"/>
              <a:t> </a:t>
            </a:r>
            <a:r>
              <a:rPr spc="-20" dirty="0"/>
              <a:t>Synthesis</a:t>
            </a:r>
            <a:r>
              <a:rPr spc="25" dirty="0"/>
              <a:t> </a:t>
            </a:r>
            <a:r>
              <a:rPr dirty="0"/>
              <a:t>for</a:t>
            </a:r>
            <a:r>
              <a:rPr spc="20" dirty="0"/>
              <a:t> </a:t>
            </a:r>
            <a:r>
              <a:rPr dirty="0"/>
              <a:t>HDS</a:t>
            </a:r>
            <a:r>
              <a:rPr spc="25" dirty="0"/>
              <a:t> </a:t>
            </a:r>
            <a:r>
              <a:rPr spc="-10" dirty="0"/>
              <a:t>Using</a:t>
            </a:r>
            <a:r>
              <a:rPr spc="25" dirty="0"/>
              <a:t> </a:t>
            </a:r>
            <a:r>
              <a:rPr spc="-10" dirty="0"/>
              <a:t>Varied</a:t>
            </a:r>
            <a:r>
              <a:rPr spc="25" dirty="0"/>
              <a:t> </a:t>
            </a:r>
            <a:r>
              <a:rPr dirty="0"/>
              <a:t>Silica</a:t>
            </a:r>
            <a:r>
              <a:rPr spc="25" dirty="0"/>
              <a:t> </a:t>
            </a:r>
            <a:r>
              <a:rPr spc="-10" dirty="0"/>
              <a:t>Supports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7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13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14391"/>
            <a:ext cx="4565650" cy="241935"/>
            <a:chOff x="0" y="3214391"/>
            <a:chExt cx="4565650" cy="241935"/>
          </a:xfrm>
        </p:grpSpPr>
        <p:sp>
          <p:nvSpPr>
            <p:cNvPr id="3" name="object 3"/>
            <p:cNvSpPr/>
            <p:nvPr/>
          </p:nvSpPr>
          <p:spPr>
            <a:xfrm>
              <a:off x="0" y="3312007"/>
              <a:ext cx="922019" cy="144145"/>
            </a:xfrm>
            <a:custGeom>
              <a:avLst/>
              <a:gdLst/>
              <a:ahLst/>
              <a:cxnLst/>
              <a:rect l="l" t="t" r="r" b="b"/>
              <a:pathLst>
                <a:path w="922019" h="144145">
                  <a:moveTo>
                    <a:pt x="921588" y="0"/>
                  </a:moveTo>
                  <a:lnTo>
                    <a:pt x="0" y="0"/>
                  </a:lnTo>
                  <a:lnTo>
                    <a:pt x="0" y="143992"/>
                  </a:lnTo>
                  <a:lnTo>
                    <a:pt x="921588" y="143992"/>
                  </a:lnTo>
                  <a:lnTo>
                    <a:pt x="921588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1588" y="3312007"/>
              <a:ext cx="2765425" cy="144145"/>
            </a:xfrm>
            <a:custGeom>
              <a:avLst/>
              <a:gdLst/>
              <a:ahLst/>
              <a:cxnLst/>
              <a:rect l="l" t="t" r="r" b="b"/>
              <a:pathLst>
                <a:path w="2765425" h="144145">
                  <a:moveTo>
                    <a:pt x="2764828" y="0"/>
                  </a:moveTo>
                  <a:lnTo>
                    <a:pt x="0" y="0"/>
                  </a:lnTo>
                  <a:lnTo>
                    <a:pt x="0" y="143992"/>
                  </a:lnTo>
                  <a:lnTo>
                    <a:pt x="2764828" y="143992"/>
                  </a:lnTo>
                  <a:lnTo>
                    <a:pt x="2764828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86416" y="3312007"/>
              <a:ext cx="875665" cy="144145"/>
            </a:xfrm>
            <a:custGeom>
              <a:avLst/>
              <a:gdLst/>
              <a:ahLst/>
              <a:cxnLst/>
              <a:rect l="l" t="t" r="r" b="b"/>
              <a:pathLst>
                <a:path w="875664" h="144145">
                  <a:moveTo>
                    <a:pt x="875525" y="0"/>
                  </a:moveTo>
                  <a:lnTo>
                    <a:pt x="0" y="0"/>
                  </a:lnTo>
                  <a:lnTo>
                    <a:pt x="0" y="143992"/>
                  </a:lnTo>
                  <a:lnTo>
                    <a:pt x="875525" y="143992"/>
                  </a:lnTo>
                  <a:lnTo>
                    <a:pt x="87552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Support</a:t>
            </a:r>
            <a:r>
              <a:rPr spc="-40" dirty="0"/>
              <a:t> </a:t>
            </a:r>
            <a:r>
              <a:rPr spc="-35" dirty="0"/>
              <a:t>(Amorphous </a:t>
            </a:r>
            <a:r>
              <a:rPr spc="-10" dirty="0"/>
              <a:t>Alumina</a:t>
            </a:r>
            <a:r>
              <a:rPr spc="-35" dirty="0"/>
              <a:t> </a:t>
            </a:r>
            <a:r>
              <a:rPr spc="70" dirty="0"/>
              <a:t>+</a:t>
            </a:r>
            <a:r>
              <a:rPr spc="-35" dirty="0"/>
              <a:t> </a:t>
            </a:r>
            <a:r>
              <a:rPr dirty="0"/>
              <a:t>Silica)</a:t>
            </a:r>
            <a:r>
              <a:rPr spc="-35" dirty="0"/>
              <a:t> </a:t>
            </a:r>
            <a:r>
              <a:rPr dirty="0"/>
              <a:t>Making</a:t>
            </a:r>
            <a:r>
              <a:rPr spc="-35" dirty="0"/>
              <a:t> </a:t>
            </a:r>
            <a:r>
              <a:rPr spc="-25" dirty="0"/>
              <a:t>Procedure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8544" y="742920"/>
            <a:ext cx="4331335" cy="940435"/>
            <a:chOff x="138544" y="742920"/>
            <a:chExt cx="4331335" cy="940435"/>
          </a:xfrm>
        </p:grpSpPr>
        <p:sp>
          <p:nvSpPr>
            <p:cNvPr id="8" name="object 8"/>
            <p:cNvSpPr/>
            <p:nvPr/>
          </p:nvSpPr>
          <p:spPr>
            <a:xfrm>
              <a:off x="138544" y="742920"/>
              <a:ext cx="4331335" cy="940435"/>
            </a:xfrm>
            <a:custGeom>
              <a:avLst/>
              <a:gdLst/>
              <a:ahLst/>
              <a:cxnLst/>
              <a:rect l="l" t="t" r="r" b="b"/>
              <a:pathLst>
                <a:path w="4331335" h="940435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886159"/>
                  </a:lnTo>
                  <a:lnTo>
                    <a:pt x="4243" y="907179"/>
                  </a:lnTo>
                  <a:lnTo>
                    <a:pt x="15816" y="924343"/>
                  </a:lnTo>
                  <a:lnTo>
                    <a:pt x="32980" y="935916"/>
                  </a:lnTo>
                  <a:lnTo>
                    <a:pt x="54000" y="940159"/>
                  </a:lnTo>
                  <a:lnTo>
                    <a:pt x="4276964" y="940159"/>
                  </a:lnTo>
                  <a:lnTo>
                    <a:pt x="4297984" y="935916"/>
                  </a:lnTo>
                  <a:lnTo>
                    <a:pt x="4315148" y="924343"/>
                  </a:lnTo>
                  <a:lnTo>
                    <a:pt x="4326721" y="907179"/>
                  </a:lnTo>
                  <a:lnTo>
                    <a:pt x="4330965" y="886159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8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544" y="974074"/>
              <a:ext cx="4295140" cy="691515"/>
            </a:xfrm>
            <a:custGeom>
              <a:avLst/>
              <a:gdLst/>
              <a:ahLst/>
              <a:cxnLst/>
              <a:rect l="l" t="t" r="r" b="b"/>
              <a:pathLst>
                <a:path w="4295140" h="691514">
                  <a:moveTo>
                    <a:pt x="4294965" y="0"/>
                  </a:moveTo>
                  <a:lnTo>
                    <a:pt x="0" y="0"/>
                  </a:lnTo>
                  <a:lnTo>
                    <a:pt x="0" y="655006"/>
                  </a:lnTo>
                  <a:lnTo>
                    <a:pt x="2829" y="669019"/>
                  </a:lnTo>
                  <a:lnTo>
                    <a:pt x="10544" y="680462"/>
                  </a:lnTo>
                  <a:lnTo>
                    <a:pt x="21987" y="688177"/>
                  </a:lnTo>
                  <a:lnTo>
                    <a:pt x="36000" y="691006"/>
                  </a:lnTo>
                  <a:lnTo>
                    <a:pt x="4258965" y="691006"/>
                  </a:lnTo>
                  <a:lnTo>
                    <a:pt x="4272978" y="688177"/>
                  </a:lnTo>
                  <a:lnTo>
                    <a:pt x="4284421" y="680462"/>
                  </a:lnTo>
                  <a:lnTo>
                    <a:pt x="4292136" y="669019"/>
                  </a:lnTo>
                  <a:lnTo>
                    <a:pt x="4294965" y="655006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85750" y="741894"/>
            <a:ext cx="4037329" cy="8286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 algn="just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Step</a:t>
            </a: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1: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Mixing</a:t>
            </a:r>
            <a:endParaRPr sz="1100">
              <a:latin typeface="Tahoma"/>
              <a:cs typeface="Tahoma"/>
            </a:endParaRPr>
          </a:p>
          <a:p>
            <a:pPr marL="50800" marR="43180" algn="just">
              <a:lnSpc>
                <a:spcPct val="102600"/>
              </a:lnSpc>
              <a:spcBef>
                <a:spcPts val="950"/>
              </a:spcBef>
            </a:pPr>
            <a:r>
              <a:rPr sz="1100" spc="-10" dirty="0">
                <a:latin typeface="Tahoma"/>
                <a:cs typeface="Tahoma"/>
              </a:rPr>
              <a:t>Measured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amounts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amorphous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alumina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[am-</a:t>
            </a:r>
            <a:r>
              <a:rPr sz="1100" dirty="0">
                <a:latin typeface="Tahoma"/>
                <a:cs typeface="Tahoma"/>
              </a:rPr>
              <a:t>Al</a:t>
            </a:r>
            <a:r>
              <a:rPr sz="1200" baseline="-10416" dirty="0">
                <a:latin typeface="Arial MT"/>
                <a:cs typeface="Arial MT"/>
              </a:rPr>
              <a:t>2</a:t>
            </a:r>
            <a:r>
              <a:rPr sz="1100" dirty="0">
                <a:latin typeface="Tahoma"/>
                <a:cs typeface="Tahoma"/>
              </a:rPr>
              <a:t>O</a:t>
            </a:r>
            <a:r>
              <a:rPr sz="1200" baseline="-10416" dirty="0">
                <a:latin typeface="Arial MT"/>
                <a:cs typeface="Arial MT"/>
              </a:rPr>
              <a:t>3</a:t>
            </a:r>
            <a:r>
              <a:rPr sz="1200" spc="240" baseline="-10416" dirty="0">
                <a:latin typeface="Arial MT"/>
                <a:cs typeface="Arial MT"/>
              </a:rPr>
              <a:t> </a:t>
            </a:r>
            <a:r>
              <a:rPr sz="1100" spc="-25" dirty="0">
                <a:latin typeface="Tahoma"/>
                <a:cs typeface="Tahoma"/>
              </a:rPr>
              <a:t>(87%)]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and </a:t>
            </a:r>
            <a:r>
              <a:rPr sz="1100" dirty="0">
                <a:latin typeface="Tahoma"/>
                <a:cs typeface="Tahoma"/>
              </a:rPr>
              <a:t>silica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[SiO</a:t>
            </a:r>
            <a:r>
              <a:rPr sz="1200" baseline="-10416" dirty="0">
                <a:latin typeface="Arial MT"/>
                <a:cs typeface="Arial MT"/>
              </a:rPr>
              <a:t>2</a:t>
            </a:r>
            <a:r>
              <a:rPr sz="1200" spc="232" baseline="-10416" dirty="0">
                <a:latin typeface="Arial MT"/>
                <a:cs typeface="Arial MT"/>
              </a:rPr>
              <a:t> </a:t>
            </a:r>
            <a:r>
              <a:rPr sz="1100" spc="-35" dirty="0">
                <a:latin typeface="Tahoma"/>
                <a:cs typeface="Tahoma"/>
              </a:rPr>
              <a:t>(13%)]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are</a:t>
            </a:r>
            <a:r>
              <a:rPr sz="1100" spc="-10" dirty="0">
                <a:latin typeface="Tahoma"/>
                <a:cs typeface="Tahoma"/>
              </a:rPr>
              <a:t> mixed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via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attrition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mixing</a:t>
            </a:r>
            <a:r>
              <a:rPr sz="1100" spc="-10" dirty="0">
                <a:latin typeface="Tahoma"/>
                <a:cs typeface="Tahoma"/>
              </a:rPr>
              <a:t> using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mortar- </a:t>
            </a:r>
            <a:r>
              <a:rPr sz="1100" spc="-30" dirty="0">
                <a:latin typeface="Tahoma"/>
                <a:cs typeface="Tahoma"/>
              </a:rPr>
              <a:t>pestle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about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20-</a:t>
            </a:r>
            <a:r>
              <a:rPr sz="1100" spc="-20" dirty="0">
                <a:latin typeface="Tahoma"/>
                <a:cs typeface="Tahoma"/>
              </a:rPr>
              <a:t>30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minutes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so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both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gets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mixed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properly.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8544" y="1769106"/>
            <a:ext cx="4331335" cy="932815"/>
            <a:chOff x="138544" y="1769106"/>
            <a:chExt cx="4331335" cy="932815"/>
          </a:xfrm>
        </p:grpSpPr>
        <p:sp>
          <p:nvSpPr>
            <p:cNvPr id="12" name="object 12"/>
            <p:cNvSpPr/>
            <p:nvPr/>
          </p:nvSpPr>
          <p:spPr>
            <a:xfrm>
              <a:off x="138544" y="1769106"/>
              <a:ext cx="4331335" cy="932815"/>
            </a:xfrm>
            <a:custGeom>
              <a:avLst/>
              <a:gdLst/>
              <a:ahLst/>
              <a:cxnLst/>
              <a:rect l="l" t="t" r="r" b="b"/>
              <a:pathLst>
                <a:path w="4331335" h="932814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878462"/>
                  </a:lnTo>
                  <a:lnTo>
                    <a:pt x="4243" y="899482"/>
                  </a:lnTo>
                  <a:lnTo>
                    <a:pt x="15816" y="916646"/>
                  </a:lnTo>
                  <a:lnTo>
                    <a:pt x="32980" y="928219"/>
                  </a:lnTo>
                  <a:lnTo>
                    <a:pt x="54000" y="932462"/>
                  </a:lnTo>
                  <a:lnTo>
                    <a:pt x="4276964" y="932462"/>
                  </a:lnTo>
                  <a:lnTo>
                    <a:pt x="4297984" y="928219"/>
                  </a:lnTo>
                  <a:lnTo>
                    <a:pt x="4315148" y="916646"/>
                  </a:lnTo>
                  <a:lnTo>
                    <a:pt x="4326721" y="899482"/>
                  </a:lnTo>
                  <a:lnTo>
                    <a:pt x="4330965" y="878462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8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6544" y="2000260"/>
              <a:ext cx="4295140" cy="683895"/>
            </a:xfrm>
            <a:custGeom>
              <a:avLst/>
              <a:gdLst/>
              <a:ahLst/>
              <a:cxnLst/>
              <a:rect l="l" t="t" r="r" b="b"/>
              <a:pathLst>
                <a:path w="4295140" h="683894">
                  <a:moveTo>
                    <a:pt x="4294965" y="0"/>
                  </a:moveTo>
                  <a:lnTo>
                    <a:pt x="0" y="0"/>
                  </a:lnTo>
                  <a:lnTo>
                    <a:pt x="0" y="647308"/>
                  </a:lnTo>
                  <a:lnTo>
                    <a:pt x="2829" y="661321"/>
                  </a:lnTo>
                  <a:lnTo>
                    <a:pt x="10544" y="672764"/>
                  </a:lnTo>
                  <a:lnTo>
                    <a:pt x="21987" y="680480"/>
                  </a:lnTo>
                  <a:lnTo>
                    <a:pt x="36000" y="683309"/>
                  </a:lnTo>
                  <a:lnTo>
                    <a:pt x="4258965" y="683309"/>
                  </a:lnTo>
                  <a:lnTo>
                    <a:pt x="4272978" y="680480"/>
                  </a:lnTo>
                  <a:lnTo>
                    <a:pt x="4284421" y="672764"/>
                  </a:lnTo>
                  <a:lnTo>
                    <a:pt x="4292136" y="661321"/>
                  </a:lnTo>
                  <a:lnTo>
                    <a:pt x="4294965" y="647308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85750" y="1768080"/>
            <a:ext cx="4037329" cy="8210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 algn="just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Step</a:t>
            </a:r>
            <a:r>
              <a:rPr sz="11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2: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Drying</a:t>
            </a:r>
            <a:endParaRPr sz="1100">
              <a:latin typeface="Tahoma"/>
              <a:cs typeface="Tahoma"/>
            </a:endParaRPr>
          </a:p>
          <a:p>
            <a:pPr marL="50800" marR="43180" algn="just">
              <a:lnSpc>
                <a:spcPct val="102600"/>
              </a:lnSpc>
              <a:spcBef>
                <a:spcPts val="890"/>
              </a:spcBef>
            </a:pPr>
            <a:r>
              <a:rPr sz="1100" spc="-40" dirty="0">
                <a:latin typeface="Tahoma"/>
                <a:cs typeface="Tahoma"/>
              </a:rPr>
              <a:t>Transferred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mixture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10" dirty="0">
                <a:latin typeface="Tahoma"/>
                <a:cs typeface="Tahoma"/>
              </a:rPr>
              <a:t> small </a:t>
            </a:r>
            <a:r>
              <a:rPr sz="1100" spc="-25" dirty="0">
                <a:latin typeface="Tahoma"/>
                <a:cs typeface="Tahoma"/>
              </a:rPr>
              <a:t>Tarson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and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covered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it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alu- </a:t>
            </a:r>
            <a:r>
              <a:rPr sz="1100" spc="-25" dirty="0">
                <a:latin typeface="Tahoma"/>
                <a:cs typeface="Tahoma"/>
              </a:rPr>
              <a:t>minum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foil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small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holes.</a:t>
            </a:r>
            <a:r>
              <a:rPr sz="1100" spc="1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Dried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120</a:t>
            </a:r>
            <a:r>
              <a:rPr sz="1200" i="1" baseline="27777" dirty="0">
                <a:latin typeface="Arial"/>
                <a:cs typeface="Arial"/>
              </a:rPr>
              <a:t>◦</a:t>
            </a:r>
            <a:r>
              <a:rPr sz="1200" i="1" spc="202" baseline="27777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C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heater </a:t>
            </a:r>
            <a:r>
              <a:rPr sz="1100" spc="-40" dirty="0">
                <a:latin typeface="Tahoma"/>
                <a:cs typeface="Tahoma"/>
              </a:rPr>
              <a:t>overnight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70" dirty="0">
                <a:latin typeface="Tahoma"/>
                <a:cs typeface="Tahoma"/>
              </a:rPr>
              <a:t> remove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moisture.</a:t>
            </a:r>
            <a:r>
              <a:rPr sz="1100" spc="10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Finally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10" dirty="0">
                <a:latin typeface="Tahoma"/>
                <a:cs typeface="Tahoma"/>
              </a:rPr>
              <a:t>we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will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get</a:t>
            </a:r>
            <a:r>
              <a:rPr sz="1100" spc="-35" dirty="0">
                <a:latin typeface="Tahoma"/>
                <a:cs typeface="Tahoma"/>
              </a:rPr>
              <a:t> 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desired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support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material.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Bhavishya</a:t>
            </a:r>
            <a:r>
              <a:rPr spc="-20" dirty="0"/>
              <a:t> </a:t>
            </a:r>
            <a:r>
              <a:rPr spc="-10" dirty="0"/>
              <a:t>Gupta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UGP</a:t>
            </a:r>
            <a:r>
              <a:rPr spc="20" dirty="0"/>
              <a:t> </a:t>
            </a:r>
            <a:r>
              <a:rPr dirty="0"/>
              <a:t>:</a:t>
            </a:r>
            <a:r>
              <a:rPr spc="25" dirty="0"/>
              <a:t> </a:t>
            </a:r>
            <a:r>
              <a:rPr dirty="0"/>
              <a:t>Catalyst</a:t>
            </a:r>
            <a:r>
              <a:rPr spc="25" dirty="0"/>
              <a:t> </a:t>
            </a:r>
            <a:r>
              <a:rPr spc="-20" dirty="0"/>
              <a:t>Synthesis</a:t>
            </a:r>
            <a:r>
              <a:rPr spc="25" dirty="0"/>
              <a:t> </a:t>
            </a:r>
            <a:r>
              <a:rPr dirty="0"/>
              <a:t>for</a:t>
            </a:r>
            <a:r>
              <a:rPr spc="20" dirty="0"/>
              <a:t> </a:t>
            </a:r>
            <a:r>
              <a:rPr dirty="0"/>
              <a:t>HDS</a:t>
            </a:r>
            <a:r>
              <a:rPr spc="25" dirty="0"/>
              <a:t> </a:t>
            </a:r>
            <a:r>
              <a:rPr spc="-10" dirty="0"/>
              <a:t>Using</a:t>
            </a:r>
            <a:r>
              <a:rPr spc="25" dirty="0"/>
              <a:t> </a:t>
            </a:r>
            <a:r>
              <a:rPr spc="-10" dirty="0"/>
              <a:t>Varied</a:t>
            </a:r>
            <a:r>
              <a:rPr spc="25" dirty="0"/>
              <a:t> </a:t>
            </a:r>
            <a:r>
              <a:rPr dirty="0"/>
              <a:t>Silica</a:t>
            </a:r>
            <a:r>
              <a:rPr spc="25" dirty="0"/>
              <a:t> </a:t>
            </a:r>
            <a:r>
              <a:rPr spc="-10" dirty="0"/>
              <a:t>Supports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8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13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14391"/>
            <a:ext cx="4565650" cy="241935"/>
            <a:chOff x="0" y="3214391"/>
            <a:chExt cx="4565650" cy="241935"/>
          </a:xfrm>
        </p:grpSpPr>
        <p:sp>
          <p:nvSpPr>
            <p:cNvPr id="3" name="object 3"/>
            <p:cNvSpPr/>
            <p:nvPr/>
          </p:nvSpPr>
          <p:spPr>
            <a:xfrm>
              <a:off x="0" y="3312007"/>
              <a:ext cx="922019" cy="144145"/>
            </a:xfrm>
            <a:custGeom>
              <a:avLst/>
              <a:gdLst/>
              <a:ahLst/>
              <a:cxnLst/>
              <a:rect l="l" t="t" r="r" b="b"/>
              <a:pathLst>
                <a:path w="922019" h="144145">
                  <a:moveTo>
                    <a:pt x="921588" y="0"/>
                  </a:moveTo>
                  <a:lnTo>
                    <a:pt x="0" y="0"/>
                  </a:lnTo>
                  <a:lnTo>
                    <a:pt x="0" y="143992"/>
                  </a:lnTo>
                  <a:lnTo>
                    <a:pt x="921588" y="143992"/>
                  </a:lnTo>
                  <a:lnTo>
                    <a:pt x="921588" y="0"/>
                  </a:lnTo>
                  <a:close/>
                </a:path>
              </a:pathLst>
            </a:custGeom>
            <a:solidFill>
              <a:srgbClr val="4747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1588" y="3312007"/>
              <a:ext cx="2765425" cy="144145"/>
            </a:xfrm>
            <a:custGeom>
              <a:avLst/>
              <a:gdLst/>
              <a:ahLst/>
              <a:cxnLst/>
              <a:rect l="l" t="t" r="r" b="b"/>
              <a:pathLst>
                <a:path w="2765425" h="144145">
                  <a:moveTo>
                    <a:pt x="2764828" y="0"/>
                  </a:moveTo>
                  <a:lnTo>
                    <a:pt x="0" y="0"/>
                  </a:lnTo>
                  <a:lnTo>
                    <a:pt x="0" y="143992"/>
                  </a:lnTo>
                  <a:lnTo>
                    <a:pt x="2764828" y="143992"/>
                  </a:lnTo>
                  <a:lnTo>
                    <a:pt x="2764828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86416" y="3312007"/>
              <a:ext cx="875665" cy="144145"/>
            </a:xfrm>
            <a:custGeom>
              <a:avLst/>
              <a:gdLst/>
              <a:ahLst/>
              <a:cxnLst/>
              <a:rect l="l" t="t" r="r" b="b"/>
              <a:pathLst>
                <a:path w="875664" h="144145">
                  <a:moveTo>
                    <a:pt x="875525" y="0"/>
                  </a:moveTo>
                  <a:lnTo>
                    <a:pt x="0" y="0"/>
                  </a:lnTo>
                  <a:lnTo>
                    <a:pt x="0" y="143992"/>
                  </a:lnTo>
                  <a:lnTo>
                    <a:pt x="875525" y="143992"/>
                  </a:lnTo>
                  <a:lnTo>
                    <a:pt x="87552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Catalyst</a:t>
            </a:r>
            <a:r>
              <a:rPr spc="-50" dirty="0"/>
              <a:t> </a:t>
            </a:r>
            <a:r>
              <a:rPr dirty="0"/>
              <a:t>Making</a:t>
            </a:r>
            <a:r>
              <a:rPr spc="-50" dirty="0"/>
              <a:t> </a:t>
            </a:r>
            <a:r>
              <a:rPr spc="-30" dirty="0"/>
              <a:t>Procedure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8544" y="530826"/>
            <a:ext cx="4331335" cy="2489200"/>
            <a:chOff x="138544" y="530826"/>
            <a:chExt cx="4331335" cy="2489200"/>
          </a:xfrm>
        </p:grpSpPr>
        <p:sp>
          <p:nvSpPr>
            <p:cNvPr id="8" name="object 8"/>
            <p:cNvSpPr/>
            <p:nvPr/>
          </p:nvSpPr>
          <p:spPr>
            <a:xfrm>
              <a:off x="138544" y="530826"/>
              <a:ext cx="4331335" cy="2489200"/>
            </a:xfrm>
            <a:custGeom>
              <a:avLst/>
              <a:gdLst/>
              <a:ahLst/>
              <a:cxnLst/>
              <a:rect l="l" t="t" r="r" b="b"/>
              <a:pathLst>
                <a:path w="4331335" h="2489200">
                  <a:moveTo>
                    <a:pt x="4276964" y="0"/>
                  </a:moveTo>
                  <a:lnTo>
                    <a:pt x="54000" y="0"/>
                  </a:lnTo>
                  <a:lnTo>
                    <a:pt x="32980" y="4243"/>
                  </a:lnTo>
                  <a:lnTo>
                    <a:pt x="15816" y="15816"/>
                  </a:lnTo>
                  <a:lnTo>
                    <a:pt x="4243" y="32980"/>
                  </a:lnTo>
                  <a:lnTo>
                    <a:pt x="0" y="54000"/>
                  </a:lnTo>
                  <a:lnTo>
                    <a:pt x="0" y="2434852"/>
                  </a:lnTo>
                  <a:lnTo>
                    <a:pt x="4243" y="2455871"/>
                  </a:lnTo>
                  <a:lnTo>
                    <a:pt x="15816" y="2473036"/>
                  </a:lnTo>
                  <a:lnTo>
                    <a:pt x="32980" y="2484608"/>
                  </a:lnTo>
                  <a:lnTo>
                    <a:pt x="54000" y="2488852"/>
                  </a:lnTo>
                  <a:lnTo>
                    <a:pt x="4276964" y="2488852"/>
                  </a:lnTo>
                  <a:lnTo>
                    <a:pt x="4297984" y="2484608"/>
                  </a:lnTo>
                  <a:lnTo>
                    <a:pt x="4315148" y="2473036"/>
                  </a:lnTo>
                  <a:lnTo>
                    <a:pt x="4326721" y="2455871"/>
                  </a:lnTo>
                  <a:lnTo>
                    <a:pt x="4330965" y="2434852"/>
                  </a:lnTo>
                  <a:lnTo>
                    <a:pt x="4330965" y="54000"/>
                  </a:lnTo>
                  <a:lnTo>
                    <a:pt x="4326721" y="32980"/>
                  </a:lnTo>
                  <a:lnTo>
                    <a:pt x="4315148" y="15816"/>
                  </a:lnTo>
                  <a:lnTo>
                    <a:pt x="4297984" y="4243"/>
                  </a:lnTo>
                  <a:lnTo>
                    <a:pt x="4276964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544" y="761980"/>
              <a:ext cx="4295140" cy="2240280"/>
            </a:xfrm>
            <a:custGeom>
              <a:avLst/>
              <a:gdLst/>
              <a:ahLst/>
              <a:cxnLst/>
              <a:rect l="l" t="t" r="r" b="b"/>
              <a:pathLst>
                <a:path w="4295140" h="2240280">
                  <a:moveTo>
                    <a:pt x="4294965" y="0"/>
                  </a:moveTo>
                  <a:lnTo>
                    <a:pt x="0" y="0"/>
                  </a:lnTo>
                  <a:lnTo>
                    <a:pt x="0" y="2203698"/>
                  </a:lnTo>
                  <a:lnTo>
                    <a:pt x="2829" y="2217711"/>
                  </a:lnTo>
                  <a:lnTo>
                    <a:pt x="10544" y="2229155"/>
                  </a:lnTo>
                  <a:lnTo>
                    <a:pt x="21987" y="2236870"/>
                  </a:lnTo>
                  <a:lnTo>
                    <a:pt x="36000" y="2239699"/>
                  </a:lnTo>
                  <a:lnTo>
                    <a:pt x="4258965" y="2239699"/>
                  </a:lnTo>
                  <a:lnTo>
                    <a:pt x="4272978" y="2236870"/>
                  </a:lnTo>
                  <a:lnTo>
                    <a:pt x="4284421" y="2229155"/>
                  </a:lnTo>
                  <a:lnTo>
                    <a:pt x="4292136" y="2217711"/>
                  </a:lnTo>
                  <a:lnTo>
                    <a:pt x="4294965" y="2203698"/>
                  </a:lnTo>
                  <a:lnTo>
                    <a:pt x="4294965" y="0"/>
                  </a:lnTo>
                  <a:close/>
                </a:path>
              </a:pathLst>
            </a:custGeom>
            <a:solidFill>
              <a:srgbClr val="E5E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 algn="just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Catalyst </a:t>
            </a:r>
            <a:r>
              <a:rPr spc="-30" dirty="0"/>
              <a:t>Preparation</a:t>
            </a:r>
            <a:r>
              <a:rPr dirty="0"/>
              <a:t> </a:t>
            </a:r>
            <a:r>
              <a:rPr spc="-10" dirty="0"/>
              <a:t>Steps</a:t>
            </a:r>
          </a:p>
          <a:p>
            <a:pPr marL="50800" marR="43180" algn="just">
              <a:lnSpc>
                <a:spcPct val="102600"/>
              </a:lnSpc>
              <a:spcBef>
                <a:spcPts val="890"/>
              </a:spcBef>
            </a:pPr>
            <a:r>
              <a:rPr b="1" dirty="0">
                <a:solidFill>
                  <a:srgbClr val="000000"/>
                </a:solidFill>
                <a:latin typeface="Arial"/>
                <a:cs typeface="Arial"/>
              </a:rPr>
              <a:t>Step</a:t>
            </a:r>
            <a:r>
              <a:rPr b="1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0000"/>
                </a:solidFill>
                <a:latin typeface="Arial"/>
                <a:cs typeface="Arial"/>
              </a:rPr>
              <a:t>1:</a:t>
            </a:r>
            <a:r>
              <a:rPr b="1" spc="2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 spc="-25" dirty="0">
                <a:solidFill>
                  <a:srgbClr val="000000"/>
                </a:solidFill>
                <a:latin typeface="Arial"/>
                <a:cs typeface="Arial"/>
              </a:rPr>
              <a:t>Measuring</a:t>
            </a:r>
            <a:r>
              <a:rPr b="1" spc="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 spc="-45" dirty="0">
                <a:solidFill>
                  <a:srgbClr val="000000"/>
                </a:solidFill>
                <a:latin typeface="Arial"/>
                <a:cs typeface="Arial"/>
              </a:rPr>
              <a:t>Components</a:t>
            </a:r>
            <a:r>
              <a:rPr b="1" spc="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</a:rPr>
              <a:t>-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Measured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amount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10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cal- </a:t>
            </a:r>
            <a:r>
              <a:rPr spc="-10" dirty="0">
                <a:solidFill>
                  <a:srgbClr val="000000"/>
                </a:solidFill>
              </a:rPr>
              <a:t>cined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support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35" dirty="0">
                <a:solidFill>
                  <a:srgbClr val="000000"/>
                </a:solidFill>
              </a:rPr>
              <a:t>formed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pc="-35" dirty="0">
                <a:solidFill>
                  <a:srgbClr val="000000"/>
                </a:solidFill>
              </a:rPr>
              <a:t>procured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relevant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amounts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nickel </a:t>
            </a:r>
            <a:r>
              <a:rPr dirty="0">
                <a:solidFill>
                  <a:srgbClr val="000000"/>
                </a:solidFill>
              </a:rPr>
              <a:t>nitrate</a:t>
            </a:r>
            <a:r>
              <a:rPr spc="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[Ni</a:t>
            </a:r>
            <a:r>
              <a:rPr spc="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(NO</a:t>
            </a:r>
            <a:r>
              <a:rPr sz="1200" baseline="-10416" dirty="0">
                <a:solidFill>
                  <a:srgbClr val="000000"/>
                </a:solidFill>
                <a:latin typeface="Arial MT"/>
                <a:cs typeface="Arial MT"/>
              </a:rPr>
              <a:t>3</a:t>
            </a:r>
            <a:r>
              <a:rPr sz="1100" dirty="0">
                <a:solidFill>
                  <a:srgbClr val="000000"/>
                </a:solidFill>
              </a:rPr>
              <a:t>)</a:t>
            </a:r>
            <a:r>
              <a:rPr sz="1200" baseline="-10416" dirty="0">
                <a:solidFill>
                  <a:srgbClr val="000000"/>
                </a:solidFill>
                <a:latin typeface="Arial MT"/>
                <a:cs typeface="Arial MT"/>
              </a:rPr>
              <a:t>2</a:t>
            </a:r>
            <a:r>
              <a:rPr sz="1100" dirty="0">
                <a:solidFill>
                  <a:srgbClr val="000000"/>
                </a:solidFill>
              </a:rPr>
              <a:t>.6H</a:t>
            </a:r>
            <a:r>
              <a:rPr sz="1200" baseline="-10416" dirty="0">
                <a:solidFill>
                  <a:srgbClr val="000000"/>
                </a:solidFill>
                <a:latin typeface="Arial MT"/>
                <a:cs typeface="Arial MT"/>
              </a:rPr>
              <a:t>2</a:t>
            </a:r>
            <a:r>
              <a:rPr sz="1100" dirty="0">
                <a:solidFill>
                  <a:srgbClr val="000000"/>
                </a:solidFill>
              </a:rPr>
              <a:t>O]</a:t>
            </a:r>
            <a:r>
              <a:rPr sz="1100" spc="30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and</a:t>
            </a:r>
            <a:r>
              <a:rPr sz="1100" spc="35" dirty="0">
                <a:solidFill>
                  <a:srgbClr val="000000"/>
                </a:solidFill>
              </a:rPr>
              <a:t> </a:t>
            </a:r>
            <a:r>
              <a:rPr sz="1100" spc="-25" dirty="0">
                <a:solidFill>
                  <a:srgbClr val="000000"/>
                </a:solidFill>
              </a:rPr>
              <a:t>ammonium</a:t>
            </a:r>
            <a:r>
              <a:rPr sz="1100" spc="30" dirty="0">
                <a:solidFill>
                  <a:srgbClr val="000000"/>
                </a:solidFill>
              </a:rPr>
              <a:t> </a:t>
            </a:r>
            <a:r>
              <a:rPr sz="1100" spc="-20" dirty="0">
                <a:solidFill>
                  <a:srgbClr val="000000"/>
                </a:solidFill>
              </a:rPr>
              <a:t>molybdate</a:t>
            </a:r>
            <a:r>
              <a:rPr sz="1100" spc="35" dirty="0">
                <a:solidFill>
                  <a:srgbClr val="000000"/>
                </a:solidFill>
              </a:rPr>
              <a:t> </a:t>
            </a:r>
            <a:r>
              <a:rPr sz="1100" spc="-35" dirty="0">
                <a:solidFill>
                  <a:srgbClr val="000000"/>
                </a:solidFill>
              </a:rPr>
              <a:t>tetrahydrate </a:t>
            </a:r>
            <a:r>
              <a:rPr sz="1100" dirty="0">
                <a:solidFill>
                  <a:srgbClr val="000000"/>
                </a:solidFill>
              </a:rPr>
              <a:t>[(NH</a:t>
            </a:r>
            <a:r>
              <a:rPr sz="1200" baseline="-10416" dirty="0">
                <a:solidFill>
                  <a:srgbClr val="000000"/>
                </a:solidFill>
                <a:latin typeface="Arial MT"/>
                <a:cs typeface="Arial MT"/>
              </a:rPr>
              <a:t>4</a:t>
            </a:r>
            <a:r>
              <a:rPr sz="1100" dirty="0">
                <a:solidFill>
                  <a:srgbClr val="000000"/>
                </a:solidFill>
              </a:rPr>
              <a:t>)</a:t>
            </a:r>
            <a:r>
              <a:rPr sz="1200" baseline="-10416" dirty="0">
                <a:solidFill>
                  <a:srgbClr val="000000"/>
                </a:solidFill>
                <a:latin typeface="Arial MT"/>
                <a:cs typeface="Arial MT"/>
              </a:rPr>
              <a:t>6</a:t>
            </a:r>
            <a:r>
              <a:rPr sz="1200" spc="202" baseline="-10416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00000"/>
                </a:solidFill>
              </a:rPr>
              <a:t>Mo</a:t>
            </a:r>
            <a:r>
              <a:rPr sz="1200" spc="-15" baseline="-10416" dirty="0">
                <a:solidFill>
                  <a:srgbClr val="000000"/>
                </a:solidFill>
                <a:latin typeface="Arial MT"/>
                <a:cs typeface="Arial MT"/>
              </a:rPr>
              <a:t>7</a:t>
            </a:r>
            <a:r>
              <a:rPr sz="1100" spc="-10" dirty="0">
                <a:solidFill>
                  <a:srgbClr val="000000"/>
                </a:solidFill>
              </a:rPr>
              <a:t>O</a:t>
            </a:r>
            <a:r>
              <a:rPr sz="1200" spc="-15" baseline="-10416" dirty="0">
                <a:solidFill>
                  <a:srgbClr val="000000"/>
                </a:solidFill>
                <a:latin typeface="Arial MT"/>
                <a:cs typeface="Arial MT"/>
              </a:rPr>
              <a:t>24</a:t>
            </a:r>
            <a:r>
              <a:rPr sz="1100" spc="-10" dirty="0">
                <a:solidFill>
                  <a:srgbClr val="000000"/>
                </a:solidFill>
              </a:rPr>
              <a:t>.4H</a:t>
            </a:r>
            <a:r>
              <a:rPr sz="1200" spc="-15" baseline="-10416" dirty="0">
                <a:solidFill>
                  <a:srgbClr val="000000"/>
                </a:solidFill>
                <a:latin typeface="Arial MT"/>
                <a:cs typeface="Arial MT"/>
              </a:rPr>
              <a:t>2</a:t>
            </a:r>
            <a:r>
              <a:rPr sz="1100" spc="-10" dirty="0">
                <a:solidFill>
                  <a:srgbClr val="000000"/>
                </a:solidFill>
              </a:rPr>
              <a:t>O].</a:t>
            </a:r>
            <a:endParaRPr sz="1100">
              <a:latin typeface="Arial MT"/>
              <a:cs typeface="Arial MT"/>
            </a:endParaRPr>
          </a:p>
          <a:p>
            <a:pPr marL="50800" marR="43180" algn="just">
              <a:lnSpc>
                <a:spcPct val="102600"/>
              </a:lnSpc>
            </a:pPr>
            <a:r>
              <a:rPr b="1" spc="-30" dirty="0">
                <a:solidFill>
                  <a:srgbClr val="000000"/>
                </a:solidFill>
                <a:latin typeface="Arial"/>
                <a:cs typeface="Arial"/>
              </a:rPr>
              <a:t>Step</a:t>
            </a:r>
            <a:r>
              <a:rPr b="1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 spc="-25" dirty="0">
                <a:solidFill>
                  <a:srgbClr val="000000"/>
                </a:solidFill>
                <a:latin typeface="Arial"/>
                <a:cs typeface="Arial"/>
              </a:rPr>
              <a:t>2:</a:t>
            </a:r>
            <a:r>
              <a:rPr b="1" spc="1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 spc="-20" dirty="0">
                <a:solidFill>
                  <a:srgbClr val="000000"/>
                </a:solidFill>
                <a:latin typeface="Arial"/>
                <a:cs typeface="Arial"/>
              </a:rPr>
              <a:t>Mixing</a:t>
            </a:r>
            <a:r>
              <a:rPr b="1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 spc="-45" dirty="0">
                <a:solidFill>
                  <a:srgbClr val="000000"/>
                </a:solidFill>
                <a:latin typeface="Arial"/>
                <a:cs typeface="Arial"/>
              </a:rPr>
              <a:t>Solution</a:t>
            </a:r>
            <a:r>
              <a:rPr b="1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pc="-40" dirty="0">
                <a:solidFill>
                  <a:srgbClr val="000000"/>
                </a:solidFill>
              </a:rPr>
              <a:t>-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spc="-15" dirty="0">
                <a:solidFill>
                  <a:srgbClr val="000000"/>
                </a:solidFill>
              </a:rPr>
              <a:t>The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spc="-65" dirty="0">
                <a:solidFill>
                  <a:srgbClr val="000000"/>
                </a:solidFill>
              </a:rPr>
              <a:t>raw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spc="-40" dirty="0">
                <a:solidFill>
                  <a:srgbClr val="000000"/>
                </a:solidFill>
              </a:rPr>
              <a:t>materials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spc="-85" dirty="0">
                <a:solidFill>
                  <a:srgbClr val="000000"/>
                </a:solidFill>
              </a:rPr>
              <a:t>were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spc="-55" dirty="0">
                <a:solidFill>
                  <a:srgbClr val="000000"/>
                </a:solidFill>
              </a:rPr>
              <a:t>mixed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in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spc="-55" dirty="0">
                <a:solidFill>
                  <a:srgbClr val="000000"/>
                </a:solidFill>
              </a:rPr>
              <a:t>a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spc="-45" dirty="0">
                <a:solidFill>
                  <a:srgbClr val="000000"/>
                </a:solidFill>
              </a:rPr>
              <a:t>tarson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in</a:t>
            </a:r>
            <a:r>
              <a:rPr spc="20" dirty="0">
                <a:solidFill>
                  <a:srgbClr val="000000"/>
                </a:solidFill>
              </a:rPr>
              <a:t> </a:t>
            </a:r>
            <a:r>
              <a:rPr spc="-45" dirty="0">
                <a:solidFill>
                  <a:srgbClr val="000000"/>
                </a:solidFill>
              </a:rPr>
              <a:t>the</a:t>
            </a:r>
            <a:r>
              <a:rPr spc="20" dirty="0">
                <a:solidFill>
                  <a:srgbClr val="000000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presence</a:t>
            </a:r>
            <a:r>
              <a:rPr spc="20" dirty="0">
                <a:solidFill>
                  <a:srgbClr val="000000"/>
                </a:solidFill>
              </a:rPr>
              <a:t> </a:t>
            </a:r>
            <a:r>
              <a:rPr spc="-40" dirty="0">
                <a:solidFill>
                  <a:srgbClr val="000000"/>
                </a:solidFill>
              </a:rPr>
              <a:t>of</a:t>
            </a:r>
            <a:r>
              <a:rPr spc="2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citric</a:t>
            </a:r>
            <a:r>
              <a:rPr spc="20" dirty="0">
                <a:solidFill>
                  <a:srgbClr val="000000"/>
                </a:solidFill>
              </a:rPr>
              <a:t> </a:t>
            </a:r>
            <a:r>
              <a:rPr spc="-35" dirty="0">
                <a:solidFill>
                  <a:srgbClr val="000000"/>
                </a:solidFill>
              </a:rPr>
              <a:t>acid,</a:t>
            </a:r>
            <a:r>
              <a:rPr spc="20" dirty="0">
                <a:solidFill>
                  <a:srgbClr val="000000"/>
                </a:solidFill>
              </a:rPr>
              <a:t> </a:t>
            </a:r>
            <a:r>
              <a:rPr spc="-45" dirty="0">
                <a:solidFill>
                  <a:srgbClr val="000000"/>
                </a:solidFill>
              </a:rPr>
              <a:t>forming</a:t>
            </a:r>
            <a:r>
              <a:rPr spc="20" dirty="0">
                <a:solidFill>
                  <a:srgbClr val="000000"/>
                </a:solidFill>
              </a:rPr>
              <a:t> </a:t>
            </a:r>
            <a:r>
              <a:rPr spc="-55" dirty="0">
                <a:solidFill>
                  <a:srgbClr val="000000"/>
                </a:solidFill>
              </a:rPr>
              <a:t>a</a:t>
            </a:r>
            <a:r>
              <a:rPr spc="20" dirty="0">
                <a:solidFill>
                  <a:srgbClr val="000000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homogeneous</a:t>
            </a:r>
            <a:r>
              <a:rPr spc="15" dirty="0">
                <a:solidFill>
                  <a:srgbClr val="000000"/>
                </a:solidFill>
              </a:rPr>
              <a:t> </a:t>
            </a:r>
            <a:r>
              <a:rPr spc="-35" dirty="0">
                <a:solidFill>
                  <a:srgbClr val="000000"/>
                </a:solidFill>
              </a:rPr>
              <a:t>solution.</a:t>
            </a:r>
          </a:p>
          <a:p>
            <a:pPr marL="50800" marR="43180" algn="just">
              <a:lnSpc>
                <a:spcPct val="102600"/>
              </a:lnSpc>
            </a:pPr>
            <a:r>
              <a:rPr b="1" dirty="0">
                <a:solidFill>
                  <a:srgbClr val="000000"/>
                </a:solidFill>
                <a:latin typeface="Arial"/>
                <a:cs typeface="Arial"/>
              </a:rPr>
              <a:t>Step</a:t>
            </a:r>
            <a:r>
              <a:rPr b="1" spc="1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0000"/>
                </a:solidFill>
                <a:latin typeface="Arial"/>
                <a:cs typeface="Arial"/>
              </a:rPr>
              <a:t>3:</a:t>
            </a:r>
            <a:r>
              <a:rPr b="1" spc="3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 spc="-20" dirty="0">
                <a:solidFill>
                  <a:srgbClr val="000000"/>
                </a:solidFill>
                <a:latin typeface="Arial"/>
                <a:cs typeface="Arial"/>
              </a:rPr>
              <a:t>Impregnation</a:t>
            </a:r>
            <a:r>
              <a:rPr b="1" spc="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</a:rPr>
              <a:t>-</a:t>
            </a:r>
            <a:r>
              <a:rPr spc="5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5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mixed</a:t>
            </a:r>
            <a:r>
              <a:rPr spc="5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solution</a:t>
            </a:r>
            <a:r>
              <a:rPr spc="5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5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salts</a:t>
            </a:r>
            <a:r>
              <a:rPr spc="5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was</a:t>
            </a:r>
            <a:r>
              <a:rPr spc="50" dirty="0">
                <a:solidFill>
                  <a:srgbClr val="000000"/>
                </a:solidFill>
              </a:rPr>
              <a:t> </a:t>
            </a:r>
            <a:r>
              <a:rPr spc="-50" dirty="0">
                <a:solidFill>
                  <a:srgbClr val="000000"/>
                </a:solidFill>
              </a:rPr>
              <a:t>added </a:t>
            </a:r>
            <a:r>
              <a:rPr spc="-60" dirty="0">
                <a:solidFill>
                  <a:srgbClr val="000000"/>
                </a:solidFill>
              </a:rPr>
              <a:t>dropwise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onto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the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35" dirty="0">
                <a:solidFill>
                  <a:srgbClr val="000000"/>
                </a:solidFill>
              </a:rPr>
              <a:t>support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(am-</a:t>
            </a:r>
            <a:r>
              <a:rPr dirty="0">
                <a:solidFill>
                  <a:srgbClr val="000000"/>
                </a:solidFill>
              </a:rPr>
              <a:t>Al</a:t>
            </a:r>
            <a:r>
              <a:rPr sz="1200" baseline="-10416" dirty="0">
                <a:solidFill>
                  <a:srgbClr val="000000"/>
                </a:solidFill>
                <a:latin typeface="Arial MT"/>
                <a:cs typeface="Arial MT"/>
              </a:rPr>
              <a:t>2</a:t>
            </a:r>
            <a:r>
              <a:rPr sz="1100" dirty="0">
                <a:solidFill>
                  <a:srgbClr val="000000"/>
                </a:solidFill>
              </a:rPr>
              <a:t>O</a:t>
            </a:r>
            <a:r>
              <a:rPr sz="1200" baseline="-10416" dirty="0">
                <a:solidFill>
                  <a:srgbClr val="000000"/>
                </a:solidFill>
                <a:latin typeface="Arial MT"/>
                <a:cs typeface="Arial MT"/>
              </a:rPr>
              <a:t>3</a:t>
            </a:r>
            <a:r>
              <a:rPr sz="1200" spc="254" baseline="-10416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00000"/>
                </a:solidFill>
              </a:rPr>
              <a:t>+ </a:t>
            </a:r>
            <a:r>
              <a:rPr sz="1100" spc="-100" dirty="0">
                <a:solidFill>
                  <a:srgbClr val="000000"/>
                </a:solidFill>
              </a:rPr>
              <a:t>13%</a:t>
            </a:r>
            <a:r>
              <a:rPr sz="1100" spc="15" dirty="0">
                <a:solidFill>
                  <a:srgbClr val="000000"/>
                </a:solidFill>
              </a:rPr>
              <a:t> </a:t>
            </a:r>
            <a:r>
              <a:rPr sz="1100" spc="-10" dirty="0">
                <a:solidFill>
                  <a:srgbClr val="000000"/>
                </a:solidFill>
              </a:rPr>
              <a:t>SiO</a:t>
            </a:r>
            <a:r>
              <a:rPr sz="1200" spc="-15" baseline="-10416" dirty="0">
                <a:solidFill>
                  <a:srgbClr val="000000"/>
                </a:solidFill>
                <a:latin typeface="Arial MT"/>
                <a:cs typeface="Arial MT"/>
              </a:rPr>
              <a:t>2</a:t>
            </a:r>
            <a:r>
              <a:rPr sz="1100" spc="-10" dirty="0">
                <a:solidFill>
                  <a:srgbClr val="000000"/>
                </a:solidFill>
              </a:rPr>
              <a:t>).</a:t>
            </a:r>
            <a:endParaRPr sz="1100">
              <a:latin typeface="Arial MT"/>
              <a:cs typeface="Arial MT"/>
            </a:endParaRPr>
          </a:p>
          <a:p>
            <a:pPr marL="50800" marR="43180" algn="just">
              <a:lnSpc>
                <a:spcPct val="102600"/>
              </a:lnSpc>
            </a:pPr>
            <a:r>
              <a:rPr b="1" dirty="0">
                <a:solidFill>
                  <a:srgbClr val="000000"/>
                </a:solidFill>
                <a:latin typeface="Arial"/>
                <a:cs typeface="Arial"/>
              </a:rPr>
              <a:t>Step</a:t>
            </a:r>
            <a:r>
              <a:rPr b="1" spc="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0000"/>
                </a:solidFill>
                <a:latin typeface="Arial"/>
                <a:cs typeface="Arial"/>
              </a:rPr>
              <a:t>4:</a:t>
            </a:r>
            <a:r>
              <a:rPr b="1" spc="1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0000"/>
                </a:solidFill>
                <a:latin typeface="Arial"/>
                <a:cs typeface="Arial"/>
              </a:rPr>
              <a:t>Final</a:t>
            </a:r>
            <a:r>
              <a:rPr b="1" spc="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0000"/>
                </a:solidFill>
                <a:latin typeface="Arial"/>
                <a:cs typeface="Arial"/>
              </a:rPr>
              <a:t>Mixing</a:t>
            </a:r>
            <a:r>
              <a:rPr b="1" spc="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b="1" spc="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b="1" spc="-30" dirty="0">
                <a:solidFill>
                  <a:srgbClr val="000000"/>
                </a:solidFill>
                <a:latin typeface="Arial"/>
                <a:cs typeface="Arial"/>
              </a:rPr>
              <a:t>Calcination</a:t>
            </a:r>
            <a:r>
              <a:rPr b="1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</a:rPr>
              <a:t>-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Finally,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solution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was </a:t>
            </a:r>
            <a:r>
              <a:rPr spc="-10" dirty="0">
                <a:solidFill>
                  <a:srgbClr val="000000"/>
                </a:solidFill>
              </a:rPr>
              <a:t>kept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for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spc="-30" dirty="0">
                <a:solidFill>
                  <a:srgbClr val="000000"/>
                </a:solidFill>
              </a:rPr>
              <a:t>overnight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mixing,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spc="-40" dirty="0">
                <a:solidFill>
                  <a:srgbClr val="000000"/>
                </a:solidFill>
              </a:rPr>
              <a:t>ensuring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wet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35" dirty="0">
                <a:solidFill>
                  <a:srgbClr val="000000"/>
                </a:solidFill>
              </a:rPr>
              <a:t>impregnation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active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ma- </a:t>
            </a:r>
            <a:r>
              <a:rPr dirty="0">
                <a:solidFill>
                  <a:srgbClr val="000000"/>
                </a:solidFill>
              </a:rPr>
              <a:t>terials</a:t>
            </a:r>
            <a:r>
              <a:rPr spc="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[Nickel(Ni)</a:t>
            </a:r>
            <a:r>
              <a:rPr spc="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2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Molybdenum(Mo)</a:t>
            </a:r>
            <a:r>
              <a:rPr spc="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onto</a:t>
            </a:r>
            <a:r>
              <a:rPr spc="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2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support</a:t>
            </a:r>
            <a:r>
              <a:rPr spc="15" dirty="0">
                <a:solidFill>
                  <a:srgbClr val="000000"/>
                </a:solidFill>
              </a:rPr>
              <a:t> </a:t>
            </a:r>
            <a:r>
              <a:rPr spc="-55" dirty="0">
                <a:solidFill>
                  <a:srgbClr val="000000"/>
                </a:solidFill>
              </a:rPr>
              <a:t>before </a:t>
            </a:r>
            <a:r>
              <a:rPr spc="-20" dirty="0">
                <a:solidFill>
                  <a:srgbClr val="000000"/>
                </a:solidFill>
              </a:rPr>
              <a:t>calcination</a:t>
            </a:r>
            <a:r>
              <a:rPr dirty="0">
                <a:solidFill>
                  <a:srgbClr val="000000"/>
                </a:solidFill>
              </a:rPr>
              <a:t> at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550</a:t>
            </a:r>
            <a:r>
              <a:rPr sz="1200" i="1" baseline="27777" dirty="0">
                <a:solidFill>
                  <a:srgbClr val="000000"/>
                </a:solidFill>
                <a:latin typeface="Arial"/>
                <a:cs typeface="Arial"/>
              </a:rPr>
              <a:t>◦</a:t>
            </a:r>
            <a:r>
              <a:rPr sz="1200" i="1" spc="254" baseline="27777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00"/>
                </a:solidFill>
              </a:rPr>
              <a:t>C with a</a:t>
            </a:r>
            <a:r>
              <a:rPr sz="1100" spc="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2</a:t>
            </a:r>
            <a:r>
              <a:rPr sz="1200" i="1" baseline="27777" dirty="0">
                <a:solidFill>
                  <a:srgbClr val="000000"/>
                </a:solidFill>
                <a:latin typeface="Arial"/>
                <a:cs typeface="Arial"/>
              </a:rPr>
              <a:t>◦</a:t>
            </a:r>
            <a:r>
              <a:rPr sz="1200" i="1" spc="254" baseline="27777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00"/>
                </a:solidFill>
              </a:rPr>
              <a:t>C/min</a:t>
            </a:r>
            <a:r>
              <a:rPr sz="1100" spc="5" dirty="0">
                <a:solidFill>
                  <a:srgbClr val="000000"/>
                </a:solidFill>
              </a:rPr>
              <a:t> </a:t>
            </a:r>
            <a:r>
              <a:rPr sz="1100" spc="-40" dirty="0">
                <a:solidFill>
                  <a:srgbClr val="000000"/>
                </a:solidFill>
              </a:rPr>
              <a:t>ramp</a:t>
            </a:r>
            <a:r>
              <a:rPr sz="1100" dirty="0">
                <a:solidFill>
                  <a:srgbClr val="000000"/>
                </a:solidFill>
              </a:rPr>
              <a:t> </a:t>
            </a:r>
            <a:r>
              <a:rPr sz="1100" spc="-10" dirty="0">
                <a:solidFill>
                  <a:srgbClr val="000000"/>
                </a:solidFill>
              </a:rPr>
              <a:t>rate.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Bhavishya</a:t>
            </a:r>
            <a:r>
              <a:rPr spc="-20" dirty="0"/>
              <a:t> </a:t>
            </a:r>
            <a:r>
              <a:rPr spc="-10" dirty="0"/>
              <a:t>Gupta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UGP</a:t>
            </a:r>
            <a:r>
              <a:rPr spc="20" dirty="0"/>
              <a:t> </a:t>
            </a:r>
            <a:r>
              <a:rPr dirty="0"/>
              <a:t>:</a:t>
            </a:r>
            <a:r>
              <a:rPr spc="25" dirty="0"/>
              <a:t> </a:t>
            </a:r>
            <a:r>
              <a:rPr dirty="0"/>
              <a:t>Catalyst</a:t>
            </a:r>
            <a:r>
              <a:rPr spc="25" dirty="0"/>
              <a:t> </a:t>
            </a:r>
            <a:r>
              <a:rPr spc="-20" dirty="0"/>
              <a:t>Synthesis</a:t>
            </a:r>
            <a:r>
              <a:rPr spc="25" dirty="0"/>
              <a:t> </a:t>
            </a:r>
            <a:r>
              <a:rPr dirty="0"/>
              <a:t>for</a:t>
            </a:r>
            <a:r>
              <a:rPr spc="20" dirty="0"/>
              <a:t> </a:t>
            </a:r>
            <a:r>
              <a:rPr dirty="0"/>
              <a:t>HDS</a:t>
            </a:r>
            <a:r>
              <a:rPr spc="25" dirty="0"/>
              <a:t> </a:t>
            </a:r>
            <a:r>
              <a:rPr spc="-10" dirty="0"/>
              <a:t>Using</a:t>
            </a:r>
            <a:r>
              <a:rPr spc="25" dirty="0"/>
              <a:t> </a:t>
            </a:r>
            <a:r>
              <a:rPr spc="-10" dirty="0"/>
              <a:t>Varied</a:t>
            </a:r>
            <a:r>
              <a:rPr spc="25" dirty="0"/>
              <a:t> </a:t>
            </a:r>
            <a:r>
              <a:rPr dirty="0"/>
              <a:t>Silica</a:t>
            </a:r>
            <a:r>
              <a:rPr spc="25" dirty="0"/>
              <a:t> </a:t>
            </a:r>
            <a:r>
              <a:rPr spc="-10" dirty="0"/>
              <a:t>Supports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9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13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Under Graduate Project (UGP) Catalyst Synthesis For Hydrodesulfurization Using Varied Silica Supports</vt:lpstr>
      <vt:lpstr>Hydrodesulfurization (HDS)</vt:lpstr>
      <vt:lpstr>Challenges in DBT Hydrodesulfurization</vt:lpstr>
      <vt:lpstr>Pelletization and Sieving in Catalyst Synthesis</vt:lpstr>
      <vt:lpstr>Reactor Filling Process</vt:lpstr>
      <vt:lpstr>Amorphous Alumina Preparation</vt:lpstr>
      <vt:lpstr>Washing Procedure for Pure Amorphous Alumina</vt:lpstr>
      <vt:lpstr>Support (Amorphous Alumina + Silica) Making Procedure</vt:lpstr>
      <vt:lpstr>Catalyst Making Procedure</vt:lpstr>
      <vt:lpstr>Calculations and Results of Support and Catalysts</vt:lpstr>
      <vt:lpstr>Status of the Work Done in Project</vt:lpstr>
      <vt:lpstr>Reflections on the Project</vt:lpstr>
      <vt:lpstr>Thank You for Your Time and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 Graduate Project (UGP)   Catalyst Synthesis For Hydrodesulfurization Using Varied Silica Supports</dc:title>
  <dc:creator>By : Bhavishya Gupta (220295)  Under the Guidance of Prof. Sri Sivakumar  Mentored by Dhyananand Sir</dc:creator>
  <cp:lastModifiedBy>Bhavishya Gupta</cp:lastModifiedBy>
  <cp:revision>1</cp:revision>
  <dcterms:created xsi:type="dcterms:W3CDTF">2025-04-03T19:17:00Z</dcterms:created>
  <dcterms:modified xsi:type="dcterms:W3CDTF">2025-04-04T05:40:47Z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2025-04-03T00:00:00Z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2025-04-03T00:00:00Z</vt:filetime>
  </property>
  <property fmtid="{D5CDD505-2E9C-101B-9397-08002B2CF9AE}" pid="5" name="PTEX.Fullbanner">
    <vt:lpwstr>This is pdfTeX, Version 3.141592653-2.6-1.40.26 (TeX Live 2024) kpathsea version 6.4.0</vt:lpwstr>
  </property>
  <property fmtid="{D5CDD505-2E9C-101B-9397-08002B2CF9AE}" pid="6" name="Producer">
    <vt:lpwstr>pdfTeX-1.40.26</vt:lpwstr>
  </property>
</Properties>
</file>