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legreya Sans SC" charset="1" panose="00000500000000000000"/>
      <p:regular r:id="rId19"/>
    </p:embeddedFont>
    <p:embeddedFont>
      <p:font typeface="Alegreya Sans SC Bold Italics" charset="1" panose="00000800000000000000"/>
      <p:regular r:id="rId20"/>
    </p:embeddedFont>
    <p:embeddedFont>
      <p:font typeface="Alegreya Sans SC Bold" charset="1" panose="00000800000000000000"/>
      <p:regular r:id="rId21"/>
    </p:embeddedFont>
    <p:embeddedFont>
      <p:font typeface="Fira Sans" charset="1" panose="020B0503050000020004"/>
      <p:regular r:id="rId22"/>
    </p:embeddedFont>
    <p:embeddedFont>
      <p:font typeface="Fira Sans Bold" charset="1" panose="020B0803050000020004"/>
      <p:regular r:id="rId23"/>
    </p:embeddedFont>
    <p:embeddedFont>
      <p:font typeface="TAN Mon Cheri"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286818" y="1217407"/>
            <a:ext cx="5208407" cy="6842803"/>
          </a:xfrm>
          <a:custGeom>
            <a:avLst/>
            <a:gdLst/>
            <a:ahLst/>
            <a:cxnLst/>
            <a:rect r="r" b="b" t="t" l="l"/>
            <a:pathLst>
              <a:path h="6842803" w="5208407">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4921589" y="3557484"/>
            <a:ext cx="13366411" cy="3043429"/>
          </a:xfrm>
          <a:custGeom>
            <a:avLst/>
            <a:gdLst/>
            <a:ahLst/>
            <a:cxnLst/>
            <a:rect r="r" b="b" t="t" l="l"/>
            <a:pathLst>
              <a:path h="3043429" w="13366411">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6072780" y="2096183"/>
            <a:ext cx="6554923" cy="4114800"/>
          </a:xfrm>
          <a:custGeom>
            <a:avLst/>
            <a:gdLst/>
            <a:ahLst/>
            <a:cxnLst/>
            <a:rect r="r" b="b" t="t" l="l"/>
            <a:pathLst>
              <a:path h="4114800" w="6554923">
                <a:moveTo>
                  <a:pt x="0" y="0"/>
                </a:moveTo>
                <a:lnTo>
                  <a:pt x="6554923" y="0"/>
                </a:lnTo>
                <a:lnTo>
                  <a:pt x="655492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false" rot="0">
            <a:off x="13780228" y="-1027227"/>
            <a:ext cx="11605199" cy="11605199"/>
          </a:xfrm>
          <a:custGeom>
            <a:avLst/>
            <a:gdLst/>
            <a:ahLst/>
            <a:cxnLst/>
            <a:rect r="r" b="b" t="t" l="l"/>
            <a:pathLst>
              <a:path h="11605199" w="11605199">
                <a:moveTo>
                  <a:pt x="0" y="0"/>
                </a:moveTo>
                <a:lnTo>
                  <a:pt x="11605198" y="0"/>
                </a:lnTo>
                <a:lnTo>
                  <a:pt x="11605198" y="11605199"/>
                </a:lnTo>
                <a:lnTo>
                  <a:pt x="0" y="1160519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921589" y="2732068"/>
            <a:ext cx="12827123" cy="4340114"/>
          </a:xfrm>
          <a:prstGeom prst="rect">
            <a:avLst/>
          </a:prstGeom>
        </p:spPr>
        <p:txBody>
          <a:bodyPr anchor="t" rtlCol="false" tIns="0" lIns="0" bIns="0" rIns="0">
            <a:spAutoFit/>
          </a:bodyPr>
          <a:lstStyle/>
          <a:p>
            <a:pPr algn="l">
              <a:lnSpc>
                <a:spcPts val="10879"/>
              </a:lnSpc>
            </a:pPr>
            <a:r>
              <a:rPr lang="en-US" sz="10771" spc="2886">
                <a:solidFill>
                  <a:srgbClr val="D7FDFF"/>
                </a:solidFill>
                <a:latin typeface="Alegreya Sans SC"/>
                <a:ea typeface="Alegreya Sans SC"/>
                <a:cs typeface="Alegreya Sans SC"/>
                <a:sym typeface="Alegreya Sans SC"/>
              </a:rPr>
              <a:t>winter</a:t>
            </a:r>
          </a:p>
          <a:p>
            <a:pPr algn="l">
              <a:lnSpc>
                <a:spcPts val="10879"/>
              </a:lnSpc>
            </a:pPr>
            <a:r>
              <a:rPr lang="en-US" sz="10771" spc="2886">
                <a:solidFill>
                  <a:srgbClr val="D7FDFF"/>
                </a:solidFill>
                <a:latin typeface="Alegreya Sans SC"/>
                <a:ea typeface="Alegreya Sans SC"/>
                <a:cs typeface="Alegreya Sans SC"/>
                <a:sym typeface="Alegreya Sans SC"/>
              </a:rPr>
              <a:t>     project</a:t>
            </a:r>
          </a:p>
          <a:p>
            <a:pPr algn="l">
              <a:lnSpc>
                <a:spcPts val="10374"/>
              </a:lnSpc>
            </a:pPr>
          </a:p>
        </p:txBody>
      </p:sp>
      <p:sp>
        <p:nvSpPr>
          <p:cNvPr name="TextBox 8" id="8"/>
          <p:cNvSpPr txBox="true"/>
          <p:nvPr/>
        </p:nvSpPr>
        <p:spPr>
          <a:xfrm rot="0">
            <a:off x="5970162" y="5124450"/>
            <a:ext cx="9406672" cy="1821302"/>
          </a:xfrm>
          <a:prstGeom prst="rect">
            <a:avLst/>
          </a:prstGeom>
        </p:spPr>
        <p:txBody>
          <a:bodyPr anchor="t" rtlCol="false" tIns="0" lIns="0" bIns="0" rIns="0">
            <a:spAutoFit/>
          </a:bodyPr>
          <a:lstStyle/>
          <a:p>
            <a:pPr algn="l">
              <a:lnSpc>
                <a:spcPts val="11985"/>
              </a:lnSpc>
            </a:pPr>
            <a:r>
              <a:rPr lang="en-US" sz="11866">
                <a:solidFill>
                  <a:srgbClr val="D7FDFF"/>
                </a:solidFill>
                <a:latin typeface="Alegreya Sans SC"/>
                <a:ea typeface="Alegreya Sans SC"/>
                <a:cs typeface="Alegreya Sans SC"/>
                <a:sym typeface="Alegreya Sans SC"/>
              </a:rPr>
              <a:t>Presentation </a:t>
            </a:r>
          </a:p>
        </p:txBody>
      </p:sp>
      <p:sp>
        <p:nvSpPr>
          <p:cNvPr name="TextBox 9" id="9"/>
          <p:cNvSpPr txBox="true"/>
          <p:nvPr/>
        </p:nvSpPr>
        <p:spPr>
          <a:xfrm rot="0">
            <a:off x="11192349" y="8373055"/>
            <a:ext cx="9406672" cy="1760964"/>
          </a:xfrm>
          <a:prstGeom prst="rect">
            <a:avLst/>
          </a:prstGeom>
        </p:spPr>
        <p:txBody>
          <a:bodyPr anchor="t" rtlCol="false" tIns="0" lIns="0" bIns="0" rIns="0">
            <a:spAutoFit/>
          </a:bodyPr>
          <a:lstStyle/>
          <a:p>
            <a:pPr algn="l">
              <a:lnSpc>
                <a:spcPts val="6330"/>
              </a:lnSpc>
            </a:pPr>
            <a:r>
              <a:rPr lang="en-US" sz="6267" i="true" b="true">
                <a:solidFill>
                  <a:srgbClr val="D7FDFF"/>
                </a:solidFill>
                <a:latin typeface="Alegreya Sans SC Bold Italics"/>
                <a:ea typeface="Alegreya Sans SC Bold Italics"/>
                <a:cs typeface="Alegreya Sans SC Bold Italics"/>
                <a:sym typeface="Alegreya Sans SC Bold Italics"/>
              </a:rPr>
              <a:t>KANISHK DHARIWAL</a:t>
            </a:r>
          </a:p>
          <a:p>
            <a:pPr algn="l">
              <a:lnSpc>
                <a:spcPts val="6330"/>
              </a:lnSpc>
            </a:pPr>
            <a:r>
              <a:rPr lang="en-US" sz="6267" i="true" b="true">
                <a:solidFill>
                  <a:srgbClr val="D7FDFF"/>
                </a:solidFill>
                <a:latin typeface="Alegreya Sans SC Bold Italics"/>
                <a:ea typeface="Alegreya Sans SC Bold Italics"/>
                <a:cs typeface="Alegreya Sans SC Bold Italics"/>
                <a:sym typeface="Alegreya Sans SC Bold Italics"/>
              </a:rPr>
              <a:t>230525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true" flipV="false" rot="-10800000">
            <a:off x="-767315" y="-135036"/>
            <a:ext cx="3274057" cy="4301455"/>
          </a:xfrm>
          <a:custGeom>
            <a:avLst/>
            <a:gdLst/>
            <a:ahLst/>
            <a:cxnLst/>
            <a:rect r="r" b="b" t="t" l="l"/>
            <a:pathLst>
              <a:path h="4301455" w="3274057">
                <a:moveTo>
                  <a:pt x="3274057" y="0"/>
                </a:moveTo>
                <a:lnTo>
                  <a:pt x="0" y="0"/>
                </a:lnTo>
                <a:lnTo>
                  <a:pt x="0" y="4301455"/>
                </a:lnTo>
                <a:lnTo>
                  <a:pt x="3274057" y="4301455"/>
                </a:lnTo>
                <a:lnTo>
                  <a:pt x="32740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01151" y="4202538"/>
            <a:ext cx="14237614" cy="3491145"/>
          </a:xfrm>
          <a:prstGeom prst="rect">
            <a:avLst/>
          </a:prstGeom>
        </p:spPr>
        <p:txBody>
          <a:bodyPr anchor="t" rtlCol="false" tIns="0" lIns="0" bIns="0" rIns="0">
            <a:spAutoFit/>
          </a:bodyPr>
          <a:lstStyle/>
          <a:p>
            <a:pPr algn="just" marL="710981" indent="-355490" lvl="1">
              <a:lnSpc>
                <a:spcPts val="4610"/>
              </a:lnSpc>
              <a:buFont typeface="Arial"/>
              <a:buChar char="•"/>
            </a:pPr>
            <a:r>
              <a:rPr lang="en-US" b="true" sz="3293">
                <a:solidFill>
                  <a:srgbClr val="D7FDFF"/>
                </a:solidFill>
                <a:latin typeface="Fira Sans Bold"/>
                <a:ea typeface="Fira Sans Bold"/>
                <a:cs typeface="Fira Sans Bold"/>
                <a:sym typeface="Fira Sans Bold"/>
              </a:rPr>
              <a:t>Limitations &amp; Improvements:</a:t>
            </a:r>
          </a:p>
          <a:p>
            <a:pPr algn="just" marL="1421962" indent="-473987" lvl="2">
              <a:lnSpc>
                <a:spcPts val="4610"/>
              </a:lnSpc>
              <a:buAutoNum type="alphaLcPeriod" startAt="1"/>
            </a:pPr>
            <a:r>
              <a:rPr lang="en-US" sz="3293">
                <a:solidFill>
                  <a:srgbClr val="D7FDFF"/>
                </a:solidFill>
                <a:latin typeface="Fira Sans"/>
                <a:ea typeface="Fira Sans"/>
                <a:cs typeface="Fira Sans"/>
                <a:sym typeface="Fira Sans"/>
              </a:rPr>
              <a:t>kNN is sensitive to noisy data.</a:t>
            </a:r>
          </a:p>
          <a:p>
            <a:pPr algn="just" marL="1421962" indent="-473987" lvl="2">
              <a:lnSpc>
                <a:spcPts val="4610"/>
              </a:lnSpc>
              <a:buAutoNum type="alphaLcPeriod" startAt="1"/>
            </a:pPr>
            <a:r>
              <a:rPr lang="en-US" sz="3293">
                <a:solidFill>
                  <a:srgbClr val="D7FDFF"/>
                </a:solidFill>
                <a:latin typeface="Fira Sans"/>
                <a:ea typeface="Fira Sans"/>
                <a:cs typeface="Fira Sans"/>
                <a:sym typeface="Fira Sans"/>
              </a:rPr>
              <a:t>Try different distance metrics (manhattan, minkowski).</a:t>
            </a:r>
          </a:p>
          <a:p>
            <a:pPr algn="just" marL="1421962" indent="-473987" lvl="2">
              <a:lnSpc>
                <a:spcPts val="4610"/>
              </a:lnSpc>
              <a:buAutoNum type="alphaLcPeriod" startAt="1"/>
            </a:pPr>
            <a:r>
              <a:rPr lang="en-US" sz="3293">
                <a:solidFill>
                  <a:srgbClr val="D7FDFF"/>
                </a:solidFill>
                <a:latin typeface="Fira Sans"/>
                <a:ea typeface="Fira Sans"/>
                <a:cs typeface="Fira Sans"/>
                <a:sym typeface="Fira Sans"/>
              </a:rPr>
              <a:t>Use weighted kNN (weights='distance').</a:t>
            </a:r>
          </a:p>
          <a:p>
            <a:pPr algn="just" marL="1421962" indent="-473987" lvl="2">
              <a:lnSpc>
                <a:spcPts val="4610"/>
              </a:lnSpc>
              <a:buAutoNum type="alphaLcPeriod" startAt="1"/>
            </a:pPr>
            <a:r>
              <a:rPr lang="en-US" sz="3293">
                <a:solidFill>
                  <a:srgbClr val="D7FDFF"/>
                </a:solidFill>
                <a:latin typeface="Fira Sans"/>
                <a:ea typeface="Fira Sans"/>
                <a:cs typeface="Fira Sans"/>
                <a:sym typeface="Fira Sans"/>
              </a:rPr>
              <a:t>Modify scoring factor for grid search in acuracy or precision basis.</a:t>
            </a:r>
          </a:p>
          <a:p>
            <a:pPr algn="just">
              <a:lnSpc>
                <a:spcPts val="4610"/>
              </a:lnSpc>
            </a:pPr>
          </a:p>
        </p:txBody>
      </p:sp>
      <p:sp>
        <p:nvSpPr>
          <p:cNvPr name="TextBox 4" id="4"/>
          <p:cNvSpPr txBox="true"/>
          <p:nvPr/>
        </p:nvSpPr>
        <p:spPr>
          <a:xfrm rot="0">
            <a:off x="3966426" y="742950"/>
            <a:ext cx="11319356" cy="2708798"/>
          </a:xfrm>
          <a:prstGeom prst="rect">
            <a:avLst/>
          </a:prstGeom>
        </p:spPr>
        <p:txBody>
          <a:bodyPr anchor="t" rtlCol="false" tIns="0" lIns="0" bIns="0" rIns="0">
            <a:spAutoFit/>
          </a:bodyPr>
          <a:lstStyle/>
          <a:p>
            <a:pPr algn="ctr">
              <a:lnSpc>
                <a:spcPts val="10296"/>
              </a:lnSpc>
              <a:spcBef>
                <a:spcPct val="0"/>
              </a:spcBef>
            </a:pPr>
            <a:r>
              <a:rPr lang="en-US" b="true" sz="7354">
                <a:solidFill>
                  <a:srgbClr val="0067C7"/>
                </a:solidFill>
                <a:latin typeface="Alegreya Sans SC Bold"/>
                <a:ea typeface="Alegreya Sans SC Bold"/>
                <a:cs typeface="Alegreya Sans SC Bold"/>
                <a:sym typeface="Alegreya Sans SC Bold"/>
              </a:rPr>
              <a:t>Performance Improvements &amp; Next Steps</a:t>
            </a:r>
          </a:p>
        </p:txBody>
      </p:sp>
      <p:sp>
        <p:nvSpPr>
          <p:cNvPr name="Freeform 5" id="5">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true" flipV="false" rot="-10800000">
            <a:off x="-767315" y="-135036"/>
            <a:ext cx="3274057" cy="4301455"/>
          </a:xfrm>
          <a:custGeom>
            <a:avLst/>
            <a:gdLst/>
            <a:ahLst/>
            <a:cxnLst/>
            <a:rect r="r" b="b" t="t" l="l"/>
            <a:pathLst>
              <a:path h="4301455" w="3274057">
                <a:moveTo>
                  <a:pt x="3274057" y="0"/>
                </a:moveTo>
                <a:lnTo>
                  <a:pt x="0" y="0"/>
                </a:lnTo>
                <a:lnTo>
                  <a:pt x="0" y="4301455"/>
                </a:lnTo>
                <a:lnTo>
                  <a:pt x="3274057" y="4301455"/>
                </a:lnTo>
                <a:lnTo>
                  <a:pt x="32740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63020" y="2607915"/>
            <a:ext cx="15330684" cy="7400328"/>
          </a:xfrm>
          <a:prstGeom prst="rect">
            <a:avLst/>
          </a:prstGeom>
        </p:spPr>
        <p:txBody>
          <a:bodyPr anchor="t" rtlCol="false" tIns="0" lIns="0" bIns="0" rIns="0">
            <a:spAutoFit/>
          </a:bodyPr>
          <a:lstStyle/>
          <a:p>
            <a:pPr algn="just" marL="733734" indent="-366867" lvl="1">
              <a:lnSpc>
                <a:spcPts val="4757"/>
              </a:lnSpc>
              <a:buFont typeface="Arial"/>
              <a:buChar char="•"/>
            </a:pPr>
            <a:r>
              <a:rPr lang="en-US" b="true" sz="3398">
                <a:solidFill>
                  <a:srgbClr val="D7FDFF"/>
                </a:solidFill>
                <a:latin typeface="Fira Sans Bold"/>
                <a:ea typeface="Fira Sans Bold"/>
                <a:cs typeface="Fira Sans Bold"/>
                <a:sym typeface="Fira Sans Bold"/>
              </a:rPr>
              <a:t>When we modify scoring factor for grid search in acuracy or precision basis:</a:t>
            </a:r>
          </a:p>
          <a:p>
            <a:pPr algn="just" marL="689174" indent="-344587" lvl="1">
              <a:lnSpc>
                <a:spcPts val="4468"/>
              </a:lnSpc>
              <a:buAutoNum type="arabicPeriod" startAt="1"/>
            </a:pPr>
            <a:r>
              <a:rPr lang="en-US" b="true" sz="3192">
                <a:solidFill>
                  <a:srgbClr val="D7FDFF"/>
                </a:solidFill>
                <a:latin typeface="Fira Sans Bold"/>
                <a:ea typeface="Fira Sans Bold"/>
                <a:cs typeface="Fira Sans Bold"/>
                <a:sym typeface="Fira Sans Bold"/>
              </a:rPr>
              <a:t>We get the value of best k for both accuracy  and precision scoring i.e.</a:t>
            </a:r>
          </a:p>
          <a:p>
            <a:pPr algn="just" marL="1378348" indent="-459449" lvl="2">
              <a:lnSpc>
                <a:spcPts val="4468"/>
              </a:lnSpc>
              <a:buAutoNum type="alphaLcPeriod" startAt="1"/>
            </a:pPr>
            <a:r>
              <a:rPr lang="en-US" b="true" sz="3192">
                <a:solidFill>
                  <a:srgbClr val="D7FDFF"/>
                </a:solidFill>
                <a:latin typeface="Fira Sans Bold"/>
                <a:ea typeface="Fira Sans Bold"/>
                <a:cs typeface="Fira Sans Bold"/>
                <a:sym typeface="Fira Sans Bold"/>
              </a:rPr>
              <a:t> </a:t>
            </a:r>
            <a:r>
              <a:rPr lang="en-US" sz="3192">
                <a:solidFill>
                  <a:srgbClr val="D7FDFF"/>
                </a:solidFill>
                <a:latin typeface="Fira Sans"/>
                <a:ea typeface="Fira Sans"/>
                <a:cs typeface="Fira Sans"/>
                <a:sym typeface="Fira Sans"/>
              </a:rPr>
              <a:t>Optimal k based on Accuracy: 0.689</a:t>
            </a:r>
          </a:p>
          <a:p>
            <a:pPr algn="just" marL="1378348" indent="-459449" lvl="2">
              <a:lnSpc>
                <a:spcPts val="4468"/>
              </a:lnSpc>
              <a:buAutoNum type="alphaLcPeriod" startAt="1"/>
            </a:pPr>
            <a:r>
              <a:rPr lang="en-US" sz="3192">
                <a:solidFill>
                  <a:srgbClr val="D7FDFF"/>
                </a:solidFill>
                <a:latin typeface="Fira Sans"/>
                <a:ea typeface="Fira Sans"/>
                <a:cs typeface="Fira Sans"/>
                <a:sym typeface="Fira Sans"/>
              </a:rPr>
              <a:t>Optimal k based on Precision: 0.7819</a:t>
            </a:r>
          </a:p>
          <a:p>
            <a:pPr algn="just" marL="689174" indent="-344587" lvl="1">
              <a:lnSpc>
                <a:spcPts val="4468"/>
              </a:lnSpc>
              <a:buAutoNum type="arabicPeriod" startAt="1"/>
            </a:pPr>
            <a:r>
              <a:rPr lang="en-US" b="true" sz="3192">
                <a:solidFill>
                  <a:srgbClr val="D7FDFF"/>
                </a:solidFill>
                <a:latin typeface="Fira Sans Bold"/>
                <a:ea typeface="Fira Sans Bold"/>
                <a:cs typeface="Fira Sans Bold"/>
                <a:sym typeface="Fira Sans Bold"/>
              </a:rPr>
              <a:t> When we use closest integer value of k for each case we get folllowing results:</a:t>
            </a:r>
          </a:p>
          <a:p>
            <a:pPr algn="just" marL="1378348" indent="-459449" lvl="2">
              <a:lnSpc>
                <a:spcPts val="4468"/>
              </a:lnSpc>
              <a:buAutoNum type="alphaLcPeriod" startAt="1"/>
            </a:pPr>
            <a:r>
              <a:rPr lang="en-US" b="true" sz="3192">
                <a:solidFill>
                  <a:srgbClr val="D7FDFF"/>
                </a:solidFill>
                <a:latin typeface="Fira Sans Bold"/>
                <a:ea typeface="Fira Sans Bold"/>
                <a:cs typeface="Fira Sans Bold"/>
                <a:sym typeface="Fira Sans Bold"/>
              </a:rPr>
              <a:t>When acuracy is more important</a:t>
            </a:r>
          </a:p>
          <a:p>
            <a:pPr algn="just" marL="2067522" indent="-516880" lvl="3">
              <a:lnSpc>
                <a:spcPts val="4468"/>
              </a:lnSpc>
              <a:buAutoNum type="romanLcPeriod" startAt="1"/>
            </a:pPr>
            <a:r>
              <a:rPr lang="en-US" sz="3192">
                <a:solidFill>
                  <a:srgbClr val="D7FDFF"/>
                </a:solidFill>
                <a:latin typeface="Fira Sans"/>
                <a:ea typeface="Fira Sans"/>
                <a:cs typeface="Fira Sans"/>
                <a:sym typeface="Fira Sans"/>
              </a:rPr>
              <a:t>Accuracy: 71.0321</a:t>
            </a:r>
          </a:p>
          <a:p>
            <a:pPr algn="just" marL="2067522" indent="-516880" lvl="3">
              <a:lnSpc>
                <a:spcPts val="4468"/>
              </a:lnSpc>
              <a:buAutoNum type="romanLcPeriod" startAt="1"/>
            </a:pPr>
            <a:r>
              <a:rPr lang="en-US" sz="3192">
                <a:solidFill>
                  <a:srgbClr val="D7FDFF"/>
                </a:solidFill>
                <a:latin typeface="Fira Sans"/>
                <a:ea typeface="Fira Sans"/>
                <a:cs typeface="Fira Sans"/>
                <a:sym typeface="Fira Sans"/>
              </a:rPr>
              <a:t>Precision: 73.3038</a:t>
            </a:r>
          </a:p>
          <a:p>
            <a:pPr algn="just" marL="2067522" indent="-516880" lvl="3">
              <a:lnSpc>
                <a:spcPts val="4468"/>
              </a:lnSpc>
              <a:buAutoNum type="romanLcPeriod" startAt="1"/>
            </a:pPr>
            <a:r>
              <a:rPr lang="en-US" sz="3192">
                <a:solidFill>
                  <a:srgbClr val="D7FDFF"/>
                </a:solidFill>
                <a:latin typeface="Fira Sans"/>
                <a:ea typeface="Fira Sans"/>
                <a:cs typeface="Fira Sans"/>
                <a:sym typeface="Fira Sans"/>
              </a:rPr>
              <a:t>Recall: 0.7646</a:t>
            </a:r>
          </a:p>
          <a:p>
            <a:pPr algn="just" marL="2067522" indent="-516880" lvl="3">
              <a:lnSpc>
                <a:spcPts val="4468"/>
              </a:lnSpc>
              <a:buAutoNum type="romanLcPeriod" startAt="1"/>
            </a:pPr>
            <a:r>
              <a:rPr lang="en-US" sz="3192">
                <a:solidFill>
                  <a:srgbClr val="D7FDFF"/>
                </a:solidFill>
                <a:latin typeface="Fira Sans"/>
                <a:ea typeface="Fira Sans"/>
                <a:cs typeface="Fira Sans"/>
                <a:sym typeface="Fira Sans"/>
              </a:rPr>
              <a:t>F1-score: 0.7485</a:t>
            </a:r>
          </a:p>
          <a:p>
            <a:pPr algn="just">
              <a:lnSpc>
                <a:spcPts val="4468"/>
              </a:lnSpc>
            </a:pPr>
          </a:p>
          <a:p>
            <a:pPr algn="just">
              <a:lnSpc>
                <a:spcPts val="4757"/>
              </a:lnSpc>
            </a:pPr>
          </a:p>
        </p:txBody>
      </p:sp>
      <p:sp>
        <p:nvSpPr>
          <p:cNvPr name="TextBox 4" id="4"/>
          <p:cNvSpPr txBox="true"/>
          <p:nvPr/>
        </p:nvSpPr>
        <p:spPr>
          <a:xfrm rot="0">
            <a:off x="4068684" y="-34208"/>
            <a:ext cx="11319356" cy="2708798"/>
          </a:xfrm>
          <a:prstGeom prst="rect">
            <a:avLst/>
          </a:prstGeom>
        </p:spPr>
        <p:txBody>
          <a:bodyPr anchor="t" rtlCol="false" tIns="0" lIns="0" bIns="0" rIns="0">
            <a:spAutoFit/>
          </a:bodyPr>
          <a:lstStyle/>
          <a:p>
            <a:pPr algn="ctr">
              <a:lnSpc>
                <a:spcPts val="10296"/>
              </a:lnSpc>
              <a:spcBef>
                <a:spcPct val="0"/>
              </a:spcBef>
            </a:pPr>
            <a:r>
              <a:rPr lang="en-US" b="true" sz="7354">
                <a:solidFill>
                  <a:srgbClr val="0067C7"/>
                </a:solidFill>
                <a:latin typeface="Alegreya Sans SC Bold"/>
                <a:ea typeface="Alegreya Sans SC Bold"/>
                <a:cs typeface="Alegreya Sans SC Bold"/>
                <a:sym typeface="Alegreya Sans SC Bold"/>
              </a:rPr>
              <a:t>Performance Improvements &amp; observations</a:t>
            </a:r>
          </a:p>
        </p:txBody>
      </p:sp>
      <p:sp>
        <p:nvSpPr>
          <p:cNvPr name="Freeform 5" id="5">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true" flipV="false" rot="-10800000">
            <a:off x="-767315" y="-135036"/>
            <a:ext cx="3274057" cy="4301455"/>
          </a:xfrm>
          <a:custGeom>
            <a:avLst/>
            <a:gdLst/>
            <a:ahLst/>
            <a:cxnLst/>
            <a:rect r="r" b="b" t="t" l="l"/>
            <a:pathLst>
              <a:path h="4301455" w="3274057">
                <a:moveTo>
                  <a:pt x="3274057" y="0"/>
                </a:moveTo>
                <a:lnTo>
                  <a:pt x="0" y="0"/>
                </a:lnTo>
                <a:lnTo>
                  <a:pt x="0" y="4301455"/>
                </a:lnTo>
                <a:lnTo>
                  <a:pt x="3274057" y="4301455"/>
                </a:lnTo>
                <a:lnTo>
                  <a:pt x="32740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06742" y="642549"/>
            <a:ext cx="14752558" cy="9796881"/>
          </a:xfrm>
          <a:prstGeom prst="rect">
            <a:avLst/>
          </a:prstGeom>
        </p:spPr>
        <p:txBody>
          <a:bodyPr anchor="t" rtlCol="false" tIns="0" lIns="0" bIns="0" rIns="0">
            <a:spAutoFit/>
          </a:bodyPr>
          <a:lstStyle/>
          <a:p>
            <a:pPr algn="just">
              <a:lnSpc>
                <a:spcPts val="4300"/>
              </a:lnSpc>
            </a:pPr>
          </a:p>
          <a:p>
            <a:pPr algn="just" marL="1326370" indent="-442123" lvl="2">
              <a:lnSpc>
                <a:spcPts val="4300"/>
              </a:lnSpc>
              <a:buAutoNum type="alphaLcPeriod" startAt="1"/>
            </a:pPr>
            <a:r>
              <a:rPr lang="en-US" b="true" sz="3071">
                <a:solidFill>
                  <a:srgbClr val="D7FDFF"/>
                </a:solidFill>
                <a:latin typeface="Fira Sans Bold"/>
                <a:ea typeface="Fira Sans Bold"/>
                <a:cs typeface="Fira Sans Bold"/>
                <a:sym typeface="Fira Sans Bold"/>
              </a:rPr>
              <a:t>When precision is more important</a:t>
            </a:r>
          </a:p>
          <a:p>
            <a:pPr algn="just" marL="1989555" indent="-497389" lvl="3">
              <a:lnSpc>
                <a:spcPts val="4300"/>
              </a:lnSpc>
              <a:buAutoNum type="romanLcPeriod" startAt="1"/>
            </a:pPr>
            <a:r>
              <a:rPr lang="en-US" sz="3071">
                <a:solidFill>
                  <a:srgbClr val="D7FDFF"/>
                </a:solidFill>
                <a:latin typeface="Fira Sans"/>
                <a:ea typeface="Fira Sans"/>
                <a:cs typeface="Fira Sans"/>
                <a:sym typeface="Fira Sans"/>
              </a:rPr>
              <a:t>Accuracy: 71.5525</a:t>
            </a:r>
          </a:p>
          <a:p>
            <a:pPr algn="just" marL="1989555" indent="-497389" lvl="3">
              <a:lnSpc>
                <a:spcPts val="4300"/>
              </a:lnSpc>
              <a:buAutoNum type="romanLcPeriod" startAt="1"/>
            </a:pPr>
            <a:r>
              <a:rPr lang="en-US" sz="3071">
                <a:solidFill>
                  <a:srgbClr val="D7FDFF"/>
                </a:solidFill>
                <a:latin typeface="Fira Sans"/>
                <a:ea typeface="Fira Sans"/>
                <a:cs typeface="Fira Sans"/>
                <a:sym typeface="Fira Sans"/>
              </a:rPr>
              <a:t>Precision: 77.3810</a:t>
            </a:r>
          </a:p>
          <a:p>
            <a:pPr algn="just" marL="1989555" indent="-497389" lvl="3">
              <a:lnSpc>
                <a:spcPts val="4300"/>
              </a:lnSpc>
              <a:buAutoNum type="romanLcPeriod" startAt="1"/>
            </a:pPr>
            <a:r>
              <a:rPr lang="en-US" sz="3071">
                <a:solidFill>
                  <a:srgbClr val="D7FDFF"/>
                </a:solidFill>
                <a:latin typeface="Fira Sans"/>
                <a:ea typeface="Fira Sans"/>
                <a:cs typeface="Fira Sans"/>
                <a:sym typeface="Fira Sans"/>
              </a:rPr>
              <a:t>Recall: 0.7000</a:t>
            </a:r>
          </a:p>
          <a:p>
            <a:pPr algn="just" marL="1989555" indent="-497389" lvl="3">
              <a:lnSpc>
                <a:spcPts val="4300"/>
              </a:lnSpc>
              <a:buAutoNum type="romanLcPeriod" startAt="1"/>
            </a:pPr>
            <a:r>
              <a:rPr lang="en-US" sz="3071">
                <a:solidFill>
                  <a:srgbClr val="D7FDFF"/>
                </a:solidFill>
                <a:latin typeface="Fira Sans"/>
                <a:ea typeface="Fira Sans"/>
                <a:cs typeface="Fira Sans"/>
                <a:sym typeface="Fira Sans"/>
              </a:rPr>
              <a:t>F1-score: 0.7351</a:t>
            </a:r>
          </a:p>
          <a:p>
            <a:pPr algn="just">
              <a:lnSpc>
                <a:spcPts val="4300"/>
              </a:lnSpc>
            </a:pPr>
          </a:p>
          <a:p>
            <a:pPr algn="just">
              <a:lnSpc>
                <a:spcPts val="4300"/>
              </a:lnSpc>
            </a:pPr>
            <a:r>
              <a:rPr lang="en-US" sz="3071" b="true">
                <a:solidFill>
                  <a:srgbClr val="D7FDFF"/>
                </a:solidFill>
                <a:latin typeface="Fira Sans Bold"/>
                <a:ea typeface="Fira Sans Bold"/>
                <a:cs typeface="Fira Sans Bold"/>
                <a:sym typeface="Fira Sans Bold"/>
              </a:rPr>
              <a:t>  2.  When we change weights from uniform to distance we get:</a:t>
            </a:r>
          </a:p>
          <a:p>
            <a:pPr algn="just" marL="1326370" indent="-442123" lvl="2">
              <a:lnSpc>
                <a:spcPts val="4300"/>
              </a:lnSpc>
              <a:buFont typeface="Arial"/>
              <a:buChar char="⚬"/>
            </a:pPr>
            <a:r>
              <a:rPr lang="en-US" b="true" sz="3071">
                <a:solidFill>
                  <a:srgbClr val="D7FDFF"/>
                </a:solidFill>
                <a:latin typeface="Fira Sans Bold"/>
                <a:ea typeface="Fira Sans Bold"/>
                <a:cs typeface="Fira Sans Bold"/>
                <a:sym typeface="Fira Sans Bold"/>
              </a:rPr>
              <a:t>When we change weights and try various value of k mannually to get best result we get k = 16 and performance is:</a:t>
            </a:r>
          </a:p>
          <a:p>
            <a:pPr algn="just" marL="1989555" indent="-497389" lvl="3">
              <a:lnSpc>
                <a:spcPts val="4300"/>
              </a:lnSpc>
              <a:buFont typeface="Arial"/>
              <a:buChar char="￭"/>
            </a:pPr>
            <a:r>
              <a:rPr lang="en-US" sz="3071">
                <a:solidFill>
                  <a:srgbClr val="D7FDFF"/>
                </a:solidFill>
                <a:latin typeface="Fira Sans"/>
                <a:ea typeface="Fira Sans"/>
                <a:cs typeface="Fira Sans"/>
                <a:sym typeface="Fira Sans"/>
              </a:rPr>
              <a:t>Accuracy: 72.2463</a:t>
            </a:r>
          </a:p>
          <a:p>
            <a:pPr algn="just" marL="1989555" indent="-497389" lvl="3">
              <a:lnSpc>
                <a:spcPts val="4300"/>
              </a:lnSpc>
              <a:buFont typeface="Arial"/>
              <a:buChar char="￭"/>
            </a:pPr>
            <a:r>
              <a:rPr lang="en-US" sz="3071">
                <a:solidFill>
                  <a:srgbClr val="D7FDFF"/>
                </a:solidFill>
                <a:latin typeface="Fira Sans"/>
                <a:ea typeface="Fira Sans"/>
                <a:cs typeface="Fira Sans"/>
                <a:sym typeface="Fira Sans"/>
              </a:rPr>
              <a:t>Precision: 74.4807</a:t>
            </a:r>
          </a:p>
          <a:p>
            <a:pPr algn="just" marL="1989555" indent="-497389" lvl="3">
              <a:lnSpc>
                <a:spcPts val="4300"/>
              </a:lnSpc>
              <a:buFont typeface="Arial"/>
              <a:buChar char="￭"/>
            </a:pPr>
            <a:r>
              <a:rPr lang="en-US" sz="3071">
                <a:solidFill>
                  <a:srgbClr val="D7FDFF"/>
                </a:solidFill>
                <a:latin typeface="Fira Sans"/>
                <a:ea typeface="Fira Sans"/>
                <a:cs typeface="Fira Sans"/>
                <a:sym typeface="Fira Sans"/>
              </a:rPr>
              <a:t>Recall: 0.7723</a:t>
            </a:r>
          </a:p>
          <a:p>
            <a:pPr algn="just" marL="1989555" indent="-497389" lvl="3">
              <a:lnSpc>
                <a:spcPts val="4300"/>
              </a:lnSpc>
              <a:buFont typeface="Arial"/>
              <a:buChar char="￭"/>
            </a:pPr>
            <a:r>
              <a:rPr lang="en-US" sz="3071">
                <a:solidFill>
                  <a:srgbClr val="D7FDFF"/>
                </a:solidFill>
                <a:latin typeface="Fira Sans"/>
                <a:ea typeface="Fira Sans"/>
                <a:cs typeface="Fira Sans"/>
                <a:sym typeface="Fira Sans"/>
              </a:rPr>
              <a:t>F1-score: 0.7583</a:t>
            </a:r>
          </a:p>
          <a:p>
            <a:pPr algn="just">
              <a:lnSpc>
                <a:spcPts val="4300"/>
              </a:lnSpc>
            </a:pPr>
          </a:p>
          <a:p>
            <a:pPr algn="just">
              <a:lnSpc>
                <a:spcPts val="4300"/>
              </a:lnSpc>
            </a:pPr>
          </a:p>
          <a:p>
            <a:pPr algn="just">
              <a:lnSpc>
                <a:spcPts val="4300"/>
              </a:lnSpc>
            </a:pPr>
          </a:p>
          <a:p>
            <a:pPr algn="just">
              <a:lnSpc>
                <a:spcPts val="4578"/>
              </a:lnSpc>
            </a:pPr>
          </a:p>
        </p:txBody>
      </p:sp>
      <p:sp>
        <p:nvSpPr>
          <p:cNvPr name="Freeform 4" id="4">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true" flipV="false" rot="-10800000">
            <a:off x="-767315" y="-135036"/>
            <a:ext cx="3274057" cy="4301455"/>
          </a:xfrm>
          <a:custGeom>
            <a:avLst/>
            <a:gdLst/>
            <a:ahLst/>
            <a:cxnLst/>
            <a:rect r="r" b="b" t="t" l="l"/>
            <a:pathLst>
              <a:path h="4301455" w="3274057">
                <a:moveTo>
                  <a:pt x="3274057" y="0"/>
                </a:moveTo>
                <a:lnTo>
                  <a:pt x="0" y="0"/>
                </a:lnTo>
                <a:lnTo>
                  <a:pt x="0" y="4301455"/>
                </a:lnTo>
                <a:lnTo>
                  <a:pt x="3274057" y="4301455"/>
                </a:lnTo>
                <a:lnTo>
                  <a:pt x="32740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06742" y="1661492"/>
            <a:ext cx="13876999" cy="2582422"/>
          </a:xfrm>
          <a:prstGeom prst="rect">
            <a:avLst/>
          </a:prstGeom>
        </p:spPr>
        <p:txBody>
          <a:bodyPr anchor="t" rtlCol="false" tIns="0" lIns="0" bIns="0" rIns="0">
            <a:spAutoFit/>
          </a:bodyPr>
          <a:lstStyle/>
          <a:p>
            <a:pPr algn="just" marL="648744" indent="-324372" lvl="1">
              <a:lnSpc>
                <a:spcPts val="4206"/>
              </a:lnSpc>
              <a:buFont typeface="Arial"/>
              <a:buChar char="•"/>
            </a:pPr>
            <a:r>
              <a:rPr lang="en-US" b="true" sz="3004">
                <a:solidFill>
                  <a:srgbClr val="D7FDFF"/>
                </a:solidFill>
                <a:latin typeface="Fira Sans Bold"/>
                <a:ea typeface="Fira Sans Bold"/>
                <a:cs typeface="Fira Sans Bold"/>
                <a:sym typeface="Fira Sans Bold"/>
              </a:rPr>
              <a:t>Theoritical Conclusion:</a:t>
            </a:r>
          </a:p>
          <a:p>
            <a:pPr algn="just" marL="1254310" indent="-418103" lvl="2">
              <a:lnSpc>
                <a:spcPts val="4066"/>
              </a:lnSpc>
              <a:buFont typeface="Arial"/>
              <a:buChar char="⚬"/>
            </a:pPr>
            <a:r>
              <a:rPr lang="en-US" sz="2904">
                <a:solidFill>
                  <a:srgbClr val="D7FDFF"/>
                </a:solidFill>
                <a:latin typeface="Fira Sans"/>
                <a:ea typeface="Fira Sans"/>
                <a:cs typeface="Fira Sans"/>
                <a:sym typeface="Fira Sans"/>
              </a:rPr>
              <a:t>Successfully built a kNN-based QSPR model.</a:t>
            </a:r>
          </a:p>
          <a:p>
            <a:pPr algn="just" marL="1254310" indent="-418103" lvl="2">
              <a:lnSpc>
                <a:spcPts val="4066"/>
              </a:lnSpc>
              <a:buFont typeface="Arial"/>
              <a:buChar char="⚬"/>
            </a:pPr>
            <a:r>
              <a:rPr lang="en-US" sz="2904">
                <a:solidFill>
                  <a:srgbClr val="D7FDFF"/>
                </a:solidFill>
                <a:latin typeface="Fira Sans"/>
                <a:ea typeface="Fira Sans"/>
                <a:cs typeface="Fira Sans"/>
                <a:sym typeface="Fira Sans"/>
              </a:rPr>
              <a:t>Used cross-validation to optimize k.</a:t>
            </a:r>
          </a:p>
          <a:p>
            <a:pPr algn="just" marL="1254310" indent="-418103" lvl="2">
              <a:lnSpc>
                <a:spcPts val="4066"/>
              </a:lnSpc>
              <a:buFont typeface="Arial"/>
              <a:buChar char="⚬"/>
            </a:pPr>
            <a:r>
              <a:rPr lang="en-US" sz="2904">
                <a:solidFill>
                  <a:srgbClr val="D7FDFF"/>
                </a:solidFill>
                <a:latin typeface="Fira Sans"/>
                <a:ea typeface="Fira Sans"/>
                <a:cs typeface="Fira Sans"/>
                <a:sym typeface="Fira Sans"/>
              </a:rPr>
              <a:t>Evaluated performance with multiple metrics.</a:t>
            </a:r>
          </a:p>
          <a:p>
            <a:pPr algn="just" marL="1254310" indent="-418103" lvl="2">
              <a:lnSpc>
                <a:spcPts val="4066"/>
              </a:lnSpc>
              <a:buFont typeface="Arial"/>
              <a:buChar char="⚬"/>
            </a:pPr>
            <a:r>
              <a:rPr lang="en-US" sz="2904">
                <a:solidFill>
                  <a:srgbClr val="D7FDFF"/>
                </a:solidFill>
                <a:latin typeface="Fira Sans"/>
                <a:ea typeface="Fira Sans"/>
                <a:cs typeface="Fira Sans"/>
                <a:sym typeface="Fira Sans"/>
              </a:rPr>
              <a:t>Identified potential improvements for future work.</a:t>
            </a:r>
          </a:p>
        </p:txBody>
      </p:sp>
      <p:sp>
        <p:nvSpPr>
          <p:cNvPr name="TextBox 4" id="4"/>
          <p:cNvSpPr txBox="true"/>
          <p:nvPr/>
        </p:nvSpPr>
        <p:spPr>
          <a:xfrm rot="0">
            <a:off x="4416359" y="164839"/>
            <a:ext cx="9519734" cy="1525605"/>
          </a:xfrm>
          <a:prstGeom prst="rect">
            <a:avLst/>
          </a:prstGeom>
        </p:spPr>
        <p:txBody>
          <a:bodyPr anchor="t" rtlCol="false" tIns="0" lIns="0" bIns="0" rIns="0">
            <a:spAutoFit/>
          </a:bodyPr>
          <a:lstStyle/>
          <a:p>
            <a:pPr algn="ctr">
              <a:lnSpc>
                <a:spcPts val="11241"/>
              </a:lnSpc>
              <a:spcBef>
                <a:spcPct val="0"/>
              </a:spcBef>
            </a:pPr>
            <a:r>
              <a:rPr lang="en-US" b="true" sz="8029">
                <a:solidFill>
                  <a:srgbClr val="83D4E9"/>
                </a:solidFill>
                <a:latin typeface="Alegreya Sans SC Bold"/>
                <a:ea typeface="Alegreya Sans SC Bold"/>
                <a:cs typeface="Alegreya Sans SC Bold"/>
                <a:sym typeface="Alegreya Sans SC Bold"/>
              </a:rPr>
              <a:t>Conclusion </a:t>
            </a:r>
          </a:p>
        </p:txBody>
      </p:sp>
      <p:sp>
        <p:nvSpPr>
          <p:cNvPr name="Freeform 5" id="5">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51186" y="4551962"/>
            <a:ext cx="14585503" cy="4213324"/>
          </a:xfrm>
          <a:prstGeom prst="rect">
            <a:avLst/>
          </a:prstGeom>
        </p:spPr>
        <p:txBody>
          <a:bodyPr anchor="t" rtlCol="false" tIns="0" lIns="0" bIns="0" rIns="0">
            <a:spAutoFit/>
          </a:bodyPr>
          <a:lstStyle/>
          <a:p>
            <a:pPr algn="just" marL="700836" indent="-350418" lvl="1">
              <a:lnSpc>
                <a:spcPts val="4544"/>
              </a:lnSpc>
              <a:buFont typeface="Arial"/>
              <a:buChar char="•"/>
            </a:pPr>
            <a:r>
              <a:rPr lang="en-US" b="true" sz="3246">
                <a:solidFill>
                  <a:srgbClr val="D7FDFF"/>
                </a:solidFill>
                <a:latin typeface="Fira Sans Bold"/>
                <a:ea typeface="Fira Sans Bold"/>
                <a:cs typeface="Fira Sans Bold"/>
                <a:sym typeface="Fira Sans Bold"/>
              </a:rPr>
              <a:t>Observational conclusion:</a:t>
            </a:r>
          </a:p>
          <a:p>
            <a:pPr algn="just" marL="1272135" indent="-424045" lvl="2">
              <a:lnSpc>
                <a:spcPts val="4124"/>
              </a:lnSpc>
              <a:buFont typeface="Arial"/>
              <a:buChar char="⚬"/>
            </a:pPr>
            <a:r>
              <a:rPr lang="en-US" sz="2946">
                <a:solidFill>
                  <a:srgbClr val="D7FDFF"/>
                </a:solidFill>
                <a:latin typeface="Fira Sans"/>
                <a:ea typeface="Fira Sans"/>
                <a:cs typeface="Fira Sans"/>
                <a:sym typeface="Fira Sans"/>
              </a:rPr>
              <a:t>When we change scoring parameter we get variation in results but in them f1 score don’t wary that much and for precision one both accuracy and precision is better than for accuracy one.</a:t>
            </a:r>
          </a:p>
          <a:p>
            <a:pPr algn="just" marL="1272135" indent="-424045" lvl="2">
              <a:lnSpc>
                <a:spcPts val="4124"/>
              </a:lnSpc>
              <a:buFont typeface="Arial"/>
              <a:buChar char="⚬"/>
            </a:pPr>
            <a:r>
              <a:rPr lang="en-US" sz="2946">
                <a:solidFill>
                  <a:srgbClr val="D7FDFF"/>
                </a:solidFill>
                <a:latin typeface="Fira Sans"/>
                <a:ea typeface="Fira Sans"/>
                <a:cs typeface="Fira Sans"/>
                <a:sym typeface="Fira Sans"/>
              </a:rPr>
              <a:t>When we change the weight parameter in KNN from uniform to distance and manually adjust k for some values near 13 (from previous part) we get improvement in all the predictions</a:t>
            </a:r>
          </a:p>
          <a:p>
            <a:pPr algn="just" marL="700836" indent="-350418" lvl="1">
              <a:lnSpc>
                <a:spcPts val="4544"/>
              </a:lnSpc>
              <a:buFont typeface="Arial"/>
              <a:buChar char="•"/>
            </a:pPr>
            <a:r>
              <a:rPr lang="en-US" b="true" sz="3246">
                <a:solidFill>
                  <a:srgbClr val="D7FDFF"/>
                </a:solidFill>
                <a:latin typeface="Fira Sans Bold"/>
                <a:ea typeface="Fira Sans Bold"/>
                <a:cs typeface="Fira Sans Bold"/>
                <a:sym typeface="Fira Sans Bold"/>
              </a:rPr>
              <a:t>Hence distance work more accurate for this case</a:t>
            </a:r>
          </a:p>
        </p:txBody>
      </p:sp>
      <p:sp>
        <p:nvSpPr>
          <p:cNvPr name="Freeform 7" id="7">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9935933" y="8995233"/>
            <a:ext cx="5300756" cy="936030"/>
          </a:xfrm>
          <a:prstGeom prst="rect">
            <a:avLst/>
          </a:prstGeom>
        </p:spPr>
        <p:txBody>
          <a:bodyPr anchor="t" rtlCol="false" tIns="0" lIns="0" bIns="0" rIns="0">
            <a:spAutoFit/>
          </a:bodyPr>
          <a:lstStyle/>
          <a:p>
            <a:pPr algn="ctr">
              <a:lnSpc>
                <a:spcPts val="7654"/>
              </a:lnSpc>
              <a:spcBef>
                <a:spcPct val="0"/>
              </a:spcBef>
            </a:pPr>
            <a:r>
              <a:rPr lang="en-US" sz="5467">
                <a:solidFill>
                  <a:srgbClr val="B366B7"/>
                </a:solidFill>
                <a:latin typeface="TAN Mon Cheri"/>
                <a:ea typeface="TAN Mon Cheri"/>
                <a:cs typeface="TAN Mon Cheri"/>
                <a:sym typeface="TAN Mon Cheri"/>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784487" y="1828323"/>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Introduction</a:t>
            </a:r>
          </a:p>
        </p:txBody>
      </p:sp>
      <p:sp>
        <p:nvSpPr>
          <p:cNvPr name="Freeform 3" id="3">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24925" y="3398299"/>
            <a:ext cx="12238149" cy="5366986"/>
          </a:xfrm>
          <a:prstGeom prst="rect">
            <a:avLst/>
          </a:prstGeom>
        </p:spPr>
        <p:txBody>
          <a:bodyPr anchor="t" rtlCol="false" tIns="0" lIns="0" bIns="0" rIns="0">
            <a:spAutoFit/>
          </a:bodyPr>
          <a:lstStyle/>
          <a:p>
            <a:pPr algn="ctr">
              <a:lnSpc>
                <a:spcPts val="5350"/>
              </a:lnSpc>
              <a:spcBef>
                <a:spcPct val="0"/>
              </a:spcBef>
            </a:pPr>
            <a:r>
              <a:rPr lang="en-US" sz="3821">
                <a:solidFill>
                  <a:srgbClr val="D7FDFF"/>
                </a:solidFill>
                <a:latin typeface="Fira Sans"/>
                <a:ea typeface="Fira Sans"/>
                <a:cs typeface="Fira Sans"/>
                <a:sym typeface="Fira Sans"/>
              </a:rPr>
              <a:t>Mutagenicity, the ability of a substance to induce genetic mutations, is a critical property to evaluate for environmental, health, and safety considerations, particularly in the development of novel chemicals like drugs or solvents. This competition challenges participants to develop a k-Nearest Neighbors (kNN) classification model to predict whether a molecule is mutagenic based on its molecular descriptors.</a:t>
            </a:r>
          </a:p>
        </p:txBody>
      </p:sp>
      <p:sp>
        <p:nvSpPr>
          <p:cNvPr name="Freeform 5" id="5">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78300" y="1222127"/>
            <a:ext cx="11520306" cy="3370207"/>
          </a:xfrm>
          <a:prstGeom prst="rect">
            <a:avLst/>
          </a:prstGeom>
        </p:spPr>
        <p:txBody>
          <a:bodyPr anchor="t" rtlCol="false" tIns="0" lIns="0" bIns="0" rIns="0">
            <a:spAutoFit/>
          </a:bodyPr>
          <a:lstStyle/>
          <a:p>
            <a:pPr algn="l" marL="831142" indent="-415571" lvl="1">
              <a:lnSpc>
                <a:spcPts val="5389"/>
              </a:lnSpc>
              <a:buFont typeface="Arial"/>
              <a:buChar char="•"/>
            </a:pPr>
            <a:r>
              <a:rPr lang="en-US" sz="3849">
                <a:solidFill>
                  <a:srgbClr val="D7FDFF"/>
                </a:solidFill>
                <a:latin typeface="Fira Sans"/>
                <a:ea typeface="Fira Sans"/>
                <a:cs typeface="Fira Sans"/>
                <a:sym typeface="Fira Sans"/>
              </a:rPr>
              <a:t>Develop a k-Nearest Neighbors (kNN) model to predict molecular mutagenicity.</a:t>
            </a:r>
          </a:p>
          <a:p>
            <a:pPr algn="l" marL="831142" indent="-415571" lvl="1">
              <a:lnSpc>
                <a:spcPts val="5389"/>
              </a:lnSpc>
              <a:buFont typeface="Arial"/>
              <a:buChar char="•"/>
            </a:pPr>
            <a:r>
              <a:rPr lang="en-US" sz="3849">
                <a:solidFill>
                  <a:srgbClr val="D7FDFF"/>
                </a:solidFill>
                <a:latin typeface="Fira Sans"/>
                <a:ea typeface="Fira Sans"/>
                <a:cs typeface="Fira Sans"/>
                <a:sym typeface="Fira Sans"/>
              </a:rPr>
              <a:t>Optimize hyperparameters for better accuracy.</a:t>
            </a:r>
          </a:p>
          <a:p>
            <a:pPr algn="l" marL="831142" indent="-415571" lvl="1">
              <a:lnSpc>
                <a:spcPts val="5389"/>
              </a:lnSpc>
              <a:buFont typeface="Arial"/>
              <a:buChar char="•"/>
            </a:pPr>
            <a:r>
              <a:rPr lang="en-US" sz="3849">
                <a:solidFill>
                  <a:srgbClr val="D7FDFF"/>
                </a:solidFill>
                <a:latin typeface="Fira Sans"/>
                <a:ea typeface="Fira Sans"/>
                <a:cs typeface="Fira Sans"/>
                <a:sym typeface="Fira Sans"/>
              </a:rPr>
              <a:t>Evaluate model performance using cross-validation.</a:t>
            </a:r>
          </a:p>
        </p:txBody>
      </p:sp>
      <p:sp>
        <p:nvSpPr>
          <p:cNvPr name="TextBox 4" id="4"/>
          <p:cNvSpPr txBox="true"/>
          <p:nvPr/>
        </p:nvSpPr>
        <p:spPr>
          <a:xfrm rot="0">
            <a:off x="3678300" y="-18330"/>
            <a:ext cx="8719027" cy="1151142"/>
          </a:xfrm>
          <a:prstGeom prst="rect">
            <a:avLst/>
          </a:prstGeom>
        </p:spPr>
        <p:txBody>
          <a:bodyPr anchor="t" rtlCol="false" tIns="0" lIns="0" bIns="0" rIns="0">
            <a:spAutoFit/>
          </a:bodyPr>
          <a:lstStyle/>
          <a:p>
            <a:pPr algn="l">
              <a:lnSpc>
                <a:spcPts val="8476"/>
              </a:lnSpc>
              <a:spcBef>
                <a:spcPct val="0"/>
              </a:spcBef>
            </a:pPr>
            <a:r>
              <a:rPr lang="en-US" sz="6054" b="true">
                <a:solidFill>
                  <a:srgbClr val="D7FDFF"/>
                </a:solidFill>
                <a:latin typeface="Alegreya Sans SC Bold"/>
                <a:ea typeface="Alegreya Sans SC Bold"/>
                <a:cs typeface="Alegreya Sans SC Bold"/>
                <a:sym typeface="Alegreya Sans SC Bold"/>
              </a:rPr>
              <a:t>Objective:</a:t>
            </a:r>
          </a:p>
        </p:txBody>
      </p:sp>
      <p:sp>
        <p:nvSpPr>
          <p:cNvPr name="Freeform 5" id="5">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false" rot="0">
            <a:off x="14960838" y="2114073"/>
            <a:ext cx="6538053" cy="6538053"/>
          </a:xfrm>
          <a:custGeom>
            <a:avLst/>
            <a:gdLst/>
            <a:ahLst/>
            <a:cxnLst/>
            <a:rect r="r" b="b" t="t" l="l"/>
            <a:pathLst>
              <a:path h="6538053" w="6538053">
                <a:moveTo>
                  <a:pt x="0" y="0"/>
                </a:moveTo>
                <a:lnTo>
                  <a:pt x="6538054" y="0"/>
                </a:lnTo>
                <a:lnTo>
                  <a:pt x="6538054"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678300" y="4434302"/>
            <a:ext cx="8719027" cy="1151142"/>
          </a:xfrm>
          <a:prstGeom prst="rect">
            <a:avLst/>
          </a:prstGeom>
        </p:spPr>
        <p:txBody>
          <a:bodyPr anchor="t" rtlCol="false" tIns="0" lIns="0" bIns="0" rIns="0">
            <a:spAutoFit/>
          </a:bodyPr>
          <a:lstStyle/>
          <a:p>
            <a:pPr algn="l">
              <a:lnSpc>
                <a:spcPts val="8476"/>
              </a:lnSpc>
              <a:spcBef>
                <a:spcPct val="0"/>
              </a:spcBef>
            </a:pPr>
            <a:r>
              <a:rPr lang="en-US" sz="6054" b="true">
                <a:solidFill>
                  <a:srgbClr val="D7FDFF"/>
                </a:solidFill>
                <a:latin typeface="Alegreya Sans SC Bold"/>
                <a:ea typeface="Alegreya Sans SC Bold"/>
                <a:cs typeface="Alegreya Sans SC Bold"/>
                <a:sym typeface="Alegreya Sans SC Bold"/>
              </a:rPr>
              <a:t>importance: </a:t>
            </a:r>
          </a:p>
        </p:txBody>
      </p:sp>
      <p:sp>
        <p:nvSpPr>
          <p:cNvPr name="TextBox 12" id="12"/>
          <p:cNvSpPr txBox="true"/>
          <p:nvPr/>
        </p:nvSpPr>
        <p:spPr>
          <a:xfrm rot="0">
            <a:off x="3678300" y="5509245"/>
            <a:ext cx="11520306" cy="3370207"/>
          </a:xfrm>
          <a:prstGeom prst="rect">
            <a:avLst/>
          </a:prstGeom>
        </p:spPr>
        <p:txBody>
          <a:bodyPr anchor="t" rtlCol="false" tIns="0" lIns="0" bIns="0" rIns="0">
            <a:spAutoFit/>
          </a:bodyPr>
          <a:lstStyle/>
          <a:p>
            <a:pPr algn="l" marL="831142" indent="-415571" lvl="1">
              <a:lnSpc>
                <a:spcPts val="5389"/>
              </a:lnSpc>
              <a:buFont typeface="Arial"/>
              <a:buChar char="•"/>
            </a:pPr>
            <a:r>
              <a:rPr lang="en-US" sz="3849">
                <a:solidFill>
                  <a:srgbClr val="D7FDFF"/>
                </a:solidFill>
                <a:latin typeface="Fira Sans"/>
                <a:ea typeface="Fira Sans"/>
                <a:cs typeface="Fira Sans"/>
                <a:sym typeface="Fira Sans"/>
              </a:rPr>
              <a:t>Mutagenicity impacts drug design, environmental safety, and regulatory compliance.</a:t>
            </a:r>
          </a:p>
          <a:p>
            <a:pPr algn="l" marL="831142" indent="-415571" lvl="1">
              <a:lnSpc>
                <a:spcPts val="5389"/>
              </a:lnSpc>
              <a:buFont typeface="Arial"/>
              <a:buChar char="•"/>
            </a:pPr>
            <a:r>
              <a:rPr lang="en-US" sz="3849">
                <a:solidFill>
                  <a:srgbClr val="D7FDFF"/>
                </a:solidFill>
                <a:latin typeface="Fira Sans"/>
                <a:ea typeface="Fira Sans"/>
                <a:cs typeface="Fira Sans"/>
                <a:sym typeface="Fira Sans"/>
              </a:rPr>
              <a:t>Data derived from Ames test on Salmonella typhimurium.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928822" y="2790072"/>
            <a:ext cx="11613904" cy="2040767"/>
          </a:xfrm>
          <a:prstGeom prst="rect">
            <a:avLst/>
          </a:prstGeom>
        </p:spPr>
        <p:txBody>
          <a:bodyPr anchor="t" rtlCol="false" tIns="0" lIns="0" bIns="0" rIns="0">
            <a:spAutoFit/>
          </a:bodyPr>
          <a:lstStyle/>
          <a:p>
            <a:pPr algn="ctr">
              <a:lnSpc>
                <a:spcPts val="4066"/>
              </a:lnSpc>
              <a:spcBef>
                <a:spcPct val="0"/>
              </a:spcBef>
            </a:pPr>
            <a:r>
              <a:rPr lang="en-US" sz="2904">
                <a:solidFill>
                  <a:srgbClr val="D7FDFF"/>
                </a:solidFill>
                <a:latin typeface="Fira Sans"/>
                <a:ea typeface="Fira Sans"/>
                <a:cs typeface="Fira Sans"/>
                <a:sym typeface="Fira Sans"/>
              </a:rPr>
              <a:t>Mutagenicity refers to the ability of a chemical compound to cause genetic mutations by altering DNA. This property is crucial for assessing drug safety, environmental toxins, and regulatory approvals.</a:t>
            </a:r>
          </a:p>
        </p:txBody>
      </p:sp>
      <p:sp>
        <p:nvSpPr>
          <p:cNvPr name="TextBox 8" id="8"/>
          <p:cNvSpPr txBox="true"/>
          <p:nvPr/>
        </p:nvSpPr>
        <p:spPr>
          <a:xfrm rot="0">
            <a:off x="3205905" y="295387"/>
            <a:ext cx="11044231" cy="2201488"/>
          </a:xfrm>
          <a:prstGeom prst="rect">
            <a:avLst/>
          </a:prstGeom>
        </p:spPr>
        <p:txBody>
          <a:bodyPr anchor="t" rtlCol="false" tIns="0" lIns="0" bIns="0" rIns="0">
            <a:spAutoFit/>
          </a:bodyPr>
          <a:lstStyle/>
          <a:p>
            <a:pPr algn="ctr">
              <a:lnSpc>
                <a:spcPts val="8393"/>
              </a:lnSpc>
              <a:spcBef>
                <a:spcPct val="0"/>
              </a:spcBef>
            </a:pPr>
            <a:r>
              <a:rPr lang="en-US" b="true" sz="5995">
                <a:solidFill>
                  <a:srgbClr val="D7FDFF"/>
                </a:solidFill>
                <a:latin typeface="Alegreya Sans SC Bold"/>
                <a:ea typeface="Alegreya Sans SC Bold"/>
                <a:cs typeface="Alegreya Sans SC Bold"/>
                <a:sym typeface="Alegreya Sans SC Bold"/>
              </a:rPr>
              <a:t>Mutagenicity and Its Relation to Molecular Descriptors</a:t>
            </a:r>
          </a:p>
        </p:txBody>
      </p:sp>
      <p:sp>
        <p:nvSpPr>
          <p:cNvPr name="TextBox 9" id="9"/>
          <p:cNvSpPr txBox="true"/>
          <p:nvPr/>
        </p:nvSpPr>
        <p:spPr>
          <a:xfrm rot="0">
            <a:off x="3205905" y="6562776"/>
            <a:ext cx="12184216" cy="3069467"/>
          </a:xfrm>
          <a:prstGeom prst="rect">
            <a:avLst/>
          </a:prstGeom>
        </p:spPr>
        <p:txBody>
          <a:bodyPr anchor="t" rtlCol="false" tIns="0" lIns="0" bIns="0" rIns="0">
            <a:spAutoFit/>
          </a:bodyPr>
          <a:lstStyle/>
          <a:p>
            <a:pPr algn="just">
              <a:lnSpc>
                <a:spcPts val="4066"/>
              </a:lnSpc>
            </a:pPr>
            <a:r>
              <a:rPr lang="en-US" sz="2904">
                <a:solidFill>
                  <a:srgbClr val="D7FDFF"/>
                </a:solidFill>
                <a:latin typeface="Fira Sans"/>
                <a:ea typeface="Fira Sans"/>
                <a:cs typeface="Fira Sans"/>
                <a:sym typeface="Fira Sans"/>
              </a:rPr>
              <a:t>The dataset includes several descriptors that influence mutagenicity, including:</a:t>
            </a:r>
          </a:p>
          <a:p>
            <a:pPr algn="just" marL="627155" indent="-313577" lvl="1">
              <a:lnSpc>
                <a:spcPts val="4066"/>
              </a:lnSpc>
              <a:buAutoNum type="arabicPeriod" startAt="1"/>
            </a:pPr>
            <a:r>
              <a:rPr lang="en-US" b="true" sz="2904">
                <a:solidFill>
                  <a:srgbClr val="0067C7"/>
                </a:solidFill>
                <a:latin typeface="Fira Sans Bold"/>
                <a:ea typeface="Fira Sans Bold"/>
                <a:cs typeface="Fira Sans Bold"/>
                <a:sym typeface="Fira Sans Bold"/>
              </a:rPr>
              <a:t> Total Polar Surface Area (TPSA)</a:t>
            </a:r>
          </a:p>
          <a:p>
            <a:pPr algn="just" marL="1254310" indent="-418103" lvl="2">
              <a:lnSpc>
                <a:spcPts val="4066"/>
              </a:lnSpc>
              <a:buFont typeface="Arial"/>
              <a:buChar char="⚬"/>
            </a:pPr>
            <a:r>
              <a:rPr lang="en-US" sz="2904">
                <a:solidFill>
                  <a:srgbClr val="D7FDFF"/>
                </a:solidFill>
                <a:latin typeface="Fira Sans"/>
                <a:ea typeface="Fira Sans"/>
                <a:cs typeface="Fira Sans"/>
                <a:sym typeface="Fira Sans"/>
              </a:rPr>
              <a:t>Represents the sum of polar atomic surface areas in a molecule.</a:t>
            </a:r>
          </a:p>
          <a:p>
            <a:pPr algn="just" marL="1254310" indent="-418103" lvl="2">
              <a:lnSpc>
                <a:spcPts val="4066"/>
              </a:lnSpc>
              <a:buFont typeface="Arial"/>
              <a:buChar char="⚬"/>
            </a:pPr>
            <a:r>
              <a:rPr lang="en-US" sz="2904">
                <a:solidFill>
                  <a:srgbClr val="D7FDFF"/>
                </a:solidFill>
                <a:latin typeface="Fira Sans"/>
                <a:ea typeface="Fira Sans"/>
                <a:cs typeface="Fira Sans"/>
                <a:sym typeface="Fira Sans"/>
              </a:rPr>
              <a:t>High TPSA can impact cell membrane permeability and drug absorption.</a:t>
            </a:r>
          </a:p>
        </p:txBody>
      </p:sp>
      <p:sp>
        <p:nvSpPr>
          <p:cNvPr name="TextBox 10" id="10"/>
          <p:cNvSpPr txBox="true"/>
          <p:nvPr/>
        </p:nvSpPr>
        <p:spPr>
          <a:xfrm rot="0">
            <a:off x="3205905" y="5116444"/>
            <a:ext cx="13062969" cy="1344405"/>
          </a:xfrm>
          <a:prstGeom prst="rect">
            <a:avLst/>
          </a:prstGeom>
        </p:spPr>
        <p:txBody>
          <a:bodyPr anchor="t" rtlCol="false" tIns="0" lIns="0" bIns="0" rIns="0">
            <a:spAutoFit/>
          </a:bodyPr>
          <a:lstStyle/>
          <a:p>
            <a:pPr algn="l">
              <a:lnSpc>
                <a:spcPts val="5173"/>
              </a:lnSpc>
              <a:spcBef>
                <a:spcPct val="0"/>
              </a:spcBef>
            </a:pPr>
            <a:r>
              <a:rPr lang="en-US" sz="3695" b="true">
                <a:solidFill>
                  <a:srgbClr val="D7FDFF"/>
                </a:solidFill>
                <a:latin typeface="Alegreya Sans SC Bold"/>
                <a:ea typeface="Alegreya Sans SC Bold"/>
                <a:cs typeface="Alegreya Sans SC Bold"/>
                <a:sym typeface="Alegreya Sans SC Bold"/>
              </a:rPr>
              <a:t>Key Molecular Descriptors and Their Influence on Mutagenicity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03733" y="971550"/>
            <a:ext cx="13449077" cy="3069467"/>
          </a:xfrm>
          <a:prstGeom prst="rect">
            <a:avLst/>
          </a:prstGeom>
        </p:spPr>
        <p:txBody>
          <a:bodyPr anchor="t" rtlCol="false" tIns="0" lIns="0" bIns="0" rIns="0">
            <a:spAutoFit/>
          </a:bodyPr>
          <a:lstStyle/>
          <a:p>
            <a:pPr algn="just" marL="627155" indent="-313577" lvl="1">
              <a:lnSpc>
                <a:spcPts val="4066"/>
              </a:lnSpc>
              <a:buFont typeface="Arial"/>
              <a:buChar char="•"/>
            </a:pPr>
            <a:r>
              <a:rPr lang="en-US" sz="2904">
                <a:solidFill>
                  <a:srgbClr val="D7FDFF"/>
                </a:solidFill>
                <a:latin typeface="Fira Sans"/>
                <a:ea typeface="Fira Sans"/>
                <a:cs typeface="Fira Sans"/>
                <a:sym typeface="Fira Sans"/>
              </a:rPr>
              <a:t>Relation to mutagenicity:</a:t>
            </a:r>
          </a:p>
          <a:p>
            <a:pPr algn="just" marL="1254310" indent="-418103" lvl="2">
              <a:lnSpc>
                <a:spcPts val="4066"/>
              </a:lnSpc>
              <a:buFont typeface="Arial"/>
              <a:buChar char="⚬"/>
            </a:pPr>
            <a:r>
              <a:rPr lang="en-US" sz="2904">
                <a:solidFill>
                  <a:srgbClr val="D7FDFF"/>
                </a:solidFill>
                <a:latin typeface="Fira Sans"/>
                <a:ea typeface="Fira Sans"/>
                <a:cs typeface="Fira Sans"/>
                <a:sym typeface="Fira Sans"/>
              </a:rPr>
              <a:t>Compounds with very high TPSA might be less likely to penetrate cell m</a:t>
            </a:r>
            <a:r>
              <a:rPr lang="en-US" sz="2904">
                <a:solidFill>
                  <a:srgbClr val="D7FDFF"/>
                </a:solidFill>
                <a:latin typeface="Fira Sans"/>
                <a:ea typeface="Fira Sans"/>
                <a:cs typeface="Fira Sans"/>
                <a:sym typeface="Fira Sans"/>
              </a:rPr>
              <a:t>embranes and reach DNA, potentially reducing mutagenicity.</a:t>
            </a:r>
          </a:p>
          <a:p>
            <a:pPr algn="just" marL="1254310" indent="-418103" lvl="2">
              <a:lnSpc>
                <a:spcPts val="4066"/>
              </a:lnSpc>
              <a:buFont typeface="Arial"/>
              <a:buChar char="⚬"/>
            </a:pPr>
            <a:r>
              <a:rPr lang="en-US" sz="2904">
                <a:solidFill>
                  <a:srgbClr val="D7FDFF"/>
                </a:solidFill>
                <a:latin typeface="Fira Sans"/>
                <a:ea typeface="Fira Sans"/>
                <a:cs typeface="Fira Sans"/>
                <a:sym typeface="Fira Sans"/>
              </a:rPr>
              <a:t>However, some highly polar molecules might interact strongly with DNA, increasing mutagenic potential.</a:t>
            </a:r>
          </a:p>
          <a:p>
            <a:pPr algn="just">
              <a:lnSpc>
                <a:spcPts val="4066"/>
              </a:lnSpc>
            </a:pPr>
          </a:p>
        </p:txBody>
      </p:sp>
      <p:sp>
        <p:nvSpPr>
          <p:cNvPr name="TextBox 8" id="8"/>
          <p:cNvSpPr txBox="true"/>
          <p:nvPr/>
        </p:nvSpPr>
        <p:spPr>
          <a:xfrm rot="0">
            <a:off x="3268600" y="4667118"/>
            <a:ext cx="13449077" cy="4098167"/>
          </a:xfrm>
          <a:prstGeom prst="rect">
            <a:avLst/>
          </a:prstGeom>
        </p:spPr>
        <p:txBody>
          <a:bodyPr anchor="t" rtlCol="false" tIns="0" lIns="0" bIns="0" rIns="0">
            <a:spAutoFit/>
          </a:bodyPr>
          <a:lstStyle/>
          <a:p>
            <a:pPr algn="just">
              <a:lnSpc>
                <a:spcPts val="4066"/>
              </a:lnSpc>
            </a:pPr>
            <a:r>
              <a:rPr lang="en-US" b="true" sz="2904">
                <a:solidFill>
                  <a:srgbClr val="0067C7"/>
                </a:solidFill>
                <a:latin typeface="Fira Sans Bold"/>
                <a:ea typeface="Fira Sans Bold"/>
                <a:cs typeface="Fira Sans Bold"/>
                <a:sym typeface="Fira Sans Bold"/>
              </a:rPr>
              <a:t>  2.  Molecular Weight (MolWt)</a:t>
            </a:r>
          </a:p>
          <a:p>
            <a:pPr algn="just" marL="627155" indent="-313577" lvl="1">
              <a:lnSpc>
                <a:spcPts val="4066"/>
              </a:lnSpc>
              <a:buFont typeface="Arial"/>
              <a:buChar char="•"/>
            </a:pPr>
            <a:r>
              <a:rPr lang="en-US" sz="2904">
                <a:solidFill>
                  <a:srgbClr val="D7FDFF"/>
                </a:solidFill>
                <a:latin typeface="Fira Sans"/>
                <a:ea typeface="Fira Sans"/>
                <a:cs typeface="Fira Sans"/>
                <a:sym typeface="Fira Sans"/>
              </a:rPr>
              <a:t> </a:t>
            </a:r>
            <a:r>
              <a:rPr lang="en-US" sz="2904">
                <a:solidFill>
                  <a:srgbClr val="D7FDFF"/>
                </a:solidFill>
                <a:latin typeface="Fira Sans"/>
                <a:ea typeface="Fira Sans"/>
                <a:cs typeface="Fira Sans"/>
                <a:sym typeface="Fira Sans"/>
              </a:rPr>
              <a:t>Measures the total mass of the molecule.</a:t>
            </a:r>
          </a:p>
          <a:p>
            <a:pPr algn="just" marL="627155" indent="-313577" lvl="1">
              <a:lnSpc>
                <a:spcPts val="4066"/>
              </a:lnSpc>
              <a:buFont typeface="Arial"/>
              <a:buChar char="•"/>
            </a:pPr>
            <a:r>
              <a:rPr lang="en-US" sz="2904">
                <a:solidFill>
                  <a:srgbClr val="D7FDFF"/>
                </a:solidFill>
                <a:latin typeface="Fira Sans"/>
                <a:ea typeface="Fira Sans"/>
                <a:cs typeface="Fira Sans"/>
                <a:sym typeface="Fira Sans"/>
              </a:rPr>
              <a:t> </a:t>
            </a:r>
            <a:r>
              <a:rPr lang="en-US" sz="2904">
                <a:solidFill>
                  <a:srgbClr val="D7FDFF"/>
                </a:solidFill>
                <a:latin typeface="Fira Sans"/>
                <a:ea typeface="Fira Sans"/>
                <a:cs typeface="Fira Sans"/>
                <a:sym typeface="Fira Sans"/>
              </a:rPr>
              <a:t>Larger molecules often have more functional groups, increasing biological   activity.</a:t>
            </a:r>
          </a:p>
          <a:p>
            <a:pPr algn="just" marL="627155" indent="-313577" lvl="1">
              <a:lnSpc>
                <a:spcPts val="4066"/>
              </a:lnSpc>
              <a:buFont typeface="Arial"/>
              <a:buChar char="•"/>
            </a:pPr>
            <a:r>
              <a:rPr lang="en-US" sz="2904">
                <a:solidFill>
                  <a:srgbClr val="D7FDFF"/>
                </a:solidFill>
                <a:latin typeface="Fira Sans"/>
                <a:ea typeface="Fira Sans"/>
                <a:cs typeface="Fira Sans"/>
                <a:sym typeface="Fira Sans"/>
              </a:rPr>
              <a:t> </a:t>
            </a:r>
            <a:r>
              <a:rPr lang="en-US" sz="2904">
                <a:solidFill>
                  <a:srgbClr val="D7FDFF"/>
                </a:solidFill>
                <a:latin typeface="Fira Sans"/>
                <a:ea typeface="Fira Sans"/>
                <a:cs typeface="Fira Sans"/>
                <a:sym typeface="Fira Sans"/>
              </a:rPr>
              <a:t>Relation to mutagenicity:</a:t>
            </a:r>
          </a:p>
          <a:p>
            <a:pPr algn="just" marL="1254310" indent="-418103" lvl="2">
              <a:lnSpc>
                <a:spcPts val="4066"/>
              </a:lnSpc>
              <a:buFont typeface="Arial"/>
              <a:buChar char="⚬"/>
            </a:pPr>
            <a:r>
              <a:rPr lang="en-US" sz="2904">
                <a:solidFill>
                  <a:srgbClr val="D7FDFF"/>
                </a:solidFill>
                <a:latin typeface="Fira Sans"/>
                <a:ea typeface="Fira Sans"/>
                <a:cs typeface="Fira Sans"/>
                <a:sym typeface="Fira Sans"/>
              </a:rPr>
              <a:t>Higher molecular weight may correlate with higher mutagenic potential, especially in aromatic compounds that intercalate DNA.</a:t>
            </a:r>
          </a:p>
          <a:p>
            <a:pPr algn="just">
              <a:lnSpc>
                <a:spcPts val="406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268600" y="5076825"/>
            <a:ext cx="13212542" cy="3262297"/>
          </a:xfrm>
          <a:prstGeom prst="rect">
            <a:avLst/>
          </a:prstGeom>
        </p:spPr>
        <p:txBody>
          <a:bodyPr anchor="t" rtlCol="false" tIns="0" lIns="0" bIns="0" rIns="0">
            <a:spAutoFit/>
          </a:bodyPr>
          <a:lstStyle/>
          <a:p>
            <a:pPr algn="just">
              <a:lnSpc>
                <a:spcPts val="4314"/>
              </a:lnSpc>
            </a:pPr>
            <a:r>
              <a:rPr lang="en-US" sz="3081" b="true">
                <a:solidFill>
                  <a:srgbClr val="0067C7"/>
                </a:solidFill>
                <a:latin typeface="Fira Sans Bold"/>
                <a:ea typeface="Fira Sans Bold"/>
                <a:cs typeface="Fira Sans Bold"/>
                <a:sym typeface="Fira Sans Bold"/>
              </a:rPr>
              <a:t> 4.  Number of Valence Electrons</a:t>
            </a:r>
          </a:p>
          <a:p>
            <a:pPr algn="just" marL="665319" indent="-332659" lvl="1">
              <a:lnSpc>
                <a:spcPts val="4314"/>
              </a:lnSpc>
              <a:buFont typeface="Arial"/>
              <a:buChar char="•"/>
            </a:pPr>
            <a:r>
              <a:rPr lang="en-US" sz="3081">
                <a:solidFill>
                  <a:srgbClr val="D7FDFF"/>
                </a:solidFill>
                <a:latin typeface="Fira Sans"/>
                <a:ea typeface="Fira Sans"/>
                <a:cs typeface="Fira Sans"/>
                <a:sym typeface="Fira Sans"/>
              </a:rPr>
              <a:t>Determines reactivity of a molecule.</a:t>
            </a:r>
          </a:p>
          <a:p>
            <a:pPr algn="just" marL="665319" indent="-332659" lvl="1">
              <a:lnSpc>
                <a:spcPts val="4314"/>
              </a:lnSpc>
              <a:buFont typeface="Arial"/>
              <a:buChar char="•"/>
            </a:pPr>
            <a:r>
              <a:rPr lang="en-US" sz="3081">
                <a:solidFill>
                  <a:srgbClr val="D7FDFF"/>
                </a:solidFill>
                <a:latin typeface="Fira Sans"/>
                <a:ea typeface="Fira Sans"/>
                <a:cs typeface="Fira Sans"/>
                <a:sym typeface="Fira Sans"/>
              </a:rPr>
              <a:t>Relation to mutagenicity:</a:t>
            </a:r>
          </a:p>
          <a:p>
            <a:pPr algn="just" marL="1330637" indent="-443546" lvl="2">
              <a:lnSpc>
                <a:spcPts val="4314"/>
              </a:lnSpc>
              <a:buFont typeface="Arial"/>
              <a:buChar char="⚬"/>
            </a:pPr>
            <a:r>
              <a:rPr lang="en-US" sz="3081">
                <a:solidFill>
                  <a:srgbClr val="D7FDFF"/>
                </a:solidFill>
                <a:latin typeface="Fira Sans"/>
                <a:ea typeface="Fira Sans"/>
                <a:cs typeface="Fira Sans"/>
                <a:sym typeface="Fira Sans"/>
              </a:rPr>
              <a:t>Reactive molecules may form electrophilic species that bind to DNA, causing mutations.</a:t>
            </a:r>
          </a:p>
          <a:p>
            <a:pPr algn="just">
              <a:lnSpc>
                <a:spcPts val="4314"/>
              </a:lnSpc>
            </a:pPr>
          </a:p>
        </p:txBody>
      </p:sp>
      <p:sp>
        <p:nvSpPr>
          <p:cNvPr name="TextBox 8" id="8"/>
          <p:cNvSpPr txBox="true"/>
          <p:nvPr/>
        </p:nvSpPr>
        <p:spPr>
          <a:xfrm rot="0">
            <a:off x="742379" y="589959"/>
            <a:ext cx="13586428" cy="4345602"/>
          </a:xfrm>
          <a:prstGeom prst="rect">
            <a:avLst/>
          </a:prstGeom>
        </p:spPr>
        <p:txBody>
          <a:bodyPr anchor="t" rtlCol="false" tIns="0" lIns="0" bIns="0" rIns="0">
            <a:spAutoFit/>
          </a:bodyPr>
          <a:lstStyle/>
          <a:p>
            <a:pPr algn="just">
              <a:lnSpc>
                <a:spcPts val="4306"/>
              </a:lnSpc>
            </a:pPr>
            <a:r>
              <a:rPr lang="en-US" sz="3075" b="true">
                <a:solidFill>
                  <a:srgbClr val="0067C7"/>
                </a:solidFill>
                <a:latin typeface="Fira Sans Bold"/>
                <a:ea typeface="Fira Sans Bold"/>
                <a:cs typeface="Fira Sans Bold"/>
                <a:sym typeface="Fira Sans Bold"/>
              </a:rPr>
              <a:t> 3.  Balaban J Index</a:t>
            </a:r>
          </a:p>
          <a:p>
            <a:pPr algn="just" marL="664078" indent="-332039" lvl="1">
              <a:lnSpc>
                <a:spcPts val="4306"/>
              </a:lnSpc>
              <a:buFont typeface="Arial"/>
              <a:buChar char="•"/>
            </a:pPr>
            <a:r>
              <a:rPr lang="en-US" sz="3075">
                <a:solidFill>
                  <a:srgbClr val="D7FDFF"/>
                </a:solidFill>
                <a:latin typeface="Fira Sans"/>
                <a:ea typeface="Fira Sans"/>
                <a:cs typeface="Fira Sans"/>
                <a:sym typeface="Fira Sans"/>
              </a:rPr>
              <a:t>A topological d</a:t>
            </a:r>
            <a:r>
              <a:rPr lang="en-US" sz="3075">
                <a:solidFill>
                  <a:srgbClr val="D7FDFF"/>
                </a:solidFill>
                <a:latin typeface="Fira Sans"/>
                <a:ea typeface="Fira Sans"/>
                <a:cs typeface="Fira Sans"/>
                <a:sym typeface="Fira Sans"/>
              </a:rPr>
              <a:t>escriptor capturing molecular connectivity</a:t>
            </a:r>
            <a:r>
              <a:rPr lang="en-US" sz="3075">
                <a:solidFill>
                  <a:srgbClr val="D7FDFF"/>
                </a:solidFill>
                <a:latin typeface="Fira Sans"/>
                <a:ea typeface="Fira Sans"/>
                <a:cs typeface="Fira Sans"/>
                <a:sym typeface="Fira Sans"/>
              </a:rPr>
              <a:t> </a:t>
            </a:r>
            <a:r>
              <a:rPr lang="en-US" sz="3075">
                <a:solidFill>
                  <a:srgbClr val="D7FDFF"/>
                </a:solidFill>
                <a:latin typeface="Fira Sans"/>
                <a:ea typeface="Fira Sans"/>
                <a:cs typeface="Fira Sans"/>
                <a:sym typeface="Fira Sans"/>
              </a:rPr>
              <a:t>and branching.</a:t>
            </a:r>
          </a:p>
          <a:p>
            <a:pPr algn="just" marL="664078" indent="-332039" lvl="1">
              <a:lnSpc>
                <a:spcPts val="4306"/>
              </a:lnSpc>
              <a:buFont typeface="Arial"/>
              <a:buChar char="•"/>
            </a:pPr>
            <a:r>
              <a:rPr lang="en-US" sz="3075">
                <a:solidFill>
                  <a:srgbClr val="D7FDFF"/>
                </a:solidFill>
                <a:latin typeface="Fira Sans"/>
                <a:ea typeface="Fira Sans"/>
                <a:cs typeface="Fira Sans"/>
                <a:sym typeface="Fira Sans"/>
              </a:rPr>
              <a:t>Related to molecular shape and complexity.</a:t>
            </a:r>
          </a:p>
          <a:p>
            <a:pPr algn="just" marL="664078" indent="-332039" lvl="1">
              <a:lnSpc>
                <a:spcPts val="4306"/>
              </a:lnSpc>
              <a:buFont typeface="Arial"/>
              <a:buChar char="•"/>
            </a:pPr>
            <a:r>
              <a:rPr lang="en-US" sz="3075">
                <a:solidFill>
                  <a:srgbClr val="D7FDFF"/>
                </a:solidFill>
                <a:latin typeface="Fira Sans"/>
                <a:ea typeface="Fira Sans"/>
                <a:cs typeface="Fira Sans"/>
                <a:sym typeface="Fira Sans"/>
              </a:rPr>
              <a:t>Relation to mutagenicity:</a:t>
            </a:r>
          </a:p>
          <a:p>
            <a:pPr algn="just" marL="1328156" indent="-442719" lvl="2">
              <a:lnSpc>
                <a:spcPts val="4306"/>
              </a:lnSpc>
              <a:buFont typeface="Arial"/>
              <a:buChar char="⚬"/>
            </a:pPr>
            <a:r>
              <a:rPr lang="en-US" sz="3075">
                <a:solidFill>
                  <a:srgbClr val="D7FDFF"/>
                </a:solidFill>
                <a:latin typeface="Fira Sans"/>
                <a:ea typeface="Fira Sans"/>
                <a:cs typeface="Fira Sans"/>
                <a:sym typeface="Fira Sans"/>
              </a:rPr>
              <a:t>Higher values might indicate more complex structures that interact with DNA, potentially increasing mutagenicity.</a:t>
            </a:r>
          </a:p>
          <a:p>
            <a:pPr algn="just">
              <a:lnSpc>
                <a:spcPts val="430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91074" y="1654558"/>
            <a:ext cx="12134545" cy="7326945"/>
          </a:xfrm>
          <a:prstGeom prst="rect">
            <a:avLst/>
          </a:prstGeom>
        </p:spPr>
        <p:txBody>
          <a:bodyPr anchor="t" rtlCol="false" tIns="0" lIns="0" bIns="0" rIns="0">
            <a:spAutoFit/>
          </a:bodyPr>
          <a:lstStyle/>
          <a:p>
            <a:pPr algn="l" marL="695185" indent="-347592" lvl="1">
              <a:lnSpc>
                <a:spcPts val="4507"/>
              </a:lnSpc>
              <a:buFont typeface="Arial"/>
              <a:buChar char="•"/>
            </a:pPr>
            <a:r>
              <a:rPr lang="en-US" b="true" sz="3219">
                <a:solidFill>
                  <a:srgbClr val="D7FDFF"/>
                </a:solidFill>
                <a:latin typeface="Fira Sans Bold"/>
                <a:ea typeface="Fira Sans Bold"/>
                <a:cs typeface="Fira Sans Bold"/>
                <a:sym typeface="Fira Sans Bold"/>
              </a:rPr>
              <a:t>1. Data Collection &amp; Preprocessing:</a:t>
            </a:r>
          </a:p>
          <a:p>
            <a:pPr algn="l" marL="1390369" indent="-463456" lvl="2">
              <a:lnSpc>
                <a:spcPts val="4507"/>
              </a:lnSpc>
              <a:buFont typeface="Arial"/>
              <a:buChar char="⚬"/>
            </a:pPr>
            <a:r>
              <a:rPr lang="en-US" sz="3219">
                <a:solidFill>
                  <a:srgbClr val="D7FDFF"/>
                </a:solidFill>
                <a:latin typeface="Fira Sans"/>
                <a:ea typeface="Fira Sans"/>
                <a:cs typeface="Fira Sans"/>
                <a:sym typeface="Fira Sans"/>
              </a:rPr>
              <a:t>Dataset contains molecular descriptors (TPSA, MolWt, etc.) and binary labels (mutagenic: 1, non-mutagenic: 0).</a:t>
            </a:r>
          </a:p>
          <a:p>
            <a:pPr algn="l" marL="1390369" indent="-463456" lvl="2">
              <a:lnSpc>
                <a:spcPts val="4507"/>
              </a:lnSpc>
              <a:buFont typeface="Arial"/>
              <a:buChar char="⚬"/>
            </a:pPr>
            <a:r>
              <a:rPr lang="en-US" sz="3219">
                <a:solidFill>
                  <a:srgbClr val="D7FDFF"/>
                </a:solidFill>
                <a:latin typeface="Fira Sans"/>
                <a:ea typeface="Fira Sans"/>
                <a:cs typeface="Fira Sans"/>
                <a:sym typeface="Fira Sans"/>
              </a:rPr>
              <a:t>Dropped irrelevant columns (Id, CAS, SMILES, etc.).</a:t>
            </a:r>
          </a:p>
          <a:p>
            <a:pPr algn="l" marL="1390369" indent="-463456" lvl="2">
              <a:lnSpc>
                <a:spcPts val="4507"/>
              </a:lnSpc>
              <a:buFont typeface="Arial"/>
              <a:buChar char="⚬"/>
            </a:pPr>
            <a:r>
              <a:rPr lang="en-US" sz="3219">
                <a:solidFill>
                  <a:srgbClr val="D7FDFF"/>
                </a:solidFill>
                <a:latin typeface="Fira Sans"/>
                <a:ea typeface="Fira Sans"/>
                <a:cs typeface="Fira Sans"/>
                <a:sym typeface="Fira Sans"/>
              </a:rPr>
              <a:t>Scaled features using StandardScaler to normalize numerical values.</a:t>
            </a:r>
          </a:p>
          <a:p>
            <a:pPr algn="l" marL="695185" indent="-347592" lvl="1">
              <a:lnSpc>
                <a:spcPts val="4507"/>
              </a:lnSpc>
              <a:buFont typeface="Arial"/>
              <a:buChar char="•"/>
            </a:pPr>
            <a:r>
              <a:rPr lang="en-US" b="true" sz="3219">
                <a:solidFill>
                  <a:srgbClr val="D7FDFF"/>
                </a:solidFill>
                <a:latin typeface="Fira Sans Bold"/>
                <a:ea typeface="Fira Sans Bold"/>
                <a:cs typeface="Fira Sans Bold"/>
                <a:sym typeface="Fira Sans Bold"/>
              </a:rPr>
              <a:t>2. Model Selection:</a:t>
            </a:r>
          </a:p>
          <a:p>
            <a:pPr algn="l" marL="1390369" indent="-463456" lvl="2">
              <a:lnSpc>
                <a:spcPts val="4507"/>
              </a:lnSpc>
              <a:buFont typeface="Arial"/>
              <a:buChar char="⚬"/>
            </a:pPr>
            <a:r>
              <a:rPr lang="en-US" sz="3219">
                <a:solidFill>
                  <a:srgbClr val="D7FDFF"/>
                </a:solidFill>
                <a:latin typeface="Fira Sans"/>
                <a:ea typeface="Fira Sans"/>
                <a:cs typeface="Fira Sans"/>
                <a:sym typeface="Fira Sans"/>
              </a:rPr>
              <a:t>Chose k-Nearest Neighbors (kNN) for classification.</a:t>
            </a:r>
          </a:p>
          <a:p>
            <a:pPr algn="l" marL="1390369" indent="-463456" lvl="2">
              <a:lnSpc>
                <a:spcPts val="4507"/>
              </a:lnSpc>
              <a:buFont typeface="Arial"/>
              <a:buChar char="⚬"/>
            </a:pPr>
            <a:r>
              <a:rPr lang="en-US" sz="3219">
                <a:solidFill>
                  <a:srgbClr val="D7FDFF"/>
                </a:solidFill>
                <a:latin typeface="Fira Sans"/>
                <a:ea typeface="Fira Sans"/>
                <a:cs typeface="Fira Sans"/>
                <a:sym typeface="Fira Sans"/>
              </a:rPr>
              <a:t>Justification: Simple, interpretable, effective for chemical data.</a:t>
            </a:r>
          </a:p>
          <a:p>
            <a:pPr algn="l" marL="695185" indent="-347592" lvl="1">
              <a:lnSpc>
                <a:spcPts val="4507"/>
              </a:lnSpc>
              <a:buFont typeface="Arial"/>
              <a:buChar char="•"/>
            </a:pPr>
            <a:r>
              <a:rPr lang="en-US" b="true" sz="3219">
                <a:solidFill>
                  <a:srgbClr val="D7FDFF"/>
                </a:solidFill>
                <a:latin typeface="Fira Sans Bold"/>
                <a:ea typeface="Fira Sans Bold"/>
                <a:cs typeface="Fira Sans Bold"/>
                <a:sym typeface="Fira Sans Bold"/>
              </a:rPr>
              <a:t>3. Data Splitting:</a:t>
            </a:r>
          </a:p>
          <a:p>
            <a:pPr algn="l" marL="1390369" indent="-463456" lvl="2">
              <a:lnSpc>
                <a:spcPts val="4507"/>
              </a:lnSpc>
              <a:buFont typeface="Arial"/>
              <a:buChar char="⚬"/>
            </a:pPr>
            <a:r>
              <a:rPr lang="en-US" sz="3219">
                <a:solidFill>
                  <a:srgbClr val="D7FDFF"/>
                </a:solidFill>
                <a:latin typeface="Fira Sans"/>
                <a:ea typeface="Fira Sans"/>
                <a:cs typeface="Fira Sans"/>
                <a:sym typeface="Fira Sans"/>
              </a:rPr>
              <a:t>80% training, 20% test split.</a:t>
            </a:r>
          </a:p>
          <a:p>
            <a:pPr algn="l" marL="1390369" indent="-463456" lvl="2">
              <a:lnSpc>
                <a:spcPts val="4507"/>
              </a:lnSpc>
              <a:buFont typeface="Arial"/>
              <a:buChar char="⚬"/>
            </a:pPr>
            <a:r>
              <a:rPr lang="en-US" sz="3219">
                <a:solidFill>
                  <a:srgbClr val="D7FDFF"/>
                </a:solidFill>
                <a:latin typeface="Fira Sans"/>
                <a:ea typeface="Fira Sans"/>
                <a:cs typeface="Fira Sans"/>
                <a:sym typeface="Fira Sans"/>
              </a:rPr>
              <a:t>Used stratification to maintain class distribution.</a:t>
            </a:r>
          </a:p>
        </p:txBody>
      </p:sp>
      <p:sp>
        <p:nvSpPr>
          <p:cNvPr name="TextBox 4" id="4"/>
          <p:cNvSpPr txBox="true"/>
          <p:nvPr/>
        </p:nvSpPr>
        <p:spPr>
          <a:xfrm rot="0">
            <a:off x="3576043" y="329304"/>
            <a:ext cx="8940537" cy="1184105"/>
          </a:xfrm>
          <a:prstGeom prst="rect">
            <a:avLst/>
          </a:prstGeom>
        </p:spPr>
        <p:txBody>
          <a:bodyPr anchor="t" rtlCol="false" tIns="0" lIns="0" bIns="0" rIns="0">
            <a:spAutoFit/>
          </a:bodyPr>
          <a:lstStyle/>
          <a:p>
            <a:pPr algn="l">
              <a:lnSpc>
                <a:spcPts val="8691"/>
              </a:lnSpc>
              <a:spcBef>
                <a:spcPct val="0"/>
              </a:spcBef>
            </a:pPr>
            <a:r>
              <a:rPr lang="en-US" sz="6208" b="true">
                <a:solidFill>
                  <a:srgbClr val="CB6CE6"/>
                </a:solidFill>
                <a:latin typeface="Alegreya Sans SC Bold"/>
                <a:ea typeface="Alegreya Sans SC Bold"/>
                <a:cs typeface="Alegreya Sans SC Bold"/>
                <a:sym typeface="Alegreya Sans SC Bold"/>
              </a:rPr>
              <a:t>Methodology</a:t>
            </a:r>
            <a:r>
              <a:rPr lang="en-US" sz="6208" b="true">
                <a:solidFill>
                  <a:srgbClr val="D7FDFF"/>
                </a:solidFill>
                <a:latin typeface="Alegreya Sans SC Bold"/>
                <a:ea typeface="Alegreya Sans SC Bold"/>
                <a:cs typeface="Alegreya Sans SC Bold"/>
                <a:sym typeface="Alegreya Sans SC Bold"/>
              </a:rPr>
              <a:t>:</a:t>
            </a:r>
          </a:p>
        </p:txBody>
      </p:sp>
      <p:sp>
        <p:nvSpPr>
          <p:cNvPr name="Freeform 5" id="5">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false" rot="0">
            <a:off x="14960838" y="2114073"/>
            <a:ext cx="6538053" cy="6538053"/>
          </a:xfrm>
          <a:custGeom>
            <a:avLst/>
            <a:gdLst/>
            <a:ahLst/>
            <a:cxnLst/>
            <a:rect r="r" b="b" t="t" l="l"/>
            <a:pathLst>
              <a:path h="6538053" w="6538053">
                <a:moveTo>
                  <a:pt x="0" y="0"/>
                </a:moveTo>
                <a:lnTo>
                  <a:pt x="6538054" y="0"/>
                </a:lnTo>
                <a:lnTo>
                  <a:pt x="6538054"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189268" y="2370579"/>
            <a:ext cx="13730456" cy="6168099"/>
          </a:xfrm>
          <a:prstGeom prst="rect">
            <a:avLst/>
          </a:prstGeom>
        </p:spPr>
        <p:txBody>
          <a:bodyPr anchor="t" rtlCol="false" tIns="0" lIns="0" bIns="0" rIns="0">
            <a:spAutoFit/>
          </a:bodyPr>
          <a:lstStyle/>
          <a:p>
            <a:pPr algn="just" marL="682556" indent="-341278" lvl="1">
              <a:lnSpc>
                <a:spcPts val="4426"/>
              </a:lnSpc>
              <a:buFont typeface="Arial"/>
              <a:buChar char="•"/>
            </a:pPr>
            <a:r>
              <a:rPr lang="en-US" sz="3161">
                <a:solidFill>
                  <a:srgbClr val="D7FDFF"/>
                </a:solidFill>
                <a:latin typeface="Fira Sans"/>
                <a:ea typeface="Fira Sans"/>
                <a:cs typeface="Fira Sans"/>
                <a:sym typeface="Fira Sans"/>
              </a:rPr>
              <a:t>Goal: Find the best k value for kNN to balance bias-variance tradeoff.</a:t>
            </a:r>
          </a:p>
          <a:p>
            <a:pPr algn="just" marL="682556" indent="-341278" lvl="1">
              <a:lnSpc>
                <a:spcPts val="4426"/>
              </a:lnSpc>
              <a:buFont typeface="Arial"/>
              <a:buChar char="•"/>
            </a:pPr>
            <a:r>
              <a:rPr lang="en-US" sz="3161">
                <a:solidFill>
                  <a:srgbClr val="D7FDFF"/>
                </a:solidFill>
                <a:latin typeface="Fira Sans"/>
                <a:ea typeface="Fira Sans"/>
                <a:cs typeface="Fira Sans"/>
                <a:sym typeface="Fira Sans"/>
              </a:rPr>
              <a:t>Method:</a:t>
            </a:r>
          </a:p>
          <a:p>
            <a:pPr algn="just">
              <a:lnSpc>
                <a:spcPts val="4426"/>
              </a:lnSpc>
            </a:pPr>
            <a:r>
              <a:rPr lang="en-US" sz="3161">
                <a:solidFill>
                  <a:srgbClr val="D7FDFF"/>
                </a:solidFill>
                <a:latin typeface="Fira Sans"/>
                <a:ea typeface="Fira Sans"/>
                <a:cs typeface="Fira Sans"/>
                <a:sym typeface="Fira Sans"/>
              </a:rPr>
              <a:t>        </a:t>
            </a:r>
            <a:r>
              <a:rPr lang="en-US" sz="3161">
                <a:solidFill>
                  <a:srgbClr val="D7FDFF"/>
                </a:solidFill>
                <a:latin typeface="Fira Sans"/>
                <a:ea typeface="Fira Sans"/>
                <a:cs typeface="Fira Sans"/>
                <a:sym typeface="Fira Sans"/>
              </a:rPr>
              <a:t>Used GridSearchCV with 5-fold cross-validation.</a:t>
            </a:r>
          </a:p>
          <a:p>
            <a:pPr algn="just">
              <a:lnSpc>
                <a:spcPts val="4426"/>
              </a:lnSpc>
            </a:pPr>
            <a:r>
              <a:rPr lang="en-US" sz="3161">
                <a:solidFill>
                  <a:srgbClr val="D7FDFF"/>
                </a:solidFill>
                <a:latin typeface="Fira Sans"/>
                <a:ea typeface="Fira Sans"/>
                <a:cs typeface="Fira Sans"/>
                <a:sym typeface="Fira Sans"/>
              </a:rPr>
              <a:t>        </a:t>
            </a:r>
            <a:r>
              <a:rPr lang="en-US" sz="3161">
                <a:solidFill>
                  <a:srgbClr val="D7FDFF"/>
                </a:solidFill>
                <a:latin typeface="Fira Sans"/>
                <a:ea typeface="Fira Sans"/>
                <a:cs typeface="Fira Sans"/>
                <a:sym typeface="Fira Sans"/>
              </a:rPr>
              <a:t>Tuned k in range 1 to 25.</a:t>
            </a:r>
          </a:p>
          <a:p>
            <a:pPr algn="just">
              <a:lnSpc>
                <a:spcPts val="4426"/>
              </a:lnSpc>
            </a:pPr>
            <a:r>
              <a:rPr lang="en-US" sz="3161">
                <a:solidFill>
                  <a:srgbClr val="D7FDFF"/>
                </a:solidFill>
                <a:latin typeface="Fira Sans"/>
                <a:ea typeface="Fira Sans"/>
                <a:cs typeface="Fira Sans"/>
                <a:sym typeface="Fira Sans"/>
              </a:rPr>
              <a:t>        </a:t>
            </a:r>
            <a:r>
              <a:rPr lang="en-US" sz="3161">
                <a:solidFill>
                  <a:srgbClr val="D7FDFF"/>
                </a:solidFill>
                <a:latin typeface="Fira Sans"/>
                <a:ea typeface="Fira Sans"/>
                <a:cs typeface="Fira Sans"/>
                <a:sym typeface="Fira Sans"/>
              </a:rPr>
              <a:t>Scoring metric: F1-score (balances precision &amp; recall).</a:t>
            </a:r>
          </a:p>
          <a:p>
            <a:pPr algn="just" marL="682556" indent="-341278" lvl="1">
              <a:lnSpc>
                <a:spcPts val="4426"/>
              </a:lnSpc>
              <a:buFont typeface="Arial"/>
              <a:buChar char="•"/>
            </a:pPr>
            <a:r>
              <a:rPr lang="en-US" sz="3161">
                <a:solidFill>
                  <a:srgbClr val="D7FDFF"/>
                </a:solidFill>
                <a:latin typeface="Fira Sans"/>
                <a:ea typeface="Fira Sans"/>
                <a:cs typeface="Fira Sans"/>
                <a:sym typeface="Fira Sans"/>
              </a:rPr>
              <a:t>Result:</a:t>
            </a:r>
          </a:p>
          <a:p>
            <a:pPr algn="just">
              <a:lnSpc>
                <a:spcPts val="4426"/>
              </a:lnSpc>
            </a:pPr>
            <a:r>
              <a:rPr lang="en-US" sz="3161">
                <a:solidFill>
                  <a:srgbClr val="D7FDFF"/>
                </a:solidFill>
                <a:latin typeface="Fira Sans"/>
                <a:ea typeface="Fira Sans"/>
                <a:cs typeface="Fira Sans"/>
                <a:sym typeface="Fira Sans"/>
              </a:rPr>
              <a:t>        </a:t>
            </a:r>
            <a:r>
              <a:rPr lang="en-US" sz="3161">
                <a:solidFill>
                  <a:srgbClr val="D7FDFF"/>
                </a:solidFill>
                <a:latin typeface="Fira Sans"/>
                <a:ea typeface="Fira Sans"/>
                <a:cs typeface="Fira Sans"/>
                <a:sym typeface="Fira Sans"/>
              </a:rPr>
              <a:t>Optimal - k = 13 was selected.</a:t>
            </a:r>
          </a:p>
          <a:p>
            <a:pPr algn="just" marL="682556" indent="-341278" lvl="1">
              <a:lnSpc>
                <a:spcPts val="4426"/>
              </a:lnSpc>
              <a:buFont typeface="Arial"/>
              <a:buChar char="•"/>
            </a:pPr>
            <a:r>
              <a:rPr lang="en-US" sz="3161">
                <a:solidFill>
                  <a:srgbClr val="D7FDFF"/>
                </a:solidFill>
                <a:latin typeface="Fira Sans"/>
                <a:ea typeface="Fira Sans"/>
                <a:cs typeface="Fira Sans"/>
                <a:sym typeface="Fira Sans"/>
              </a:rPr>
              <a:t>Techniques Used:</a:t>
            </a:r>
          </a:p>
          <a:p>
            <a:pPr algn="just">
              <a:lnSpc>
                <a:spcPts val="4426"/>
              </a:lnSpc>
            </a:pPr>
            <a:r>
              <a:rPr lang="en-US" sz="3161">
                <a:solidFill>
                  <a:srgbClr val="D7FDFF"/>
                </a:solidFill>
                <a:latin typeface="Fira Sans"/>
                <a:ea typeface="Fira Sans"/>
                <a:cs typeface="Fira Sans"/>
                <a:sym typeface="Fira Sans"/>
              </a:rPr>
              <a:t>         </a:t>
            </a:r>
            <a:r>
              <a:rPr lang="en-US" sz="3161">
                <a:solidFill>
                  <a:srgbClr val="D7FDFF"/>
                </a:solidFill>
                <a:latin typeface="Fira Sans"/>
                <a:ea typeface="Fira Sans"/>
                <a:cs typeface="Fira Sans"/>
                <a:sym typeface="Fira Sans"/>
              </a:rPr>
              <a:t>Correlation Analysis: Removed highly correlated features.</a:t>
            </a:r>
          </a:p>
          <a:p>
            <a:pPr algn="just">
              <a:lnSpc>
                <a:spcPts val="4426"/>
              </a:lnSpc>
            </a:pPr>
            <a:r>
              <a:rPr lang="en-US" sz="3161">
                <a:solidFill>
                  <a:srgbClr val="D7FDFF"/>
                </a:solidFill>
                <a:latin typeface="Fira Sans"/>
                <a:ea typeface="Fira Sans"/>
                <a:cs typeface="Fira Sans"/>
                <a:sym typeface="Fira Sans"/>
              </a:rPr>
              <a:t>         SelectKBest (ANOVA F-test): Selected top features based on statistical  </a:t>
            </a:r>
          </a:p>
          <a:p>
            <a:pPr algn="just">
              <a:lnSpc>
                <a:spcPts val="4426"/>
              </a:lnSpc>
              <a:spcBef>
                <a:spcPct val="0"/>
              </a:spcBef>
            </a:pPr>
            <a:r>
              <a:rPr lang="en-US" sz="3161">
                <a:solidFill>
                  <a:srgbClr val="D7FDFF"/>
                </a:solidFill>
                <a:latin typeface="Fira Sans"/>
                <a:ea typeface="Fira Sans"/>
                <a:cs typeface="Fira Sans"/>
                <a:sym typeface="Fira Sans"/>
              </a:rPr>
              <a:t>         signifinance.               </a:t>
            </a:r>
          </a:p>
        </p:txBody>
      </p:sp>
      <p:sp>
        <p:nvSpPr>
          <p:cNvPr name="TextBox 3" id="3"/>
          <p:cNvSpPr txBox="true"/>
          <p:nvPr/>
        </p:nvSpPr>
        <p:spPr>
          <a:xfrm rot="0">
            <a:off x="3189268" y="-6714"/>
            <a:ext cx="11879639" cy="2208803"/>
          </a:xfrm>
          <a:prstGeom prst="rect">
            <a:avLst/>
          </a:prstGeom>
        </p:spPr>
        <p:txBody>
          <a:bodyPr anchor="t" rtlCol="false" tIns="0" lIns="0" bIns="0" rIns="0">
            <a:spAutoFit/>
          </a:bodyPr>
          <a:lstStyle/>
          <a:p>
            <a:pPr algn="ctr">
              <a:lnSpc>
                <a:spcPts val="8454"/>
              </a:lnSpc>
              <a:spcBef>
                <a:spcPct val="0"/>
              </a:spcBef>
            </a:pPr>
            <a:r>
              <a:rPr lang="en-US" b="true" sz="6039">
                <a:solidFill>
                  <a:srgbClr val="CB6CE6"/>
                </a:solidFill>
                <a:latin typeface="Alegreya Sans SC Bold"/>
                <a:ea typeface="Alegreya Sans SC Bold"/>
                <a:cs typeface="Alegreya Sans SC Bold"/>
                <a:sym typeface="Alegreya Sans SC Bold"/>
              </a:rPr>
              <a:t>Hyperparameter Optimization and feature selection</a:t>
            </a:r>
          </a:p>
        </p:txBody>
      </p:sp>
      <p:sp>
        <p:nvSpPr>
          <p:cNvPr name="Freeform 4" id="4">
            <a:extLst>
              <a:ext uri="{C183D7F6-B498-43B3-948B-1728B52AA6E4}">
                <adec:decorative xmlns:adec="http://schemas.microsoft.com/office/drawing/2017/decorative" val="1"/>
              </a:ext>
            </a:extLst>
          </p:cNvPr>
          <p:cNvSpPr/>
          <p:nvPr/>
        </p:nvSpPr>
        <p:spPr>
          <a:xfrm flipH="false" flipV="false" rot="0">
            <a:off x="-3068859" y="4028872"/>
            <a:ext cx="6258128" cy="6258128"/>
          </a:xfrm>
          <a:custGeom>
            <a:avLst/>
            <a:gdLst/>
            <a:ahLst/>
            <a:cxnLst/>
            <a:rect r="r" b="b" t="t" l="l"/>
            <a:pathLst>
              <a:path h="6258128" w="6258128">
                <a:moveTo>
                  <a:pt x="0" y="0"/>
                </a:moveTo>
                <a:lnTo>
                  <a:pt x="6258127" y="0"/>
                </a:lnTo>
                <a:lnTo>
                  <a:pt x="6258127" y="6258128"/>
                </a:lnTo>
                <a:lnTo>
                  <a:pt x="0" y="6258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false" rot="-10800000">
            <a:off x="-857631" y="-276172"/>
            <a:ext cx="3772662" cy="4956521"/>
          </a:xfrm>
          <a:custGeom>
            <a:avLst/>
            <a:gdLst/>
            <a:ahLst/>
            <a:cxnLst/>
            <a:rect r="r" b="b" t="t" l="l"/>
            <a:pathLst>
              <a:path h="4956521" w="3772662">
                <a:moveTo>
                  <a:pt x="3772662" y="0"/>
                </a:moveTo>
                <a:lnTo>
                  <a:pt x="0" y="0"/>
                </a:lnTo>
                <a:lnTo>
                  <a:pt x="0" y="4956521"/>
                </a:lnTo>
                <a:lnTo>
                  <a:pt x="3772662" y="4956521"/>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0">
            <a:off x="15551448" y="6691720"/>
            <a:ext cx="2736552" cy="3595280"/>
          </a:xfrm>
          <a:custGeom>
            <a:avLst/>
            <a:gdLst/>
            <a:ahLst/>
            <a:cxnLst/>
            <a:rect r="r" b="b" t="t" l="l"/>
            <a:pathLst>
              <a:path h="3595280" w="2736552">
                <a:moveTo>
                  <a:pt x="2736552" y="0"/>
                </a:moveTo>
                <a:lnTo>
                  <a:pt x="0" y="0"/>
                </a:lnTo>
                <a:lnTo>
                  <a:pt x="0" y="3595280"/>
                </a:lnTo>
                <a:lnTo>
                  <a:pt x="2736552" y="3595280"/>
                </a:lnTo>
                <a:lnTo>
                  <a:pt x="27365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915031" y="2135413"/>
            <a:ext cx="13467968" cy="7781167"/>
          </a:xfrm>
          <a:prstGeom prst="rect">
            <a:avLst/>
          </a:prstGeom>
        </p:spPr>
        <p:txBody>
          <a:bodyPr anchor="t" rtlCol="false" tIns="0" lIns="0" bIns="0" rIns="0">
            <a:spAutoFit/>
          </a:bodyPr>
          <a:lstStyle/>
          <a:p>
            <a:pPr algn="just" marL="735102" indent="-367551" lvl="1">
              <a:lnSpc>
                <a:spcPts val="4766"/>
              </a:lnSpc>
              <a:buFont typeface="Arial"/>
              <a:buChar char="•"/>
            </a:pPr>
            <a:r>
              <a:rPr lang="en-US" b="true" sz="3404">
                <a:solidFill>
                  <a:srgbClr val="D7FDFF"/>
                </a:solidFill>
                <a:latin typeface="Fira Sans Bold"/>
                <a:ea typeface="Fira Sans Bold"/>
                <a:cs typeface="Fira Sans Bold"/>
                <a:sym typeface="Fira Sans Bold"/>
              </a:rPr>
              <a:t>Metrics Used:</a:t>
            </a:r>
          </a:p>
          <a:p>
            <a:pPr algn="just" marL="1470205" indent="-490068" lvl="2">
              <a:lnSpc>
                <a:spcPts val="4766"/>
              </a:lnSpc>
              <a:buFont typeface="Arial"/>
              <a:buChar char="⚬"/>
            </a:pPr>
            <a:r>
              <a:rPr lang="en-US" sz="3404">
                <a:solidFill>
                  <a:srgbClr val="D7FDFF"/>
                </a:solidFill>
                <a:latin typeface="Fira Sans"/>
                <a:ea typeface="Fira Sans"/>
                <a:cs typeface="Fira Sans"/>
                <a:sym typeface="Fira Sans"/>
              </a:rPr>
              <a:t>Accuracy: Measures overall correctness.</a:t>
            </a:r>
          </a:p>
          <a:p>
            <a:pPr algn="just" marL="1470205" indent="-490068" lvl="2">
              <a:lnSpc>
                <a:spcPts val="4766"/>
              </a:lnSpc>
              <a:buFont typeface="Arial"/>
              <a:buChar char="⚬"/>
            </a:pPr>
            <a:r>
              <a:rPr lang="en-US" sz="3404">
                <a:solidFill>
                  <a:srgbClr val="D7FDFF"/>
                </a:solidFill>
                <a:latin typeface="Fira Sans"/>
                <a:ea typeface="Fira Sans"/>
                <a:cs typeface="Fira Sans"/>
                <a:sym typeface="Fira Sans"/>
              </a:rPr>
              <a:t>Precision: How many predicted positives were actually positive?</a:t>
            </a:r>
          </a:p>
          <a:p>
            <a:pPr algn="just" marL="1470205" indent="-490068" lvl="2">
              <a:lnSpc>
                <a:spcPts val="4766"/>
              </a:lnSpc>
              <a:buFont typeface="Arial"/>
              <a:buChar char="⚬"/>
            </a:pPr>
            <a:r>
              <a:rPr lang="en-US" sz="3404">
                <a:solidFill>
                  <a:srgbClr val="D7FDFF"/>
                </a:solidFill>
                <a:latin typeface="Fira Sans"/>
                <a:ea typeface="Fira Sans"/>
                <a:cs typeface="Fira Sans"/>
                <a:sym typeface="Fira Sans"/>
              </a:rPr>
              <a:t>Recall: How many actual positives were correctly predicted?</a:t>
            </a:r>
          </a:p>
          <a:p>
            <a:pPr algn="just" marL="1470205" indent="-490068" lvl="2">
              <a:lnSpc>
                <a:spcPts val="4766"/>
              </a:lnSpc>
              <a:buFont typeface="Arial"/>
              <a:buChar char="⚬"/>
            </a:pPr>
            <a:r>
              <a:rPr lang="en-US" sz="3404">
                <a:solidFill>
                  <a:srgbClr val="D7FDFF"/>
                </a:solidFill>
                <a:latin typeface="Fira Sans"/>
                <a:ea typeface="Fira Sans"/>
                <a:cs typeface="Fira Sans"/>
                <a:sym typeface="Fira Sans"/>
              </a:rPr>
              <a:t>F1-score: Harmonic mean of precision &amp; recall.</a:t>
            </a:r>
          </a:p>
          <a:p>
            <a:pPr algn="just" marL="735102" indent="-367551" lvl="1">
              <a:lnSpc>
                <a:spcPts val="4766"/>
              </a:lnSpc>
              <a:buFont typeface="Arial"/>
              <a:buChar char="•"/>
            </a:pPr>
            <a:r>
              <a:rPr lang="en-US" b="true" sz="3404">
                <a:solidFill>
                  <a:srgbClr val="D7FDFF"/>
                </a:solidFill>
                <a:latin typeface="Fira Sans Bold"/>
                <a:ea typeface="Fira Sans Bold"/>
                <a:cs typeface="Fira Sans Bold"/>
                <a:sym typeface="Fira Sans Bold"/>
              </a:rPr>
              <a:t>Results:</a:t>
            </a:r>
          </a:p>
          <a:p>
            <a:pPr algn="just" marL="1470205" indent="-490068" lvl="2">
              <a:lnSpc>
                <a:spcPts val="4766"/>
              </a:lnSpc>
              <a:buFont typeface="Arial"/>
              <a:buChar char="⚬"/>
            </a:pPr>
            <a:r>
              <a:rPr lang="en-US" sz="3404">
                <a:solidFill>
                  <a:srgbClr val="D7FDFF"/>
                </a:solidFill>
                <a:latin typeface="Fira Sans"/>
                <a:ea typeface="Fira Sans"/>
                <a:cs typeface="Fira Sans"/>
                <a:sym typeface="Fira Sans"/>
              </a:rPr>
              <a:t>Accuracy: 70.77%</a:t>
            </a:r>
          </a:p>
          <a:p>
            <a:pPr algn="just" marL="1470205" indent="-490068" lvl="2">
              <a:lnSpc>
                <a:spcPts val="4766"/>
              </a:lnSpc>
              <a:buFont typeface="Arial"/>
              <a:buChar char="⚬"/>
            </a:pPr>
            <a:r>
              <a:rPr lang="en-US" sz="3404">
                <a:solidFill>
                  <a:srgbClr val="D7FDFF"/>
                </a:solidFill>
                <a:latin typeface="Fira Sans"/>
                <a:ea typeface="Fira Sans"/>
                <a:cs typeface="Fira Sans"/>
                <a:sym typeface="Fira Sans"/>
              </a:rPr>
              <a:t>Precision: 73.32%</a:t>
            </a:r>
          </a:p>
          <a:p>
            <a:pPr algn="just" marL="1470205" indent="-490068" lvl="2">
              <a:lnSpc>
                <a:spcPts val="4766"/>
              </a:lnSpc>
              <a:buFont typeface="Arial"/>
              <a:buChar char="⚬"/>
            </a:pPr>
            <a:r>
              <a:rPr lang="en-US" sz="3404">
                <a:solidFill>
                  <a:srgbClr val="D7FDFF"/>
                </a:solidFill>
                <a:latin typeface="Fira Sans"/>
                <a:ea typeface="Fira Sans"/>
                <a:cs typeface="Fira Sans"/>
                <a:sym typeface="Fira Sans"/>
              </a:rPr>
              <a:t>Recall: 75.69%</a:t>
            </a:r>
          </a:p>
          <a:p>
            <a:pPr algn="just" marL="1470205" indent="-490068" lvl="2">
              <a:lnSpc>
                <a:spcPts val="4766"/>
              </a:lnSpc>
              <a:buFont typeface="Arial"/>
              <a:buChar char="⚬"/>
            </a:pPr>
            <a:r>
              <a:rPr lang="en-US" sz="3404">
                <a:solidFill>
                  <a:srgbClr val="D7FDFF"/>
                </a:solidFill>
                <a:latin typeface="Fira Sans"/>
                <a:ea typeface="Fira Sans"/>
                <a:cs typeface="Fira Sans"/>
                <a:sym typeface="Fira Sans"/>
              </a:rPr>
              <a:t>F1-score: 74.49</a:t>
            </a:r>
          </a:p>
          <a:p>
            <a:pPr algn="just">
              <a:lnSpc>
                <a:spcPts val="4766"/>
              </a:lnSpc>
            </a:pPr>
          </a:p>
          <a:p>
            <a:pPr algn="just">
              <a:lnSpc>
                <a:spcPts val="4766"/>
              </a:lnSpc>
              <a:spcBef>
                <a:spcPct val="0"/>
              </a:spcBef>
            </a:pPr>
          </a:p>
        </p:txBody>
      </p:sp>
      <p:sp>
        <p:nvSpPr>
          <p:cNvPr name="TextBox 3" id="3"/>
          <p:cNvSpPr txBox="true"/>
          <p:nvPr/>
        </p:nvSpPr>
        <p:spPr>
          <a:xfrm rot="0">
            <a:off x="1556793" y="-123817"/>
            <a:ext cx="14810740" cy="1536594"/>
          </a:xfrm>
          <a:prstGeom prst="rect">
            <a:avLst/>
          </a:prstGeom>
        </p:spPr>
        <p:txBody>
          <a:bodyPr anchor="t" rtlCol="false" tIns="0" lIns="0" bIns="0" rIns="0">
            <a:spAutoFit/>
          </a:bodyPr>
          <a:lstStyle/>
          <a:p>
            <a:pPr algn="ctr">
              <a:lnSpc>
                <a:spcPts val="11380"/>
              </a:lnSpc>
              <a:spcBef>
                <a:spcPct val="0"/>
              </a:spcBef>
            </a:pPr>
            <a:r>
              <a:rPr lang="en-US" b="true" sz="8129">
                <a:solidFill>
                  <a:srgbClr val="CB6CE6"/>
                </a:solidFill>
                <a:latin typeface="Alegreya Sans SC Bold"/>
                <a:ea typeface="Alegreya Sans SC Bold"/>
                <a:cs typeface="Alegreya Sans SC Bold"/>
                <a:sym typeface="Alegreya Sans SC Bold"/>
              </a:rPr>
              <a:t>Model Evaluation</a:t>
            </a:r>
          </a:p>
        </p:txBody>
      </p:sp>
      <p:sp>
        <p:nvSpPr>
          <p:cNvPr name="Freeform 4" id="4">
            <a:extLst>
              <a:ext uri="{C183D7F6-B498-43B3-948B-1728B52AA6E4}">
                <adec:decorative xmlns:adec="http://schemas.microsoft.com/office/drawing/2017/decorative" val="1"/>
              </a:ext>
            </a:extLst>
          </p:cNvPr>
          <p:cNvSpPr/>
          <p:nvPr/>
        </p:nvSpPr>
        <p:spPr>
          <a:xfrm flipH="false" flipV="false" rot="0">
            <a:off x="-3068859" y="4028872"/>
            <a:ext cx="6258128" cy="6258128"/>
          </a:xfrm>
          <a:custGeom>
            <a:avLst/>
            <a:gdLst/>
            <a:ahLst/>
            <a:cxnLst/>
            <a:rect r="r" b="b" t="t" l="l"/>
            <a:pathLst>
              <a:path h="6258128" w="6258128">
                <a:moveTo>
                  <a:pt x="0" y="0"/>
                </a:moveTo>
                <a:lnTo>
                  <a:pt x="6258127" y="0"/>
                </a:lnTo>
                <a:lnTo>
                  <a:pt x="6258127" y="6258128"/>
                </a:lnTo>
                <a:lnTo>
                  <a:pt x="0" y="6258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false" rot="-10800000">
            <a:off x="-857631" y="-276172"/>
            <a:ext cx="3772662" cy="4956521"/>
          </a:xfrm>
          <a:custGeom>
            <a:avLst/>
            <a:gdLst/>
            <a:ahLst/>
            <a:cxnLst/>
            <a:rect r="r" b="b" t="t" l="l"/>
            <a:pathLst>
              <a:path h="4956521" w="3772662">
                <a:moveTo>
                  <a:pt x="3772662" y="0"/>
                </a:moveTo>
                <a:lnTo>
                  <a:pt x="0" y="0"/>
                </a:lnTo>
                <a:lnTo>
                  <a:pt x="0" y="4956521"/>
                </a:lnTo>
                <a:lnTo>
                  <a:pt x="3772662" y="4956521"/>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0">
            <a:off x="15551448" y="6691720"/>
            <a:ext cx="2736552" cy="3595280"/>
          </a:xfrm>
          <a:custGeom>
            <a:avLst/>
            <a:gdLst/>
            <a:ahLst/>
            <a:cxnLst/>
            <a:rect r="r" b="b" t="t" l="l"/>
            <a:pathLst>
              <a:path h="3595280" w="2736552">
                <a:moveTo>
                  <a:pt x="2736552" y="0"/>
                </a:moveTo>
                <a:lnTo>
                  <a:pt x="0" y="0"/>
                </a:lnTo>
                <a:lnTo>
                  <a:pt x="0" y="3595280"/>
                </a:lnTo>
                <a:lnTo>
                  <a:pt x="2736552" y="3595280"/>
                </a:lnTo>
                <a:lnTo>
                  <a:pt x="27365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DAGdySYr-7Q</dc:identifier>
  <dcterms:modified xsi:type="dcterms:W3CDTF">2011-08-01T06:04:30Z</dcterms:modified>
  <cp:revision>1</cp:revision>
  <dc:title>winterproject</dc:title>
</cp:coreProperties>
</file>