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Platypi Medium" panose="020B0604020202020204" charset="0"/>
      <p:regular r:id="rId13"/>
    </p:embeddedFont>
    <p:embeddedFont>
      <p:font typeface="Source Serif Pro" panose="02040603050405020204" pitchFamily="18" charset="0"/>
      <p:regular r:id="rId14"/>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638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547574"/>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K-Nearest Neighbors (KNN) Model Analysis</a:t>
            </a:r>
            <a:endParaRPr lang="en-US" sz="4450" dirty="0"/>
          </a:p>
        </p:txBody>
      </p:sp>
      <p:sp>
        <p:nvSpPr>
          <p:cNvPr id="4" name="Text 1"/>
          <p:cNvSpPr/>
          <p:nvPr/>
        </p:nvSpPr>
        <p:spPr>
          <a:xfrm>
            <a:off x="6280190" y="3305294"/>
            <a:ext cx="7556421" cy="1814513"/>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This presentation explores the development and evaluation of a K-Nearest Neighbors (KNN) model for predicting whether a molecule is mutagenic based on its molecular descriptors. We'll delve into the data preprocessing, feature selection, hyperparameter optimization, model performance, and insights gained from the analysis.</a:t>
            </a:r>
            <a:endParaRPr lang="en-US" sz="1750" dirty="0"/>
          </a:p>
        </p:txBody>
      </p:sp>
      <p:sp>
        <p:nvSpPr>
          <p:cNvPr id="5" name="Shape 2"/>
          <p:cNvSpPr/>
          <p:nvPr/>
        </p:nvSpPr>
        <p:spPr>
          <a:xfrm>
            <a:off x="6280190" y="5374958"/>
            <a:ext cx="7556421" cy="1306949"/>
          </a:xfrm>
          <a:prstGeom prst="roundRect">
            <a:avLst>
              <a:gd name="adj" fmla="val 2603"/>
            </a:avLst>
          </a:prstGeom>
          <a:solidFill>
            <a:srgbClr val="F9F7F7"/>
          </a:solidFill>
          <a:ln/>
        </p:spPr>
      </p:sp>
      <p:sp>
        <p:nvSpPr>
          <p:cNvPr id="6" name="Text 3"/>
          <p:cNvSpPr/>
          <p:nvPr/>
        </p:nvSpPr>
        <p:spPr>
          <a:xfrm>
            <a:off x="6507004" y="560177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Apurva</a:t>
            </a:r>
            <a:endParaRPr lang="en-US" sz="2200" dirty="0"/>
          </a:p>
        </p:txBody>
      </p:sp>
      <p:sp>
        <p:nvSpPr>
          <p:cNvPr id="7" name="Text 4"/>
          <p:cNvSpPr/>
          <p:nvPr/>
        </p:nvSpPr>
        <p:spPr>
          <a:xfrm>
            <a:off x="6507004" y="6092190"/>
            <a:ext cx="7102793"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230180</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501622"/>
            <a:ext cx="5670590" cy="708779"/>
          </a:xfrm>
          <a:prstGeom prst="rect">
            <a:avLst/>
          </a:prstGeom>
          <a:noFill/>
          <a:ln/>
        </p:spPr>
        <p:txBody>
          <a:bodyPr wrap="none" lIns="0" tIns="0" rIns="0" bIns="0" rtlCol="0" anchor="t"/>
          <a:lstStyle/>
          <a:p>
            <a:pPr marL="0" indent="0">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Conclusion</a:t>
            </a:r>
            <a:endParaRPr lang="en-US" sz="4450" dirty="0"/>
          </a:p>
        </p:txBody>
      </p:sp>
      <p:sp>
        <p:nvSpPr>
          <p:cNvPr id="4" name="Text 1"/>
          <p:cNvSpPr/>
          <p:nvPr/>
        </p:nvSpPr>
        <p:spPr>
          <a:xfrm>
            <a:off x="793790" y="3550563"/>
            <a:ext cx="7556421" cy="2177415"/>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The KNN model demonstrated strong predictive capability for experimental chemical property classification, achieving an accuracy of 79.6% and an F1 score of 82.24%. Future research could explore alternative classifiers, feature extraction techniques, and hyperparameter tuning to further enhance the model's performance and generalize its predictive capabilities.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358509"/>
            <a:ext cx="5670590" cy="708779"/>
          </a:xfrm>
          <a:prstGeom prst="rect">
            <a:avLst/>
          </a:prstGeom>
          <a:noFill/>
          <a:ln/>
        </p:spPr>
        <p:txBody>
          <a:bodyPr wrap="none" lIns="0" tIns="0" rIns="0" bIns="0" rtlCol="0" anchor="t"/>
          <a:lstStyle/>
          <a:p>
            <a:pPr marL="0" indent="0">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Methodology</a:t>
            </a:r>
            <a:endParaRPr lang="en-US" sz="4450" dirty="0"/>
          </a:p>
        </p:txBody>
      </p:sp>
      <p:sp>
        <p:nvSpPr>
          <p:cNvPr id="3" name="Text 1"/>
          <p:cNvSpPr/>
          <p:nvPr/>
        </p:nvSpPr>
        <p:spPr>
          <a:xfrm>
            <a:off x="793790"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Data Preprocessing</a:t>
            </a:r>
            <a:endParaRPr lang="en-US" sz="2200" dirty="0"/>
          </a:p>
        </p:txBody>
      </p:sp>
      <p:sp>
        <p:nvSpPr>
          <p:cNvPr id="4" name="Text 2"/>
          <p:cNvSpPr/>
          <p:nvPr/>
        </p:nvSpPr>
        <p:spPr>
          <a:xfrm>
            <a:off x="793790"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The dataset underwent a series of preprocessing steps to prepare it for model training. These steps included handling missing values, removing irrelevant columns, and scaling numerical features.</a:t>
            </a:r>
            <a:endParaRPr lang="en-US" sz="1750" dirty="0"/>
          </a:p>
        </p:txBody>
      </p:sp>
      <p:sp>
        <p:nvSpPr>
          <p:cNvPr id="5" name="Text 3"/>
          <p:cNvSpPr/>
          <p:nvPr/>
        </p:nvSpPr>
        <p:spPr>
          <a:xfrm>
            <a:off x="7599521"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Model Training</a:t>
            </a:r>
            <a:endParaRPr lang="en-US" sz="2200" dirty="0"/>
          </a:p>
        </p:txBody>
      </p:sp>
      <p:sp>
        <p:nvSpPr>
          <p:cNvPr id="6" name="Text 4"/>
          <p:cNvSpPr/>
          <p:nvPr/>
        </p:nvSpPr>
        <p:spPr>
          <a:xfrm>
            <a:off x="7599521"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The preprocessed data was used to train a KNN classification model. Hyperparameters were tuned to optimize model performance, including the number of neighbors (k), distance weighting, and distance metric.</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27607" y="2439948"/>
            <a:ext cx="4919186" cy="3349585"/>
          </a:xfrm>
          <a:prstGeom prst="rect">
            <a:avLst/>
          </a:prstGeom>
        </p:spPr>
      </p:pic>
      <p:sp>
        <p:nvSpPr>
          <p:cNvPr id="4" name="Text 0"/>
          <p:cNvSpPr/>
          <p:nvPr/>
        </p:nvSpPr>
        <p:spPr>
          <a:xfrm>
            <a:off x="793790" y="1122283"/>
            <a:ext cx="5670590" cy="708779"/>
          </a:xfrm>
          <a:prstGeom prst="rect">
            <a:avLst/>
          </a:prstGeom>
          <a:noFill/>
          <a:ln/>
        </p:spPr>
        <p:txBody>
          <a:bodyPr wrap="none" lIns="0" tIns="0" rIns="0" bIns="0" rtlCol="0" anchor="t"/>
          <a:lstStyle/>
          <a:p>
            <a:pPr marL="0" indent="0">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Data Preprocessing</a:t>
            </a:r>
            <a:endParaRPr lang="en-US" sz="4450" dirty="0"/>
          </a:p>
        </p:txBody>
      </p:sp>
      <p:sp>
        <p:nvSpPr>
          <p:cNvPr id="5" name="Shape 1"/>
          <p:cNvSpPr/>
          <p:nvPr/>
        </p:nvSpPr>
        <p:spPr>
          <a:xfrm>
            <a:off x="793790" y="2171224"/>
            <a:ext cx="3664863" cy="4935974"/>
          </a:xfrm>
          <a:prstGeom prst="roundRect">
            <a:avLst>
              <a:gd name="adj" fmla="val 928"/>
            </a:avLst>
          </a:prstGeom>
          <a:solidFill>
            <a:srgbClr val="F9F7F7"/>
          </a:solidFill>
          <a:ln/>
        </p:spPr>
      </p:sp>
      <p:sp>
        <p:nvSpPr>
          <p:cNvPr id="6" name="Text 2"/>
          <p:cNvSpPr/>
          <p:nvPr/>
        </p:nvSpPr>
        <p:spPr>
          <a:xfrm>
            <a:off x="1020604" y="239803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Dataset Overview</a:t>
            </a:r>
            <a:endParaRPr lang="en-US" sz="2200" dirty="0"/>
          </a:p>
        </p:txBody>
      </p:sp>
      <p:sp>
        <p:nvSpPr>
          <p:cNvPr id="7" name="Text 3"/>
          <p:cNvSpPr/>
          <p:nvPr/>
        </p:nvSpPr>
        <p:spPr>
          <a:xfrm>
            <a:off x="1020604" y="2888456"/>
            <a:ext cx="3211235" cy="3991928"/>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The dataset contained properties of chemical compounds with missing values addressed through quantile clipping. Columns like 'CAS', 'SMILES', and 'Status' were dropped as they weren't relevant for prediction. 'Experimental value' was designated as the target variable.</a:t>
            </a:r>
            <a:endParaRPr lang="en-US" sz="1750" dirty="0"/>
          </a:p>
        </p:txBody>
      </p:sp>
      <p:sp>
        <p:nvSpPr>
          <p:cNvPr id="8" name="Shape 4"/>
          <p:cNvSpPr/>
          <p:nvPr/>
        </p:nvSpPr>
        <p:spPr>
          <a:xfrm>
            <a:off x="4685467" y="2171224"/>
            <a:ext cx="3664863" cy="4935974"/>
          </a:xfrm>
          <a:prstGeom prst="roundRect">
            <a:avLst>
              <a:gd name="adj" fmla="val 928"/>
            </a:avLst>
          </a:prstGeom>
          <a:solidFill>
            <a:srgbClr val="F9F7F7"/>
          </a:solidFill>
          <a:ln/>
        </p:spPr>
      </p:sp>
      <p:sp>
        <p:nvSpPr>
          <p:cNvPr id="9" name="Text 5"/>
          <p:cNvSpPr/>
          <p:nvPr/>
        </p:nvSpPr>
        <p:spPr>
          <a:xfrm>
            <a:off x="4912281" y="239803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Feature Engineering</a:t>
            </a:r>
            <a:endParaRPr lang="en-US" sz="2200" dirty="0"/>
          </a:p>
        </p:txBody>
      </p:sp>
      <p:sp>
        <p:nvSpPr>
          <p:cNvPr id="10" name="Text 6"/>
          <p:cNvSpPr/>
          <p:nvPr/>
        </p:nvSpPr>
        <p:spPr>
          <a:xfrm>
            <a:off x="4912281" y="2888456"/>
            <a:ext cx="3211235" cy="2903220"/>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Quantile clipping was applied to reduce the influence of outliers. A correlation heatmap visualized feature relationships. Standardization was performed using StandardScaler to normalize features.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27488" y="1828800"/>
            <a:ext cx="4919305" cy="4572000"/>
          </a:xfrm>
          <a:prstGeom prst="rect">
            <a:avLst/>
          </a:prstGeom>
        </p:spPr>
      </p:pic>
      <p:sp>
        <p:nvSpPr>
          <p:cNvPr id="4" name="Text 0"/>
          <p:cNvSpPr/>
          <p:nvPr/>
        </p:nvSpPr>
        <p:spPr>
          <a:xfrm>
            <a:off x="793790" y="1465421"/>
            <a:ext cx="5670590" cy="708779"/>
          </a:xfrm>
          <a:prstGeom prst="rect">
            <a:avLst/>
          </a:prstGeom>
          <a:noFill/>
          <a:ln/>
        </p:spPr>
        <p:txBody>
          <a:bodyPr wrap="none" lIns="0" tIns="0" rIns="0" bIns="0" rtlCol="0" anchor="t"/>
          <a:lstStyle/>
          <a:p>
            <a:pPr marL="0" indent="0">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Feature Selection</a:t>
            </a:r>
            <a:endParaRPr lang="en-US" sz="4450" dirty="0"/>
          </a:p>
        </p:txBody>
      </p:sp>
      <p:sp>
        <p:nvSpPr>
          <p:cNvPr id="5" name="Shape 1"/>
          <p:cNvSpPr/>
          <p:nvPr/>
        </p:nvSpPr>
        <p:spPr>
          <a:xfrm>
            <a:off x="793790" y="2769513"/>
            <a:ext cx="510302" cy="510302"/>
          </a:xfrm>
          <a:prstGeom prst="roundRect">
            <a:avLst>
              <a:gd name="adj" fmla="val 6667"/>
            </a:avLst>
          </a:prstGeom>
          <a:solidFill>
            <a:srgbClr val="F9F7F7"/>
          </a:solidFill>
          <a:ln/>
        </p:spPr>
      </p:sp>
      <p:sp>
        <p:nvSpPr>
          <p:cNvPr id="6" name="Text 2"/>
          <p:cNvSpPr/>
          <p:nvPr/>
        </p:nvSpPr>
        <p:spPr>
          <a:xfrm>
            <a:off x="972503" y="2854523"/>
            <a:ext cx="152757" cy="340281"/>
          </a:xfrm>
          <a:prstGeom prst="rect">
            <a:avLst/>
          </a:prstGeom>
          <a:noFill/>
          <a:ln/>
        </p:spPr>
        <p:txBody>
          <a:bodyPr wrap="none" lIns="0" tIns="0" rIns="0" bIns="0" rtlCol="0" anchor="t"/>
          <a:lstStyle/>
          <a:p>
            <a:pPr marL="0" indent="0" algn="ctr">
              <a:lnSpc>
                <a:spcPts val="2650"/>
              </a:lnSpc>
              <a:buNone/>
            </a:pPr>
            <a:r>
              <a:rPr lang="en-US" sz="2650" dirty="0">
                <a:solidFill>
                  <a:srgbClr val="504C49"/>
                </a:solidFill>
                <a:latin typeface="Platypi Medium" pitchFamily="34" charset="0"/>
                <a:ea typeface="Platypi Medium" pitchFamily="34" charset="-122"/>
                <a:cs typeface="Platypi Medium" pitchFamily="34" charset="-120"/>
              </a:rPr>
              <a:t>1</a:t>
            </a:r>
            <a:endParaRPr lang="en-US" sz="2650" dirty="0"/>
          </a:p>
        </p:txBody>
      </p:sp>
      <p:sp>
        <p:nvSpPr>
          <p:cNvPr id="7" name="Text 3"/>
          <p:cNvSpPr/>
          <p:nvPr/>
        </p:nvSpPr>
        <p:spPr>
          <a:xfrm>
            <a:off x="1530906" y="2769513"/>
            <a:ext cx="2908221" cy="354330"/>
          </a:xfrm>
          <a:prstGeom prst="rect">
            <a:avLst/>
          </a:prstGeom>
          <a:noFill/>
          <a:ln/>
        </p:spPr>
        <p:txBody>
          <a:bodyPr wrap="none" lIns="0" tIns="0" rIns="0" bIns="0" rtlCol="0" anchor="t"/>
          <a:lstStyle/>
          <a:p>
            <a:pPr marL="0" indent="0">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Molecular Properties</a:t>
            </a:r>
            <a:endParaRPr lang="en-US" sz="2200" dirty="0"/>
          </a:p>
        </p:txBody>
      </p:sp>
      <p:sp>
        <p:nvSpPr>
          <p:cNvPr id="8" name="Text 4"/>
          <p:cNvSpPr/>
          <p:nvPr/>
        </p:nvSpPr>
        <p:spPr>
          <a:xfrm>
            <a:off x="1530906" y="3259931"/>
            <a:ext cx="2927747" cy="1088708"/>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Features like 'MolWt', 'TPSA', and 'BertzCT' were selected for model training.</a:t>
            </a:r>
            <a:endParaRPr lang="en-US" sz="1750" dirty="0"/>
          </a:p>
        </p:txBody>
      </p:sp>
      <p:sp>
        <p:nvSpPr>
          <p:cNvPr id="9" name="Shape 5"/>
          <p:cNvSpPr/>
          <p:nvPr/>
        </p:nvSpPr>
        <p:spPr>
          <a:xfrm>
            <a:off x="4685467" y="2769513"/>
            <a:ext cx="510302" cy="510302"/>
          </a:xfrm>
          <a:prstGeom prst="roundRect">
            <a:avLst>
              <a:gd name="adj" fmla="val 6667"/>
            </a:avLst>
          </a:prstGeom>
          <a:solidFill>
            <a:srgbClr val="F9F7F7"/>
          </a:solidFill>
          <a:ln/>
        </p:spPr>
      </p:sp>
      <p:sp>
        <p:nvSpPr>
          <p:cNvPr id="10" name="Text 6"/>
          <p:cNvSpPr/>
          <p:nvPr/>
        </p:nvSpPr>
        <p:spPr>
          <a:xfrm>
            <a:off x="4830723" y="2854523"/>
            <a:ext cx="219789" cy="340281"/>
          </a:xfrm>
          <a:prstGeom prst="rect">
            <a:avLst/>
          </a:prstGeom>
          <a:noFill/>
          <a:ln/>
        </p:spPr>
        <p:txBody>
          <a:bodyPr wrap="none" lIns="0" tIns="0" rIns="0" bIns="0" rtlCol="0" anchor="t"/>
          <a:lstStyle/>
          <a:p>
            <a:pPr marL="0" indent="0" algn="ctr">
              <a:lnSpc>
                <a:spcPts val="2650"/>
              </a:lnSpc>
              <a:buNone/>
            </a:pPr>
            <a:r>
              <a:rPr lang="en-US" sz="2650" dirty="0">
                <a:solidFill>
                  <a:srgbClr val="504C49"/>
                </a:solidFill>
                <a:latin typeface="Platypi Medium" pitchFamily="34" charset="0"/>
                <a:ea typeface="Platypi Medium" pitchFamily="34" charset="-122"/>
                <a:cs typeface="Platypi Medium" pitchFamily="34" charset="-120"/>
              </a:rPr>
              <a:t>2</a:t>
            </a:r>
            <a:endParaRPr lang="en-US" sz="2650" dirty="0"/>
          </a:p>
        </p:txBody>
      </p:sp>
      <p:sp>
        <p:nvSpPr>
          <p:cNvPr id="11" name="Text 7"/>
          <p:cNvSpPr/>
          <p:nvPr/>
        </p:nvSpPr>
        <p:spPr>
          <a:xfrm>
            <a:off x="5422583" y="2769513"/>
            <a:ext cx="2927747" cy="708660"/>
          </a:xfrm>
          <a:prstGeom prst="rect">
            <a:avLst/>
          </a:prstGeom>
          <a:noFill/>
          <a:ln/>
        </p:spPr>
        <p:txBody>
          <a:bodyPr wrap="square" lIns="0" tIns="0" rIns="0" bIns="0" rtlCol="0" anchor="t"/>
          <a:lstStyle/>
          <a:p>
            <a:pPr marL="0" indent="0">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Outlier Transformation</a:t>
            </a:r>
            <a:endParaRPr lang="en-US" sz="2200" dirty="0"/>
          </a:p>
        </p:txBody>
      </p:sp>
      <p:sp>
        <p:nvSpPr>
          <p:cNvPr id="12" name="Text 8"/>
          <p:cNvSpPr/>
          <p:nvPr/>
        </p:nvSpPr>
        <p:spPr>
          <a:xfrm>
            <a:off x="5422583" y="3614261"/>
            <a:ext cx="2927747" cy="1451610"/>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Outlier-prone features were transformed using logarithmic scaling when necessary.</a:t>
            </a:r>
            <a:endParaRPr lang="en-US" sz="1750" dirty="0"/>
          </a:p>
        </p:txBody>
      </p:sp>
      <p:sp>
        <p:nvSpPr>
          <p:cNvPr id="13" name="Shape 9"/>
          <p:cNvSpPr/>
          <p:nvPr/>
        </p:nvSpPr>
        <p:spPr>
          <a:xfrm>
            <a:off x="793790" y="5547836"/>
            <a:ext cx="510302" cy="510302"/>
          </a:xfrm>
          <a:prstGeom prst="roundRect">
            <a:avLst>
              <a:gd name="adj" fmla="val 6667"/>
            </a:avLst>
          </a:prstGeom>
          <a:solidFill>
            <a:srgbClr val="F9F7F7"/>
          </a:solidFill>
          <a:ln/>
        </p:spPr>
      </p:sp>
      <p:sp>
        <p:nvSpPr>
          <p:cNvPr id="14" name="Text 10"/>
          <p:cNvSpPr/>
          <p:nvPr/>
        </p:nvSpPr>
        <p:spPr>
          <a:xfrm>
            <a:off x="942737" y="5632847"/>
            <a:ext cx="212288" cy="340281"/>
          </a:xfrm>
          <a:prstGeom prst="rect">
            <a:avLst/>
          </a:prstGeom>
          <a:noFill/>
          <a:ln/>
        </p:spPr>
        <p:txBody>
          <a:bodyPr wrap="none" lIns="0" tIns="0" rIns="0" bIns="0" rtlCol="0" anchor="t"/>
          <a:lstStyle/>
          <a:p>
            <a:pPr marL="0" indent="0" algn="ctr">
              <a:lnSpc>
                <a:spcPts val="2650"/>
              </a:lnSpc>
              <a:buNone/>
            </a:pPr>
            <a:r>
              <a:rPr lang="en-US" sz="2650" dirty="0">
                <a:solidFill>
                  <a:srgbClr val="504C49"/>
                </a:solidFill>
                <a:latin typeface="Platypi Medium" pitchFamily="34" charset="0"/>
                <a:ea typeface="Platypi Medium" pitchFamily="34" charset="-122"/>
                <a:cs typeface="Platypi Medium" pitchFamily="34" charset="-120"/>
              </a:rPr>
              <a:t>3</a:t>
            </a:r>
            <a:endParaRPr lang="en-US" sz="2650" dirty="0"/>
          </a:p>
        </p:txBody>
      </p:sp>
      <p:sp>
        <p:nvSpPr>
          <p:cNvPr id="15" name="Text 11"/>
          <p:cNvSpPr/>
          <p:nvPr/>
        </p:nvSpPr>
        <p:spPr>
          <a:xfrm>
            <a:off x="1530906" y="554783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Final Feature Set</a:t>
            </a:r>
            <a:endParaRPr lang="en-US" sz="2200" dirty="0"/>
          </a:p>
        </p:txBody>
      </p:sp>
      <p:sp>
        <p:nvSpPr>
          <p:cNvPr id="16" name="Text 12"/>
          <p:cNvSpPr/>
          <p:nvPr/>
        </p:nvSpPr>
        <p:spPr>
          <a:xfrm>
            <a:off x="1530906" y="6038255"/>
            <a:ext cx="6819305" cy="725805"/>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After dropping identifiers and highly correlated attributes, the final feature set consisted of 7 features.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181344"/>
            <a:ext cx="8505230" cy="708779"/>
          </a:xfrm>
          <a:prstGeom prst="rect">
            <a:avLst/>
          </a:prstGeom>
          <a:noFill/>
          <a:ln/>
        </p:spPr>
        <p:txBody>
          <a:bodyPr wrap="none" lIns="0" tIns="0" rIns="0" bIns="0" rtlCol="0" anchor="t"/>
          <a:lstStyle/>
          <a:p>
            <a:pPr marL="0" indent="0">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Hyperparameter Optimization</a:t>
            </a:r>
            <a:endParaRPr lang="en-US" sz="4450" dirty="0"/>
          </a:p>
        </p:txBody>
      </p:sp>
      <p:sp>
        <p:nvSpPr>
          <p:cNvPr id="3" name="Text 1"/>
          <p:cNvSpPr/>
          <p:nvPr/>
        </p:nvSpPr>
        <p:spPr>
          <a:xfrm>
            <a:off x="793790" y="3457099"/>
            <a:ext cx="2845594" cy="708660"/>
          </a:xfrm>
          <a:prstGeom prst="rect">
            <a:avLst/>
          </a:prstGeom>
          <a:noFill/>
          <a:ln/>
        </p:spPr>
        <p:txBody>
          <a:bodyPr wrap="square" lIns="0" tIns="0" rIns="0" bIns="0" rtlCol="0" anchor="t"/>
          <a:lstStyle/>
          <a:p>
            <a:pPr marL="0" indent="0">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Number of Neighbors (k)</a:t>
            </a:r>
            <a:endParaRPr lang="en-US" sz="2200" dirty="0"/>
          </a:p>
        </p:txBody>
      </p:sp>
      <p:sp>
        <p:nvSpPr>
          <p:cNvPr id="4" name="Text 2"/>
          <p:cNvSpPr/>
          <p:nvPr/>
        </p:nvSpPr>
        <p:spPr>
          <a:xfrm>
            <a:off x="793790" y="4392573"/>
            <a:ext cx="2845594" cy="1451610"/>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After experimentation, k was set to 9, a balance between accuracy and generalization.</a:t>
            </a:r>
            <a:endParaRPr lang="en-US" sz="1750" dirty="0"/>
          </a:p>
        </p:txBody>
      </p:sp>
      <p:sp>
        <p:nvSpPr>
          <p:cNvPr id="5" name="Text 3"/>
          <p:cNvSpPr/>
          <p:nvPr/>
        </p:nvSpPr>
        <p:spPr>
          <a:xfrm>
            <a:off x="4200406" y="345709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Distance Weighting</a:t>
            </a:r>
            <a:endParaRPr lang="en-US" sz="2200" dirty="0"/>
          </a:p>
        </p:txBody>
      </p:sp>
      <p:sp>
        <p:nvSpPr>
          <p:cNvPr id="6" name="Text 4"/>
          <p:cNvSpPr/>
          <p:nvPr/>
        </p:nvSpPr>
        <p:spPr>
          <a:xfrm>
            <a:off x="4200406" y="4038243"/>
            <a:ext cx="2845594" cy="1451610"/>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Inverse-distance weighting was used to give closer neighbors more influence on predictions.</a:t>
            </a:r>
            <a:endParaRPr lang="en-US" sz="1750" dirty="0"/>
          </a:p>
        </p:txBody>
      </p:sp>
      <p:sp>
        <p:nvSpPr>
          <p:cNvPr id="7" name="Text 5"/>
          <p:cNvSpPr/>
          <p:nvPr/>
        </p:nvSpPr>
        <p:spPr>
          <a:xfrm>
            <a:off x="7607022" y="345709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Distance Metric</a:t>
            </a:r>
            <a:endParaRPr lang="en-US" sz="2200" dirty="0"/>
          </a:p>
        </p:txBody>
      </p:sp>
      <p:sp>
        <p:nvSpPr>
          <p:cNvPr id="8" name="Text 6"/>
          <p:cNvSpPr/>
          <p:nvPr/>
        </p:nvSpPr>
        <p:spPr>
          <a:xfrm>
            <a:off x="7607022" y="4038243"/>
            <a:ext cx="2845594" cy="1451610"/>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Euclidean distance was chosen for calculating the distance between data points.</a:t>
            </a:r>
            <a:endParaRPr lang="en-US" sz="1750" dirty="0"/>
          </a:p>
        </p:txBody>
      </p:sp>
      <p:sp>
        <p:nvSpPr>
          <p:cNvPr id="9" name="Text 7"/>
          <p:cNvSpPr/>
          <p:nvPr/>
        </p:nvSpPr>
        <p:spPr>
          <a:xfrm>
            <a:off x="11013638" y="345709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Cross-Validation</a:t>
            </a:r>
            <a:endParaRPr lang="en-US" sz="2200" dirty="0"/>
          </a:p>
        </p:txBody>
      </p:sp>
      <p:sp>
        <p:nvSpPr>
          <p:cNvPr id="10" name="Text 8"/>
          <p:cNvSpPr/>
          <p:nvPr/>
        </p:nvSpPr>
        <p:spPr>
          <a:xfrm>
            <a:off x="11013638" y="4038243"/>
            <a:ext cx="2845594" cy="1451610"/>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5-fold cross-validation was used to assess the model's robustness and generalize its performance.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83607" y="2590086"/>
            <a:ext cx="4919186" cy="3049310"/>
          </a:xfrm>
          <a:prstGeom prst="rect">
            <a:avLst/>
          </a:prstGeom>
        </p:spPr>
      </p:pic>
      <p:sp>
        <p:nvSpPr>
          <p:cNvPr id="4" name="Text 0"/>
          <p:cNvSpPr/>
          <p:nvPr/>
        </p:nvSpPr>
        <p:spPr>
          <a:xfrm>
            <a:off x="6280190" y="1306592"/>
            <a:ext cx="6779895" cy="708779"/>
          </a:xfrm>
          <a:prstGeom prst="rect">
            <a:avLst/>
          </a:prstGeom>
          <a:noFill/>
          <a:ln/>
        </p:spPr>
        <p:txBody>
          <a:bodyPr wrap="none" lIns="0" tIns="0" rIns="0" bIns="0" rtlCol="0" anchor="t"/>
          <a:lstStyle/>
          <a:p>
            <a:pPr marL="0" indent="0">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Cross-Validation Results</a:t>
            </a:r>
            <a:endParaRPr lang="en-US" sz="4450" dirty="0"/>
          </a:p>
        </p:txBody>
      </p:sp>
      <p:sp>
        <p:nvSpPr>
          <p:cNvPr id="5" name="Shape 1"/>
          <p:cNvSpPr/>
          <p:nvPr/>
        </p:nvSpPr>
        <p:spPr>
          <a:xfrm>
            <a:off x="6280190" y="2355533"/>
            <a:ext cx="7556421" cy="4567476"/>
          </a:xfrm>
          <a:prstGeom prst="roundRect">
            <a:avLst>
              <a:gd name="adj" fmla="val 745"/>
            </a:avLst>
          </a:prstGeom>
          <a:noFill/>
          <a:ln w="7620">
            <a:solidFill>
              <a:srgbClr val="000000">
                <a:alpha val="8000"/>
              </a:srgbClr>
            </a:solidFill>
            <a:prstDash val="solid"/>
          </a:ln>
        </p:spPr>
      </p:sp>
      <p:sp>
        <p:nvSpPr>
          <p:cNvPr id="6" name="Shape 2"/>
          <p:cNvSpPr/>
          <p:nvPr/>
        </p:nvSpPr>
        <p:spPr>
          <a:xfrm>
            <a:off x="6287810" y="2363153"/>
            <a:ext cx="7541181" cy="650319"/>
          </a:xfrm>
          <a:prstGeom prst="rect">
            <a:avLst/>
          </a:prstGeom>
          <a:solidFill>
            <a:srgbClr val="FFFFFF">
              <a:alpha val="4000"/>
            </a:srgbClr>
          </a:solidFill>
          <a:ln/>
        </p:spPr>
      </p:sp>
      <p:sp>
        <p:nvSpPr>
          <p:cNvPr id="7" name="Text 3"/>
          <p:cNvSpPr/>
          <p:nvPr/>
        </p:nvSpPr>
        <p:spPr>
          <a:xfrm>
            <a:off x="6514624" y="2506861"/>
            <a:ext cx="3313152"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Fold</a:t>
            </a:r>
            <a:endParaRPr lang="en-US" sz="1750" dirty="0"/>
          </a:p>
        </p:txBody>
      </p:sp>
      <p:sp>
        <p:nvSpPr>
          <p:cNvPr id="8" name="Text 4"/>
          <p:cNvSpPr/>
          <p:nvPr/>
        </p:nvSpPr>
        <p:spPr>
          <a:xfrm>
            <a:off x="10289024" y="2506861"/>
            <a:ext cx="3313152"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Accuracy</a:t>
            </a:r>
            <a:endParaRPr lang="en-US" sz="1750" dirty="0"/>
          </a:p>
        </p:txBody>
      </p:sp>
      <p:sp>
        <p:nvSpPr>
          <p:cNvPr id="9" name="Shape 5"/>
          <p:cNvSpPr/>
          <p:nvPr/>
        </p:nvSpPr>
        <p:spPr>
          <a:xfrm>
            <a:off x="6287810" y="3013472"/>
            <a:ext cx="7541181" cy="650319"/>
          </a:xfrm>
          <a:prstGeom prst="rect">
            <a:avLst/>
          </a:prstGeom>
          <a:solidFill>
            <a:srgbClr val="000000">
              <a:alpha val="4000"/>
            </a:srgbClr>
          </a:solidFill>
          <a:ln/>
        </p:spPr>
      </p:sp>
      <p:sp>
        <p:nvSpPr>
          <p:cNvPr id="10" name="Text 6"/>
          <p:cNvSpPr/>
          <p:nvPr/>
        </p:nvSpPr>
        <p:spPr>
          <a:xfrm>
            <a:off x="6514624" y="3157180"/>
            <a:ext cx="3313152"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1</a:t>
            </a:r>
            <a:endParaRPr lang="en-US" sz="1750" dirty="0"/>
          </a:p>
        </p:txBody>
      </p:sp>
      <p:sp>
        <p:nvSpPr>
          <p:cNvPr id="11" name="Text 7"/>
          <p:cNvSpPr/>
          <p:nvPr/>
        </p:nvSpPr>
        <p:spPr>
          <a:xfrm>
            <a:off x="10289024" y="3157180"/>
            <a:ext cx="3313152"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80.69%</a:t>
            </a:r>
            <a:endParaRPr lang="en-US" sz="1750" dirty="0"/>
          </a:p>
        </p:txBody>
      </p:sp>
      <p:sp>
        <p:nvSpPr>
          <p:cNvPr id="12" name="Shape 8"/>
          <p:cNvSpPr/>
          <p:nvPr/>
        </p:nvSpPr>
        <p:spPr>
          <a:xfrm>
            <a:off x="6287810" y="3663791"/>
            <a:ext cx="7541181" cy="650319"/>
          </a:xfrm>
          <a:prstGeom prst="rect">
            <a:avLst/>
          </a:prstGeom>
          <a:solidFill>
            <a:srgbClr val="FFFFFF">
              <a:alpha val="4000"/>
            </a:srgbClr>
          </a:solidFill>
          <a:ln/>
        </p:spPr>
      </p:sp>
      <p:sp>
        <p:nvSpPr>
          <p:cNvPr id="13" name="Text 9"/>
          <p:cNvSpPr/>
          <p:nvPr/>
        </p:nvSpPr>
        <p:spPr>
          <a:xfrm>
            <a:off x="6514624" y="3807500"/>
            <a:ext cx="3313152"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2</a:t>
            </a:r>
            <a:endParaRPr lang="en-US" sz="1750" dirty="0"/>
          </a:p>
        </p:txBody>
      </p:sp>
      <p:sp>
        <p:nvSpPr>
          <p:cNvPr id="14" name="Text 10"/>
          <p:cNvSpPr/>
          <p:nvPr/>
        </p:nvSpPr>
        <p:spPr>
          <a:xfrm>
            <a:off x="10289024" y="3807500"/>
            <a:ext cx="3313152"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80.46%</a:t>
            </a:r>
            <a:endParaRPr lang="en-US" sz="1750" dirty="0"/>
          </a:p>
        </p:txBody>
      </p:sp>
      <p:sp>
        <p:nvSpPr>
          <p:cNvPr id="15" name="Shape 11"/>
          <p:cNvSpPr/>
          <p:nvPr/>
        </p:nvSpPr>
        <p:spPr>
          <a:xfrm>
            <a:off x="6287810" y="4314111"/>
            <a:ext cx="7541181" cy="650319"/>
          </a:xfrm>
          <a:prstGeom prst="rect">
            <a:avLst/>
          </a:prstGeom>
          <a:solidFill>
            <a:srgbClr val="000000">
              <a:alpha val="4000"/>
            </a:srgbClr>
          </a:solidFill>
          <a:ln/>
        </p:spPr>
      </p:sp>
      <p:sp>
        <p:nvSpPr>
          <p:cNvPr id="16" name="Text 12"/>
          <p:cNvSpPr/>
          <p:nvPr/>
        </p:nvSpPr>
        <p:spPr>
          <a:xfrm>
            <a:off x="6514624" y="4457819"/>
            <a:ext cx="3313152"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3</a:t>
            </a:r>
            <a:endParaRPr lang="en-US" sz="1750" dirty="0"/>
          </a:p>
        </p:txBody>
      </p:sp>
      <p:sp>
        <p:nvSpPr>
          <p:cNvPr id="17" name="Text 13"/>
          <p:cNvSpPr/>
          <p:nvPr/>
        </p:nvSpPr>
        <p:spPr>
          <a:xfrm>
            <a:off x="10289024" y="4457819"/>
            <a:ext cx="3313152"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78.18%</a:t>
            </a:r>
            <a:endParaRPr lang="en-US" sz="1750" dirty="0"/>
          </a:p>
        </p:txBody>
      </p:sp>
      <p:sp>
        <p:nvSpPr>
          <p:cNvPr id="18" name="Shape 14"/>
          <p:cNvSpPr/>
          <p:nvPr/>
        </p:nvSpPr>
        <p:spPr>
          <a:xfrm>
            <a:off x="6287810" y="4964430"/>
            <a:ext cx="7541181" cy="650319"/>
          </a:xfrm>
          <a:prstGeom prst="rect">
            <a:avLst/>
          </a:prstGeom>
          <a:solidFill>
            <a:srgbClr val="FFFFFF">
              <a:alpha val="4000"/>
            </a:srgbClr>
          </a:solidFill>
          <a:ln/>
        </p:spPr>
      </p:sp>
      <p:sp>
        <p:nvSpPr>
          <p:cNvPr id="19" name="Text 15"/>
          <p:cNvSpPr/>
          <p:nvPr/>
        </p:nvSpPr>
        <p:spPr>
          <a:xfrm>
            <a:off x="6514624" y="5108138"/>
            <a:ext cx="3313152"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4</a:t>
            </a:r>
            <a:endParaRPr lang="en-US" sz="1750" dirty="0"/>
          </a:p>
        </p:txBody>
      </p:sp>
      <p:sp>
        <p:nvSpPr>
          <p:cNvPr id="20" name="Text 16"/>
          <p:cNvSpPr/>
          <p:nvPr/>
        </p:nvSpPr>
        <p:spPr>
          <a:xfrm>
            <a:off x="10289024" y="5108138"/>
            <a:ext cx="3313152"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79.91%</a:t>
            </a:r>
            <a:endParaRPr lang="en-US" sz="1750" dirty="0"/>
          </a:p>
        </p:txBody>
      </p:sp>
      <p:sp>
        <p:nvSpPr>
          <p:cNvPr id="21" name="Shape 17"/>
          <p:cNvSpPr/>
          <p:nvPr/>
        </p:nvSpPr>
        <p:spPr>
          <a:xfrm>
            <a:off x="6287810" y="5614749"/>
            <a:ext cx="7541181" cy="650319"/>
          </a:xfrm>
          <a:prstGeom prst="rect">
            <a:avLst/>
          </a:prstGeom>
          <a:solidFill>
            <a:srgbClr val="000000">
              <a:alpha val="4000"/>
            </a:srgbClr>
          </a:solidFill>
          <a:ln/>
        </p:spPr>
      </p:sp>
      <p:sp>
        <p:nvSpPr>
          <p:cNvPr id="22" name="Text 18"/>
          <p:cNvSpPr/>
          <p:nvPr/>
        </p:nvSpPr>
        <p:spPr>
          <a:xfrm>
            <a:off x="6514624" y="5758458"/>
            <a:ext cx="3313152"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5</a:t>
            </a:r>
            <a:endParaRPr lang="en-US" sz="1750" dirty="0"/>
          </a:p>
        </p:txBody>
      </p:sp>
      <p:sp>
        <p:nvSpPr>
          <p:cNvPr id="23" name="Text 19"/>
          <p:cNvSpPr/>
          <p:nvPr/>
        </p:nvSpPr>
        <p:spPr>
          <a:xfrm>
            <a:off x="10289024" y="5758458"/>
            <a:ext cx="3313152"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78.83%</a:t>
            </a:r>
            <a:endParaRPr lang="en-US" sz="1750" dirty="0"/>
          </a:p>
        </p:txBody>
      </p:sp>
      <p:sp>
        <p:nvSpPr>
          <p:cNvPr id="24" name="Shape 20"/>
          <p:cNvSpPr/>
          <p:nvPr/>
        </p:nvSpPr>
        <p:spPr>
          <a:xfrm>
            <a:off x="6287810" y="6265069"/>
            <a:ext cx="7541181" cy="650319"/>
          </a:xfrm>
          <a:prstGeom prst="rect">
            <a:avLst/>
          </a:prstGeom>
          <a:solidFill>
            <a:srgbClr val="FFFFFF">
              <a:alpha val="4000"/>
            </a:srgbClr>
          </a:solidFill>
          <a:ln/>
        </p:spPr>
      </p:sp>
      <p:sp>
        <p:nvSpPr>
          <p:cNvPr id="25" name="Text 21"/>
          <p:cNvSpPr/>
          <p:nvPr/>
        </p:nvSpPr>
        <p:spPr>
          <a:xfrm>
            <a:off x="6514624" y="6408777"/>
            <a:ext cx="3313152" cy="362903"/>
          </a:xfrm>
          <a:prstGeom prst="rect">
            <a:avLst/>
          </a:prstGeom>
          <a:noFill/>
          <a:ln/>
        </p:spPr>
        <p:txBody>
          <a:bodyPr wrap="none" lIns="0" tIns="0" rIns="0" bIns="0" rtlCol="0" anchor="t"/>
          <a:lstStyle/>
          <a:p>
            <a:pPr marL="0" indent="0">
              <a:lnSpc>
                <a:spcPts val="2850"/>
              </a:lnSpc>
              <a:buNone/>
            </a:pPr>
            <a:r>
              <a:rPr lang="en-US" sz="1750" b="1" dirty="0">
                <a:solidFill>
                  <a:srgbClr val="504C49"/>
                </a:solidFill>
                <a:latin typeface="Source Serif Pro" pitchFamily="34" charset="0"/>
                <a:ea typeface="Source Serif Pro" pitchFamily="34" charset="-122"/>
                <a:cs typeface="Source Serif Pro" pitchFamily="34" charset="-120"/>
              </a:rPr>
              <a:t>Mean Accuracy</a:t>
            </a:r>
            <a:endParaRPr lang="en-US" sz="1750" dirty="0"/>
          </a:p>
        </p:txBody>
      </p:sp>
      <p:sp>
        <p:nvSpPr>
          <p:cNvPr id="26" name="Text 22"/>
          <p:cNvSpPr/>
          <p:nvPr/>
        </p:nvSpPr>
        <p:spPr>
          <a:xfrm>
            <a:off x="10289024" y="6408777"/>
            <a:ext cx="3313152"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79.61%</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2766774"/>
            <a:ext cx="5670590" cy="708779"/>
          </a:xfrm>
          <a:prstGeom prst="rect">
            <a:avLst/>
          </a:prstGeom>
          <a:noFill/>
          <a:ln/>
        </p:spPr>
        <p:txBody>
          <a:bodyPr wrap="none" lIns="0" tIns="0" rIns="0" bIns="0" rtlCol="0" anchor="t"/>
          <a:lstStyle/>
          <a:p>
            <a:pPr marL="0" indent="0">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Model Evaluation</a:t>
            </a:r>
            <a:endParaRPr lang="en-US" sz="4450" dirty="0"/>
          </a:p>
        </p:txBody>
      </p:sp>
      <p:pic>
        <p:nvPicPr>
          <p:cNvPr id="3" name="Image 0" descr="preencoded.png"/>
          <p:cNvPicPr>
            <a:picLocks noChangeAspect="1"/>
          </p:cNvPicPr>
          <p:nvPr/>
        </p:nvPicPr>
        <p:blipFill>
          <a:blip r:embed="rId3"/>
          <a:stretch>
            <a:fillRect/>
          </a:stretch>
        </p:blipFill>
        <p:spPr>
          <a:xfrm>
            <a:off x="793790" y="3815715"/>
            <a:ext cx="566976" cy="566976"/>
          </a:xfrm>
          <a:prstGeom prst="rect">
            <a:avLst/>
          </a:prstGeom>
        </p:spPr>
      </p:pic>
      <p:sp>
        <p:nvSpPr>
          <p:cNvPr id="4" name="Text 1"/>
          <p:cNvSpPr/>
          <p:nvPr/>
        </p:nvSpPr>
        <p:spPr>
          <a:xfrm>
            <a:off x="793790" y="460950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Accuracy</a:t>
            </a:r>
            <a:endParaRPr lang="en-US" sz="2200" dirty="0"/>
          </a:p>
        </p:txBody>
      </p:sp>
      <p:sp>
        <p:nvSpPr>
          <p:cNvPr id="5" name="Text 2"/>
          <p:cNvSpPr/>
          <p:nvPr/>
        </p:nvSpPr>
        <p:spPr>
          <a:xfrm>
            <a:off x="793790" y="5099923"/>
            <a:ext cx="6351270"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79.60%</a:t>
            </a:r>
            <a:endParaRPr lang="en-US" sz="1750" dirty="0"/>
          </a:p>
        </p:txBody>
      </p:sp>
      <p:pic>
        <p:nvPicPr>
          <p:cNvPr id="6" name="Image 1" descr="preencoded.png"/>
          <p:cNvPicPr>
            <a:picLocks noChangeAspect="1"/>
          </p:cNvPicPr>
          <p:nvPr/>
        </p:nvPicPr>
        <p:blipFill>
          <a:blip r:embed="rId4"/>
          <a:stretch>
            <a:fillRect/>
          </a:stretch>
        </p:blipFill>
        <p:spPr>
          <a:xfrm>
            <a:off x="7485221" y="3815715"/>
            <a:ext cx="566976" cy="566976"/>
          </a:xfrm>
          <a:prstGeom prst="rect">
            <a:avLst/>
          </a:prstGeom>
        </p:spPr>
      </p:pic>
      <p:sp>
        <p:nvSpPr>
          <p:cNvPr id="7" name="Text 3"/>
          <p:cNvSpPr/>
          <p:nvPr/>
        </p:nvSpPr>
        <p:spPr>
          <a:xfrm>
            <a:off x="7485221" y="460950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F1 Score</a:t>
            </a:r>
            <a:endParaRPr lang="en-US" sz="2200" dirty="0"/>
          </a:p>
        </p:txBody>
      </p:sp>
      <p:sp>
        <p:nvSpPr>
          <p:cNvPr id="8" name="Text 4"/>
          <p:cNvSpPr/>
          <p:nvPr/>
        </p:nvSpPr>
        <p:spPr>
          <a:xfrm>
            <a:off x="7485221" y="5099923"/>
            <a:ext cx="6351389"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82.24%</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191935"/>
            <a:ext cx="5670590" cy="708779"/>
          </a:xfrm>
          <a:prstGeom prst="rect">
            <a:avLst/>
          </a:prstGeom>
          <a:noFill/>
          <a:ln/>
        </p:spPr>
        <p:txBody>
          <a:bodyPr wrap="none" lIns="0" tIns="0" rIns="0" bIns="0" rtlCol="0" anchor="t"/>
          <a:lstStyle/>
          <a:p>
            <a:pPr marL="0" indent="0">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Detailed Evaluation</a:t>
            </a:r>
            <a:endParaRPr lang="en-US" sz="4450" dirty="0"/>
          </a:p>
        </p:txBody>
      </p:sp>
      <p:sp>
        <p:nvSpPr>
          <p:cNvPr id="3" name="Text 1"/>
          <p:cNvSpPr/>
          <p:nvPr/>
        </p:nvSpPr>
        <p:spPr>
          <a:xfrm>
            <a:off x="793790" y="2467689"/>
            <a:ext cx="2929533" cy="354330"/>
          </a:xfrm>
          <a:prstGeom prst="rect">
            <a:avLst/>
          </a:prstGeom>
          <a:noFill/>
          <a:ln/>
        </p:spPr>
        <p:txBody>
          <a:bodyPr wrap="none" lIns="0" tIns="0" rIns="0" bIns="0" rtlCol="0" anchor="t"/>
          <a:lstStyle/>
          <a:p>
            <a:pPr marL="0" indent="0">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Classification Report</a:t>
            </a:r>
            <a:endParaRPr lang="en-US" sz="2200" dirty="0"/>
          </a:p>
        </p:txBody>
      </p:sp>
      <p:sp>
        <p:nvSpPr>
          <p:cNvPr id="4" name="Shape 2"/>
          <p:cNvSpPr/>
          <p:nvPr/>
        </p:nvSpPr>
        <p:spPr>
          <a:xfrm>
            <a:off x="793790" y="3077170"/>
            <a:ext cx="6244709" cy="3705225"/>
          </a:xfrm>
          <a:prstGeom prst="roundRect">
            <a:avLst>
              <a:gd name="adj" fmla="val 918"/>
            </a:avLst>
          </a:prstGeom>
          <a:noFill/>
          <a:ln w="7620">
            <a:solidFill>
              <a:srgbClr val="000000">
                <a:alpha val="8000"/>
              </a:srgbClr>
            </a:solidFill>
            <a:prstDash val="solid"/>
          </a:ln>
        </p:spPr>
      </p:sp>
      <p:sp>
        <p:nvSpPr>
          <p:cNvPr id="5" name="Shape 3"/>
          <p:cNvSpPr/>
          <p:nvPr/>
        </p:nvSpPr>
        <p:spPr>
          <a:xfrm>
            <a:off x="801410" y="3084790"/>
            <a:ext cx="6229469" cy="1013222"/>
          </a:xfrm>
          <a:prstGeom prst="rect">
            <a:avLst/>
          </a:prstGeom>
          <a:solidFill>
            <a:srgbClr val="FFFFFF">
              <a:alpha val="4000"/>
            </a:srgbClr>
          </a:solidFill>
          <a:ln/>
        </p:spPr>
      </p:sp>
      <p:sp>
        <p:nvSpPr>
          <p:cNvPr id="6" name="Text 4"/>
          <p:cNvSpPr/>
          <p:nvPr/>
        </p:nvSpPr>
        <p:spPr>
          <a:xfrm>
            <a:off x="1028343" y="3228499"/>
            <a:ext cx="788432"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Class</a:t>
            </a:r>
            <a:endParaRPr lang="en-US" sz="1750" dirty="0"/>
          </a:p>
        </p:txBody>
      </p:sp>
      <p:sp>
        <p:nvSpPr>
          <p:cNvPr id="7" name="Text 5"/>
          <p:cNvSpPr/>
          <p:nvPr/>
        </p:nvSpPr>
        <p:spPr>
          <a:xfrm>
            <a:off x="2278023" y="3228499"/>
            <a:ext cx="784622" cy="725805"/>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Precision</a:t>
            </a:r>
            <a:endParaRPr lang="en-US" sz="1750" dirty="0"/>
          </a:p>
        </p:txBody>
      </p:sp>
      <p:sp>
        <p:nvSpPr>
          <p:cNvPr id="8" name="Text 6"/>
          <p:cNvSpPr/>
          <p:nvPr/>
        </p:nvSpPr>
        <p:spPr>
          <a:xfrm>
            <a:off x="3523893" y="3228499"/>
            <a:ext cx="784622"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Recall</a:t>
            </a:r>
            <a:endParaRPr lang="en-US" sz="1750" dirty="0"/>
          </a:p>
        </p:txBody>
      </p:sp>
      <p:sp>
        <p:nvSpPr>
          <p:cNvPr id="9" name="Text 7"/>
          <p:cNvSpPr/>
          <p:nvPr/>
        </p:nvSpPr>
        <p:spPr>
          <a:xfrm>
            <a:off x="4769763" y="3228499"/>
            <a:ext cx="784622" cy="725805"/>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F1-Score</a:t>
            </a:r>
            <a:endParaRPr lang="en-US" sz="1750" dirty="0"/>
          </a:p>
        </p:txBody>
      </p:sp>
      <p:sp>
        <p:nvSpPr>
          <p:cNvPr id="10" name="Text 8"/>
          <p:cNvSpPr/>
          <p:nvPr/>
        </p:nvSpPr>
        <p:spPr>
          <a:xfrm>
            <a:off x="6015633" y="3228499"/>
            <a:ext cx="788432" cy="725805"/>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Support</a:t>
            </a:r>
            <a:endParaRPr lang="en-US" sz="1750" dirty="0"/>
          </a:p>
        </p:txBody>
      </p:sp>
      <p:sp>
        <p:nvSpPr>
          <p:cNvPr id="11" name="Shape 9"/>
          <p:cNvSpPr/>
          <p:nvPr/>
        </p:nvSpPr>
        <p:spPr>
          <a:xfrm>
            <a:off x="801410" y="4098012"/>
            <a:ext cx="6229469" cy="650319"/>
          </a:xfrm>
          <a:prstGeom prst="rect">
            <a:avLst/>
          </a:prstGeom>
          <a:solidFill>
            <a:srgbClr val="000000">
              <a:alpha val="4000"/>
            </a:srgbClr>
          </a:solidFill>
          <a:ln/>
        </p:spPr>
      </p:sp>
      <p:sp>
        <p:nvSpPr>
          <p:cNvPr id="12" name="Text 10"/>
          <p:cNvSpPr/>
          <p:nvPr/>
        </p:nvSpPr>
        <p:spPr>
          <a:xfrm>
            <a:off x="1028343" y="4241721"/>
            <a:ext cx="788432"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0</a:t>
            </a:r>
            <a:endParaRPr lang="en-US" sz="1750" dirty="0"/>
          </a:p>
        </p:txBody>
      </p:sp>
      <p:sp>
        <p:nvSpPr>
          <p:cNvPr id="13" name="Text 11"/>
          <p:cNvSpPr/>
          <p:nvPr/>
        </p:nvSpPr>
        <p:spPr>
          <a:xfrm>
            <a:off x="2278023" y="4241721"/>
            <a:ext cx="784622"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78%</a:t>
            </a:r>
            <a:endParaRPr lang="en-US" sz="1750" dirty="0"/>
          </a:p>
        </p:txBody>
      </p:sp>
      <p:sp>
        <p:nvSpPr>
          <p:cNvPr id="14" name="Text 12"/>
          <p:cNvSpPr/>
          <p:nvPr/>
        </p:nvSpPr>
        <p:spPr>
          <a:xfrm>
            <a:off x="3523893" y="4241721"/>
            <a:ext cx="784622"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74%</a:t>
            </a:r>
            <a:endParaRPr lang="en-US" sz="1750" dirty="0"/>
          </a:p>
        </p:txBody>
      </p:sp>
      <p:sp>
        <p:nvSpPr>
          <p:cNvPr id="15" name="Text 13"/>
          <p:cNvSpPr/>
          <p:nvPr/>
        </p:nvSpPr>
        <p:spPr>
          <a:xfrm>
            <a:off x="4769763" y="4241721"/>
            <a:ext cx="784622"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76%</a:t>
            </a:r>
            <a:endParaRPr lang="en-US" sz="1750" dirty="0"/>
          </a:p>
        </p:txBody>
      </p:sp>
      <p:sp>
        <p:nvSpPr>
          <p:cNvPr id="16" name="Text 14"/>
          <p:cNvSpPr/>
          <p:nvPr/>
        </p:nvSpPr>
        <p:spPr>
          <a:xfrm>
            <a:off x="6015633" y="4241721"/>
            <a:ext cx="788432"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501</a:t>
            </a:r>
            <a:endParaRPr lang="en-US" sz="1750" dirty="0"/>
          </a:p>
        </p:txBody>
      </p:sp>
      <p:sp>
        <p:nvSpPr>
          <p:cNvPr id="17" name="Shape 15"/>
          <p:cNvSpPr/>
          <p:nvPr/>
        </p:nvSpPr>
        <p:spPr>
          <a:xfrm>
            <a:off x="801410" y="4748332"/>
            <a:ext cx="6229469" cy="650319"/>
          </a:xfrm>
          <a:prstGeom prst="rect">
            <a:avLst/>
          </a:prstGeom>
          <a:solidFill>
            <a:srgbClr val="FFFFFF">
              <a:alpha val="4000"/>
            </a:srgbClr>
          </a:solidFill>
          <a:ln/>
        </p:spPr>
      </p:sp>
      <p:sp>
        <p:nvSpPr>
          <p:cNvPr id="18" name="Text 16"/>
          <p:cNvSpPr/>
          <p:nvPr/>
        </p:nvSpPr>
        <p:spPr>
          <a:xfrm>
            <a:off x="1028343" y="4892040"/>
            <a:ext cx="788432"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1</a:t>
            </a:r>
            <a:endParaRPr lang="en-US" sz="1750" dirty="0"/>
          </a:p>
        </p:txBody>
      </p:sp>
      <p:sp>
        <p:nvSpPr>
          <p:cNvPr id="19" name="Text 17"/>
          <p:cNvSpPr/>
          <p:nvPr/>
        </p:nvSpPr>
        <p:spPr>
          <a:xfrm>
            <a:off x="2278023" y="4892040"/>
            <a:ext cx="784622"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81%</a:t>
            </a:r>
            <a:endParaRPr lang="en-US" sz="1750" dirty="0"/>
          </a:p>
        </p:txBody>
      </p:sp>
      <p:sp>
        <p:nvSpPr>
          <p:cNvPr id="20" name="Text 18"/>
          <p:cNvSpPr/>
          <p:nvPr/>
        </p:nvSpPr>
        <p:spPr>
          <a:xfrm>
            <a:off x="3523893" y="4892040"/>
            <a:ext cx="784622"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84%</a:t>
            </a:r>
            <a:endParaRPr lang="en-US" sz="1750" dirty="0"/>
          </a:p>
        </p:txBody>
      </p:sp>
      <p:sp>
        <p:nvSpPr>
          <p:cNvPr id="21" name="Text 19"/>
          <p:cNvSpPr/>
          <p:nvPr/>
        </p:nvSpPr>
        <p:spPr>
          <a:xfrm>
            <a:off x="4769763" y="4892040"/>
            <a:ext cx="784622"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82%</a:t>
            </a:r>
            <a:endParaRPr lang="en-US" sz="1750" dirty="0"/>
          </a:p>
        </p:txBody>
      </p:sp>
      <p:sp>
        <p:nvSpPr>
          <p:cNvPr id="22" name="Text 20"/>
          <p:cNvSpPr/>
          <p:nvPr/>
        </p:nvSpPr>
        <p:spPr>
          <a:xfrm>
            <a:off x="6015633" y="4892040"/>
            <a:ext cx="788432"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651</a:t>
            </a:r>
            <a:endParaRPr lang="en-US" sz="1750" dirty="0"/>
          </a:p>
        </p:txBody>
      </p:sp>
      <p:sp>
        <p:nvSpPr>
          <p:cNvPr id="23" name="Shape 21"/>
          <p:cNvSpPr/>
          <p:nvPr/>
        </p:nvSpPr>
        <p:spPr>
          <a:xfrm>
            <a:off x="801410" y="5398651"/>
            <a:ext cx="6229469" cy="1376124"/>
          </a:xfrm>
          <a:prstGeom prst="rect">
            <a:avLst/>
          </a:prstGeom>
          <a:solidFill>
            <a:srgbClr val="000000">
              <a:alpha val="4000"/>
            </a:srgbClr>
          </a:solidFill>
          <a:ln/>
        </p:spPr>
      </p:sp>
      <p:sp>
        <p:nvSpPr>
          <p:cNvPr id="24" name="Text 22"/>
          <p:cNvSpPr/>
          <p:nvPr/>
        </p:nvSpPr>
        <p:spPr>
          <a:xfrm>
            <a:off x="1028343" y="5542359"/>
            <a:ext cx="788432" cy="1088708"/>
          </a:xfrm>
          <a:prstGeom prst="rect">
            <a:avLst/>
          </a:prstGeom>
          <a:noFill/>
          <a:ln/>
        </p:spPr>
        <p:txBody>
          <a:bodyPr wrap="square" lIns="0" tIns="0" rIns="0" bIns="0" rtlCol="0" anchor="t"/>
          <a:lstStyle/>
          <a:p>
            <a:pPr marL="0" indent="0">
              <a:lnSpc>
                <a:spcPts val="2850"/>
              </a:lnSpc>
              <a:buNone/>
            </a:pPr>
            <a:r>
              <a:rPr lang="en-US" sz="1750" b="1" dirty="0">
                <a:solidFill>
                  <a:srgbClr val="504C49"/>
                </a:solidFill>
                <a:latin typeface="Source Serif Pro" pitchFamily="34" charset="0"/>
                <a:ea typeface="Source Serif Pro" pitchFamily="34" charset="-122"/>
                <a:cs typeface="Source Serif Pro" pitchFamily="34" charset="-120"/>
              </a:rPr>
              <a:t>Overall Accuracy</a:t>
            </a:r>
            <a:endParaRPr lang="en-US" sz="1750" dirty="0"/>
          </a:p>
        </p:txBody>
      </p:sp>
      <p:sp>
        <p:nvSpPr>
          <p:cNvPr id="25" name="Text 23"/>
          <p:cNvSpPr/>
          <p:nvPr/>
        </p:nvSpPr>
        <p:spPr>
          <a:xfrm>
            <a:off x="2278023" y="5542359"/>
            <a:ext cx="784622" cy="362903"/>
          </a:xfrm>
          <a:prstGeom prst="rect">
            <a:avLst/>
          </a:prstGeom>
          <a:noFill/>
          <a:ln/>
        </p:spPr>
        <p:txBody>
          <a:bodyPr wrap="none" lIns="0" tIns="0" rIns="0" bIns="0" rtlCol="0" anchor="t"/>
          <a:lstStyle/>
          <a:p>
            <a:pPr marL="0" indent="0">
              <a:lnSpc>
                <a:spcPts val="2850"/>
              </a:lnSpc>
              <a:buNone/>
            </a:pPr>
            <a:r>
              <a:rPr lang="en-US" sz="1750" b="1" dirty="0">
                <a:solidFill>
                  <a:srgbClr val="504C49"/>
                </a:solidFill>
                <a:latin typeface="Source Serif Pro" pitchFamily="34" charset="0"/>
                <a:ea typeface="Source Serif Pro" pitchFamily="34" charset="-122"/>
                <a:cs typeface="Source Serif Pro" pitchFamily="34" charset="-120"/>
              </a:rPr>
              <a:t>79.60%</a:t>
            </a:r>
            <a:endParaRPr lang="en-US" sz="1750" dirty="0"/>
          </a:p>
        </p:txBody>
      </p:sp>
      <p:sp>
        <p:nvSpPr>
          <p:cNvPr id="26" name="Text 24"/>
          <p:cNvSpPr/>
          <p:nvPr/>
        </p:nvSpPr>
        <p:spPr>
          <a:xfrm>
            <a:off x="3523893" y="5542359"/>
            <a:ext cx="784622"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27" name="Text 25"/>
          <p:cNvSpPr/>
          <p:nvPr/>
        </p:nvSpPr>
        <p:spPr>
          <a:xfrm>
            <a:off x="4769763" y="5542359"/>
            <a:ext cx="784622"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28" name="Text 26"/>
          <p:cNvSpPr/>
          <p:nvPr/>
        </p:nvSpPr>
        <p:spPr>
          <a:xfrm>
            <a:off x="6015633" y="5542359"/>
            <a:ext cx="788432"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29" name="Text 27"/>
          <p:cNvSpPr/>
          <p:nvPr/>
        </p:nvSpPr>
        <p:spPr>
          <a:xfrm>
            <a:off x="7599521" y="246768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Confusion Matrix</a:t>
            </a:r>
            <a:endParaRPr lang="en-US" sz="2200" dirty="0"/>
          </a:p>
        </p:txBody>
      </p:sp>
      <p:sp>
        <p:nvSpPr>
          <p:cNvPr id="30" name="Shape 28"/>
          <p:cNvSpPr/>
          <p:nvPr/>
        </p:nvSpPr>
        <p:spPr>
          <a:xfrm>
            <a:off x="7599521" y="3077170"/>
            <a:ext cx="6244709" cy="1966198"/>
          </a:xfrm>
          <a:prstGeom prst="roundRect">
            <a:avLst>
              <a:gd name="adj" fmla="val 1730"/>
            </a:avLst>
          </a:prstGeom>
          <a:noFill/>
          <a:ln w="7620">
            <a:solidFill>
              <a:srgbClr val="000000">
                <a:alpha val="8000"/>
              </a:srgbClr>
            </a:solidFill>
            <a:prstDash val="solid"/>
          </a:ln>
        </p:spPr>
      </p:sp>
      <p:sp>
        <p:nvSpPr>
          <p:cNvPr id="31" name="Shape 29"/>
          <p:cNvSpPr/>
          <p:nvPr/>
        </p:nvSpPr>
        <p:spPr>
          <a:xfrm>
            <a:off x="7607141" y="3084790"/>
            <a:ext cx="6228755" cy="650319"/>
          </a:xfrm>
          <a:prstGeom prst="rect">
            <a:avLst/>
          </a:prstGeom>
          <a:solidFill>
            <a:srgbClr val="FFFFFF">
              <a:alpha val="4000"/>
            </a:srgbClr>
          </a:solidFill>
          <a:ln/>
        </p:spPr>
      </p:sp>
      <p:sp>
        <p:nvSpPr>
          <p:cNvPr id="32" name="Text 30"/>
          <p:cNvSpPr/>
          <p:nvPr/>
        </p:nvSpPr>
        <p:spPr>
          <a:xfrm>
            <a:off x="7834789" y="3228499"/>
            <a:ext cx="1618536"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33" name="Text 31"/>
          <p:cNvSpPr/>
          <p:nvPr/>
        </p:nvSpPr>
        <p:spPr>
          <a:xfrm>
            <a:off x="9914573" y="3228499"/>
            <a:ext cx="1614726"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Predicted 0</a:t>
            </a:r>
            <a:endParaRPr lang="en-US" sz="1750" dirty="0"/>
          </a:p>
        </p:txBody>
      </p:sp>
      <p:sp>
        <p:nvSpPr>
          <p:cNvPr id="34" name="Text 32"/>
          <p:cNvSpPr/>
          <p:nvPr/>
        </p:nvSpPr>
        <p:spPr>
          <a:xfrm>
            <a:off x="11990546" y="3228499"/>
            <a:ext cx="1618536"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Predicted 1</a:t>
            </a:r>
            <a:endParaRPr lang="en-US" sz="1750" dirty="0"/>
          </a:p>
        </p:txBody>
      </p:sp>
      <p:sp>
        <p:nvSpPr>
          <p:cNvPr id="35" name="Shape 33"/>
          <p:cNvSpPr/>
          <p:nvPr/>
        </p:nvSpPr>
        <p:spPr>
          <a:xfrm>
            <a:off x="7607141" y="3735110"/>
            <a:ext cx="6228755" cy="650319"/>
          </a:xfrm>
          <a:prstGeom prst="rect">
            <a:avLst/>
          </a:prstGeom>
          <a:solidFill>
            <a:srgbClr val="000000">
              <a:alpha val="4000"/>
            </a:srgbClr>
          </a:solidFill>
          <a:ln/>
        </p:spPr>
      </p:sp>
      <p:sp>
        <p:nvSpPr>
          <p:cNvPr id="36" name="Text 34"/>
          <p:cNvSpPr/>
          <p:nvPr/>
        </p:nvSpPr>
        <p:spPr>
          <a:xfrm>
            <a:off x="7834789" y="3878818"/>
            <a:ext cx="1618536"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Actual 0</a:t>
            </a:r>
            <a:endParaRPr lang="en-US" sz="1750" dirty="0"/>
          </a:p>
        </p:txBody>
      </p:sp>
      <p:sp>
        <p:nvSpPr>
          <p:cNvPr id="37" name="Text 35"/>
          <p:cNvSpPr/>
          <p:nvPr/>
        </p:nvSpPr>
        <p:spPr>
          <a:xfrm>
            <a:off x="9914573" y="3878818"/>
            <a:ext cx="1614726"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373</a:t>
            </a:r>
            <a:endParaRPr lang="en-US" sz="1750" dirty="0"/>
          </a:p>
        </p:txBody>
      </p:sp>
      <p:sp>
        <p:nvSpPr>
          <p:cNvPr id="38" name="Text 36"/>
          <p:cNvSpPr/>
          <p:nvPr/>
        </p:nvSpPr>
        <p:spPr>
          <a:xfrm>
            <a:off x="11990546" y="3878818"/>
            <a:ext cx="1618536"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128</a:t>
            </a:r>
            <a:endParaRPr lang="en-US" sz="1750" dirty="0"/>
          </a:p>
        </p:txBody>
      </p:sp>
      <p:sp>
        <p:nvSpPr>
          <p:cNvPr id="39" name="Shape 37"/>
          <p:cNvSpPr/>
          <p:nvPr/>
        </p:nvSpPr>
        <p:spPr>
          <a:xfrm>
            <a:off x="7607141" y="4385429"/>
            <a:ext cx="6228755" cy="650319"/>
          </a:xfrm>
          <a:prstGeom prst="rect">
            <a:avLst/>
          </a:prstGeom>
          <a:solidFill>
            <a:srgbClr val="FFFFFF">
              <a:alpha val="4000"/>
            </a:srgbClr>
          </a:solidFill>
          <a:ln/>
        </p:spPr>
      </p:sp>
      <p:sp>
        <p:nvSpPr>
          <p:cNvPr id="40" name="Text 38"/>
          <p:cNvSpPr/>
          <p:nvPr/>
        </p:nvSpPr>
        <p:spPr>
          <a:xfrm>
            <a:off x="7834789" y="4529138"/>
            <a:ext cx="1618536"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Actual 1</a:t>
            </a:r>
            <a:endParaRPr lang="en-US" sz="1750" dirty="0"/>
          </a:p>
        </p:txBody>
      </p:sp>
      <p:sp>
        <p:nvSpPr>
          <p:cNvPr id="41" name="Text 39"/>
          <p:cNvSpPr/>
          <p:nvPr/>
        </p:nvSpPr>
        <p:spPr>
          <a:xfrm>
            <a:off x="9914573" y="4529138"/>
            <a:ext cx="1614726"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107</a:t>
            </a:r>
            <a:endParaRPr lang="en-US" sz="1750" dirty="0"/>
          </a:p>
        </p:txBody>
      </p:sp>
      <p:sp>
        <p:nvSpPr>
          <p:cNvPr id="42" name="Text 40"/>
          <p:cNvSpPr/>
          <p:nvPr/>
        </p:nvSpPr>
        <p:spPr>
          <a:xfrm>
            <a:off x="11990546" y="4529138"/>
            <a:ext cx="1618536"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544</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642586"/>
            <a:ext cx="5670590" cy="708779"/>
          </a:xfrm>
          <a:prstGeom prst="rect">
            <a:avLst/>
          </a:prstGeom>
          <a:noFill/>
          <a:ln/>
        </p:spPr>
        <p:txBody>
          <a:bodyPr wrap="none" lIns="0" tIns="0" rIns="0" bIns="0" rtlCol="0" anchor="t"/>
          <a:lstStyle/>
          <a:p>
            <a:pPr marL="0" indent="0">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Findings &amp; Insights</a:t>
            </a:r>
            <a:endParaRPr lang="en-US" sz="4450" dirty="0"/>
          </a:p>
        </p:txBody>
      </p:sp>
      <p:sp>
        <p:nvSpPr>
          <p:cNvPr id="3" name="Shape 1"/>
          <p:cNvSpPr/>
          <p:nvPr/>
        </p:nvSpPr>
        <p:spPr>
          <a:xfrm>
            <a:off x="793790" y="2946678"/>
            <a:ext cx="510302" cy="510302"/>
          </a:xfrm>
          <a:prstGeom prst="roundRect">
            <a:avLst>
              <a:gd name="adj" fmla="val 6667"/>
            </a:avLst>
          </a:prstGeom>
          <a:solidFill>
            <a:srgbClr val="F9F7F7"/>
          </a:solidFill>
          <a:ln/>
        </p:spPr>
      </p:sp>
      <p:sp>
        <p:nvSpPr>
          <p:cNvPr id="4" name="Text 2"/>
          <p:cNvSpPr/>
          <p:nvPr/>
        </p:nvSpPr>
        <p:spPr>
          <a:xfrm>
            <a:off x="972503" y="3031688"/>
            <a:ext cx="152757" cy="340281"/>
          </a:xfrm>
          <a:prstGeom prst="rect">
            <a:avLst/>
          </a:prstGeom>
          <a:noFill/>
          <a:ln/>
        </p:spPr>
        <p:txBody>
          <a:bodyPr wrap="none" lIns="0" tIns="0" rIns="0" bIns="0" rtlCol="0" anchor="t"/>
          <a:lstStyle/>
          <a:p>
            <a:pPr marL="0" indent="0" algn="ctr">
              <a:lnSpc>
                <a:spcPts val="2650"/>
              </a:lnSpc>
              <a:buNone/>
            </a:pPr>
            <a:r>
              <a:rPr lang="en-US" sz="2650" dirty="0">
                <a:solidFill>
                  <a:srgbClr val="504C49"/>
                </a:solidFill>
                <a:latin typeface="Platypi Medium" pitchFamily="34" charset="0"/>
                <a:ea typeface="Platypi Medium" pitchFamily="34" charset="-122"/>
                <a:cs typeface="Platypi Medium" pitchFamily="34" charset="-120"/>
              </a:rPr>
              <a:t>1</a:t>
            </a:r>
            <a:endParaRPr lang="en-US" sz="2650" dirty="0"/>
          </a:p>
        </p:txBody>
      </p:sp>
      <p:sp>
        <p:nvSpPr>
          <p:cNvPr id="5" name="Text 3"/>
          <p:cNvSpPr/>
          <p:nvPr/>
        </p:nvSpPr>
        <p:spPr>
          <a:xfrm>
            <a:off x="1530906" y="294667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Strong Performance</a:t>
            </a:r>
            <a:endParaRPr lang="en-US" sz="2200" dirty="0"/>
          </a:p>
        </p:txBody>
      </p:sp>
      <p:sp>
        <p:nvSpPr>
          <p:cNvPr id="6" name="Text 4"/>
          <p:cNvSpPr/>
          <p:nvPr/>
        </p:nvSpPr>
        <p:spPr>
          <a:xfrm>
            <a:off x="1530906" y="3437096"/>
            <a:ext cx="5670947" cy="1088708"/>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The model showed strong predictive capabilities, achieving high recall for Class 1, meaning it successfully identified most positive cases.</a:t>
            </a:r>
            <a:endParaRPr lang="en-US" sz="1750" dirty="0"/>
          </a:p>
        </p:txBody>
      </p:sp>
      <p:sp>
        <p:nvSpPr>
          <p:cNvPr id="7" name="Shape 5"/>
          <p:cNvSpPr/>
          <p:nvPr/>
        </p:nvSpPr>
        <p:spPr>
          <a:xfrm>
            <a:off x="7428667" y="2946678"/>
            <a:ext cx="510302" cy="510302"/>
          </a:xfrm>
          <a:prstGeom prst="roundRect">
            <a:avLst>
              <a:gd name="adj" fmla="val 6667"/>
            </a:avLst>
          </a:prstGeom>
          <a:solidFill>
            <a:srgbClr val="F9F7F7"/>
          </a:solidFill>
          <a:ln/>
        </p:spPr>
      </p:sp>
      <p:sp>
        <p:nvSpPr>
          <p:cNvPr id="8" name="Text 6"/>
          <p:cNvSpPr/>
          <p:nvPr/>
        </p:nvSpPr>
        <p:spPr>
          <a:xfrm>
            <a:off x="7573923" y="3031688"/>
            <a:ext cx="219789" cy="340281"/>
          </a:xfrm>
          <a:prstGeom prst="rect">
            <a:avLst/>
          </a:prstGeom>
          <a:noFill/>
          <a:ln/>
        </p:spPr>
        <p:txBody>
          <a:bodyPr wrap="none" lIns="0" tIns="0" rIns="0" bIns="0" rtlCol="0" anchor="t"/>
          <a:lstStyle/>
          <a:p>
            <a:pPr marL="0" indent="0" algn="ctr">
              <a:lnSpc>
                <a:spcPts val="2650"/>
              </a:lnSpc>
              <a:buNone/>
            </a:pPr>
            <a:r>
              <a:rPr lang="en-US" sz="2650" dirty="0">
                <a:solidFill>
                  <a:srgbClr val="504C49"/>
                </a:solidFill>
                <a:latin typeface="Platypi Medium" pitchFamily="34" charset="0"/>
                <a:ea typeface="Platypi Medium" pitchFamily="34" charset="-122"/>
                <a:cs typeface="Platypi Medium" pitchFamily="34" charset="-120"/>
              </a:rPr>
              <a:t>2</a:t>
            </a:r>
            <a:endParaRPr lang="en-US" sz="2650" dirty="0"/>
          </a:p>
        </p:txBody>
      </p:sp>
      <p:sp>
        <p:nvSpPr>
          <p:cNvPr id="9" name="Text 7"/>
          <p:cNvSpPr/>
          <p:nvPr/>
        </p:nvSpPr>
        <p:spPr>
          <a:xfrm>
            <a:off x="8165783" y="294667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Misclassifications</a:t>
            </a:r>
            <a:endParaRPr lang="en-US" sz="2200" dirty="0"/>
          </a:p>
        </p:txBody>
      </p:sp>
      <p:sp>
        <p:nvSpPr>
          <p:cNvPr id="10" name="Text 8"/>
          <p:cNvSpPr/>
          <p:nvPr/>
        </p:nvSpPr>
        <p:spPr>
          <a:xfrm>
            <a:off x="8165783" y="3437096"/>
            <a:ext cx="5670947" cy="1088708"/>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The confusion matrix indicated some misclassifications, particularly for Class 0, suggesting potential overlap in feature space.</a:t>
            </a:r>
            <a:endParaRPr lang="en-US" sz="1750" dirty="0"/>
          </a:p>
        </p:txBody>
      </p:sp>
      <p:sp>
        <p:nvSpPr>
          <p:cNvPr id="11" name="Shape 9"/>
          <p:cNvSpPr/>
          <p:nvPr/>
        </p:nvSpPr>
        <p:spPr>
          <a:xfrm>
            <a:off x="793790" y="5007769"/>
            <a:ext cx="510302" cy="510302"/>
          </a:xfrm>
          <a:prstGeom prst="roundRect">
            <a:avLst>
              <a:gd name="adj" fmla="val 6667"/>
            </a:avLst>
          </a:prstGeom>
          <a:solidFill>
            <a:srgbClr val="F9F7F7"/>
          </a:solidFill>
          <a:ln/>
        </p:spPr>
      </p:sp>
      <p:sp>
        <p:nvSpPr>
          <p:cNvPr id="12" name="Text 10"/>
          <p:cNvSpPr/>
          <p:nvPr/>
        </p:nvSpPr>
        <p:spPr>
          <a:xfrm>
            <a:off x="942737" y="5092779"/>
            <a:ext cx="212288" cy="340281"/>
          </a:xfrm>
          <a:prstGeom prst="rect">
            <a:avLst/>
          </a:prstGeom>
          <a:noFill/>
          <a:ln/>
        </p:spPr>
        <p:txBody>
          <a:bodyPr wrap="none" lIns="0" tIns="0" rIns="0" bIns="0" rtlCol="0" anchor="t"/>
          <a:lstStyle/>
          <a:p>
            <a:pPr marL="0" indent="0" algn="ctr">
              <a:lnSpc>
                <a:spcPts val="2650"/>
              </a:lnSpc>
              <a:buNone/>
            </a:pPr>
            <a:r>
              <a:rPr lang="en-US" sz="2650" dirty="0">
                <a:solidFill>
                  <a:srgbClr val="504C49"/>
                </a:solidFill>
                <a:latin typeface="Platypi Medium" pitchFamily="34" charset="0"/>
                <a:ea typeface="Platypi Medium" pitchFamily="34" charset="-122"/>
                <a:cs typeface="Platypi Medium" pitchFamily="34" charset="-120"/>
              </a:rPr>
              <a:t>3</a:t>
            </a:r>
            <a:endParaRPr lang="en-US" sz="2650" dirty="0"/>
          </a:p>
        </p:txBody>
      </p:sp>
      <p:sp>
        <p:nvSpPr>
          <p:cNvPr id="13" name="Text 11"/>
          <p:cNvSpPr/>
          <p:nvPr/>
        </p:nvSpPr>
        <p:spPr>
          <a:xfrm>
            <a:off x="1530906" y="5007769"/>
            <a:ext cx="3380303" cy="354330"/>
          </a:xfrm>
          <a:prstGeom prst="rect">
            <a:avLst/>
          </a:prstGeom>
          <a:noFill/>
          <a:ln/>
        </p:spPr>
        <p:txBody>
          <a:bodyPr wrap="none" lIns="0" tIns="0" rIns="0" bIns="0" rtlCol="0" anchor="t"/>
          <a:lstStyle/>
          <a:p>
            <a:pPr marL="0" indent="0">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Impact of Preprocessing</a:t>
            </a:r>
            <a:endParaRPr lang="en-US" sz="2200" dirty="0"/>
          </a:p>
        </p:txBody>
      </p:sp>
      <p:sp>
        <p:nvSpPr>
          <p:cNvPr id="14" name="Text 12"/>
          <p:cNvSpPr/>
          <p:nvPr/>
        </p:nvSpPr>
        <p:spPr>
          <a:xfrm>
            <a:off x="1530906" y="5498187"/>
            <a:ext cx="5670947" cy="1088708"/>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Feature engineering and preprocessing played a crucial role in improving the model's performance and accuracy.</a:t>
            </a:r>
            <a:endParaRPr lang="en-US" sz="1750" dirty="0"/>
          </a:p>
        </p:txBody>
      </p:sp>
      <p:sp>
        <p:nvSpPr>
          <p:cNvPr id="15" name="Shape 13"/>
          <p:cNvSpPr/>
          <p:nvPr/>
        </p:nvSpPr>
        <p:spPr>
          <a:xfrm>
            <a:off x="7428667" y="5007769"/>
            <a:ext cx="510302" cy="510302"/>
          </a:xfrm>
          <a:prstGeom prst="roundRect">
            <a:avLst>
              <a:gd name="adj" fmla="val 6667"/>
            </a:avLst>
          </a:prstGeom>
          <a:solidFill>
            <a:srgbClr val="F9F7F7"/>
          </a:solidFill>
          <a:ln/>
        </p:spPr>
      </p:sp>
      <p:sp>
        <p:nvSpPr>
          <p:cNvPr id="16" name="Text 14"/>
          <p:cNvSpPr/>
          <p:nvPr/>
        </p:nvSpPr>
        <p:spPr>
          <a:xfrm>
            <a:off x="7570470" y="5092779"/>
            <a:ext cx="226576" cy="340281"/>
          </a:xfrm>
          <a:prstGeom prst="rect">
            <a:avLst/>
          </a:prstGeom>
          <a:noFill/>
          <a:ln/>
        </p:spPr>
        <p:txBody>
          <a:bodyPr wrap="none" lIns="0" tIns="0" rIns="0" bIns="0" rtlCol="0" anchor="t"/>
          <a:lstStyle/>
          <a:p>
            <a:pPr marL="0" indent="0" algn="ctr">
              <a:lnSpc>
                <a:spcPts val="2650"/>
              </a:lnSpc>
              <a:buNone/>
            </a:pPr>
            <a:r>
              <a:rPr lang="en-US" sz="2650" dirty="0">
                <a:solidFill>
                  <a:srgbClr val="504C49"/>
                </a:solidFill>
                <a:latin typeface="Platypi Medium" pitchFamily="34" charset="0"/>
                <a:ea typeface="Platypi Medium" pitchFamily="34" charset="-122"/>
                <a:cs typeface="Platypi Medium" pitchFamily="34" charset="-120"/>
              </a:rPr>
              <a:t>4</a:t>
            </a:r>
            <a:endParaRPr lang="en-US" sz="2650" dirty="0"/>
          </a:p>
        </p:txBody>
      </p:sp>
      <p:sp>
        <p:nvSpPr>
          <p:cNvPr id="17" name="Text 15"/>
          <p:cNvSpPr/>
          <p:nvPr/>
        </p:nvSpPr>
        <p:spPr>
          <a:xfrm>
            <a:off x="8165783" y="5007769"/>
            <a:ext cx="3011924" cy="354330"/>
          </a:xfrm>
          <a:prstGeom prst="rect">
            <a:avLst/>
          </a:prstGeom>
          <a:noFill/>
          <a:ln/>
        </p:spPr>
        <p:txBody>
          <a:bodyPr wrap="none" lIns="0" tIns="0" rIns="0" bIns="0" rtlCol="0" anchor="t"/>
          <a:lstStyle/>
          <a:p>
            <a:pPr marL="0" indent="0">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Future Improvements</a:t>
            </a:r>
            <a:endParaRPr lang="en-US" sz="2200" dirty="0"/>
          </a:p>
        </p:txBody>
      </p:sp>
      <p:sp>
        <p:nvSpPr>
          <p:cNvPr id="18" name="Text 16"/>
          <p:cNvSpPr/>
          <p:nvPr/>
        </p:nvSpPr>
        <p:spPr>
          <a:xfrm>
            <a:off x="8165783" y="5498187"/>
            <a:ext cx="5670947" cy="1088708"/>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Potential improvements include fine-tuning k-values, exploring alternative distance metrics, and experimenting with ensemble methods.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556</Words>
  <Application>Microsoft Office PowerPoint</Application>
  <PresentationFormat>Custom</PresentationFormat>
  <Paragraphs>106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Platypi Medium</vt:lpstr>
      <vt:lpstr>Arial</vt:lpstr>
      <vt:lpstr>Source Serif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Apurva Bishwajeet</cp:lastModifiedBy>
  <cp:revision>1</cp:revision>
  <dcterms:created xsi:type="dcterms:W3CDTF">2025-02-01T11:27:30Z</dcterms:created>
  <dcterms:modified xsi:type="dcterms:W3CDTF">2025-02-01T11:31:07Z</dcterms:modified>
</cp:coreProperties>
</file>