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59" r:id="rId13"/>
    <p:sldId id="260" r:id="rId14"/>
    <p:sldId id="261" r:id="rId15"/>
    <p:sldId id="262" r:id="rId16"/>
    <p:sldId id="263" r:id="rId17"/>
    <p:sldId id="264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 Medium" panose="02000000000000000000" pitchFamily="2" charset="0"/>
      <p:regular r:id="rId30"/>
      <p:bold r:id="rId31"/>
      <p:italic r:id="rId32"/>
      <p:boldItalic r:id="rId33"/>
    </p:embeddedFont>
    <p:embeddedFont>
      <p:font typeface="Roboto Thin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79" y="1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b70ffc667_0_2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b70ffc667_0_2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1b70ffc667_0_2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1b70ffc667_0_2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b70ffc667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b70ffc667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b70ffc667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b70ffc667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b70ffc667_0_1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b70ffc667_0_1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b70ffc667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b70ffc667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1b70ffc667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1b70ffc667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1b70ffc667_0_1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1b70ffc667_0_1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1b70ffc667_0_3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1b70ffc667_0_3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b70ffc667_0_3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b70ffc667_0_3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1b70ffc667_0_3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1b70ffc667_0_3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1b70ffc667_0_3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1b70ffc667_0_3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1b70ffc667_0_3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1b70ffc667_0_3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1b70ffc667_0_3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1b70ffc667_0_3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b70ffc667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b70ffc667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1b70ffc667_0_2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1b70ffc667_0_2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b70ffc667_0_2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1b70ffc667_0_2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1b70ffc667_0_1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1b70ffc667_0_1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1b70ffc667_0_2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1b70ffc667_0_2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b70ffc667_0_1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1b70ffc667_0_1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b70ffc667_0_2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1b70ffc667_0_2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3386/w29516" TargetMode="External"/><Relationship Id="rId3" Type="http://schemas.openxmlformats.org/officeDocument/2006/relationships/hyperlink" Target="https://realpython.com/python-data-cleaning-numpy-pandas/" TargetMode="External"/><Relationship Id="rId7" Type="http://schemas.openxmlformats.org/officeDocument/2006/relationships/hyperlink" Target="https://www.analyticsvidhya.com/blog/2022/07/sentiment-analysis-using-python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roject-management.com/ethical-issues-related-to-project-management/" TargetMode="External"/><Relationship Id="rId5" Type="http://schemas.openxmlformats.org/officeDocument/2006/relationships/hyperlink" Target="https://www.microstrategy.com/blog/mastering-data-governance-in-analytics-for-better-business-outcomes" TargetMode="External"/><Relationship Id="rId10" Type="http://schemas.openxmlformats.org/officeDocument/2006/relationships/hyperlink" Target="https://doi.org/10.1177/00031224211029618" TargetMode="External"/><Relationship Id="rId4" Type="http://schemas.openxmlformats.org/officeDocument/2006/relationships/hyperlink" Target="https://sanjayasubedi.com.np/nlp/nlp-with-python-document-clustering/" TargetMode="External"/><Relationship Id="rId9" Type="http://schemas.openxmlformats.org/officeDocument/2006/relationships/hyperlink" Target="https://doi.org/10.1093/rfs/hhz018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153950"/>
            <a:ext cx="8222100" cy="11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Buyer Folio: Real Estate Agent Recommendation System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355676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Valerie Atherley 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4875150" y="3220275"/>
            <a:ext cx="3864300" cy="1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Bhavishya Koluguri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Hemanth Kurra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Jayanth Malothu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Shubham Nilesh Palande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Yuva Veera Prasanna Lakshmi Kocherla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286250" y="2379425"/>
            <a:ext cx="845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Module 12 Assignment - Capstone Project Presentation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92" y="0"/>
            <a:ext cx="835701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Recommendation System</a:t>
            </a:r>
            <a:endParaRPr b="1"/>
          </a:p>
        </p:txBody>
      </p:sp>
      <p:sp>
        <p:nvSpPr>
          <p:cNvPr id="357" name="Google Shape;357;p2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Purpose:</a:t>
            </a:r>
            <a:r>
              <a:rPr lang="en" sz="1600"/>
              <a:t> The recommendation system identifies the top real estate agents based on user input (location) and agent performance metrics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Fit Score Calculation:</a:t>
            </a:r>
            <a:r>
              <a:rPr lang="en" sz="1600"/>
              <a:t> Combines Experience and Rating (weighted equally at 0.5 each) to rank agents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Location Filtering:</a:t>
            </a:r>
            <a:r>
              <a:rPr lang="en" sz="1600"/>
              <a:t> Filters agents based on the user's input (e.g., city, zipcode) by matching it to agents' service areas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Filtering and Ranking:</a:t>
            </a:r>
            <a:r>
              <a:rPr lang="en" sz="1600"/>
              <a:t> Identified agents serving the desired location and ranked them by fit_score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Visualization:</a:t>
            </a:r>
            <a:r>
              <a:rPr lang="en" sz="1600"/>
              <a:t> Mapped top 20 agents on an interactive map using Folium and MarkerCluster for user-friendly exploration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Information (Agent Information Data)</a:t>
            </a:r>
            <a:endParaRPr b="1"/>
          </a:p>
        </p:txBody>
      </p:sp>
      <p:grpSp>
        <p:nvGrpSpPr>
          <p:cNvPr id="159" name="Google Shape;159;p16"/>
          <p:cNvGrpSpPr/>
          <p:nvPr/>
        </p:nvGrpSpPr>
        <p:grpSpPr>
          <a:xfrm>
            <a:off x="2441921" y="1653995"/>
            <a:ext cx="2130052" cy="2700622"/>
            <a:chOff x="2744109" y="1597469"/>
            <a:chExt cx="1827900" cy="2399700"/>
          </a:xfrm>
        </p:grpSpPr>
        <p:sp>
          <p:nvSpPr>
            <p:cNvPr id="160" name="Google Shape;160;p16"/>
            <p:cNvSpPr/>
            <p:nvPr/>
          </p:nvSpPr>
          <p:spPr>
            <a:xfrm rot="5400000">
              <a:off x="2458209" y="1883369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 rot="10800000" flipH="1">
              <a:off x="2834043" y="1687411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6"/>
            <p:cNvSpPr txBox="1"/>
            <p:nvPr/>
          </p:nvSpPr>
          <p:spPr>
            <a:xfrm>
              <a:off x="2966450" y="1687400"/>
              <a:ext cx="1383000" cy="15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Key Columns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Agent Details: </a:t>
              </a:r>
              <a:r>
                <a:rPr lang="en" sz="1000" i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Id, f_name, l_name, jobtitle, rating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Professional Info: </a:t>
              </a:r>
              <a:r>
                <a:rPr lang="en" sz="1000" i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specialities, languages, experience, lic_num</a:t>
              </a:r>
              <a:endParaRPr sz="1000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Geospatial Data: </a:t>
              </a:r>
              <a:r>
                <a:rPr lang="en" sz="1000" i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latitude, longitude, City, State</a:t>
              </a:r>
              <a:endParaRPr sz="1000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Contact Info:</a:t>
              </a:r>
              <a:r>
                <a:rPr lang="en" sz="1000" i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email, phone, website</a:t>
              </a:r>
              <a:endParaRPr sz="1000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" name="Google Shape;163;p16"/>
          <p:cNvGrpSpPr/>
          <p:nvPr/>
        </p:nvGrpSpPr>
        <p:grpSpPr>
          <a:xfrm>
            <a:off x="4571973" y="1146298"/>
            <a:ext cx="2130052" cy="2700622"/>
            <a:chOff x="4572009" y="1146343"/>
            <a:chExt cx="1827900" cy="2399700"/>
          </a:xfrm>
        </p:grpSpPr>
        <p:sp>
          <p:nvSpPr>
            <p:cNvPr id="164" name="Google Shape;164;p16"/>
            <p:cNvSpPr/>
            <p:nvPr/>
          </p:nvSpPr>
          <p:spPr>
            <a:xfrm rot="-5400000">
              <a:off x="4286109" y="1432243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A1C2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 flipH="1">
              <a:off x="4660575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 txBox="1"/>
            <p:nvPr/>
          </p:nvSpPr>
          <p:spPr>
            <a:xfrm>
              <a:off x="4794425" y="1686400"/>
              <a:ext cx="1383000" cy="158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Missing Data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Major columns like languages and jobtitle had over 80% missing values, handled via imputation and placeholder values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" name="Google Shape;167;p16"/>
          <p:cNvGrpSpPr/>
          <p:nvPr/>
        </p:nvGrpSpPr>
        <p:grpSpPr>
          <a:xfrm>
            <a:off x="6702199" y="1653995"/>
            <a:ext cx="2130052" cy="2700622"/>
            <a:chOff x="6400059" y="1597469"/>
            <a:chExt cx="1827900" cy="2399700"/>
          </a:xfrm>
        </p:grpSpPr>
        <p:sp>
          <p:nvSpPr>
            <p:cNvPr id="168" name="Google Shape;168;p16"/>
            <p:cNvSpPr/>
            <p:nvPr/>
          </p:nvSpPr>
          <p:spPr>
            <a:xfrm rot="5400000">
              <a:off x="6114159" y="1883369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 rot="10800000" flipH="1">
              <a:off x="6489993" y="1687411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6"/>
            <p:cNvSpPr txBox="1"/>
            <p:nvPr/>
          </p:nvSpPr>
          <p:spPr>
            <a:xfrm>
              <a:off x="6622400" y="1687400"/>
              <a:ext cx="1383000" cy="15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Unique Features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Extracted specialties, multilingual capabilities, and geospatial attributes for better agent profiling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71;p16"/>
          <p:cNvGrpSpPr/>
          <p:nvPr/>
        </p:nvGrpSpPr>
        <p:grpSpPr>
          <a:xfrm>
            <a:off x="311694" y="1146298"/>
            <a:ext cx="2130052" cy="2700622"/>
            <a:chOff x="916059" y="1146343"/>
            <a:chExt cx="1827900" cy="2399700"/>
          </a:xfrm>
        </p:grpSpPr>
        <p:sp>
          <p:nvSpPr>
            <p:cNvPr id="172" name="Google Shape;172;p16"/>
            <p:cNvSpPr/>
            <p:nvPr/>
          </p:nvSpPr>
          <p:spPr>
            <a:xfrm rot="-5400000">
              <a:off x="630159" y="1432243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A1C2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 flipH="1">
              <a:off x="1004625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 txBox="1"/>
            <p:nvPr/>
          </p:nvSpPr>
          <p:spPr>
            <a:xfrm>
              <a:off x="1138475" y="1686400"/>
              <a:ext cx="1383000" cy="158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Dataset Size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Contains </a:t>
              </a:r>
              <a:r>
                <a:rPr lang="en" sz="1000" b="1" i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500,002 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records with </a:t>
              </a:r>
              <a:r>
                <a:rPr lang="en" sz="1000" b="1" i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25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features per agent profile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Preprocessing (Agent Information Data)</a:t>
            </a:r>
            <a:endParaRPr b="1"/>
          </a:p>
        </p:txBody>
      </p:sp>
      <p:sp>
        <p:nvSpPr>
          <p:cNvPr id="180" name="Google Shape;180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181" name="Google Shape;181;p17"/>
          <p:cNvGrpSpPr/>
          <p:nvPr/>
        </p:nvGrpSpPr>
        <p:grpSpPr>
          <a:xfrm>
            <a:off x="5632317" y="1189775"/>
            <a:ext cx="3305700" cy="3407400"/>
            <a:chOff x="5632317" y="1189775"/>
            <a:chExt cx="3305700" cy="3407400"/>
          </a:xfrm>
        </p:grpSpPr>
        <p:sp>
          <p:nvSpPr>
            <p:cNvPr id="182" name="Google Shape;182;p17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Encoding and Integration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17"/>
            <p:cNvSpPr txBox="1"/>
            <p:nvPr/>
          </p:nvSpPr>
          <p:spPr>
            <a:xfrm>
              <a:off x="5770800" y="1858775"/>
              <a:ext cx="2856000" cy="27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Encoded categorical variables for </a:t>
              </a:r>
              <a:r>
                <a:rPr lang="en" sz="1200" i="1">
                  <a:latin typeface="Roboto"/>
                  <a:ea typeface="Roboto"/>
                  <a:cs typeface="Roboto"/>
                  <a:sym typeface="Roboto"/>
                </a:rPr>
                <a:t>languages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and </a:t>
              </a:r>
              <a:r>
                <a:rPr lang="en" sz="1200" i="1">
                  <a:latin typeface="Roboto"/>
                  <a:ea typeface="Roboto"/>
                  <a:cs typeface="Roboto"/>
                  <a:sym typeface="Roboto"/>
                </a:rPr>
                <a:t>specialities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using frequency-based binary encoding for the top 20 categories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Merged datasets to eliminate duplicates and enrich agent profiles with geospatial and transactional data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4" name="Google Shape;184;p17"/>
          <p:cNvGrpSpPr/>
          <p:nvPr/>
        </p:nvGrpSpPr>
        <p:grpSpPr>
          <a:xfrm>
            <a:off x="0" y="1189989"/>
            <a:ext cx="3546900" cy="3397211"/>
            <a:chOff x="0" y="1189989"/>
            <a:chExt cx="3546900" cy="3397211"/>
          </a:xfrm>
        </p:grpSpPr>
        <p:sp>
          <p:nvSpPr>
            <p:cNvPr id="185" name="Google Shape;185;p17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Cleaning and Imputation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17"/>
            <p:cNvSpPr txBox="1"/>
            <p:nvPr/>
          </p:nvSpPr>
          <p:spPr>
            <a:xfrm>
              <a:off x="311700" y="1859000"/>
              <a:ext cx="2509800" cy="27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Addressed missing data using techniques like median imputation for numeric fields and placeholders for categorical fields (</a:t>
              </a:r>
              <a:r>
                <a:rPr lang="en" sz="1200" i="1">
                  <a:latin typeface="Roboto"/>
                  <a:ea typeface="Roboto"/>
                  <a:cs typeface="Roboto"/>
                  <a:sym typeface="Roboto"/>
                </a:rPr>
                <a:t>jobtitle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" sz="1200" i="1">
                  <a:latin typeface="Roboto"/>
                  <a:ea typeface="Roboto"/>
                  <a:cs typeface="Roboto"/>
                  <a:sym typeface="Roboto"/>
                </a:rPr>
                <a:t>brokername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" sz="1200" i="1">
                  <a:latin typeface="Roboto"/>
                  <a:ea typeface="Roboto"/>
                  <a:cs typeface="Roboto"/>
                  <a:sym typeface="Roboto"/>
                </a:rPr>
                <a:t>languages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Ensured consistent formatting by normalizing text data and filling incomplete entries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7" name="Google Shape;187;p17"/>
          <p:cNvGrpSpPr/>
          <p:nvPr/>
        </p:nvGrpSpPr>
        <p:grpSpPr>
          <a:xfrm>
            <a:off x="2944204" y="1189775"/>
            <a:ext cx="3305700" cy="3397200"/>
            <a:chOff x="2944204" y="1189775"/>
            <a:chExt cx="3305700" cy="3397200"/>
          </a:xfrm>
        </p:grpSpPr>
        <p:sp>
          <p:nvSpPr>
            <p:cNvPr id="188" name="Google Shape;188;p17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 Engineering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17"/>
            <p:cNvSpPr txBox="1"/>
            <p:nvPr/>
          </p:nvSpPr>
          <p:spPr>
            <a:xfrm>
              <a:off x="3101525" y="1858775"/>
              <a:ext cx="2530800" cy="27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Extracted attributes like </a:t>
              </a:r>
              <a:r>
                <a:rPr lang="en" sz="1200" i="1">
                  <a:latin typeface="Roboto"/>
                  <a:ea typeface="Roboto"/>
                  <a:cs typeface="Roboto"/>
                  <a:sym typeface="Roboto"/>
                </a:rPr>
                <a:t>Job Title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" sz="1200" i="1">
                  <a:latin typeface="Roboto"/>
                  <a:ea typeface="Roboto"/>
                  <a:cs typeface="Roboto"/>
                  <a:sym typeface="Roboto"/>
                </a:rPr>
                <a:t>Experience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, and </a:t>
              </a:r>
              <a:r>
                <a:rPr lang="en" sz="1200" i="1">
                  <a:latin typeface="Roboto"/>
                  <a:ea typeface="Roboto"/>
                  <a:cs typeface="Roboto"/>
                  <a:sym typeface="Roboto"/>
                </a:rPr>
                <a:t>Specialities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from unstructured fields using regex and vectorized functions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Parsed </a:t>
              </a:r>
              <a:r>
                <a:rPr lang="en" sz="1200" i="1">
                  <a:latin typeface="Roboto"/>
                  <a:ea typeface="Roboto"/>
                  <a:cs typeface="Roboto"/>
                  <a:sym typeface="Roboto"/>
                </a:rPr>
                <a:t>city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and </a:t>
              </a:r>
              <a:r>
                <a:rPr lang="en" sz="1200" i="1">
                  <a:latin typeface="Roboto"/>
                  <a:ea typeface="Roboto"/>
                  <a:cs typeface="Roboto"/>
                  <a:sym typeface="Roboto"/>
                </a:rPr>
                <a:t>state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information from </a:t>
              </a:r>
              <a:r>
                <a:rPr lang="en" sz="1200" i="1">
                  <a:latin typeface="Roboto"/>
                  <a:ea typeface="Roboto"/>
                  <a:cs typeface="Roboto"/>
                  <a:sym typeface="Roboto"/>
                </a:rPr>
                <a:t>service_area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and geospatially mapped agents using latitude and longitude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Information (Agent Review Data)</a:t>
            </a:r>
            <a:endParaRPr b="1"/>
          </a:p>
        </p:txBody>
      </p:sp>
      <p:grpSp>
        <p:nvGrpSpPr>
          <p:cNvPr id="195" name="Google Shape;195;p18"/>
          <p:cNvGrpSpPr/>
          <p:nvPr/>
        </p:nvGrpSpPr>
        <p:grpSpPr>
          <a:xfrm>
            <a:off x="2441921" y="1653995"/>
            <a:ext cx="2130052" cy="2700622"/>
            <a:chOff x="2744109" y="1597469"/>
            <a:chExt cx="1827900" cy="2399700"/>
          </a:xfrm>
        </p:grpSpPr>
        <p:sp>
          <p:nvSpPr>
            <p:cNvPr id="196" name="Google Shape;196;p18"/>
            <p:cNvSpPr/>
            <p:nvPr/>
          </p:nvSpPr>
          <p:spPr>
            <a:xfrm rot="5400000">
              <a:off x="2458209" y="1883369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 rot="10800000" flipH="1">
              <a:off x="2834043" y="1687411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2966450" y="1687400"/>
              <a:ext cx="1383000" cy="15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Key Columns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Review Details: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000" i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Id, loc_id, review_id, reviewtext, reviewdate</a:t>
              </a:r>
              <a:endParaRPr sz="1000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Rating Metrics: </a:t>
              </a:r>
              <a:r>
                <a:rPr lang="en" sz="1000" i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overallrating, Local_knowledge, Process_expertise, Responsiveness, Negotiation_skills</a:t>
              </a:r>
              <a:endParaRPr sz="1000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4571973" y="1146298"/>
            <a:ext cx="2130052" cy="2700622"/>
            <a:chOff x="4572009" y="1146343"/>
            <a:chExt cx="1827900" cy="2399700"/>
          </a:xfrm>
        </p:grpSpPr>
        <p:sp>
          <p:nvSpPr>
            <p:cNvPr id="200" name="Google Shape;200;p18"/>
            <p:cNvSpPr/>
            <p:nvPr/>
          </p:nvSpPr>
          <p:spPr>
            <a:xfrm rot="-5400000">
              <a:off x="4286109" y="1432243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A1C2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 flipH="1">
              <a:off x="4660575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8"/>
            <p:cNvSpPr txBox="1"/>
            <p:nvPr/>
          </p:nvSpPr>
          <p:spPr>
            <a:xfrm>
              <a:off x="4794425" y="1686400"/>
              <a:ext cx="1383000" cy="158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Missing Data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Approximately 1.3% of rating-related columns (</a:t>
              </a:r>
              <a:r>
                <a:rPr lang="en" sz="1000" i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Local_knowledge, Process_expertise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) had missing values, addressed through imputation and sentiment mapping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" name="Google Shape;203;p18"/>
          <p:cNvGrpSpPr/>
          <p:nvPr/>
        </p:nvGrpSpPr>
        <p:grpSpPr>
          <a:xfrm>
            <a:off x="6702199" y="1653995"/>
            <a:ext cx="2130052" cy="2700622"/>
            <a:chOff x="6400059" y="1597469"/>
            <a:chExt cx="1827900" cy="2399700"/>
          </a:xfrm>
        </p:grpSpPr>
        <p:sp>
          <p:nvSpPr>
            <p:cNvPr id="204" name="Google Shape;204;p18"/>
            <p:cNvSpPr/>
            <p:nvPr/>
          </p:nvSpPr>
          <p:spPr>
            <a:xfrm rot="5400000">
              <a:off x="6114159" y="1883369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 rot="10800000" flipH="1">
              <a:off x="6489993" y="1687411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6622400" y="1687400"/>
              <a:ext cx="1383000" cy="15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Unique Features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Captures both quantitative ratings and qualitative feedback for holistic agent performance analysis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7" name="Google Shape;207;p18"/>
          <p:cNvGrpSpPr/>
          <p:nvPr/>
        </p:nvGrpSpPr>
        <p:grpSpPr>
          <a:xfrm>
            <a:off x="311694" y="1146298"/>
            <a:ext cx="2130052" cy="2700622"/>
            <a:chOff x="916059" y="1146343"/>
            <a:chExt cx="1827900" cy="2399700"/>
          </a:xfrm>
        </p:grpSpPr>
        <p:sp>
          <p:nvSpPr>
            <p:cNvPr id="208" name="Google Shape;208;p18"/>
            <p:cNvSpPr/>
            <p:nvPr/>
          </p:nvSpPr>
          <p:spPr>
            <a:xfrm rot="-5400000">
              <a:off x="630159" y="1432243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A1C2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 flipH="1">
              <a:off x="1004625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8"/>
            <p:cNvSpPr txBox="1"/>
            <p:nvPr/>
          </p:nvSpPr>
          <p:spPr>
            <a:xfrm>
              <a:off x="1138475" y="1686400"/>
              <a:ext cx="1383000" cy="158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Dataset Size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Contains </a:t>
              </a:r>
              <a:r>
                <a:rPr lang="en" sz="1000" b="1" i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1,000,000</a:t>
              </a:r>
              <a:r>
                <a:rPr lang="en" sz="1000" i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records with </a:t>
              </a:r>
              <a:r>
                <a:rPr lang="en" sz="1000" b="1" i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" sz="1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features for each agent review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Preprocessing (Agent Reviews)</a:t>
            </a:r>
            <a:endParaRPr b="1"/>
          </a:p>
        </p:txBody>
      </p:sp>
      <p:grpSp>
        <p:nvGrpSpPr>
          <p:cNvPr id="216" name="Google Shape;216;p19"/>
          <p:cNvGrpSpPr/>
          <p:nvPr/>
        </p:nvGrpSpPr>
        <p:grpSpPr>
          <a:xfrm>
            <a:off x="4009914" y="1096565"/>
            <a:ext cx="4223722" cy="3423612"/>
            <a:chOff x="4192863" y="1002150"/>
            <a:chExt cx="3679200" cy="3139200"/>
          </a:xfrm>
        </p:grpSpPr>
        <p:sp>
          <p:nvSpPr>
            <p:cNvPr id="217" name="Google Shape;217;p19"/>
            <p:cNvSpPr/>
            <p:nvPr/>
          </p:nvSpPr>
          <p:spPr>
            <a:xfrm>
              <a:off x="4192863" y="1002150"/>
              <a:ext cx="3679200" cy="31392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9"/>
            <p:cNvSpPr txBox="1"/>
            <p:nvPr/>
          </p:nvSpPr>
          <p:spPr>
            <a:xfrm>
              <a:off x="5495573" y="1324528"/>
              <a:ext cx="20214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Sentiment Analysis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" name="Google Shape;219;p19"/>
            <p:cNvSpPr txBox="1"/>
            <p:nvPr/>
          </p:nvSpPr>
          <p:spPr>
            <a:xfrm>
              <a:off x="5495573" y="1779782"/>
              <a:ext cx="2021400" cy="209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Roboto"/>
                <a:buChar char="●"/>
              </a:pPr>
              <a:r>
                <a:rPr lang="en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TextBlob: </a:t>
              </a: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Polarity scores mapped to a rating scale (1 to 5) for missing values in rating columns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Roboto"/>
                <a:buChar char="●"/>
              </a:pPr>
              <a:r>
                <a:rPr lang="en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RoBERTa Model: </a:t>
              </a: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Applied for advanced sentiment scoring with positive and negative sentiment probabilities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" name="Google Shape;220;p19"/>
          <p:cNvGrpSpPr/>
          <p:nvPr/>
        </p:nvGrpSpPr>
        <p:grpSpPr>
          <a:xfrm>
            <a:off x="2888900" y="1096500"/>
            <a:ext cx="2232401" cy="1714003"/>
            <a:chOff x="3216519" y="1002150"/>
            <a:chExt cx="1944600" cy="1569600"/>
          </a:xfrm>
        </p:grpSpPr>
        <p:sp>
          <p:nvSpPr>
            <p:cNvPr id="221" name="Google Shape;221;p19"/>
            <p:cNvSpPr/>
            <p:nvPr/>
          </p:nvSpPr>
          <p:spPr>
            <a:xfrm flipH="1">
              <a:off x="3216519" y="10021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9"/>
            <p:cNvSpPr txBox="1"/>
            <p:nvPr/>
          </p:nvSpPr>
          <p:spPr>
            <a:xfrm>
              <a:off x="3461163" y="1176872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Visualization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19"/>
            <p:cNvSpPr txBox="1"/>
            <p:nvPr/>
          </p:nvSpPr>
          <p:spPr>
            <a:xfrm>
              <a:off x="3461163" y="1636765"/>
              <a:ext cx="1451700" cy="76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Generated sentiment distribution histograms and word clouds for review insights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19"/>
          <p:cNvGrpSpPr/>
          <p:nvPr/>
        </p:nvGrpSpPr>
        <p:grpSpPr>
          <a:xfrm>
            <a:off x="661973" y="1096500"/>
            <a:ext cx="2232401" cy="1714003"/>
            <a:chOff x="1271925" y="1002150"/>
            <a:chExt cx="1944600" cy="1569600"/>
          </a:xfrm>
        </p:grpSpPr>
        <p:sp>
          <p:nvSpPr>
            <p:cNvPr id="225" name="Google Shape;225;p19"/>
            <p:cNvSpPr/>
            <p:nvPr/>
          </p:nvSpPr>
          <p:spPr>
            <a:xfrm rot="10800000">
              <a:off x="1271925" y="10021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307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 txBox="1"/>
            <p:nvPr/>
          </p:nvSpPr>
          <p:spPr>
            <a:xfrm>
              <a:off x="1518377" y="1140470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Text Cleaning and Tokenization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" name="Google Shape;227;p19"/>
            <p:cNvSpPr txBox="1"/>
            <p:nvPr/>
          </p:nvSpPr>
          <p:spPr>
            <a:xfrm>
              <a:off x="1496688" y="1665176"/>
              <a:ext cx="1551900" cy="74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Removed stop words, performed lemmatization, and tokenized </a:t>
              </a:r>
              <a:r>
                <a:rPr lang="en" sz="900" i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reviewtext</a:t>
              </a: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using NLP libraries (TextBlob, NLTK)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8" name="Google Shape;228;p19"/>
          <p:cNvGrpSpPr/>
          <p:nvPr/>
        </p:nvGrpSpPr>
        <p:grpSpPr>
          <a:xfrm>
            <a:off x="661973" y="2806603"/>
            <a:ext cx="2232401" cy="1714003"/>
            <a:chOff x="1271925" y="2571750"/>
            <a:chExt cx="1944600" cy="1569600"/>
          </a:xfrm>
        </p:grpSpPr>
        <p:sp>
          <p:nvSpPr>
            <p:cNvPr id="229" name="Google Shape;229;p19"/>
            <p:cNvSpPr/>
            <p:nvPr/>
          </p:nvSpPr>
          <p:spPr>
            <a:xfrm flipH="1">
              <a:off x="1271925" y="25717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9"/>
            <p:cNvSpPr txBox="1"/>
            <p:nvPr/>
          </p:nvSpPr>
          <p:spPr>
            <a:xfrm>
              <a:off x="1496688" y="2717558"/>
              <a:ext cx="1451700" cy="39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 Engineering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" name="Google Shape;231;p19"/>
            <p:cNvSpPr txBox="1"/>
            <p:nvPr/>
          </p:nvSpPr>
          <p:spPr>
            <a:xfrm>
              <a:off x="1496688" y="3070671"/>
              <a:ext cx="1451700" cy="86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Extracted sentiment scores and mapped them to existing agent rating metrics (</a:t>
              </a:r>
              <a:r>
                <a:rPr lang="en" sz="900" i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Local_knowledge</a:t>
              </a: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, etc.)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" name="Google Shape;232;p19"/>
          <p:cNvGrpSpPr/>
          <p:nvPr/>
        </p:nvGrpSpPr>
        <p:grpSpPr>
          <a:xfrm>
            <a:off x="2888900" y="2806603"/>
            <a:ext cx="2232401" cy="1714003"/>
            <a:chOff x="3216519" y="2571750"/>
            <a:chExt cx="1944600" cy="1569600"/>
          </a:xfrm>
        </p:grpSpPr>
        <p:sp>
          <p:nvSpPr>
            <p:cNvPr id="233" name="Google Shape;233;p19"/>
            <p:cNvSpPr/>
            <p:nvPr/>
          </p:nvSpPr>
          <p:spPr>
            <a:xfrm rot="10800000">
              <a:off x="3216519" y="25717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307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9"/>
            <p:cNvSpPr txBox="1"/>
            <p:nvPr/>
          </p:nvSpPr>
          <p:spPr>
            <a:xfrm>
              <a:off x="3286032" y="2694824"/>
              <a:ext cx="1775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Handling Missing Data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" name="Google Shape;235;p19"/>
            <p:cNvSpPr txBox="1"/>
            <p:nvPr/>
          </p:nvSpPr>
          <p:spPr>
            <a:xfrm>
              <a:off x="3461163" y="3051715"/>
              <a:ext cx="1451700" cy="73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Imputed missing values in rating metrics (</a:t>
              </a:r>
              <a:r>
                <a:rPr lang="en" sz="900" i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Process_expertise, Responsiveness</a:t>
              </a: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) using derived sentiment scores for consistency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6" name="Google Shape;236;p19"/>
          <p:cNvGrpSpPr/>
          <p:nvPr/>
        </p:nvGrpSpPr>
        <p:grpSpPr>
          <a:xfrm>
            <a:off x="2701652" y="2630289"/>
            <a:ext cx="383564" cy="364795"/>
            <a:chOff x="3157188" y="909150"/>
            <a:chExt cx="470400" cy="470400"/>
          </a:xfrm>
        </p:grpSpPr>
        <p:sp>
          <p:nvSpPr>
            <p:cNvPr id="237" name="Google Shape;237;p19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Information (Past Sales Data)</a:t>
            </a:r>
            <a:endParaRPr b="1"/>
          </a:p>
        </p:txBody>
      </p:sp>
      <p:grpSp>
        <p:nvGrpSpPr>
          <p:cNvPr id="244" name="Google Shape;244;p20"/>
          <p:cNvGrpSpPr/>
          <p:nvPr/>
        </p:nvGrpSpPr>
        <p:grpSpPr>
          <a:xfrm>
            <a:off x="2441921" y="1653995"/>
            <a:ext cx="2130052" cy="2700622"/>
            <a:chOff x="2744109" y="1597469"/>
            <a:chExt cx="1827900" cy="2399700"/>
          </a:xfrm>
        </p:grpSpPr>
        <p:sp>
          <p:nvSpPr>
            <p:cNvPr id="245" name="Google Shape;245;p20"/>
            <p:cNvSpPr/>
            <p:nvPr/>
          </p:nvSpPr>
          <p:spPr>
            <a:xfrm rot="5400000">
              <a:off x="2458209" y="1883369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 rot="10800000" flipH="1">
              <a:off x="2834043" y="1687411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0"/>
            <p:cNvSpPr txBox="1"/>
            <p:nvPr/>
          </p:nvSpPr>
          <p:spPr>
            <a:xfrm>
              <a:off x="2966450" y="1687400"/>
              <a:ext cx="1383000" cy="15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Key Columns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Property Details: </a:t>
              </a:r>
              <a:r>
                <a:rPr lang="en" sz="1000" i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Id, loc_id, Property_Details_address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Transaction Details: </a:t>
              </a:r>
              <a:r>
                <a:rPr lang="en" sz="1000" i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Side (Buyer/Seller), Price, Sold_Date</a:t>
              </a:r>
              <a:endParaRPr sz="1000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8" name="Google Shape;248;p20"/>
          <p:cNvGrpSpPr/>
          <p:nvPr/>
        </p:nvGrpSpPr>
        <p:grpSpPr>
          <a:xfrm>
            <a:off x="4571973" y="1146298"/>
            <a:ext cx="2130052" cy="2700622"/>
            <a:chOff x="4572009" y="1146343"/>
            <a:chExt cx="1827900" cy="2399700"/>
          </a:xfrm>
        </p:grpSpPr>
        <p:sp>
          <p:nvSpPr>
            <p:cNvPr id="249" name="Google Shape;249;p20"/>
            <p:cNvSpPr/>
            <p:nvPr/>
          </p:nvSpPr>
          <p:spPr>
            <a:xfrm rot="-5400000">
              <a:off x="4286109" y="1432243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A1C2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 flipH="1">
              <a:off x="4660575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0"/>
            <p:cNvSpPr txBox="1"/>
            <p:nvPr/>
          </p:nvSpPr>
          <p:spPr>
            <a:xfrm>
              <a:off x="4794421" y="1686397"/>
              <a:ext cx="1410300" cy="158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Missing Data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i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Property_Details_address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has ~2.5% missing values, handled by filling placeholders or dropping rows.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2" name="Google Shape;252;p20"/>
          <p:cNvGrpSpPr/>
          <p:nvPr/>
        </p:nvGrpSpPr>
        <p:grpSpPr>
          <a:xfrm>
            <a:off x="6702199" y="1653995"/>
            <a:ext cx="2130052" cy="2700622"/>
            <a:chOff x="6400059" y="1597469"/>
            <a:chExt cx="1827900" cy="2399700"/>
          </a:xfrm>
        </p:grpSpPr>
        <p:sp>
          <p:nvSpPr>
            <p:cNvPr id="253" name="Google Shape;253;p20"/>
            <p:cNvSpPr/>
            <p:nvPr/>
          </p:nvSpPr>
          <p:spPr>
            <a:xfrm rot="5400000">
              <a:off x="6114159" y="1883369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 rot="10800000" flipH="1">
              <a:off x="6489993" y="1687411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0"/>
            <p:cNvSpPr txBox="1"/>
            <p:nvPr/>
          </p:nvSpPr>
          <p:spPr>
            <a:xfrm>
              <a:off x="6622400" y="1687400"/>
              <a:ext cx="1383000" cy="15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Unique Features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Includes derived metrics like </a:t>
              </a:r>
              <a:r>
                <a:rPr lang="en" sz="1000" i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Avg_Price_loc_id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and </a:t>
              </a:r>
              <a:r>
                <a:rPr lang="en" sz="1000" i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Above_Avg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(flag for above/below location average price)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Time-based features (</a:t>
              </a:r>
              <a:r>
                <a:rPr lang="en" sz="1000" i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Month, Year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) extracted for trend analysis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6" name="Google Shape;256;p20"/>
          <p:cNvGrpSpPr/>
          <p:nvPr/>
        </p:nvGrpSpPr>
        <p:grpSpPr>
          <a:xfrm>
            <a:off x="311694" y="1146298"/>
            <a:ext cx="2130052" cy="2700622"/>
            <a:chOff x="916059" y="1146343"/>
            <a:chExt cx="1827900" cy="2399700"/>
          </a:xfrm>
        </p:grpSpPr>
        <p:sp>
          <p:nvSpPr>
            <p:cNvPr id="257" name="Google Shape;257;p20"/>
            <p:cNvSpPr/>
            <p:nvPr/>
          </p:nvSpPr>
          <p:spPr>
            <a:xfrm rot="-5400000">
              <a:off x="630159" y="1432243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A1C2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 flipH="1">
              <a:off x="1004625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0"/>
            <p:cNvSpPr txBox="1"/>
            <p:nvPr/>
          </p:nvSpPr>
          <p:spPr>
            <a:xfrm>
              <a:off x="1138475" y="1686400"/>
              <a:ext cx="1383000" cy="158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Dataset Size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Contains </a:t>
              </a:r>
              <a:r>
                <a:rPr lang="en" sz="1000" b="1" i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1,000,000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records with </a:t>
              </a:r>
              <a:r>
                <a:rPr lang="en" sz="1000" b="1" i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features for each past property sale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Preprocessing (Past Sales Data)</a:t>
            </a:r>
            <a:endParaRPr b="1"/>
          </a:p>
        </p:txBody>
      </p:sp>
      <p:sp>
        <p:nvSpPr>
          <p:cNvPr id="265" name="Google Shape;265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66" name="Google Shape;266;p21"/>
          <p:cNvGrpSpPr/>
          <p:nvPr/>
        </p:nvGrpSpPr>
        <p:grpSpPr>
          <a:xfrm>
            <a:off x="5632317" y="1189775"/>
            <a:ext cx="3305700" cy="3407400"/>
            <a:chOff x="5632317" y="1189775"/>
            <a:chExt cx="3305700" cy="3407400"/>
          </a:xfrm>
        </p:grpSpPr>
        <p:sp>
          <p:nvSpPr>
            <p:cNvPr id="267" name="Google Shape;267;p21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Visualization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" name="Google Shape;268;p21"/>
            <p:cNvSpPr txBox="1"/>
            <p:nvPr/>
          </p:nvSpPr>
          <p:spPr>
            <a:xfrm>
              <a:off x="5770800" y="1858775"/>
              <a:ext cx="2856000" cy="27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Plotted sales volume trends by Month and price distributions across Side (Buyer/Seller)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Created visual insights for average price by price category and transaction side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" name="Google Shape;269;p21"/>
          <p:cNvGrpSpPr/>
          <p:nvPr/>
        </p:nvGrpSpPr>
        <p:grpSpPr>
          <a:xfrm>
            <a:off x="0" y="1189989"/>
            <a:ext cx="3546900" cy="3397211"/>
            <a:chOff x="0" y="1189989"/>
            <a:chExt cx="3546900" cy="3397211"/>
          </a:xfrm>
        </p:grpSpPr>
        <p:sp>
          <p:nvSpPr>
            <p:cNvPr id="270" name="Google Shape;270;p2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Cleaning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1" name="Google Shape;271;p21"/>
            <p:cNvSpPr txBox="1"/>
            <p:nvPr/>
          </p:nvSpPr>
          <p:spPr>
            <a:xfrm>
              <a:off x="311700" y="1859000"/>
              <a:ext cx="2509800" cy="27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Converted Price column to numeric by removing “$” symbols and filling missing prices with the mean value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Parsed </a:t>
              </a:r>
              <a:r>
                <a:rPr lang="en" sz="1200" i="1">
                  <a:latin typeface="Roboto"/>
                  <a:ea typeface="Roboto"/>
                  <a:cs typeface="Roboto"/>
                  <a:sym typeface="Roboto"/>
                </a:rPr>
                <a:t>Property_Details_address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to extract </a:t>
              </a:r>
              <a:r>
                <a:rPr lang="en" sz="1200" i="1">
                  <a:latin typeface="Roboto"/>
                  <a:ea typeface="Roboto"/>
                  <a:cs typeface="Roboto"/>
                  <a:sym typeface="Roboto"/>
                </a:rPr>
                <a:t>City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" sz="1200" i="1">
                  <a:latin typeface="Roboto"/>
                  <a:ea typeface="Roboto"/>
                  <a:cs typeface="Roboto"/>
                  <a:sym typeface="Roboto"/>
                </a:rPr>
                <a:t>State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, and </a:t>
              </a:r>
              <a:r>
                <a:rPr lang="en" sz="1200" i="1">
                  <a:latin typeface="Roboto"/>
                  <a:ea typeface="Roboto"/>
                  <a:cs typeface="Roboto"/>
                  <a:sym typeface="Roboto"/>
                </a:rPr>
                <a:t>Zipcode</a:t>
              </a:r>
              <a:endParaRPr sz="1200" i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21"/>
          <p:cNvGrpSpPr/>
          <p:nvPr/>
        </p:nvGrpSpPr>
        <p:grpSpPr>
          <a:xfrm>
            <a:off x="2944204" y="1189775"/>
            <a:ext cx="3305700" cy="3397200"/>
            <a:chOff x="2944204" y="1189775"/>
            <a:chExt cx="3305700" cy="3397200"/>
          </a:xfrm>
        </p:grpSpPr>
        <p:sp>
          <p:nvSpPr>
            <p:cNvPr id="273" name="Google Shape;273;p21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 Engineering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" name="Google Shape;274;p21"/>
            <p:cNvSpPr txBox="1"/>
            <p:nvPr/>
          </p:nvSpPr>
          <p:spPr>
            <a:xfrm>
              <a:off x="3101525" y="1858775"/>
              <a:ext cx="2530800" cy="27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Added </a:t>
              </a:r>
              <a:r>
                <a:rPr lang="en" sz="1200" i="1">
                  <a:latin typeface="Roboto"/>
                  <a:ea typeface="Roboto"/>
                  <a:cs typeface="Roboto"/>
                  <a:sym typeface="Roboto"/>
                </a:rPr>
                <a:t>Avg_Price_loc_id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for average price per location and </a:t>
              </a:r>
              <a:r>
                <a:rPr lang="en" sz="1200" i="1">
                  <a:latin typeface="Roboto"/>
                  <a:ea typeface="Roboto"/>
                  <a:cs typeface="Roboto"/>
                  <a:sym typeface="Roboto"/>
                </a:rPr>
                <a:t>Above_Avg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as a flag for above/below average sales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Created </a:t>
              </a:r>
              <a:r>
                <a:rPr lang="en" sz="1200" i="1">
                  <a:latin typeface="Roboto"/>
                  <a:ea typeface="Roboto"/>
                  <a:cs typeface="Roboto"/>
                  <a:sym typeface="Roboto"/>
                </a:rPr>
                <a:t>Price_Category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to group properties into Low, Medium, High, and Very High price ranges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311700" y="1566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Governance and Ethical Issues</a:t>
            </a:r>
            <a:endParaRPr b="1"/>
          </a:p>
        </p:txBody>
      </p:sp>
      <p:grpSp>
        <p:nvGrpSpPr>
          <p:cNvPr id="363" name="Google Shape;363;p30"/>
          <p:cNvGrpSpPr/>
          <p:nvPr/>
        </p:nvGrpSpPr>
        <p:grpSpPr>
          <a:xfrm>
            <a:off x="308838" y="1242975"/>
            <a:ext cx="3558375" cy="924600"/>
            <a:chOff x="308838" y="1242975"/>
            <a:chExt cx="3558375" cy="924600"/>
          </a:xfrm>
        </p:grpSpPr>
        <p:cxnSp>
          <p:nvCxnSpPr>
            <p:cNvPr id="364" name="Google Shape;364;p30"/>
            <p:cNvCxnSpPr/>
            <p:nvPr/>
          </p:nvCxnSpPr>
          <p:spPr>
            <a:xfrm rot="10800000">
              <a:off x="2642013" y="1654113"/>
              <a:ext cx="1225200" cy="0"/>
            </a:xfrm>
            <a:prstGeom prst="straightConnector1">
              <a:avLst/>
            </a:prstGeom>
            <a:noFill/>
            <a:ln w="9525" cap="flat" cmpd="sng">
              <a:solidFill>
                <a:srgbClr val="307AF3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365" name="Google Shape;365;p30"/>
            <p:cNvSpPr txBox="1"/>
            <p:nvPr/>
          </p:nvSpPr>
          <p:spPr>
            <a:xfrm>
              <a:off x="308838" y="12429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Data Privacy and Security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Ensuring sensitive data is protected against unauthorized access, with strong encryption, secure storage, and adherence to privacy regulations (e.g., GDPR, CCPA)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6" name="Google Shape;366;p30"/>
          <p:cNvGrpSpPr/>
          <p:nvPr/>
        </p:nvGrpSpPr>
        <p:grpSpPr>
          <a:xfrm>
            <a:off x="222650" y="2646125"/>
            <a:ext cx="3349288" cy="924600"/>
            <a:chOff x="222650" y="2646125"/>
            <a:chExt cx="3349288" cy="924600"/>
          </a:xfrm>
        </p:grpSpPr>
        <p:cxnSp>
          <p:nvCxnSpPr>
            <p:cNvPr id="367" name="Google Shape;367;p30"/>
            <p:cNvCxnSpPr/>
            <p:nvPr/>
          </p:nvCxnSpPr>
          <p:spPr>
            <a:xfrm rot="10800000">
              <a:off x="2641938" y="3108425"/>
              <a:ext cx="930000" cy="0"/>
            </a:xfrm>
            <a:prstGeom prst="straightConnector1">
              <a:avLst/>
            </a:prstGeom>
            <a:noFill/>
            <a:ln w="9525" cap="flat" cmpd="sng">
              <a:solidFill>
                <a:srgbClr val="0E63F0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368" name="Google Shape;368;p30"/>
            <p:cNvSpPr txBox="1"/>
            <p:nvPr/>
          </p:nvSpPr>
          <p:spPr>
            <a:xfrm>
              <a:off x="222650" y="2646125"/>
              <a:ext cx="22761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Transparency and Accountability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Providing clear visibility into data collection, usage, and processing practices, while being accountable for data handling and decision-making processes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69" name="Google Shape;369;p30"/>
          <p:cNvCxnSpPr/>
          <p:nvPr/>
        </p:nvCxnSpPr>
        <p:spPr>
          <a:xfrm>
            <a:off x="5363831" y="3760566"/>
            <a:ext cx="1501299" cy="0"/>
          </a:xfrm>
          <a:prstGeom prst="straightConnector1">
            <a:avLst/>
          </a:prstGeom>
          <a:noFill/>
          <a:ln w="9525" cap="flat" cmpd="sng">
            <a:solidFill>
              <a:srgbClr val="0D5CDF"/>
            </a:solidFill>
            <a:prstDash val="solid"/>
            <a:round/>
            <a:headEnd type="none" w="sm" len="sm"/>
            <a:tailEnd type="oval" w="med" len="med"/>
          </a:ln>
        </p:spPr>
      </p:cxnSp>
      <p:grpSp>
        <p:nvGrpSpPr>
          <p:cNvPr id="370" name="Google Shape;370;p30"/>
          <p:cNvGrpSpPr/>
          <p:nvPr/>
        </p:nvGrpSpPr>
        <p:grpSpPr>
          <a:xfrm>
            <a:off x="5209838" y="1242975"/>
            <a:ext cx="3610650" cy="924600"/>
            <a:chOff x="5209838" y="1242975"/>
            <a:chExt cx="3610650" cy="924600"/>
          </a:xfrm>
        </p:grpSpPr>
        <p:sp>
          <p:nvSpPr>
            <p:cNvPr id="371" name="Google Shape;371;p30"/>
            <p:cNvSpPr txBox="1"/>
            <p:nvPr/>
          </p:nvSpPr>
          <p:spPr>
            <a:xfrm>
              <a:off x="6696488" y="12429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Data Bias and Fairness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Identifying and mitigating biases in data, models, or algorithms to ensure fairness and equity in outcomes, avoiding discrimination against specific groups or individuals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72" name="Google Shape;372;p30"/>
            <p:cNvCxnSpPr/>
            <p:nvPr/>
          </p:nvCxnSpPr>
          <p:spPr>
            <a:xfrm>
              <a:off x="5209838" y="1654113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0942A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73" name="Google Shape;373;p30"/>
          <p:cNvGrpSpPr/>
          <p:nvPr/>
        </p:nvGrpSpPr>
        <p:grpSpPr>
          <a:xfrm>
            <a:off x="5610288" y="2313350"/>
            <a:ext cx="3210200" cy="924600"/>
            <a:chOff x="5610288" y="2313350"/>
            <a:chExt cx="3210200" cy="924600"/>
          </a:xfrm>
        </p:grpSpPr>
        <p:cxnSp>
          <p:nvCxnSpPr>
            <p:cNvPr id="374" name="Google Shape;374;p30"/>
            <p:cNvCxnSpPr/>
            <p:nvPr/>
          </p:nvCxnSpPr>
          <p:spPr>
            <a:xfrm>
              <a:off x="5610288" y="2775650"/>
              <a:ext cx="886200" cy="0"/>
            </a:xfrm>
            <a:prstGeom prst="straightConnector1">
              <a:avLst/>
            </a:prstGeom>
            <a:noFill/>
            <a:ln w="9525" cap="flat" cmpd="sng">
              <a:solidFill>
                <a:srgbClr val="0C57D3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375" name="Google Shape;375;p30"/>
            <p:cNvSpPr txBox="1"/>
            <p:nvPr/>
          </p:nvSpPr>
          <p:spPr>
            <a:xfrm>
              <a:off x="6696488" y="231335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Informed Consent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 Ensuring that individuals are fully aware of how their data is being used, with explicit consent obtained prior to data collection, in line with ethical standards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6" name="Google Shape;376;p30"/>
          <p:cNvGrpSpPr/>
          <p:nvPr/>
        </p:nvGrpSpPr>
        <p:grpSpPr>
          <a:xfrm>
            <a:off x="2601236" y="654951"/>
            <a:ext cx="3922200" cy="3915924"/>
            <a:chOff x="2610905" y="610653"/>
            <a:chExt cx="3922200" cy="3922200"/>
          </a:xfrm>
        </p:grpSpPr>
        <p:sp>
          <p:nvSpPr>
            <p:cNvPr id="377" name="Google Shape;377;p30"/>
            <p:cNvSpPr/>
            <p:nvPr/>
          </p:nvSpPr>
          <p:spPr>
            <a:xfrm rot="-4980021">
              <a:off x="3204123" y="1186472"/>
              <a:ext cx="2771960" cy="2771960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0E63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 rot="7920309">
              <a:off x="3183402" y="1183149"/>
              <a:ext cx="2777207" cy="2777207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 rot="3600063">
              <a:off x="3186335" y="1195681"/>
              <a:ext cx="2777488" cy="2777488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 rot="4024705">
              <a:off x="5326681" y="1940898"/>
              <a:ext cx="578477" cy="57914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0C57D3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 rot="-6816027">
              <a:off x="5326729" y="1940918"/>
              <a:ext cx="578485" cy="579035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 rot="-9359762">
              <a:off x="3193941" y="1176205"/>
              <a:ext cx="2777287" cy="2777287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 rot="-8936366">
              <a:off x="3659126" y="3173505"/>
              <a:ext cx="578551" cy="578963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0E63F0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 rot="1824498">
              <a:off x="3659375" y="3173497"/>
              <a:ext cx="578475" cy="578885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0E63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 rot="-600092">
              <a:off x="3198852" y="1195456"/>
              <a:ext cx="2777611" cy="2777611"/>
            </a:xfrm>
            <a:prstGeom prst="blockArc">
              <a:avLst>
                <a:gd name="adj1" fmla="val 12513247"/>
                <a:gd name="adj2" fmla="val 16867657"/>
                <a:gd name="adj3" fmla="val 20844"/>
              </a:avLst>
            </a:prstGeom>
            <a:solidFill>
              <a:srgbClr val="307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 rot="-176551">
              <a:off x="4312105" y="1195442"/>
              <a:ext cx="578563" cy="579162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0942A1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 rot="10584085">
              <a:off x="4312088" y="1195622"/>
              <a:ext cx="578340" cy="578939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 rot="8344778">
              <a:off x="4940929" y="3162886"/>
              <a:ext cx="578465" cy="578888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0D5CDF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 rot="-2495643">
              <a:off x="4941000" y="3162728"/>
              <a:ext cx="578445" cy="579093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 rot="-4556960">
              <a:off x="3257335" y="1939059"/>
              <a:ext cx="578302" cy="57895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307AF3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 rot="6204541">
              <a:off x="3257468" y="1938977"/>
              <a:ext cx="578264" cy="578917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307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 txBox="1"/>
            <p:nvPr/>
          </p:nvSpPr>
          <p:spPr>
            <a:xfrm>
              <a:off x="4341900" y="127189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3" name="Google Shape;393;p30"/>
            <p:cNvSpPr txBox="1"/>
            <p:nvPr/>
          </p:nvSpPr>
          <p:spPr>
            <a:xfrm>
              <a:off x="3274219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4" name="Google Shape;394;p30"/>
            <p:cNvSpPr txBox="1"/>
            <p:nvPr/>
          </p:nvSpPr>
          <p:spPr>
            <a:xfrm>
              <a:off x="3685317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5" name="Google Shape;395;p30"/>
            <p:cNvSpPr txBox="1"/>
            <p:nvPr/>
          </p:nvSpPr>
          <p:spPr>
            <a:xfrm>
              <a:off x="4955323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6" name="Google Shape;396;p30"/>
            <p:cNvSpPr txBox="1"/>
            <p:nvPr/>
          </p:nvSpPr>
          <p:spPr>
            <a:xfrm>
              <a:off x="5364737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7" name="Google Shape;397;p30"/>
          <p:cNvSpPr txBox="1"/>
          <p:nvPr/>
        </p:nvSpPr>
        <p:spPr>
          <a:xfrm>
            <a:off x="6890150" y="3596750"/>
            <a:ext cx="20040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Defining clear ownership rights over data, ensuring equitable access for stakeholders while safeguarding intellectual property and preventing misuse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30"/>
          <p:cNvSpPr txBox="1"/>
          <p:nvPr/>
        </p:nvSpPr>
        <p:spPr>
          <a:xfrm>
            <a:off x="6890150" y="3299800"/>
            <a:ext cx="21525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Data Ownership and Access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Challenges</a:t>
            </a:r>
            <a:endParaRPr b="1"/>
          </a:p>
        </p:txBody>
      </p:sp>
      <p:sp>
        <p:nvSpPr>
          <p:cNvPr id="404" name="Google Shape;404;p3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Data Quality</a:t>
            </a:r>
            <a:r>
              <a:rPr lang="en" sz="1600">
                <a:solidFill>
                  <a:srgbClr val="000000"/>
                </a:solidFill>
              </a:rPr>
              <a:t>: Missing and inconsistent data across agent profiles, reviews, and sales datasets required extensive cleaning and imputation.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Bias in Recommendations</a:t>
            </a:r>
            <a:r>
              <a:rPr lang="en" sz="1600">
                <a:solidFill>
                  <a:srgbClr val="000000"/>
                </a:solidFill>
              </a:rPr>
              <a:t>: Addressing systemic biases in agent selection and performance metrics while ensuring fairness and transparency.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Scalability</a:t>
            </a:r>
            <a:r>
              <a:rPr lang="en" sz="1600">
                <a:solidFill>
                  <a:srgbClr val="000000"/>
                </a:solidFill>
              </a:rPr>
              <a:t>: Handling large datasets with over a million records for real-time processing and analysis.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Integration</a:t>
            </a:r>
            <a:r>
              <a:rPr lang="en" sz="1600">
                <a:solidFill>
                  <a:srgbClr val="000000"/>
                </a:solidFill>
              </a:rPr>
              <a:t>: Aligning diverse datasets (agents, reviews, sales) to create a unified recommendation system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Introduction</a:t>
            </a:r>
            <a:endParaRPr b="1"/>
          </a:p>
        </p:txBody>
      </p:sp>
      <p:grpSp>
        <p:nvGrpSpPr>
          <p:cNvPr id="94" name="Google Shape;94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5" name="Google Shape;95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4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About Buyer Folio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Buyer Folio simplifies shared property ownership with tailored agent matching and pricing optimization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Uses AI/ML to enhance transparency, fairness, and decision-making in real estate</a:t>
            </a:r>
            <a:endParaRPr sz="1400"/>
          </a:p>
        </p:txBody>
      </p:sp>
      <p:grpSp>
        <p:nvGrpSpPr>
          <p:cNvPr id="99" name="Google Shape;99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0" name="Google Shape;100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4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real estate market is increasingly adopting AI-driven solutions to address inefficiencies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Buyer Folio aims to bridge gaps in agent matching with tailored recommendations using advanced data analysis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grpSp>
        <p:nvGrpSpPr>
          <p:cNvPr id="104" name="Google Shape;104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5" name="Google Shape;105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4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Traditional agent matching lacks personalization and transparency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Challenges include data fragmentation, bias in decision-making, and the need for enhanced co-ownership tools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Future Scope</a:t>
            </a:r>
            <a:endParaRPr b="1"/>
          </a:p>
        </p:txBody>
      </p:sp>
      <p:sp>
        <p:nvSpPr>
          <p:cNvPr id="410" name="Google Shape;410;p32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Enhanced NLP Models:</a:t>
            </a:r>
            <a:r>
              <a:rPr lang="en"/>
              <a:t> Incorporate domain-specific language models for better sentiment analysis and review comprehension.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Dynamic Fit Scoring:</a:t>
            </a:r>
            <a:r>
              <a:rPr lang="en"/>
              <a:t> Develop adaptive scoring algorithms that consider dynamic factors like market trends and agent availability.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Improved Visualization:</a:t>
            </a:r>
            <a:r>
              <a:rPr lang="en"/>
              <a:t> Build real-time dashboards with geospatial analytics for enhanced user experience.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Global Expansion: </a:t>
            </a:r>
            <a:r>
              <a:rPr lang="en"/>
              <a:t>Extend the recommendation system to international markets by integrating multilingual and multicultural datasets.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Conclusion</a:t>
            </a:r>
            <a:endParaRPr b="1"/>
          </a:p>
        </p:txBody>
      </p:sp>
      <p:sp>
        <p:nvSpPr>
          <p:cNvPr id="416" name="Google Shape;416;p33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Achievement: </a:t>
            </a:r>
            <a:r>
              <a:rPr lang="en" sz="1600"/>
              <a:t>Successfully developed an AI-powered recommendation system for personalized real estate agent matching, leveraging advanced analytics and machine learning.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Key Outcomes: </a:t>
            </a:r>
            <a:r>
              <a:rPr lang="en" sz="1600"/>
              <a:t>Integrated diverse datasets (agents, reviews, sales) to enhance transparency, fairness, and decision-making in the real estate domain.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Challenges Overcome: </a:t>
            </a:r>
            <a:r>
              <a:rPr lang="en" sz="1600"/>
              <a:t>Addressed data quality issues, systemic biases, and scalability concerns to deliver actionable insights and user-friendly tools.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/>
              <a:t>Future Vision: </a:t>
            </a:r>
            <a:r>
              <a:rPr lang="en" sz="1600"/>
              <a:t>Expand globally with multilingual capabilities, adaptive scoring systems, and real-time geospatial dashboards to revolutionize property transactions.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References</a:t>
            </a:r>
            <a:endParaRPr b="1"/>
          </a:p>
        </p:txBody>
      </p:sp>
      <p:sp>
        <p:nvSpPr>
          <p:cNvPr id="422" name="Google Shape;422;p34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romanU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Real Python. (2018, March 26). Pythonic Data Cleaning With Pandas and NumPy. Realpython.com; Real Python.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https://realpython.com/python-data-cleaning-numpy-pandas/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romanU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Subedi, S. (2019, May 12). NLP with Python: Text Clustering. Sanjaya’s Blog.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https://sanjayasubedi.com.np/nlp/nlp-with-python-document-clustering/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romanU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Mastering Data Governance in Analytics for Better Business Outcomes. (2024). MicroStrategy; MicroStrategy Website.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https://www.microstrategy.com/blog/mastering-data-governance-in-analytics-for-better-business-outcomes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romanU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Mehwish Majeed. (2012, April 14). Ethical Issues Related to Project Management. Project-Management.com.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https://project-management.com/ethical-issues-related-to-project-management/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romanU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Arora, S. (2022, July 7). Sentiment Analysis Using Python. Analytics Vidhya.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https://www.analyticsvidhya.com/blog/2022/07/sentiment-analysis-using-python/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romanU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Christensen, P., Sarmiento-Barbieri, I., &amp; Timmins, C. (2021, November 1). Racial Discrimination and Housing Outcomes in the United States Rental Market.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https://doi.org/10.3386/w29516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romanU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Fuster, A., Plosser, M., Schnabl, P., &amp; Vickery, J. (2019). The Role of Technology in Mortgage Lending. Review of Financial Studies, 32(5), 1854–1899.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https://doi.org/10.1093/rfs/hhz018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romanU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Rosen, E., Garboden, P. M. E., &amp; Cossyleon, J. E. (2021). Racial Discrimination in Housing: How Landlords Use Algorithms and Home Visits to Screen Tenants. American Sociological Review, 86(5), 787–822.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https://doi.org/10.1177/00031224211029618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Objectives</a:t>
            </a:r>
            <a:endParaRPr b="1"/>
          </a:p>
        </p:txBody>
      </p:sp>
      <p:grpSp>
        <p:nvGrpSpPr>
          <p:cNvPr id="114" name="Google Shape;114;p15"/>
          <p:cNvGrpSpPr/>
          <p:nvPr/>
        </p:nvGrpSpPr>
        <p:grpSpPr>
          <a:xfrm>
            <a:off x="951951" y="3243271"/>
            <a:ext cx="7095352" cy="643500"/>
            <a:chOff x="1593000" y="2322568"/>
            <a:chExt cx="5957975" cy="643500"/>
          </a:xfrm>
        </p:grpSpPr>
        <p:sp>
          <p:nvSpPr>
            <p:cNvPr id="115" name="Google Shape;115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Interactive Dashboards</a:t>
              </a:r>
              <a:endParaRPr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Build visual analytics tools to display agent KPIs, sentiment scores, and regional specialization for actionable insights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" name="Google Shape;122;p15"/>
          <p:cNvGrpSpPr/>
          <p:nvPr/>
        </p:nvGrpSpPr>
        <p:grpSpPr>
          <a:xfrm>
            <a:off x="951951" y="1957171"/>
            <a:ext cx="7095352" cy="643500"/>
            <a:chOff x="1593000" y="2322568"/>
            <a:chExt cx="5957975" cy="643500"/>
          </a:xfrm>
        </p:grpSpPr>
        <p:sp>
          <p:nvSpPr>
            <p:cNvPr id="123" name="Google Shape;123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Sentiment Analysis</a:t>
              </a:r>
              <a:endParaRPr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Leverage NLP models to extract insights on agent professionalism, responsiveness, and client satisfaction from reviews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" name="Google Shape;130;p15"/>
          <p:cNvGrpSpPr/>
          <p:nvPr/>
        </p:nvGrpSpPr>
        <p:grpSpPr>
          <a:xfrm>
            <a:off x="951951" y="3884583"/>
            <a:ext cx="7095352" cy="643500"/>
            <a:chOff x="1593000" y="2322568"/>
            <a:chExt cx="5957975" cy="643500"/>
          </a:xfrm>
        </p:grpSpPr>
        <p:sp>
          <p:nvSpPr>
            <p:cNvPr id="131" name="Google Shape;131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Historical Data Utilization</a:t>
              </a:r>
              <a:endParaRPr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05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Analyze transaction datasets to refine pricing models, detect market trends, and optimize success rates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" name="Google Shape;138;p15"/>
          <p:cNvGrpSpPr/>
          <p:nvPr/>
        </p:nvGrpSpPr>
        <p:grpSpPr>
          <a:xfrm>
            <a:off x="951951" y="2598483"/>
            <a:ext cx="7095352" cy="643500"/>
            <a:chOff x="1593000" y="2322568"/>
            <a:chExt cx="5957975" cy="643500"/>
          </a:xfrm>
        </p:grpSpPr>
        <p:sp>
          <p:nvSpPr>
            <p:cNvPr id="139" name="Google Shape;139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Bias Mitigation</a:t>
              </a:r>
              <a:endParaRPr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Deploy fairness-aware ML algorithms to identify and rectify systemic biases in agent recommendations and market trends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p15"/>
          <p:cNvGrpSpPr/>
          <p:nvPr/>
        </p:nvGrpSpPr>
        <p:grpSpPr>
          <a:xfrm>
            <a:off x="951591" y="1249181"/>
            <a:ext cx="7095352" cy="706756"/>
            <a:chOff x="1593000" y="2322568"/>
            <a:chExt cx="5957975" cy="643500"/>
          </a:xfrm>
        </p:grpSpPr>
        <p:sp>
          <p:nvSpPr>
            <p:cNvPr id="147" name="Google Shape;147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Buyer-Agent Optimization</a:t>
              </a:r>
              <a:endParaRPr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600511" y="2322575"/>
              <a:ext cx="690000" cy="642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 data-driven algorithms for personalized recommendations using buyer preferences, agent expertise, and performance metrics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Analysis and Dashboard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Sentiment Distribution</a:t>
            </a:r>
            <a:endParaRPr b="1"/>
          </a:p>
        </p:txBody>
      </p:sp>
      <p:pic>
        <p:nvPicPr>
          <p:cNvPr id="285" name="Google Shape;2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50" y="1138050"/>
            <a:ext cx="4383349" cy="3473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138050"/>
            <a:ext cx="4307798" cy="34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3"/>
          <p:cNvSpPr txBox="1"/>
          <p:nvPr/>
        </p:nvSpPr>
        <p:spPr>
          <a:xfrm>
            <a:off x="371100" y="4614050"/>
            <a:ext cx="4200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Positive Sentiments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3"/>
          <p:cNvSpPr txBox="1"/>
          <p:nvPr/>
        </p:nvSpPr>
        <p:spPr>
          <a:xfrm>
            <a:off x="4997525" y="4614050"/>
            <a:ext cx="40347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Negative Sentiments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263" y="204125"/>
            <a:ext cx="4849479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25"/>
          <p:cNvGrpSpPr/>
          <p:nvPr/>
        </p:nvGrpSpPr>
        <p:grpSpPr>
          <a:xfrm>
            <a:off x="444182" y="438789"/>
            <a:ext cx="7567404" cy="731700"/>
            <a:chOff x="444182" y="438789"/>
            <a:chExt cx="7567404" cy="731700"/>
          </a:xfrm>
        </p:grpSpPr>
        <p:sp>
          <p:nvSpPr>
            <p:cNvPr id="299" name="Google Shape;299;p25"/>
            <p:cNvSpPr txBox="1"/>
            <p:nvPr/>
          </p:nvSpPr>
          <p:spPr>
            <a:xfrm>
              <a:off x="444182" y="488975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942A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Experience Level Distribution</a:t>
              </a:r>
              <a:endParaRPr>
                <a:solidFill>
                  <a:srgbClr val="0942A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2789785" y="438789"/>
              <a:ext cx="5221800" cy="731700"/>
            </a:xfrm>
            <a:prstGeom prst="rect">
              <a:avLst/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 txBox="1"/>
            <p:nvPr/>
          </p:nvSpPr>
          <p:spPr>
            <a:xfrm>
              <a:off x="2914389" y="523065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Senior agents dominate at 92.1%, with an average experience of 16.52 years, while mid-level and junior agents form a minor proportion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2" name="Google Shape;302;p25"/>
          <p:cNvGrpSpPr/>
          <p:nvPr/>
        </p:nvGrpSpPr>
        <p:grpSpPr>
          <a:xfrm>
            <a:off x="550777" y="1323150"/>
            <a:ext cx="7099310" cy="731700"/>
            <a:chOff x="550777" y="1323150"/>
            <a:chExt cx="7099310" cy="731700"/>
          </a:xfrm>
        </p:grpSpPr>
        <p:sp>
          <p:nvSpPr>
            <p:cNvPr id="303" name="Google Shape;303;p25"/>
            <p:cNvSpPr txBox="1"/>
            <p:nvPr/>
          </p:nvSpPr>
          <p:spPr>
            <a:xfrm>
              <a:off x="550777" y="1373350"/>
              <a:ext cx="21645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C57D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Rating by Age Group</a:t>
              </a:r>
              <a:endParaRPr>
                <a:solidFill>
                  <a:srgbClr val="0C57D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2789787" y="1323150"/>
              <a:ext cx="4860300" cy="7317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5"/>
            <p:cNvSpPr txBox="1"/>
            <p:nvPr/>
          </p:nvSpPr>
          <p:spPr>
            <a:xfrm>
              <a:off x="2914387" y="1529721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Senior agents maintain an average rating of 2.39, far exceeding mid-level and junior agents' ratings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6" name="Google Shape;306;p25"/>
          <p:cNvGrpSpPr/>
          <p:nvPr/>
        </p:nvGrpSpPr>
        <p:grpSpPr>
          <a:xfrm>
            <a:off x="612955" y="2204250"/>
            <a:ext cx="6674432" cy="731700"/>
            <a:chOff x="612955" y="2204250"/>
            <a:chExt cx="6674432" cy="731700"/>
          </a:xfrm>
        </p:grpSpPr>
        <p:sp>
          <p:nvSpPr>
            <p:cNvPr id="307" name="Google Shape;307;p25"/>
            <p:cNvSpPr txBox="1"/>
            <p:nvPr/>
          </p:nvSpPr>
          <p:spPr>
            <a:xfrm>
              <a:off x="612955" y="2254450"/>
              <a:ext cx="21021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D5CD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States by Number of Agents</a:t>
              </a:r>
              <a:endParaRPr>
                <a:solidFill>
                  <a:srgbClr val="0D5CD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2789787" y="2204250"/>
              <a:ext cx="4497600" cy="7317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5"/>
            <p:cNvSpPr txBox="1"/>
            <p:nvPr/>
          </p:nvSpPr>
          <p:spPr>
            <a:xfrm>
              <a:off x="2914388" y="2410805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California (35.9K) and Florida (27K) lead in the number of active agents, followed by Texas and New York, showcasing agent density variations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0" name="Google Shape;310;p25"/>
          <p:cNvGrpSpPr/>
          <p:nvPr/>
        </p:nvGrpSpPr>
        <p:grpSpPr>
          <a:xfrm>
            <a:off x="1184436" y="3088625"/>
            <a:ext cx="5741451" cy="731700"/>
            <a:chOff x="1184436" y="3088625"/>
            <a:chExt cx="5741451" cy="731700"/>
          </a:xfrm>
        </p:grpSpPr>
        <p:sp>
          <p:nvSpPr>
            <p:cNvPr id="311" name="Google Shape;311;p25"/>
            <p:cNvSpPr txBox="1"/>
            <p:nvPr/>
          </p:nvSpPr>
          <p:spPr>
            <a:xfrm>
              <a:off x="1184436" y="3138814"/>
              <a:ext cx="15306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E63F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Languages Spoken by Agents</a:t>
              </a:r>
              <a:endParaRPr>
                <a:solidFill>
                  <a:srgbClr val="0E63F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2789787" y="3088625"/>
              <a:ext cx="4136100" cy="7317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5"/>
            <p:cNvSpPr txBox="1"/>
            <p:nvPr/>
          </p:nvSpPr>
          <p:spPr>
            <a:xfrm>
              <a:off x="2914388" y="3295179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English is the dominant language (500K agents), with Spanish (5.1K) and French (4.2K) as notable secondary languages, reflecting multilingual capabilities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4" name="Google Shape;314;p25"/>
          <p:cNvGrpSpPr/>
          <p:nvPr/>
        </p:nvGrpSpPr>
        <p:grpSpPr>
          <a:xfrm>
            <a:off x="1184436" y="3973000"/>
            <a:ext cx="5381451" cy="731700"/>
            <a:chOff x="1184436" y="3973000"/>
            <a:chExt cx="5381451" cy="731700"/>
          </a:xfrm>
        </p:grpSpPr>
        <p:sp>
          <p:nvSpPr>
            <p:cNvPr id="315" name="Google Shape;315;p25"/>
            <p:cNvSpPr txBox="1"/>
            <p:nvPr/>
          </p:nvSpPr>
          <p:spPr>
            <a:xfrm>
              <a:off x="1184436" y="4023189"/>
              <a:ext cx="15306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07AF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Agent Specialties Distribution</a:t>
              </a:r>
              <a:endParaRPr>
                <a:solidFill>
                  <a:srgbClr val="307AF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2789787" y="3973000"/>
              <a:ext cx="3776100" cy="731700"/>
            </a:xfrm>
            <a:prstGeom prst="rect">
              <a:avLst/>
            </a:prstGeom>
            <a:solidFill>
              <a:srgbClr val="307A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5"/>
            <p:cNvSpPr txBox="1"/>
            <p:nvPr/>
          </p:nvSpPr>
          <p:spPr>
            <a:xfrm>
              <a:off x="2902988" y="4179560"/>
              <a:ext cx="34977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Top specialties include Buyer's Agent (395K) and Listing Agent (396K), while niches like Foreclosure (66.6K) and Relocation (178.9K) show specific expertise areas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888" y="135638"/>
            <a:ext cx="7326223" cy="48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27"/>
          <p:cNvGrpSpPr/>
          <p:nvPr/>
        </p:nvGrpSpPr>
        <p:grpSpPr>
          <a:xfrm>
            <a:off x="444182" y="438789"/>
            <a:ext cx="7567404" cy="731700"/>
            <a:chOff x="444182" y="438789"/>
            <a:chExt cx="7567404" cy="731700"/>
          </a:xfrm>
        </p:grpSpPr>
        <p:sp>
          <p:nvSpPr>
            <p:cNvPr id="328" name="Google Shape;328;p27"/>
            <p:cNvSpPr txBox="1"/>
            <p:nvPr/>
          </p:nvSpPr>
          <p:spPr>
            <a:xfrm>
              <a:off x="444182" y="488975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942A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Above Average Price Analysis </a:t>
              </a:r>
              <a:endParaRPr>
                <a:solidFill>
                  <a:srgbClr val="0942A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2789785" y="438789"/>
              <a:ext cx="5221800" cy="731700"/>
            </a:xfrm>
            <a:prstGeom prst="rect">
              <a:avLst/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 txBox="1"/>
            <p:nvPr/>
          </p:nvSpPr>
          <p:spPr>
            <a:xfrm>
              <a:off x="2914389" y="523065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Above Average Price Analysis: Sellers dominate transaction volumes, with balanced above and below-average sales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1" name="Google Shape;331;p27"/>
          <p:cNvGrpSpPr/>
          <p:nvPr/>
        </p:nvGrpSpPr>
        <p:grpSpPr>
          <a:xfrm>
            <a:off x="550777" y="1323150"/>
            <a:ext cx="7099310" cy="731700"/>
            <a:chOff x="550777" y="1323150"/>
            <a:chExt cx="7099310" cy="731700"/>
          </a:xfrm>
        </p:grpSpPr>
        <p:sp>
          <p:nvSpPr>
            <p:cNvPr id="332" name="Google Shape;332;p27"/>
            <p:cNvSpPr txBox="1"/>
            <p:nvPr/>
          </p:nvSpPr>
          <p:spPr>
            <a:xfrm>
              <a:off x="550777" y="1373350"/>
              <a:ext cx="21645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C57D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Price Categories</a:t>
              </a:r>
              <a:endParaRPr>
                <a:solidFill>
                  <a:srgbClr val="0C57D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2789787" y="1323150"/>
              <a:ext cx="4860300" cy="7317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 txBox="1"/>
            <p:nvPr/>
          </p:nvSpPr>
          <p:spPr>
            <a:xfrm>
              <a:off x="2914387" y="1529721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Most transactions are in the Low (55.8%) and Medium (34%) price ranges, with fewer in High and Very High categories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5" name="Google Shape;335;p27"/>
          <p:cNvGrpSpPr/>
          <p:nvPr/>
        </p:nvGrpSpPr>
        <p:grpSpPr>
          <a:xfrm>
            <a:off x="612955" y="2204250"/>
            <a:ext cx="6674432" cy="731700"/>
            <a:chOff x="612955" y="2204250"/>
            <a:chExt cx="6674432" cy="731700"/>
          </a:xfrm>
        </p:grpSpPr>
        <p:sp>
          <p:nvSpPr>
            <p:cNvPr id="336" name="Google Shape;336;p27"/>
            <p:cNvSpPr txBox="1"/>
            <p:nvPr/>
          </p:nvSpPr>
          <p:spPr>
            <a:xfrm>
              <a:off x="612955" y="2254450"/>
              <a:ext cx="21021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D5CD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Sales by State</a:t>
              </a:r>
              <a:endParaRPr>
                <a:solidFill>
                  <a:srgbClr val="0D5CD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2789787" y="2204250"/>
              <a:ext cx="4497600" cy="7317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 txBox="1"/>
            <p:nvPr/>
          </p:nvSpPr>
          <p:spPr>
            <a:xfrm>
              <a:off x="2914388" y="2410805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California leads with $40.9B in sales, followed by Texas and Florida, showing regional sales variations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9" name="Google Shape;339;p27"/>
          <p:cNvGrpSpPr/>
          <p:nvPr/>
        </p:nvGrpSpPr>
        <p:grpSpPr>
          <a:xfrm>
            <a:off x="1184436" y="3088625"/>
            <a:ext cx="5741451" cy="731700"/>
            <a:chOff x="1184436" y="3088625"/>
            <a:chExt cx="5741451" cy="731700"/>
          </a:xfrm>
        </p:grpSpPr>
        <p:sp>
          <p:nvSpPr>
            <p:cNvPr id="340" name="Google Shape;340;p27"/>
            <p:cNvSpPr txBox="1"/>
            <p:nvPr/>
          </p:nvSpPr>
          <p:spPr>
            <a:xfrm>
              <a:off x="1184436" y="3138814"/>
              <a:ext cx="15306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E63F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Price Comparison by Side</a:t>
              </a:r>
              <a:endParaRPr>
                <a:solidFill>
                  <a:srgbClr val="0E63F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2789787" y="3088625"/>
              <a:ext cx="4136100" cy="7317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7"/>
            <p:cNvSpPr txBox="1"/>
            <p:nvPr/>
          </p:nvSpPr>
          <p:spPr>
            <a:xfrm>
              <a:off x="2914388" y="3295179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Sellers account for $98B in above-average sales, surpassing buyers at $81.7B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3" name="Google Shape;343;p27"/>
          <p:cNvGrpSpPr/>
          <p:nvPr/>
        </p:nvGrpSpPr>
        <p:grpSpPr>
          <a:xfrm>
            <a:off x="1184436" y="3973000"/>
            <a:ext cx="5381451" cy="731700"/>
            <a:chOff x="1184436" y="3973000"/>
            <a:chExt cx="5381451" cy="731700"/>
          </a:xfrm>
        </p:grpSpPr>
        <p:sp>
          <p:nvSpPr>
            <p:cNvPr id="344" name="Google Shape;344;p27"/>
            <p:cNvSpPr txBox="1"/>
            <p:nvPr/>
          </p:nvSpPr>
          <p:spPr>
            <a:xfrm>
              <a:off x="1184436" y="4023189"/>
              <a:ext cx="15306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07AF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Summary</a:t>
              </a:r>
              <a:endParaRPr>
                <a:solidFill>
                  <a:srgbClr val="307AF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2789787" y="3973000"/>
              <a:ext cx="3776100" cy="731700"/>
            </a:xfrm>
            <a:prstGeom prst="rect">
              <a:avLst/>
            </a:prstGeom>
            <a:solidFill>
              <a:srgbClr val="307A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7"/>
            <p:cNvSpPr txBox="1"/>
            <p:nvPr/>
          </p:nvSpPr>
          <p:spPr>
            <a:xfrm>
              <a:off x="2902988" y="4179560"/>
              <a:ext cx="34977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Average price per location is $310.5K across 999,999 records, providing a comprehensive view of transaction trends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1927</Words>
  <Application>Microsoft Office PowerPoint</Application>
  <PresentationFormat>On-screen Show (16:9)</PresentationFormat>
  <Paragraphs>190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Roboto Medium</vt:lpstr>
      <vt:lpstr>Times New Roman</vt:lpstr>
      <vt:lpstr>Roboto</vt:lpstr>
      <vt:lpstr>Roboto Thin</vt:lpstr>
      <vt:lpstr>Arial</vt:lpstr>
      <vt:lpstr>Geometric</vt:lpstr>
      <vt:lpstr>Buyer Folio: Real Estate Agent Recommendation System</vt:lpstr>
      <vt:lpstr>Introduction</vt:lpstr>
      <vt:lpstr>Objectives</vt:lpstr>
      <vt:lpstr>Data Analysis and Dashboard</vt:lpstr>
      <vt:lpstr>Sentiment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 System</vt:lpstr>
      <vt:lpstr>Data Information (Agent Information Data)</vt:lpstr>
      <vt:lpstr>Data Preprocessing (Agent Information Data)</vt:lpstr>
      <vt:lpstr>Data Information (Agent Review Data)</vt:lpstr>
      <vt:lpstr>Data Preprocessing (Agent Reviews)</vt:lpstr>
      <vt:lpstr>Data Information (Past Sales Data)</vt:lpstr>
      <vt:lpstr>Data Preprocessing (Past Sales Data)</vt:lpstr>
      <vt:lpstr>Data Governance and Ethical Issues</vt:lpstr>
      <vt:lpstr>Challenges</vt:lpstr>
      <vt:lpstr>Future Scope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Jayanth Malothu</cp:lastModifiedBy>
  <cp:revision>1</cp:revision>
  <dcterms:modified xsi:type="dcterms:W3CDTF">2024-12-05T22:22:09Z</dcterms:modified>
</cp:coreProperties>
</file>