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60" r:id="rId2"/>
    <p:sldId id="256" r:id="rId3"/>
    <p:sldId id="257" r:id="rId4"/>
    <p:sldId id="258" r:id="rId5"/>
    <p:sldId id="259" r:id="rId6"/>
  </p:sldIdLst>
  <p:sldSz cx="9144000" cy="5143500" type="screen16x9"/>
  <p:notesSz cx="6858000" cy="9144000"/>
  <p:embeddedFontLst>
    <p:embeddedFont>
      <p:font typeface="Open San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50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4648840" y="2571750"/>
            <a:ext cx="4057170" cy="190035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latin typeface="Open Sans"/>
                <a:ea typeface="Open Sans"/>
                <a:cs typeface="Open Sans"/>
                <a:sym typeface="Open Sans"/>
              </a:rPr>
              <a:t>Visualization through queries for Chinook database</a:t>
            </a:r>
          </a:p>
          <a:p>
            <a:pPr marL="0" lvl="0" indent="0" algn="ctr" rtl="0">
              <a:spcBef>
                <a:spcPts val="0"/>
              </a:spcBef>
              <a:spcAft>
                <a:spcPts val="1600"/>
              </a:spcAft>
              <a:buNone/>
            </a:pPr>
            <a:endParaRPr lang="en-US" b="1" dirty="0">
              <a:latin typeface="Open Sans"/>
              <a:ea typeface="Open Sans"/>
              <a:cs typeface="Open Sans"/>
              <a:sym typeface="Open Sans"/>
            </a:endParaRPr>
          </a:p>
          <a:p>
            <a:pPr marL="0" lvl="0" indent="0" algn="ctr" rtl="0">
              <a:spcBef>
                <a:spcPts val="0"/>
              </a:spcBef>
              <a:spcAft>
                <a:spcPts val="1600"/>
              </a:spcAft>
              <a:buNone/>
            </a:pPr>
            <a:r>
              <a:rPr lang="en-US" b="1" dirty="0">
                <a:latin typeface="Open Sans"/>
                <a:ea typeface="Open Sans"/>
                <a:cs typeface="Open Sans"/>
                <a:sym typeface="Open Sans"/>
              </a:rPr>
              <a:t>Submitted by: Bhavita Thakore</a:t>
            </a:r>
            <a:endParaRPr b="1" dirty="0">
              <a:latin typeface="Open Sans"/>
              <a:ea typeface="Open Sans"/>
              <a:cs typeface="Open Sans"/>
              <a:sym typeface="Open Sans"/>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 sz="3200" dirty="0">
                <a:solidFill>
                  <a:srgbClr val="FFFFFF"/>
                </a:solidFill>
                <a:latin typeface="Open Sans"/>
                <a:ea typeface="Open Sans"/>
                <a:cs typeface="Open Sans"/>
                <a:sym typeface="Open Sans"/>
              </a:rPr>
              <a:t>SQL </a:t>
            </a:r>
            <a:r>
              <a:rPr lang="en-US" sz="3200" dirty="0">
                <a:solidFill>
                  <a:srgbClr val="FFFFFF"/>
                </a:solidFill>
                <a:latin typeface="Open Sans"/>
                <a:ea typeface="Open Sans"/>
                <a:cs typeface="Open Sans"/>
                <a:sym typeface="Open Sans"/>
              </a:rPr>
              <a:t>project for data visualization</a:t>
            </a:r>
            <a:endParaRPr dirty="0">
              <a:solidFill>
                <a:srgbClr val="FFFFFF"/>
              </a:solidFill>
              <a:latin typeface="Open Sans"/>
              <a:ea typeface="Open Sans"/>
              <a:cs typeface="Open Sans"/>
              <a:sym typeface="Open Sans"/>
            </a:endParaRPr>
          </a:p>
        </p:txBody>
      </p:sp>
    </p:spTree>
    <p:extLst>
      <p:ext uri="{BB962C8B-B14F-4D97-AF65-F5344CB8AC3E}">
        <p14:creationId xmlns:p14="http://schemas.microsoft.com/office/powerpoint/2010/main" val="65017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824497" y="1113598"/>
            <a:ext cx="3119718" cy="3682303"/>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US" i="1" dirty="0">
                <a:latin typeface="Open Sans"/>
                <a:ea typeface="Open Sans"/>
                <a:cs typeface="Open Sans"/>
                <a:sym typeface="Open Sans"/>
              </a:rPr>
              <a:t>UB40 The Best Of Volume Two </a:t>
            </a:r>
            <a:r>
              <a:rPr lang="en-US" dirty="0">
                <a:latin typeface="Open Sans"/>
                <a:ea typeface="Open Sans"/>
                <a:cs typeface="Open Sans"/>
                <a:sym typeface="Open Sans"/>
              </a:rPr>
              <a:t>has the major amount of copies sold ranking at the top, while </a:t>
            </a:r>
            <a:r>
              <a:rPr lang="en-US" i="1" dirty="0">
                <a:latin typeface="Open Sans"/>
                <a:ea typeface="Open Sans"/>
                <a:cs typeface="Open Sans"/>
                <a:sym typeface="Open Sans"/>
              </a:rPr>
              <a:t>King For A Day Fool For A Lifetime </a:t>
            </a:r>
            <a:r>
              <a:rPr lang="en-US" dirty="0">
                <a:latin typeface="Open Sans"/>
                <a:ea typeface="Open Sans"/>
                <a:cs typeface="Open Sans"/>
                <a:sym typeface="Open Sans"/>
              </a:rPr>
              <a:t>is ranking the tenth on the list.</a:t>
            </a:r>
          </a:p>
          <a:p>
            <a:pPr marL="285750" indent="-285750">
              <a:spcAft>
                <a:spcPts val="1600"/>
              </a:spcAft>
            </a:pPr>
            <a:r>
              <a:rPr lang="en-US" dirty="0">
                <a:latin typeface="Open Sans"/>
                <a:ea typeface="Open Sans"/>
                <a:cs typeface="Open Sans"/>
                <a:sym typeface="Open Sans"/>
              </a:rPr>
              <a:t>All the album on top 10 list has copies sold over 26,000 having almost similar amount of difference in their copies sold compare to each other which is around little over 500 copies.</a:t>
            </a: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US" sz="2400" dirty="0">
                <a:solidFill>
                  <a:srgbClr val="FFFFFF"/>
                </a:solidFill>
                <a:latin typeface="Open Sans"/>
                <a:ea typeface="Open Sans"/>
                <a:cs typeface="Open Sans"/>
                <a:sym typeface="Open Sans"/>
              </a:rPr>
              <a:t>Query – 1 - What are the top 10 highest selling albums?</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5807F6C9-66CD-43D4-BD56-BCEF56F9692D}"/>
              </a:ext>
            </a:extLst>
          </p:cNvPr>
          <p:cNvPicPr>
            <a:picLocks noChangeAspect="1"/>
          </p:cNvPicPr>
          <p:nvPr/>
        </p:nvPicPr>
        <p:blipFill>
          <a:blip r:embed="rId3"/>
          <a:stretch>
            <a:fillRect/>
          </a:stretch>
        </p:blipFill>
        <p:spPr>
          <a:xfrm>
            <a:off x="199784" y="998271"/>
            <a:ext cx="5442813" cy="37976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4694946" y="1096323"/>
            <a:ext cx="4054554" cy="3831215"/>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US" dirty="0">
                <a:latin typeface="Open Sans"/>
                <a:ea typeface="Open Sans"/>
                <a:cs typeface="Open Sans"/>
                <a:sym typeface="Open Sans"/>
              </a:rPr>
              <a:t>E</a:t>
            </a:r>
            <a:r>
              <a:rPr lang="en" dirty="0">
                <a:latin typeface="Open Sans"/>
                <a:ea typeface="Open Sans"/>
                <a:cs typeface="Open Sans"/>
                <a:sym typeface="Open Sans"/>
              </a:rPr>
              <a:t>vidently </a:t>
            </a:r>
            <a:r>
              <a:rPr lang="en" i="1" dirty="0">
                <a:latin typeface="Open Sans"/>
                <a:ea typeface="Open Sans"/>
                <a:cs typeface="Open Sans"/>
                <a:sym typeface="Open Sans"/>
              </a:rPr>
              <a:t>Roc</a:t>
            </a:r>
            <a:r>
              <a:rPr lang="en-US" i="1" dirty="0">
                <a:latin typeface="Open Sans"/>
                <a:ea typeface="Open Sans"/>
                <a:cs typeface="Open Sans"/>
                <a:sym typeface="Open Sans"/>
              </a:rPr>
              <a:t>k </a:t>
            </a:r>
            <a:r>
              <a:rPr lang="en-US" dirty="0">
                <a:latin typeface="Open Sans"/>
                <a:ea typeface="Open Sans"/>
                <a:cs typeface="Open Sans"/>
                <a:sym typeface="Open Sans"/>
              </a:rPr>
              <a:t>is the most popular genre of all with having nearly a million track copies sold. </a:t>
            </a:r>
            <a:r>
              <a:rPr lang="en-US" i="1" dirty="0">
                <a:latin typeface="Open Sans"/>
                <a:ea typeface="Open Sans"/>
                <a:cs typeface="Open Sans"/>
                <a:sym typeface="Open Sans"/>
              </a:rPr>
              <a:t>Jazz</a:t>
            </a:r>
            <a:r>
              <a:rPr lang="en-US" dirty="0">
                <a:latin typeface="Open Sans"/>
                <a:ea typeface="Open Sans"/>
                <a:cs typeface="Open Sans"/>
                <a:sym typeface="Open Sans"/>
              </a:rPr>
              <a:t> ranks the fifth in the list of popularity with having 84,313 track copies sold. </a:t>
            </a:r>
          </a:p>
          <a:p>
            <a:pPr marL="285750" indent="-285750">
              <a:spcAft>
                <a:spcPts val="1600"/>
              </a:spcAft>
            </a:pPr>
            <a:r>
              <a:rPr lang="en-US" dirty="0">
                <a:latin typeface="Open Sans"/>
                <a:ea typeface="Open Sans"/>
                <a:cs typeface="Open Sans"/>
                <a:sym typeface="Open Sans"/>
              </a:rPr>
              <a:t>The difference of copies being sold between </a:t>
            </a:r>
            <a:r>
              <a:rPr lang="en-US" i="1" dirty="0">
                <a:latin typeface="Open Sans"/>
                <a:ea typeface="Open Sans"/>
                <a:cs typeface="Open Sans"/>
                <a:sym typeface="Open Sans"/>
              </a:rPr>
              <a:t>Rock</a:t>
            </a:r>
            <a:r>
              <a:rPr lang="en-US" dirty="0">
                <a:latin typeface="Open Sans"/>
                <a:ea typeface="Open Sans"/>
                <a:cs typeface="Open Sans"/>
                <a:sym typeface="Open Sans"/>
              </a:rPr>
              <a:t> and </a:t>
            </a:r>
            <a:r>
              <a:rPr lang="en-US" i="1" dirty="0">
                <a:latin typeface="Open Sans"/>
                <a:ea typeface="Open Sans"/>
                <a:cs typeface="Open Sans"/>
                <a:sym typeface="Open Sans"/>
              </a:rPr>
              <a:t>Jazz</a:t>
            </a:r>
            <a:r>
              <a:rPr lang="en-US" dirty="0">
                <a:latin typeface="Open Sans"/>
                <a:ea typeface="Open Sans"/>
                <a:cs typeface="Open Sans"/>
                <a:sym typeface="Open Sans"/>
              </a:rPr>
              <a:t> is more than 856, 682 which shows that even though </a:t>
            </a:r>
            <a:r>
              <a:rPr lang="en-US" i="1" dirty="0">
                <a:latin typeface="Open Sans"/>
                <a:ea typeface="Open Sans"/>
                <a:cs typeface="Open Sans"/>
                <a:sym typeface="Open Sans"/>
              </a:rPr>
              <a:t>Jazz</a:t>
            </a:r>
            <a:r>
              <a:rPr lang="en-US" dirty="0">
                <a:latin typeface="Open Sans"/>
                <a:ea typeface="Open Sans"/>
                <a:cs typeface="Open Sans"/>
                <a:sym typeface="Open Sans"/>
              </a:rPr>
              <a:t> has made a place in top 5 popular genre list, it is not quite in demand compare to other genres in the list. </a:t>
            </a:r>
          </a:p>
        </p:txBody>
      </p:sp>
      <p:sp>
        <p:nvSpPr>
          <p:cNvPr id="64" name="Google Shape;64;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Query – 2 – What are top 5 most popular Genre?</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503522CC-E5D0-445F-9216-AE51BA1AEC64}"/>
              </a:ext>
            </a:extLst>
          </p:cNvPr>
          <p:cNvPicPr>
            <a:picLocks noChangeAspect="1"/>
          </p:cNvPicPr>
          <p:nvPr/>
        </p:nvPicPr>
        <p:blipFill>
          <a:blip r:embed="rId3"/>
          <a:stretch>
            <a:fillRect/>
          </a:stretch>
        </p:blipFill>
        <p:spPr>
          <a:xfrm>
            <a:off x="221217" y="1096322"/>
            <a:ext cx="4227838" cy="38001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5158200" y="1088639"/>
            <a:ext cx="3591300" cy="374461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US" dirty="0">
                <a:latin typeface="Open Sans"/>
                <a:ea typeface="Open Sans"/>
                <a:cs typeface="Open Sans"/>
                <a:sym typeface="Open Sans"/>
              </a:rPr>
              <a:t>Clearly Music playlist has the most number of tracks that is 6580.</a:t>
            </a:r>
          </a:p>
          <a:p>
            <a:pPr marL="285750" indent="-285750">
              <a:spcAft>
                <a:spcPts val="1600"/>
              </a:spcAft>
            </a:pPr>
            <a:r>
              <a:rPr lang="en-US" dirty="0">
                <a:latin typeface="Open Sans"/>
                <a:ea typeface="Open Sans"/>
                <a:cs typeface="Open Sans"/>
                <a:sym typeface="Open Sans"/>
              </a:rPr>
              <a:t>The range of total number of tracks among different playlists is quite big. The lowest number of tracks in a playlist is only 1. This indicates data discrepancies between the tables that contains playlist information</a:t>
            </a:r>
            <a:endParaRPr dirty="0">
              <a:latin typeface="Open Sans"/>
              <a:ea typeface="Open Sans"/>
              <a:cs typeface="Open Sans"/>
              <a:sym typeface="Open Sans"/>
            </a:endParaRPr>
          </a:p>
        </p:txBody>
      </p:sp>
      <p:sp>
        <p:nvSpPr>
          <p:cNvPr id="71" name="Google Shape;71;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2400" dirty="0">
                <a:solidFill>
                  <a:srgbClr val="FFFFFF"/>
                </a:solidFill>
                <a:latin typeface="Open Sans"/>
                <a:ea typeface="Open Sans"/>
                <a:cs typeface="Open Sans"/>
                <a:sym typeface="Open Sans"/>
              </a:rPr>
              <a:t> Query – 3 – which playlist has the most number of tracks?</a:t>
            </a:r>
            <a:endParaRPr sz="2400"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B4459182-D20C-4686-8174-3D0FC0E7BF3E}"/>
              </a:ext>
            </a:extLst>
          </p:cNvPr>
          <p:cNvPicPr>
            <a:picLocks noChangeAspect="1"/>
          </p:cNvPicPr>
          <p:nvPr/>
        </p:nvPicPr>
        <p:blipFill>
          <a:blip r:embed="rId3"/>
          <a:stretch>
            <a:fillRect/>
          </a:stretch>
        </p:blipFill>
        <p:spPr>
          <a:xfrm>
            <a:off x="150908" y="1088639"/>
            <a:ext cx="4877223" cy="37446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5755340" y="1019548"/>
            <a:ext cx="2994159" cy="3894719"/>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US" dirty="0"/>
              <a:t>Helena </a:t>
            </a:r>
            <a:r>
              <a:rPr lang="en-US" dirty="0" err="1"/>
              <a:t>Holý</a:t>
            </a:r>
            <a:r>
              <a:rPr lang="en-US" dirty="0"/>
              <a:t> has spent the most on tracks which is $49.62.</a:t>
            </a:r>
          </a:p>
          <a:p>
            <a:pPr marL="285750" indent="-285750">
              <a:spcAft>
                <a:spcPts val="1600"/>
              </a:spcAft>
            </a:pPr>
            <a:r>
              <a:rPr lang="en-US" dirty="0"/>
              <a:t>Hugh O'Reilly and </a:t>
            </a:r>
            <a:r>
              <a:rPr lang="en-US" dirty="0" err="1"/>
              <a:t>Ladislav</a:t>
            </a:r>
            <a:r>
              <a:rPr lang="en-US" dirty="0"/>
              <a:t> </a:t>
            </a:r>
            <a:r>
              <a:rPr lang="en-US" dirty="0" err="1"/>
              <a:t>Kovács</a:t>
            </a:r>
            <a:r>
              <a:rPr lang="en-US" dirty="0"/>
              <a:t> both has spent $45.62 on </a:t>
            </a:r>
            <a:r>
              <a:rPr lang="en-US"/>
              <a:t>the tracks.</a:t>
            </a:r>
            <a:endParaRPr lang="en-US" dirty="0"/>
          </a:p>
          <a:p>
            <a:pPr marL="285750" indent="-285750">
              <a:spcAft>
                <a:spcPts val="1600"/>
              </a:spcAft>
            </a:pPr>
            <a:r>
              <a:rPr lang="en-US" dirty="0"/>
              <a:t>Among all top 5 customer, the average amount spent on the tracks is $47.02 which very close to the amount spent by the 1</a:t>
            </a:r>
            <a:r>
              <a:rPr lang="en-US" baseline="30000" dirty="0"/>
              <a:t>st</a:t>
            </a:r>
            <a:r>
              <a:rPr lang="en-US" dirty="0"/>
              <a:t> and 5</a:t>
            </a:r>
            <a:r>
              <a:rPr lang="en-US" baseline="30000" dirty="0"/>
              <a:t>th</a:t>
            </a:r>
            <a:r>
              <a:rPr lang="en-US" dirty="0"/>
              <a:t> ranked customer.</a:t>
            </a:r>
          </a:p>
        </p:txBody>
      </p:sp>
      <p:sp>
        <p:nvSpPr>
          <p:cNvPr id="78" name="Google Shape;78;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US" sz="2000" dirty="0">
                <a:solidFill>
                  <a:srgbClr val="FFFFFF"/>
                </a:solidFill>
                <a:latin typeface="Open Sans"/>
                <a:ea typeface="Open Sans"/>
                <a:cs typeface="Open Sans"/>
                <a:sym typeface="Open Sans"/>
              </a:rPr>
              <a:t>Query – 4 – Name the top 5 customers who spend the most on tracks</a:t>
            </a:r>
            <a:endParaRPr dirty="0">
              <a:solidFill>
                <a:srgbClr val="FFFFFF"/>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03264F5B-2D50-4B6A-9604-A320FCAB3C62}"/>
              </a:ext>
            </a:extLst>
          </p:cNvPr>
          <p:cNvPicPr>
            <a:picLocks noChangeAspect="1"/>
          </p:cNvPicPr>
          <p:nvPr/>
        </p:nvPicPr>
        <p:blipFill>
          <a:blip r:embed="rId3"/>
          <a:stretch>
            <a:fillRect/>
          </a:stretch>
        </p:blipFill>
        <p:spPr>
          <a:xfrm>
            <a:off x="179644" y="1019548"/>
            <a:ext cx="5245284" cy="389471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334</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Open Sans</vt:lpstr>
      <vt:lpstr>Simple Light</vt:lpstr>
      <vt:lpstr>  SQL project for data visualization</vt:lpstr>
      <vt:lpstr> Query – 1 - What are the top 10 highest selling albums?</vt:lpstr>
      <vt:lpstr>  Query – 2 – What are top 5 most popular Genre?</vt:lpstr>
      <vt:lpstr> Query – 3 – which playlist has the most number of tracks?</vt:lpstr>
      <vt:lpstr>  Query – 4 – Name the top 5 customers who spend the most on tracks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Bhavita</cp:lastModifiedBy>
  <cp:revision>26</cp:revision>
  <dcterms:modified xsi:type="dcterms:W3CDTF">2020-06-23T04:30:06Z</dcterms:modified>
</cp:coreProperties>
</file>