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68" r:id="rId6"/>
    <p:sldId id="338" r:id="rId7"/>
    <p:sldId id="269" r:id="rId8"/>
    <p:sldId id="270" r:id="rId9"/>
    <p:sldId id="271" r:id="rId10"/>
    <p:sldId id="260" r:id="rId11"/>
    <p:sldId id="261" r:id="rId12"/>
    <p:sldId id="262" r:id="rId13"/>
    <p:sldId id="263" r:id="rId14"/>
    <p:sldId id="264" r:id="rId15"/>
    <p:sldId id="265" r:id="rId16"/>
    <p:sldId id="266" r:id="rId17"/>
    <p:sldId id="285" r:id="rId18"/>
    <p:sldId id="272" r:id="rId19"/>
    <p:sldId id="273" r:id="rId20"/>
    <p:sldId id="274" r:id="rId21"/>
    <p:sldId id="286" r:id="rId22"/>
    <p:sldId id="340" r:id="rId23"/>
    <p:sldId id="287" r:id="rId24"/>
    <p:sldId id="288" r:id="rId25"/>
    <p:sldId id="289" r:id="rId26"/>
    <p:sldId id="290" r:id="rId27"/>
    <p:sldId id="292" r:id="rId28"/>
    <p:sldId id="296" r:id="rId29"/>
    <p:sldId id="297" r:id="rId30"/>
    <p:sldId id="298" r:id="rId31"/>
    <p:sldId id="299" r:id="rId32"/>
    <p:sldId id="341" r:id="rId33"/>
    <p:sldId id="300" r:id="rId34"/>
    <p:sldId id="301" r:id="rId35"/>
    <p:sldId id="314" r:id="rId36"/>
    <p:sldId id="342" r:id="rId37"/>
    <p:sldId id="343" r:id="rId38"/>
    <p:sldId id="316" r:id="rId39"/>
    <p:sldId id="317" r:id="rId40"/>
    <p:sldId id="318" r:id="rId41"/>
    <p:sldId id="319" r:id="rId42"/>
    <p:sldId id="320" r:id="rId43"/>
    <p:sldId id="321" r:id="rId44"/>
    <p:sldId id="322" r:id="rId45"/>
    <p:sldId id="323" r:id="rId46"/>
    <p:sldId id="324" r:id="rId47"/>
    <p:sldId id="325" r:id="rId48"/>
    <p:sldId id="344" r:id="rId49"/>
    <p:sldId id="345" r:id="rId50"/>
    <p:sldId id="346" r:id="rId51"/>
    <p:sldId id="26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F63A3B-78C7-47BE-AE5E-E10140E04643}"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048000" y="749935"/>
            <a:ext cx="9144000" cy="3360420"/>
          </a:xfrm>
        </p:spPr>
        <p:txBody>
          <a:bodyPr/>
          <a:lstStyle/>
          <a:p>
            <a:r>
              <a:rPr lang="en-US" dirty="0"/>
              <a:t>        </a:t>
            </a:r>
            <a:r>
              <a:rPr lang="en-US" sz="6600" dirty="0">
                <a:latin typeface="Times New Roman" panose="02020603050405020304" pitchFamily="18" charset="0"/>
                <a:cs typeface="Times New Roman" panose="02020603050405020304" pitchFamily="18" charset="0"/>
              </a:rPr>
              <a:t>   Welcome</a:t>
            </a:r>
            <a:endParaRPr lang="en-IN" sz="6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36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Disa</a:t>
            </a:r>
            <a:r>
              <a:rPr lang="en-US" sz="36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dvantages</a:t>
            </a:r>
            <a:r>
              <a:rPr lang="en-US" sz="3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b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rPr>
              <a:t>Time taken:</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rPr>
              <a:t>The time taken for image classification and separation in the existing system might be longer due to limited image recognition accuracy and dependency on metadata for sorting.</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rPr>
              <a:t>Low accuracy:</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rPr>
              <a:t>The existing system may struggle to accurately categorize images, leading to sorting errors and misclassifications.</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chemeClr val="tx1"/>
                </a:solidFill>
                <a:latin typeface="Times New Roman" panose="02020603050405020304" pitchFamily="18" charset="0"/>
                <a:cs typeface="Times New Roman" panose="02020603050405020304" pitchFamily="18" charset="0"/>
              </a:rPr>
              <a:t>Proposed System</a:t>
            </a:r>
            <a:r>
              <a:rPr lang="en-US" sz="3600" dirty="0">
                <a:solidFill>
                  <a:schemeClr val="tx1"/>
                </a:solidFill>
                <a:latin typeface="Times New Roman" panose="02020603050405020304" pitchFamily="18" charset="0"/>
                <a:cs typeface="Times New Roman" panose="02020603050405020304" pitchFamily="18" charset="0"/>
              </a:rPr>
              <a:t>:-</a:t>
            </a:r>
            <a:br>
              <a:rPr lang="en-IN" sz="54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lnSpcReduction="20000"/>
          </a:bodyPr>
          <a:lstStyle/>
          <a:p>
            <a:pPr algn="just">
              <a:lnSpc>
                <a:spcPct val="114000"/>
              </a:lnSpc>
              <a:spcAft>
                <a:spcPts val="1000"/>
              </a:spcAft>
            </a:pPr>
            <a:r>
              <a:rPr lang="en-US" dirty="0">
                <a:effectLst/>
                <a:latin typeface="Times New Roman" panose="02020603050405020304" pitchFamily="18" charset="0"/>
                <a:ea typeface="SimSun" panose="02010600030101010101" pitchFamily="2" charset="-122"/>
                <a:cs typeface="Times New Roman" panose="02020603050405020304" pitchFamily="18" charset="0"/>
                <a:sym typeface="+mn-ea"/>
              </a:rPr>
              <a:t>In this project we are using CNN (convolution neural networks) algorithm to classify </a:t>
            </a:r>
            <a:r>
              <a:rPr lang="en-US" dirty="0" err="1">
                <a:effectLst/>
                <a:latin typeface="Times New Roman" panose="02020603050405020304" pitchFamily="18" charset="0"/>
                <a:ea typeface="SimSun" panose="02010600030101010101" pitchFamily="2" charset="-122"/>
                <a:cs typeface="Times New Roman" panose="02020603050405020304" pitchFamily="18" charset="0"/>
                <a:sym typeface="+mn-ea"/>
              </a:rPr>
              <a:t>Whatsapp</a:t>
            </a:r>
            <a:r>
              <a:rPr lang="en-US" dirty="0">
                <a:effectLst/>
                <a:latin typeface="Times New Roman" panose="02020603050405020304" pitchFamily="18" charset="0"/>
                <a:ea typeface="SimSun" panose="02010600030101010101" pitchFamily="2" charset="-122"/>
                <a:cs typeface="Times New Roman" panose="02020603050405020304" pitchFamily="18" charset="0"/>
                <a:sym typeface="+mn-ea"/>
              </a:rPr>
              <a:t> images to different categories such as Question Paper, Mark sheets, Printed papers, hand written papers and circular. </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14000"/>
              </a:lnSpc>
              <a:spcAft>
                <a:spcPts val="1000"/>
              </a:spcAft>
            </a:pPr>
            <a:r>
              <a:rPr lang="en-US" dirty="0">
                <a:effectLst/>
                <a:latin typeface="Times New Roman" panose="02020603050405020304" pitchFamily="18" charset="0"/>
                <a:ea typeface="SimSun" panose="02010600030101010101" pitchFamily="2" charset="-122"/>
                <a:cs typeface="Times New Roman" panose="02020603050405020304" pitchFamily="18" charset="0"/>
                <a:sym typeface="+mn-ea"/>
              </a:rPr>
              <a:t>CNN algorithm will get trained on above mention categories to build a classification model. This model can be applied on test images to predict image type. </a:t>
            </a:r>
            <a:endParaRPr lang="en-US" dirty="0">
              <a:effectLst/>
              <a:latin typeface="Calibri" panose="020F0502020204030204" charset="0"/>
              <a:ea typeface="SimSun" panose="02010600030101010101" pitchFamily="2" charset="-122"/>
              <a:cs typeface="Times New Roman" panose="02020603050405020304" pitchFamily="18" charset="0"/>
            </a:endParaRPr>
          </a:p>
          <a:p>
            <a:pPr algn="just">
              <a:lnSpc>
                <a:spcPct val="114000"/>
              </a:lnSpc>
              <a:spcAft>
                <a:spcPts val="1000"/>
              </a:spcAft>
            </a:pPr>
            <a:r>
              <a:rPr lang="en-US" dirty="0">
                <a:effectLst/>
                <a:latin typeface="Times New Roman" panose="02020603050405020304" pitchFamily="18" charset="0"/>
                <a:ea typeface="SimSun" panose="02010600030101010101" pitchFamily="2" charset="-122"/>
                <a:cs typeface="Times New Roman" panose="02020603050405020304" pitchFamily="18" charset="0"/>
                <a:sym typeface="+mn-ea"/>
              </a:rPr>
              <a:t>To train CNN we have used same dataset given by and below showing that dataset images</a:t>
            </a:r>
            <a:endParaRPr lang="en-US" dirty="0">
              <a:effectLst/>
              <a:latin typeface="Calibri" panose="020F0502020204030204" charset="0"/>
              <a:ea typeface="SimSun" panose="02010600030101010101" pitchFamily="2" charset="-122"/>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36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t>
            </a:r>
            <a:r>
              <a:rPr lang="en-US" sz="3600"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dvantages</a:t>
            </a:r>
            <a:r>
              <a:rPr lang="en-US" sz="36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br>
              <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pPr marL="0" lvl="0" indent="0">
              <a:buNone/>
            </a:pPr>
            <a:r>
              <a:rPr lang="en-IN" dirty="0"/>
              <a:t> </a:t>
            </a:r>
            <a:r>
              <a:rPr lang="en-IN" dirty="0">
                <a:latin typeface="Times New Roman" panose="02020603050405020304" pitchFamily="18" charset="0"/>
                <a:cs typeface="Times New Roman" panose="02020603050405020304" pitchFamily="18" charset="0"/>
              </a:rPr>
              <a:t>Time-saving: </a:t>
            </a:r>
            <a:endParaRPr lang="en-IN" dirty="0">
              <a:latin typeface="Times New Roman" panose="02020603050405020304" pitchFamily="18" charset="0"/>
              <a:cs typeface="Times New Roman" panose="02020603050405020304" pitchFamily="18" charset="0"/>
            </a:endParaRPr>
          </a:p>
          <a:p>
            <a:pPr marL="0" lvl="0" indent="0">
              <a:buNone/>
            </a:pPr>
            <a:r>
              <a:rPr lang="en-IN" dirty="0">
                <a:latin typeface="Times New Roman" panose="02020603050405020304" pitchFamily="18" charset="0"/>
                <a:cs typeface="Times New Roman" panose="02020603050405020304" pitchFamily="18" charset="0"/>
              </a:rPr>
              <a:t>An efficient image classification and separation system helps users save time by automatically organizing and categorizing images, eliminating the need for manual sorting.</a:t>
            </a:r>
            <a:endParaRPr lang="en-IN" dirty="0">
              <a:latin typeface="Times New Roman" panose="02020603050405020304" pitchFamily="18" charset="0"/>
              <a:cs typeface="Times New Roman" panose="02020603050405020304" pitchFamily="18" charset="0"/>
            </a:endParaRPr>
          </a:p>
          <a:p>
            <a:pPr marL="0" lvl="0" indent="0">
              <a:buNone/>
            </a:pPr>
            <a:endParaRPr lang="en-IN" dirty="0">
              <a:latin typeface="Times New Roman" panose="02020603050405020304" pitchFamily="18" charset="0"/>
              <a:cs typeface="Times New Roman" panose="02020603050405020304" pitchFamily="18" charset="0"/>
            </a:endParaRPr>
          </a:p>
          <a:p>
            <a:pPr marL="0" lvl="0" indent="0">
              <a:buNone/>
            </a:pPr>
            <a:r>
              <a:rPr lang="en-IN" dirty="0">
                <a:latin typeface="Times New Roman" panose="02020603050405020304" pitchFamily="18" charset="0"/>
                <a:cs typeface="Times New Roman" panose="02020603050405020304" pitchFamily="18" charset="0"/>
              </a:rPr>
              <a:t>High efficiency : </a:t>
            </a:r>
            <a:endParaRPr lang="en-IN" dirty="0">
              <a:latin typeface="Times New Roman" panose="02020603050405020304" pitchFamily="18" charset="0"/>
              <a:cs typeface="Times New Roman" panose="02020603050405020304" pitchFamily="18" charset="0"/>
            </a:endParaRPr>
          </a:p>
          <a:p>
            <a:pPr marL="0" lvl="0" indent="0">
              <a:buNone/>
            </a:pPr>
            <a:r>
              <a:rPr lang="en-IN" dirty="0">
                <a:latin typeface="Times New Roman" panose="02020603050405020304" pitchFamily="18" charset="0"/>
                <a:cs typeface="Times New Roman" panose="02020603050405020304" pitchFamily="18" charset="0"/>
              </a:rPr>
              <a:t>The system quickly and accurately organizes images, making the process smooth and effective.</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r>
              <a:rPr lang="en-US" sz="3600" dirty="0">
                <a:solidFill>
                  <a:schemeClr val="tx1"/>
                </a:solidFill>
                <a:latin typeface="Times New Roman" panose="02020603050405020304" pitchFamily="18" charset="0"/>
                <a:cs typeface="Times New Roman" panose="02020603050405020304" pitchFamily="18" charset="0"/>
              </a:rPr>
              <a:t>:-</a:t>
            </a:r>
            <a:br>
              <a:rPr lang="en-IN" sz="5400"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4" name="Content Placeholder 3" descr="text classification using machine learning"/>
          <p:cNvPicPr>
            <a:picLocks noGrp="1" noChangeAspect="1" noChangeArrowheads="1"/>
          </p:cNvPicPr>
          <p:nvPr>
            <p:ph idx="1"/>
          </p:nvPr>
        </p:nvPicPr>
        <p:blipFill>
          <a:blip r:embed="rId1"/>
          <a:srcRect/>
          <a:stretch>
            <a:fillRect/>
          </a:stretch>
        </p:blipFill>
        <p:spPr>
          <a:xfrm>
            <a:off x="1623527" y="1380930"/>
            <a:ext cx="7352522" cy="436672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sz="4000" dirty="0">
                <a:latin typeface="Times New Roman" panose="02020603050405020304" pitchFamily="18" charset="0"/>
                <a:cs typeface="Times New Roman" panose="02020603050405020304" pitchFamily="18" charset="0"/>
              </a:rPr>
              <a:t>PRODUCT FUNCTIONS</a:t>
            </a:r>
            <a:endParaRPr lang="en-US" alt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140" y="1779270"/>
            <a:ext cx="10233660" cy="4398010"/>
          </a:xfrm>
        </p:spPr>
        <p:txBody>
          <a:bodyPr/>
          <a:lstStyle/>
          <a:p>
            <a:pPr>
              <a:buFont typeface="Wingdings" panose="05000000000000000000" charset="0"/>
              <a:buChar char="ü"/>
            </a:pPr>
            <a:r>
              <a:rPr lang="en-US" sz="2400" dirty="0">
                <a:latin typeface="Times New Roman" panose="02020603050405020304" pitchFamily="18" charset="0"/>
                <a:cs typeface="Times New Roman" panose="02020603050405020304" pitchFamily="18" charset="0"/>
              </a:rPr>
              <a:t>Upload WhatsApp Images Dataset</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ü"/>
            </a:pPr>
            <a:r>
              <a:rPr lang="en-US" sz="2400" dirty="0">
                <a:latin typeface="Times New Roman" panose="02020603050405020304" pitchFamily="18" charset="0"/>
                <a:cs typeface="Times New Roman" panose="02020603050405020304" pitchFamily="18" charset="0"/>
              </a:rPr>
              <a:t>Preprocess Dataset</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ü"/>
            </a:pPr>
            <a:r>
              <a:rPr lang="en-US" sz="2400" dirty="0">
                <a:latin typeface="Times New Roman" panose="02020603050405020304" pitchFamily="18" charset="0"/>
                <a:cs typeface="Times New Roman" panose="02020603050405020304" pitchFamily="18" charset="0"/>
              </a:rPr>
              <a:t>Train CNN Algorithm</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ü"/>
            </a:pPr>
            <a:r>
              <a:rPr lang="en-US" sz="2400" dirty="0">
                <a:latin typeface="Times New Roman" panose="02020603050405020304" pitchFamily="18" charset="0"/>
                <a:cs typeface="Times New Roman" panose="02020603050405020304" pitchFamily="18" charset="0"/>
              </a:rPr>
              <a:t>CNN Training Graph</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ü"/>
            </a:pPr>
            <a:r>
              <a:rPr lang="en-US" sz="2400" dirty="0" err="1">
                <a:latin typeface="Times New Roman" panose="02020603050405020304" pitchFamily="18" charset="0"/>
                <a:cs typeface="Times New Roman" panose="02020603050405020304" pitchFamily="18" charset="0"/>
              </a:rPr>
              <a:t>Whatsapp</a:t>
            </a:r>
            <a:r>
              <a:rPr lang="en-US" sz="2400" dirty="0">
                <a:latin typeface="Times New Roman" panose="02020603050405020304" pitchFamily="18" charset="0"/>
                <a:cs typeface="Times New Roman" panose="02020603050405020304" pitchFamily="18" charset="0"/>
              </a:rPr>
              <a:t> Images Classification</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ü"/>
            </a:pPr>
            <a:r>
              <a:rPr lang="en-US" altLang="en-IN" dirty="0">
                <a:latin typeface="Times New Roman" panose="02020603050405020304" pitchFamily="18" charset="0"/>
                <a:cs typeface="Times New Roman" panose="02020603050405020304" pitchFamily="18" charset="0"/>
              </a:rPr>
              <a:t>Exit</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473"/>
            <a:ext cx="10515600" cy="623920"/>
          </a:xfrm>
        </p:spPr>
        <p:txBody>
          <a:bodyPr>
            <a:normAutofit/>
          </a:bodyPr>
          <a:lstStyle/>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sym typeface="+mn-ea"/>
              </a:rPr>
              <a:t>Upload WhatsApp Images Dataset:-</a:t>
            </a:r>
            <a:endParaRPr lang="en-IN" sz="3200" dirty="0"/>
          </a:p>
        </p:txBody>
      </p:sp>
      <p:sp>
        <p:nvSpPr>
          <p:cNvPr id="3" name="Content Placeholder 2"/>
          <p:cNvSpPr>
            <a:spLocks noGrp="1"/>
          </p:cNvSpPr>
          <p:nvPr>
            <p:ph idx="1"/>
          </p:nvPr>
        </p:nvSpPr>
        <p:spPr>
          <a:xfrm>
            <a:off x="838200" y="876935"/>
            <a:ext cx="11014710" cy="5507990"/>
          </a:xfrm>
        </p:spPr>
        <p:txBody>
          <a:bodyPr>
            <a:normAutofit fontScale="55000"/>
          </a:bodyPr>
          <a:lstStyle/>
          <a:p>
            <a:pPr marL="0" indent="0">
              <a:buNone/>
            </a:pPr>
            <a:r>
              <a:rPr lang="en-US" sz="3200" b="1" dirty="0"/>
              <a:t>          </a:t>
            </a:r>
            <a:endParaRPr lang="en-US" sz="3200" b="1" dirty="0"/>
          </a:p>
          <a:p>
            <a:pPr marL="0" indent="0">
              <a:buNone/>
            </a:pPr>
            <a:endParaRPr lang="en-US" sz="3200" b="1" dirty="0">
              <a:latin typeface="Times New Roman" panose="02020603050405020304" pitchFamily="18" charset="0"/>
              <a:cs typeface="Times New Roman" panose="02020603050405020304" pitchFamily="18" charset="0"/>
            </a:endParaRPr>
          </a:p>
          <a:p>
            <a:pPr marL="0" indent="0">
              <a:buNone/>
            </a:pPr>
            <a:r>
              <a:rPr lang="en-US" sz="5090" dirty="0">
                <a:latin typeface="Times New Roman" panose="02020603050405020304" pitchFamily="18" charset="0"/>
                <a:cs typeface="Times New Roman" panose="02020603050405020304" pitchFamily="18" charset="0"/>
              </a:rPr>
              <a:t>using this module we will upload dataset to application and then read all images and categories from dataset</a:t>
            </a:r>
            <a:endParaRPr lang="en-US" sz="4925"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6220" b="1" dirty="0">
                <a:latin typeface="Times New Roman" panose="02020603050405020304" pitchFamily="18" charset="0"/>
                <a:cs typeface="Times New Roman" panose="02020603050405020304" pitchFamily="18" charset="0"/>
                <a:sym typeface="+mn-ea"/>
              </a:rPr>
              <a:t>Preprocess Dataset:-</a:t>
            </a:r>
            <a:endParaRPr lang="en-US" sz="6220" b="1" dirty="0">
              <a:latin typeface="Times New Roman" panose="02020603050405020304" pitchFamily="18" charset="0"/>
              <a:cs typeface="Times New Roman" panose="02020603050405020304" pitchFamily="18" charset="0"/>
              <a:sym typeface="+mn-ea"/>
            </a:endParaRPr>
          </a:p>
          <a:p>
            <a:pPr marL="0" indent="0">
              <a:buFont typeface="Wingdings" panose="05000000000000000000" charset="0"/>
              <a:buNone/>
            </a:pPr>
            <a:r>
              <a:rPr lang="en-US" sz="5100" dirty="0">
                <a:latin typeface="Times New Roman" panose="02020603050405020304" pitchFamily="18" charset="0"/>
                <a:cs typeface="Times New Roman" panose="02020603050405020304" pitchFamily="18" charset="0"/>
              </a:rPr>
              <a:t>     </a:t>
            </a:r>
            <a:endParaRPr lang="en-US" sz="5100" dirty="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sz="5100" dirty="0">
                <a:latin typeface="Times New Roman" panose="02020603050405020304" pitchFamily="18" charset="0"/>
                <a:cs typeface="Times New Roman" panose="02020603050405020304" pitchFamily="18" charset="0"/>
              </a:rPr>
              <a:t> </a:t>
            </a:r>
            <a:r>
              <a:rPr lang="en-US" sz="5335" dirty="0">
                <a:latin typeface="Times New Roman" panose="02020603050405020304" pitchFamily="18" charset="0"/>
                <a:cs typeface="Times New Roman" panose="02020603050405020304" pitchFamily="18" charset="0"/>
              </a:rPr>
              <a:t>using this module we will resize all images to equal size and then normalize image pixel values and then shuffle the dataset. After processing all images will be split into train and test where application using 80% dataset for training and 20% for testing</a:t>
            </a:r>
            <a:endParaRPr lang="en-US" sz="5335" dirty="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5335" dirty="0">
              <a:latin typeface="Times New Roman" panose="02020603050405020304" pitchFamily="18" charset="0"/>
              <a:cs typeface="Times New Roman" panose="02020603050405020304" pitchFamily="18" charset="0"/>
            </a:endParaRPr>
          </a:p>
          <a:p>
            <a:endParaRPr lang="en-IN" sz="53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294967295"/>
          </p:nvPr>
        </p:nvSpPr>
        <p:spPr>
          <a:xfrm>
            <a:off x="729615" y="288925"/>
            <a:ext cx="10770235" cy="6380480"/>
          </a:xfrm>
        </p:spPr>
        <p:txBody>
          <a:bodyPr>
            <a:normAutofit fontScale="75000"/>
          </a:bodyPr>
          <a:p>
            <a:pPr marL="0" indent="0">
              <a:buFont typeface="Wingdings" panose="05000000000000000000" charset="0"/>
              <a:buNone/>
            </a:pPr>
            <a:endParaRPr lang="en-US"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4265" b="1" dirty="0">
                <a:latin typeface="Times New Roman" panose="02020603050405020304" pitchFamily="18" charset="0"/>
                <a:cs typeface="Times New Roman" panose="02020603050405020304" pitchFamily="18" charset="0"/>
                <a:sym typeface="+mn-ea"/>
              </a:rPr>
              <a:t>Train CNN Algorithm:-</a:t>
            </a:r>
            <a:endParaRPr lang="en-US" sz="4265" b="1" dirty="0">
              <a:latin typeface="Times New Roman" panose="02020603050405020304" pitchFamily="18" charset="0"/>
              <a:cs typeface="Times New Roman" panose="02020603050405020304" pitchFamily="18" charset="0"/>
              <a:sym typeface="+mn-ea"/>
            </a:endParaRPr>
          </a:p>
          <a:p>
            <a:pPr marL="0" indent="0">
              <a:buFont typeface="Wingdings" panose="05000000000000000000" charset="0"/>
              <a:buNone/>
            </a:pPr>
            <a:r>
              <a:rPr lang="en-US" b="1" dirty="0">
                <a:latin typeface="Times New Roman" panose="02020603050405020304" pitchFamily="18" charset="0"/>
                <a:cs typeface="Times New Roman" panose="02020603050405020304" pitchFamily="18" charset="0"/>
                <a:sym typeface="+mn-ea"/>
              </a:rPr>
              <a:t>     </a:t>
            </a:r>
            <a:r>
              <a:rPr lang="en-US" sz="3735" dirty="0">
                <a:latin typeface="Times New Roman" panose="02020603050405020304" pitchFamily="18" charset="0"/>
                <a:cs typeface="Times New Roman" panose="02020603050405020304" pitchFamily="18" charset="0"/>
                <a:sym typeface="+mn-ea"/>
              </a:rPr>
              <a:t>using this module we will input 80% dataset to CNN to trained a model and then 20% test images will be applied on trained model to calculate prediction accuracy</a:t>
            </a:r>
            <a:endParaRPr lang="en-US" sz="3735"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sz="3735"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4925" b="1" dirty="0">
                <a:latin typeface="Times New Roman" panose="02020603050405020304" pitchFamily="18" charset="0"/>
                <a:cs typeface="Times New Roman" panose="02020603050405020304" pitchFamily="18" charset="0"/>
                <a:sym typeface="+mn-ea"/>
              </a:rPr>
              <a:t>CNN Training Graph:-</a:t>
            </a:r>
            <a:endParaRPr lang="en-US" sz="4925" b="1" dirty="0">
              <a:latin typeface="Times New Roman" panose="02020603050405020304" pitchFamily="18" charset="0"/>
              <a:cs typeface="Times New Roman" panose="02020603050405020304" pitchFamily="18" charset="0"/>
              <a:sym typeface="+mn-ea"/>
            </a:endParaRPr>
          </a:p>
          <a:p>
            <a:pPr marL="0" indent="0">
              <a:buFont typeface="Wingdings" panose="05000000000000000000" charset="0"/>
              <a:buNone/>
            </a:pPr>
            <a:r>
              <a:rPr lang="en-US" b="1" dirty="0">
                <a:latin typeface="Times New Roman" panose="02020603050405020304" pitchFamily="18" charset="0"/>
                <a:cs typeface="Times New Roman" panose="02020603050405020304" pitchFamily="18" charset="0"/>
                <a:sym typeface="+mn-ea"/>
              </a:rPr>
              <a:t>           </a:t>
            </a:r>
            <a:r>
              <a:rPr lang="en-US" sz="3735" b="1" dirty="0">
                <a:latin typeface="Times New Roman" panose="02020603050405020304" pitchFamily="18" charset="0"/>
                <a:cs typeface="Times New Roman" panose="02020603050405020304" pitchFamily="18" charset="0"/>
                <a:sym typeface="+mn-ea"/>
              </a:rPr>
              <a:t> </a:t>
            </a:r>
            <a:r>
              <a:rPr lang="en-US" sz="3735" dirty="0">
                <a:latin typeface="Times New Roman" panose="02020603050405020304" pitchFamily="18" charset="0"/>
                <a:cs typeface="Times New Roman" panose="02020603050405020304" pitchFamily="18" charset="0"/>
                <a:sym typeface="+mn-ea"/>
              </a:rPr>
              <a:t>using this module we will plot CNN training and loss graph</a:t>
            </a:r>
            <a:endParaRPr lang="en-US" sz="3735"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sz="3735"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4925" b="1" dirty="0" err="1">
                <a:latin typeface="Times New Roman" panose="02020603050405020304" pitchFamily="18" charset="0"/>
                <a:cs typeface="Times New Roman" panose="02020603050405020304" pitchFamily="18" charset="0"/>
                <a:sym typeface="+mn-ea"/>
              </a:rPr>
              <a:t>Whatsapp</a:t>
            </a:r>
            <a:r>
              <a:rPr lang="en-US" sz="4925" b="1" dirty="0">
                <a:latin typeface="Times New Roman" panose="02020603050405020304" pitchFamily="18" charset="0"/>
                <a:cs typeface="Times New Roman" panose="02020603050405020304" pitchFamily="18" charset="0"/>
                <a:sym typeface="+mn-ea"/>
              </a:rPr>
              <a:t> Images Classification:-</a:t>
            </a:r>
            <a:endParaRPr lang="en-US" sz="4925" b="1" dirty="0">
              <a:latin typeface="Times New Roman" panose="02020603050405020304" pitchFamily="18" charset="0"/>
              <a:cs typeface="Times New Roman" panose="02020603050405020304" pitchFamily="18" charset="0"/>
              <a:sym typeface="+mn-ea"/>
            </a:endParaRPr>
          </a:p>
          <a:p>
            <a:pPr marL="0" indent="0">
              <a:buFont typeface="Wingdings" panose="05000000000000000000" charset="0"/>
              <a:buNone/>
            </a:pPr>
            <a:r>
              <a:rPr lang="en-US" b="1" dirty="0">
                <a:latin typeface="Times New Roman" panose="02020603050405020304" pitchFamily="18" charset="0"/>
                <a:cs typeface="Times New Roman" panose="02020603050405020304" pitchFamily="18" charset="0"/>
                <a:sym typeface="+mn-ea"/>
              </a:rPr>
              <a:t>       </a:t>
            </a:r>
            <a:r>
              <a:rPr lang="en-US" sz="4310" dirty="0">
                <a:latin typeface="Times New Roman" panose="02020603050405020304" pitchFamily="18" charset="0"/>
                <a:cs typeface="Times New Roman" panose="02020603050405020304" pitchFamily="18" charset="0"/>
                <a:sym typeface="+mn-ea"/>
              </a:rPr>
              <a:t>using this module we will upload test image and then CNN will predict</a:t>
            </a:r>
            <a:r>
              <a:rPr lang="en-US" dirty="0">
                <a:latin typeface="Times New Roman" panose="02020603050405020304" pitchFamily="18" charset="0"/>
                <a:cs typeface="Times New Roman" panose="02020603050405020304" pitchFamily="18" charset="0"/>
                <a:sym typeface="+mn-ea"/>
              </a:rPr>
              <a:t>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3440"/>
          </a:xfrm>
        </p:spPr>
        <p:txBody>
          <a:bodyPr/>
          <a:p>
            <a:r>
              <a:rPr lang="en-US" sz="3600">
                <a:latin typeface="Times New Roman" panose="02020603050405020304" pitchFamily="18" charset="0"/>
                <a:cs typeface="Times New Roman" panose="02020603050405020304" pitchFamily="18" charset="0"/>
              </a:rPr>
              <a:t>Specifications</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140" y="1217930"/>
            <a:ext cx="10233660" cy="4959350"/>
          </a:xfrm>
        </p:spPr>
        <p:txBody>
          <a:bodyPr/>
          <a:p>
            <a:pPr marL="0" indent="0" algn="just">
              <a:buNone/>
            </a:pPr>
            <a:r>
              <a:rPr lang="en-US" sz="2400">
                <a:latin typeface="Times New Roman" panose="02020603050405020304" pitchFamily="18" charset="0"/>
                <a:cs typeface="Times New Roman" panose="02020603050405020304" pitchFamily="18" charset="0"/>
              </a:rPr>
              <a:t>HARDWARE REQUIREMENTS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System   		:           i3 or above. </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Ram   		:          4 GB. </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Hard Disk                   :          40 GB</a:t>
            </a:r>
            <a:endParaRPr lang="en-US" sz="2000">
              <a:latin typeface="Times New Roman" panose="02020603050405020304" pitchFamily="18" charset="0"/>
              <a:cs typeface="Times New Roman" panose="02020603050405020304" pitchFamily="18" charset="0"/>
            </a:endParaRPr>
          </a:p>
          <a:p>
            <a:pPr marL="0" indent="0" algn="just">
              <a:buNone/>
            </a:pPr>
            <a:endParaRPr lang="en-US" sz="2000">
              <a:latin typeface="Times New Roman" panose="02020603050405020304" pitchFamily="18" charset="0"/>
              <a:cs typeface="Times New Roman" panose="02020603050405020304" pitchFamily="18" charset="0"/>
            </a:endParaRPr>
          </a:p>
          <a:p>
            <a:pPr marL="0" indent="0" algn="just">
              <a:buNone/>
            </a:pPr>
            <a:r>
              <a:rPr lang="en-US" sz="2400">
                <a:latin typeface="Times New Roman" panose="02020603050405020304" pitchFamily="18" charset="0"/>
                <a:cs typeface="Times New Roman" panose="02020603050405020304" pitchFamily="18" charset="0"/>
              </a:rPr>
              <a:t>SOFTWARE REQUIREMENTS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Operating system  	:  	Windows8 or Above. </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Coding Language 	: 	python 3.7</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Framework		:	Tkinter</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Back End		:	Python</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latin typeface="Times New Roman" panose="02020603050405020304" pitchFamily="18" charset="0"/>
                <a:cs typeface="Times New Roman" panose="02020603050405020304" pitchFamily="18" charset="0"/>
              </a:rPr>
              <a:t>CNN Algorithm</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140" y="1424305"/>
            <a:ext cx="10233660" cy="4752975"/>
          </a:xfrm>
        </p:spPr>
        <p:txBody>
          <a:bodyPr>
            <a:normAutofit/>
          </a:bodyPr>
          <a:p>
            <a:pPr algn="just"/>
            <a:r>
              <a:rPr lang="en-US" sz="2400">
                <a:latin typeface="Times New Roman" panose="02020603050405020304" pitchFamily="18" charset="0"/>
                <a:cs typeface="Times New Roman" panose="02020603050405020304" pitchFamily="18" charset="0"/>
              </a:rPr>
              <a:t>The Convolutional Neural Network (CNN) is a deep learning algorithm used for image recognition and processing. It works by using filters to scan and detect patterns in the input image, then combining this information to identify and classify objects in the image accurately.</a:t>
            </a: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CNNs are special types of computer algorithms designed to help computers recognize and understand images. They use filters to find important patterns in pictures and combine them to figure out what objects are present in the images. </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By using multiple layers of these filters, CNNs can learn more and more complex features, making them very powerful for tasks like identifying objects in photos or videos.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55675"/>
          </a:xfrm>
        </p:spPr>
        <p:txBody>
          <a:bodyPr/>
          <a:p>
            <a:r>
              <a:rPr lang="en-US" sz="3600">
                <a:latin typeface="Times New Roman" panose="02020603050405020304" pitchFamily="18" charset="0"/>
                <a:cs typeface="Times New Roman" panose="02020603050405020304" pitchFamily="18" charset="0"/>
              </a:rPr>
              <a:t>Non-Functional Requirements</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4010" y="1660525"/>
            <a:ext cx="9749790" cy="4732655"/>
          </a:xfrm>
        </p:spPr>
        <p:txBody>
          <a:bodyPr>
            <a:normAutofit lnSpcReduction="10000"/>
          </a:bodyPr>
          <a:p>
            <a:r>
              <a:rPr lang="en-US" sz="2400">
                <a:latin typeface="Times New Roman" panose="02020603050405020304" pitchFamily="18" charset="0"/>
                <a:cs typeface="Times New Roman" panose="02020603050405020304" pitchFamily="18" charset="0"/>
              </a:rPr>
              <a:t>Reliability : To provide Reliable Software Development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Security : Provides Enchanced Security for project Deployment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Maintainability : Provides Backup and Restore Maintainability</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Usability : Provides Graphical User Interface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Performance : In performance the project occupies very limited resources.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Testability : Project is tested using validation testing</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792" y="475861"/>
            <a:ext cx="9497008" cy="1214827"/>
          </a:xfrm>
        </p:spPr>
        <p:txBody>
          <a:bodyPr>
            <a:normAutofit fontScale="90000"/>
          </a:bodyPr>
          <a:lstStyle/>
          <a:p>
            <a:r>
              <a:rPr lang="en-US" sz="2400" dirty="0">
                <a:solidFill>
                  <a:schemeClr val="tx1"/>
                </a:solidFill>
                <a:latin typeface="Times New Roman" panose="02020603050405020304" pitchFamily="18" charset="0"/>
                <a:cs typeface="Times New Roman" panose="02020603050405020304" pitchFamily="18" charset="0"/>
              </a:rPr>
              <a:t>                      ANNAMACHARYA PG COLLEGE OF COMPUTER STUDIES</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NEW BOYANAPALLI RAJAMPET -516126</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p>
        </p:txBody>
      </p:sp>
      <p:sp>
        <p:nvSpPr>
          <p:cNvPr id="3" name="Content Placeholder 2"/>
          <p:cNvSpPr>
            <a:spLocks noGrp="1"/>
          </p:cNvSpPr>
          <p:nvPr>
            <p:ph idx="1"/>
          </p:nvPr>
        </p:nvSpPr>
        <p:spPr>
          <a:xfrm>
            <a:off x="735965" y="1968500"/>
            <a:ext cx="10617835" cy="4255135"/>
          </a:xfrm>
        </p:spPr>
        <p:txBody>
          <a:bodyPr>
            <a:normAutofit lnSpcReduction="10000"/>
          </a:bodyPr>
          <a:lstStyle/>
          <a:p>
            <a:pPr marL="0" indent="0">
              <a:buNone/>
            </a:pPr>
            <a:r>
              <a:rPr lang="en-US" sz="28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dirty="0">
                <a:effectLst/>
                <a:latin typeface="Times New Roman" panose="02020603050405020304" pitchFamily="18" charset="0"/>
                <a:ea typeface="SimSun" panose="02010600030101010101" pitchFamily="2" charset="-122"/>
                <a:cs typeface="Times New Roman" panose="02020603050405020304" pitchFamily="18" charset="0"/>
              </a:rPr>
              <a:t>Classification &amp; separation of WhatsApp Images</a:t>
            </a:r>
            <a:endParaRPr lang="en-US" sz="32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3200" b="1" dirty="0">
                <a:latin typeface="Times New Roman" panose="02020603050405020304" pitchFamily="18" charset="0"/>
                <a:ea typeface="SimSun" panose="02010600030101010101" pitchFamily="2" charset="-122"/>
                <a:cs typeface="Times New Roman" panose="02020603050405020304" pitchFamily="18" charset="0"/>
              </a:rPr>
              <a:t>                              using machine learning</a:t>
            </a:r>
            <a:r>
              <a:rPr lang="en-US" sz="3200" b="1"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32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a:p>
            <a:pPr marL="0" indent="0">
              <a:buNone/>
            </a:pPr>
            <a:r>
              <a:rPr lang="en-IN" sz="2400" b="1" u="sng" dirty="0">
                <a:latin typeface="Cambria" panose="02040503050406030204" pitchFamily="18" charset="0"/>
                <a:ea typeface="Cambria" panose="02040503050406030204" pitchFamily="18" charset="0"/>
              </a:rPr>
              <a:t>Guid Name</a:t>
            </a:r>
            <a:r>
              <a:rPr lang="en-IN" sz="2400" b="1" dirty="0">
                <a:latin typeface="Cambria" panose="02040503050406030204" pitchFamily="18" charset="0"/>
                <a:ea typeface="Cambria" panose="02040503050406030204" pitchFamily="18" charset="0"/>
              </a:rPr>
              <a:t>:                                                                                        </a:t>
            </a:r>
            <a:r>
              <a:rPr lang="en-IN" sz="2400" b="1" u="sng" dirty="0">
                <a:latin typeface="Cambria" panose="02040503050406030204" pitchFamily="18" charset="0"/>
                <a:ea typeface="Cambria" panose="02040503050406030204" pitchFamily="18" charset="0"/>
              </a:rPr>
              <a:t>presented By</a:t>
            </a:r>
            <a:endParaRPr lang="en-IN" sz="2400" b="1" dirty="0">
              <a:latin typeface="Cambria" panose="02040503050406030204" pitchFamily="18" charset="0"/>
              <a:ea typeface="Cambria" panose="02040503050406030204" pitchFamily="18" charset="0"/>
            </a:endParaRPr>
          </a:p>
          <a:p>
            <a:pPr marL="0" indent="0">
              <a:buNone/>
            </a:pPr>
            <a:r>
              <a:rPr lang="en-US" altLang="en-IN" sz="2800" dirty="0">
                <a:latin typeface="Times New Roman" panose="02020603050405020304" pitchFamily="18" charset="0"/>
                <a:ea typeface="Cambria" panose="02040503050406030204" pitchFamily="18" charset="0"/>
                <a:cs typeface="Times New Roman" panose="02020603050405020304" pitchFamily="18" charset="0"/>
              </a:rPr>
              <a:t>C</a:t>
            </a:r>
            <a:r>
              <a:rPr lang="en-IN" sz="2400" dirty="0">
                <a:latin typeface="Cambria" panose="02040503050406030204" pitchFamily="18" charset="0"/>
                <a:ea typeface="Cambria" panose="02040503050406030204" pitchFamily="18" charset="0"/>
              </a:rPr>
              <a:t> . Siva Krishnaiah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 Bhavitha</a:t>
            </a:r>
            <a:r>
              <a:rPr lang="en-US" sz="2400" b="1" dirty="0">
                <a:effectLst/>
                <a:latin typeface="Algerian" panose="04020705040A02060702" pitchFamily="82" charset="0"/>
                <a:ea typeface="SimSun" panose="02010600030101010101" pitchFamily="2" charset="-122"/>
                <a:cs typeface="Times New Roman" panose="02020603050405020304" pitchFamily="18" charset="0"/>
              </a:rPr>
              <a:t> </a:t>
            </a:r>
            <a:endParaRPr lang="en-US" sz="2400" b="1" dirty="0">
              <a:effectLst/>
              <a:latin typeface="Algerian" panose="04020705040A02060702" pitchFamily="82" charset="0"/>
              <a:ea typeface="SimSun" panose="02010600030101010101" pitchFamily="2" charset="-122"/>
              <a:cs typeface="Times New Roman" panose="02020603050405020304" pitchFamily="18" charset="0"/>
            </a:endParaRPr>
          </a:p>
          <a:p>
            <a:pPr marL="0" indent="0">
              <a:buNone/>
            </a:pPr>
            <a:r>
              <a:rPr lang="en-IN" sz="2400" dirty="0"/>
              <a:t> </a:t>
            </a:r>
            <a:r>
              <a:rPr lang="en-US" altLang="en-IN" sz="2400" dirty="0">
                <a:latin typeface="Times New Roman" panose="02020603050405020304" pitchFamily="18" charset="0"/>
                <a:cs typeface="Times New Roman" panose="02020603050405020304" pitchFamily="18" charset="0"/>
              </a:rPr>
              <a:t>Assistant Professor</a:t>
            </a:r>
            <a:r>
              <a:rPr lang="en-IN" sz="2400" dirty="0">
                <a:latin typeface="Times New Roman" panose="02020603050405020304" pitchFamily="18" charset="0"/>
                <a:cs typeface="Times New Roman" panose="02020603050405020304" pitchFamily="18" charset="0"/>
              </a:rPr>
              <a:t>       </a:t>
            </a:r>
            <a:r>
              <a:rPr lang="en-IN" sz="2400" dirty="0"/>
              <a:t>                                                                          </a:t>
            </a:r>
            <a:r>
              <a:rPr lang="en-US" sz="2400" dirty="0" err="1">
                <a:latin typeface="Times New Roman" panose="02020603050405020304" pitchFamily="18" charset="0"/>
                <a:ea typeface="SimSun" panose="02010600030101010101" pitchFamily="2" charset="-122"/>
                <a:cs typeface="Times New Roman" panose="02020603050405020304" pitchFamily="18" charset="0"/>
                <a:sym typeface="+mn-ea"/>
              </a:rPr>
              <a:t>Roll.No</a:t>
            </a:r>
            <a:r>
              <a:rPr lang="en-US" sz="2400" dirty="0">
                <a:latin typeface="Times New Roman" panose="02020603050405020304" pitchFamily="18" charset="0"/>
                <a:ea typeface="SimSun" panose="02010600030101010101" pitchFamily="2" charset="-122"/>
                <a:cs typeface="Times New Roman" panose="02020603050405020304" pitchFamily="18" charset="0"/>
                <a:sym typeface="+mn-ea"/>
              </a:rPr>
              <a:t>:-215N1F0021</a:t>
            </a:r>
            <a:r>
              <a:rPr lang="en-IN" sz="2400" dirty="0"/>
              <a:t>                        </a:t>
            </a:r>
            <a:r>
              <a:rPr lang="en-US" altLang="en-IN" sz="2400" dirty="0"/>
              <a:t>             </a:t>
            </a:r>
            <a:r>
              <a:rPr lang="en-IN" sz="2400" dirty="0"/>
              <a:t>  </a:t>
            </a:r>
            <a:r>
              <a:rPr lang="en-US" altLang="en-IN" sz="2400" dirty="0"/>
              <a:t>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IN" sz="2400" dirty="0"/>
              <a:t> </a:t>
            </a:r>
            <a:r>
              <a:rPr lang="en-US" altLang="en-IN" sz="2400" dirty="0">
                <a:latin typeface="Times New Roman" panose="02020603050405020304" pitchFamily="18" charset="0"/>
                <a:cs typeface="Times New Roman" panose="02020603050405020304" pitchFamily="18" charset="0"/>
              </a:rPr>
              <a:t>Department of MCA</a:t>
            </a: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MCA 4</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th</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Semister</a:t>
            </a:r>
            <a:r>
              <a:rPr lang="en-US" sz="2400" b="1" dirty="0">
                <a:effectLst/>
                <a:latin typeface="Algerian" panose="04020705040A02060702" pitchFamily="82" charset="0"/>
                <a:ea typeface="SimSun" panose="02010600030101010101" pitchFamily="2" charset="-122"/>
                <a:cs typeface="Times New Roman" panose="02020603050405020304" pitchFamily="18" charset="0"/>
              </a:rPr>
              <a:t> </a:t>
            </a:r>
            <a:endParaRPr lang="en-US" sz="2400" b="1" dirty="0">
              <a:effectLst/>
              <a:latin typeface="Algerian" panose="04020705040A02060702" pitchFamily="82" charset="0"/>
              <a:ea typeface="SimSun" panose="02010600030101010101" pitchFamily="2" charset="-122"/>
              <a:cs typeface="Times New Roman" panose="02020603050405020304" pitchFamily="18" charset="0"/>
            </a:endParaRPr>
          </a:p>
          <a:p>
            <a:pPr marL="0" indent="0">
              <a:buNone/>
            </a:pPr>
            <a:r>
              <a:rPr lang="en-US" altLang="en-IN" sz="2400" dirty="0">
                <a:latin typeface="Times New Roman" panose="02020603050405020304" pitchFamily="18" charset="0"/>
                <a:cs typeface="Times New Roman" panose="02020603050405020304" pitchFamily="18" charset="0"/>
              </a:rPr>
              <a:t>APGCCS, Rajampet.                                                                APGCCS, Rajampet.</a:t>
            </a:r>
            <a:endParaRPr lang="en-US" altLang="en-IN" sz="2400" dirty="0">
              <a:latin typeface="Times New Roman" panose="02020603050405020304" pitchFamily="18" charset="0"/>
              <a:cs typeface="Times New Roman" panose="02020603050405020304" pitchFamily="18" charset="0"/>
            </a:endParaRPr>
          </a:p>
        </p:txBody>
      </p:sp>
      <p:pic>
        <p:nvPicPr>
          <p:cNvPr id="4" name="Picture 3" descr="Image result for aitsrajampet.ac.in"/>
          <p:cNvPicPr>
            <a:picLocks noChangeAspect="1" noChangeArrowheads="1"/>
          </p:cNvPicPr>
          <p:nvPr/>
        </p:nvPicPr>
        <p:blipFill>
          <a:blip r:embed="rId1"/>
          <a:srcRect/>
          <a:stretch>
            <a:fillRect/>
          </a:stretch>
        </p:blipFill>
        <p:spPr bwMode="auto">
          <a:xfrm>
            <a:off x="930962" y="132188"/>
            <a:ext cx="1828800" cy="14213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SDLC</a:t>
            </a:r>
            <a:endParaRPr lang="en-US" sz="4000">
              <a:latin typeface="Times New Roman" panose="02020603050405020304" pitchFamily="18" charset="0"/>
              <a:cs typeface="Times New Roman" panose="02020603050405020304" pitchFamily="18" charset="0"/>
            </a:endParaRPr>
          </a:p>
        </p:txBody>
      </p:sp>
      <p:pic>
        <p:nvPicPr>
          <p:cNvPr id="15" name="image8.jpeg"/>
          <p:cNvPicPr>
            <a:picLocks noChangeAspect="1"/>
          </p:cNvPicPr>
          <p:nvPr>
            <p:ph idx="4294967295"/>
          </p:nvPr>
        </p:nvPicPr>
        <p:blipFill>
          <a:blip r:embed="rId1" cstate="print"/>
          <a:stretch>
            <a:fillRect/>
          </a:stretch>
        </p:blipFill>
        <p:spPr>
          <a:xfrm>
            <a:off x="1882775" y="1691005"/>
            <a:ext cx="7463155" cy="4359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838200" y="365125"/>
            <a:ext cx="10515600" cy="3774440"/>
          </a:xfrm>
        </p:spPr>
        <p:txBody>
          <a:bodyPr/>
          <a:p>
            <a:r>
              <a:rPr lang="en-US" sz="4800">
                <a:latin typeface="Times New Roman" panose="02020603050405020304" pitchFamily="18" charset="0"/>
                <a:cs typeface="Times New Roman" panose="02020603050405020304" pitchFamily="18" charset="0"/>
              </a:rPr>
              <a:t>               </a:t>
            </a:r>
            <a:br>
              <a:rPr lang="en-US" sz="4800">
                <a:latin typeface="Times New Roman" panose="02020603050405020304" pitchFamily="18" charset="0"/>
                <a:cs typeface="Times New Roman" panose="02020603050405020304" pitchFamily="18" charset="0"/>
              </a:rPr>
            </a:br>
            <a:br>
              <a:rPr lang="en-US" sz="4800">
                <a:latin typeface="Times New Roman" panose="02020603050405020304" pitchFamily="18" charset="0"/>
                <a:cs typeface="Times New Roman" panose="02020603050405020304" pitchFamily="18" charset="0"/>
              </a:rPr>
            </a:br>
            <a:br>
              <a:rPr lang="en-US" sz="4800">
                <a:latin typeface="Times New Roman" panose="02020603050405020304" pitchFamily="18" charset="0"/>
                <a:cs typeface="Times New Roman" panose="02020603050405020304" pitchFamily="18" charset="0"/>
              </a:rPr>
            </a:br>
            <a:r>
              <a:rPr lang="en-US" sz="4800">
                <a:latin typeface="Times New Roman" panose="02020603050405020304" pitchFamily="18" charset="0"/>
                <a:cs typeface="Times New Roman" panose="02020603050405020304" pitchFamily="18" charset="0"/>
              </a:rPr>
              <a:t>                 SYSTEM DESIGN</a:t>
            </a:r>
            <a:endParaRPr lang="en-US" sz="48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5310"/>
          </a:xfrm>
        </p:spPr>
        <p:txBody>
          <a:bodyPr>
            <a:normAutofit fontScale="90000"/>
          </a:bodyPr>
          <a:p>
            <a:r>
              <a:rPr lang="en-US" sz="4000">
                <a:latin typeface="Times New Roman" panose="02020603050405020304" pitchFamily="18" charset="0"/>
                <a:cs typeface="Times New Roman" panose="02020603050405020304" pitchFamily="18" charset="0"/>
              </a:rPr>
              <a:t>ER - Diagram</a:t>
            </a:r>
            <a:endParaRPr lang="en-US" sz="4000">
              <a:latin typeface="Times New Roman" panose="02020603050405020304" pitchFamily="18" charset="0"/>
              <a:cs typeface="Times New Roman" panose="02020603050405020304" pitchFamily="18" charset="0"/>
            </a:endParaRPr>
          </a:p>
        </p:txBody>
      </p:sp>
      <p:pic>
        <p:nvPicPr>
          <p:cNvPr id="5" name="Content Placeholder 4" descr="er diagram"/>
          <p:cNvPicPr>
            <a:picLocks noChangeAspect="1"/>
          </p:cNvPicPr>
          <p:nvPr>
            <p:ph idx="1"/>
          </p:nvPr>
        </p:nvPicPr>
        <p:blipFill>
          <a:blip r:embed="rId1"/>
          <a:stretch>
            <a:fillRect/>
          </a:stretch>
        </p:blipFill>
        <p:spPr>
          <a:xfrm>
            <a:off x="1896110" y="1082675"/>
            <a:ext cx="8225155" cy="53536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panose="02020603050405020304" pitchFamily="18" charset="0"/>
                <a:cs typeface="Times New Roman" panose="02020603050405020304" pitchFamily="18" charset="0"/>
              </a:rPr>
              <a:t>Table Name: User</a:t>
            </a:r>
            <a:endParaRPr lang="en-US" sz="4400">
              <a:latin typeface="Times New Roman" panose="02020603050405020304" pitchFamily="18" charset="0"/>
              <a:cs typeface="Times New Roman" panose="02020603050405020304" pitchFamily="18" charset="0"/>
            </a:endParaRPr>
          </a:p>
        </p:txBody>
      </p:sp>
      <p:sp>
        <p:nvSpPr>
          <p:cNvPr id="100" name="Text Box 99"/>
          <p:cNvSpPr txBox="1"/>
          <p:nvPr/>
        </p:nvSpPr>
        <p:spPr>
          <a:xfrm>
            <a:off x="3556000" y="2573020"/>
            <a:ext cx="5080000" cy="1712595"/>
          </a:xfrm>
          <a:prstGeom prst="rect">
            <a:avLst/>
          </a:prstGeom>
          <a:noFill/>
          <a:ln w="9525">
            <a:noFill/>
          </a:ln>
        </p:spPr>
        <p:txBody>
          <a:bodyPr>
            <a:noAutofit/>
          </a:bodyPr>
          <a:p>
            <a:pPr indent="0"/>
            <a:endParaRPr lang="en-US"/>
          </a:p>
        </p:txBody>
      </p:sp>
      <p:graphicFrame>
        <p:nvGraphicFramePr>
          <p:cNvPr id="4" name="Table 3"/>
          <p:cNvGraphicFramePr/>
          <p:nvPr/>
        </p:nvGraphicFramePr>
        <p:xfrm>
          <a:off x="2157095" y="2169795"/>
          <a:ext cx="9001760" cy="2656840"/>
        </p:xfrm>
        <a:graphic>
          <a:graphicData uri="http://schemas.openxmlformats.org/drawingml/2006/table">
            <a:tbl>
              <a:tblPr/>
              <a:tblGrid>
                <a:gridCol w="3313430"/>
                <a:gridCol w="2778125"/>
                <a:gridCol w="2910205"/>
              </a:tblGrid>
              <a:tr h="573405">
                <a:tc>
                  <a:txBody>
                    <a:bodyPr/>
                    <a:p>
                      <a:pPr indent="0">
                        <a:buNone/>
                      </a:pPr>
                      <a:r>
                        <a:rPr lang="en-US" sz="2800" b="1">
                          <a:latin typeface="Times New Roman" panose="02020603050405020304" pitchFamily="18" charset="0"/>
                          <a:cs typeface="Times New Roman" panose="02020603050405020304" pitchFamily="18" charset="0"/>
                        </a:rPr>
                        <a:t>Column</a:t>
                      </a:r>
                      <a:endParaRPr lang="en-US" sz="2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latin typeface="Times New Roman" panose="02020603050405020304" pitchFamily="18" charset="0"/>
                          <a:cs typeface="Times New Roman" panose="02020603050405020304" pitchFamily="18" charset="0"/>
                        </a:rPr>
                        <a:t>Datatype</a:t>
                      </a:r>
                      <a:endParaRPr lang="en-US" sz="2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latin typeface="Times New Roman" panose="02020603050405020304" pitchFamily="18" charset="0"/>
                          <a:cs typeface="Times New Roman" panose="02020603050405020304" pitchFamily="18" charset="0"/>
                        </a:rPr>
                        <a:t>Constraints</a:t>
                      </a:r>
                      <a:endParaRPr lang="en-US" sz="2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0535">
                <a:tc>
                  <a:txBody>
                    <a:bodyPr/>
                    <a:p>
                      <a:pPr indent="0">
                        <a:buNone/>
                      </a:pPr>
                      <a:r>
                        <a:rPr lang="en-US" sz="2800" b="0">
                          <a:latin typeface="Times New Roman" panose="02020603050405020304" pitchFamily="18" charset="0"/>
                          <a:cs typeface="Times New Roman" panose="02020603050405020304" pitchFamily="18" charset="0"/>
                        </a:rPr>
                        <a:t>User Id</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Number</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Primary Key</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p>
                      <a:pPr indent="0">
                        <a:buNone/>
                      </a:pPr>
                      <a:r>
                        <a:rPr lang="en-US" sz="2800" b="0">
                          <a:latin typeface="Times New Roman" panose="02020603050405020304" pitchFamily="18" charset="0"/>
                          <a:cs typeface="Times New Roman" panose="02020603050405020304" pitchFamily="18" charset="0"/>
                        </a:rPr>
                        <a:t>Name</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Varchar2()</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Not Null</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indent="0">
                        <a:buNone/>
                      </a:pPr>
                      <a:r>
                        <a:rPr lang="en-US" sz="2800" b="0">
                          <a:latin typeface="Times New Roman" panose="02020603050405020304" pitchFamily="18" charset="0"/>
                          <a:cs typeface="Times New Roman" panose="02020603050405020304" pitchFamily="18" charset="0"/>
                        </a:rPr>
                        <a:t>Email</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Varchar2()</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Not Null</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9460">
                <a:tc>
                  <a:txBody>
                    <a:bodyPr/>
                    <a:p>
                      <a:pPr indent="0">
                        <a:buNone/>
                      </a:pPr>
                      <a:r>
                        <a:rPr lang="en-US" sz="2800" b="0">
                          <a:latin typeface="Times New Roman" panose="02020603050405020304" pitchFamily="18" charset="0"/>
                          <a:cs typeface="Times New Roman" panose="02020603050405020304" pitchFamily="18" charset="0"/>
                        </a:rPr>
                        <a:t>Password</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Varchar2()</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Not Null</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3556000" y="3824605"/>
            <a:ext cx="5080000" cy="460375"/>
          </a:xfrm>
          <a:prstGeom prst="rect">
            <a:avLst/>
          </a:prstGeom>
          <a:noFill/>
          <a:ln w="9525">
            <a:noFill/>
          </a:ln>
        </p:spPr>
        <p:txBody>
          <a:bodyPr>
            <a:spAutoFit/>
          </a:bodyPr>
          <a:p>
            <a:pPr indent="0"/>
            <a:r>
              <a:rPr lang="en-US" sz="1200" b="0">
                <a:latin typeface="Times New Roman" panose="02020603050405020304" pitchFamily="18" charset="0"/>
                <a:ea typeface="SimSun" panose="02010600030101010101" pitchFamily="2" charset="-122"/>
              </a:rPr>
              <a: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0730"/>
          </a:xfrm>
        </p:spPr>
        <p:txBody>
          <a:bodyPr/>
          <a:p>
            <a:r>
              <a:rPr lang="en-US" sz="4000">
                <a:latin typeface="Times New Roman" panose="02020603050405020304" pitchFamily="18" charset="0"/>
                <a:cs typeface="Times New Roman" panose="02020603050405020304" pitchFamily="18" charset="0"/>
              </a:rPr>
              <a:t>Table Name : System</a:t>
            </a:r>
            <a:endParaRPr lang="en-US" sz="4000">
              <a:latin typeface="Times New Roman" panose="02020603050405020304" pitchFamily="18" charset="0"/>
              <a:cs typeface="Times New Roman" panose="02020603050405020304" pitchFamily="18" charset="0"/>
            </a:endParaRPr>
          </a:p>
        </p:txBody>
      </p:sp>
      <p:sp>
        <p:nvSpPr>
          <p:cNvPr id="3" name="Text Box 2"/>
          <p:cNvSpPr txBox="1"/>
          <p:nvPr/>
        </p:nvSpPr>
        <p:spPr>
          <a:xfrm>
            <a:off x="1903095" y="1504950"/>
            <a:ext cx="9033510" cy="4482465"/>
          </a:xfrm>
          <a:prstGeom prst="rect">
            <a:avLst/>
          </a:prstGeom>
          <a:noFill/>
        </p:spPr>
        <p:txBody>
          <a:bodyPr wrap="square" rtlCol="0">
            <a:noAutofit/>
          </a:bodyPr>
          <a:p>
            <a:endParaRPr lang="en-US" sz="3600"/>
          </a:p>
        </p:txBody>
      </p:sp>
      <p:graphicFrame>
        <p:nvGraphicFramePr>
          <p:cNvPr id="4" name="Table 3"/>
          <p:cNvGraphicFramePr/>
          <p:nvPr/>
        </p:nvGraphicFramePr>
        <p:xfrm>
          <a:off x="2083435" y="1744345"/>
          <a:ext cx="7520305" cy="3279775"/>
        </p:xfrm>
        <a:graphic>
          <a:graphicData uri="http://schemas.openxmlformats.org/drawingml/2006/table">
            <a:tbl>
              <a:tblPr/>
              <a:tblGrid>
                <a:gridCol w="2536825"/>
                <a:gridCol w="2367280"/>
                <a:gridCol w="2616200"/>
              </a:tblGrid>
              <a:tr h="918845">
                <a:tc>
                  <a:txBody>
                    <a:bodyPr/>
                    <a:p>
                      <a:pPr indent="0">
                        <a:buNone/>
                      </a:pPr>
                      <a:r>
                        <a:rPr lang="en-US" sz="2800" b="1">
                          <a:latin typeface="Times New Roman" panose="02020603050405020304" pitchFamily="18" charset="0"/>
                          <a:cs typeface="Times New Roman" panose="02020603050405020304" pitchFamily="18" charset="0"/>
                        </a:rPr>
                        <a:t>Column</a:t>
                      </a:r>
                      <a:endParaRPr lang="en-US" sz="2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latin typeface="Times New Roman" panose="02020603050405020304" pitchFamily="18" charset="0"/>
                          <a:cs typeface="Times New Roman" panose="02020603050405020304" pitchFamily="18" charset="0"/>
                        </a:rPr>
                        <a:t>Datatype</a:t>
                      </a:r>
                      <a:endParaRPr lang="en-US" sz="2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latin typeface="Times New Roman" panose="02020603050405020304" pitchFamily="18" charset="0"/>
                          <a:cs typeface="Times New Roman" panose="02020603050405020304" pitchFamily="18" charset="0"/>
                        </a:rPr>
                        <a:t>Constraints</a:t>
                      </a:r>
                      <a:endParaRPr lang="en-US" sz="2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7400">
                <a:tc>
                  <a:txBody>
                    <a:bodyPr/>
                    <a:p>
                      <a:pPr indent="0">
                        <a:buNone/>
                      </a:pPr>
                      <a:r>
                        <a:rPr lang="en-US" sz="2800" b="0">
                          <a:latin typeface="Times New Roman" panose="02020603050405020304" pitchFamily="18" charset="0"/>
                          <a:cs typeface="Times New Roman" panose="02020603050405020304" pitchFamily="18" charset="0"/>
                        </a:rPr>
                        <a:t>Id</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Number</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Primary Key</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6130">
                <a:tc>
                  <a:txBody>
                    <a:bodyPr/>
                    <a:p>
                      <a:pPr indent="0">
                        <a:buNone/>
                      </a:pPr>
                      <a:r>
                        <a:rPr lang="en-US" sz="2800" b="0">
                          <a:latin typeface="Times New Roman" panose="02020603050405020304" pitchFamily="18" charset="0"/>
                          <a:cs typeface="Times New Roman" panose="02020603050405020304" pitchFamily="18" charset="0"/>
                        </a:rPr>
                        <a:t>Name</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Varchar2()</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Not Null</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7400">
                <a:tc>
                  <a:txBody>
                    <a:bodyPr/>
                    <a:p>
                      <a:pPr indent="0">
                        <a:buNone/>
                      </a:pPr>
                      <a:r>
                        <a:rPr lang="en-US" sz="2800" b="0">
                          <a:latin typeface="Times New Roman" panose="02020603050405020304" pitchFamily="18" charset="0"/>
                          <a:cs typeface="Times New Roman" panose="02020603050405020304" pitchFamily="18" charset="0"/>
                        </a:rPr>
                        <a:t>Version</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Number</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Primary Key</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Table Name: Dataset</a:t>
            </a:r>
            <a:endParaRPr lang="en-US" sz="4000">
              <a:latin typeface="Times New Roman" panose="02020603050405020304" pitchFamily="18" charset="0"/>
              <a:cs typeface="Times New Roman" panose="02020603050405020304" pitchFamily="18" charset="0"/>
            </a:endParaRPr>
          </a:p>
        </p:txBody>
      </p:sp>
      <p:sp>
        <p:nvSpPr>
          <p:cNvPr id="3" name="Text Box 2"/>
          <p:cNvSpPr txBox="1"/>
          <p:nvPr/>
        </p:nvSpPr>
        <p:spPr>
          <a:xfrm>
            <a:off x="1409065" y="1691640"/>
            <a:ext cx="9208135" cy="4337050"/>
          </a:xfrm>
          <a:prstGeom prst="rect">
            <a:avLst/>
          </a:prstGeom>
          <a:noFill/>
        </p:spPr>
        <p:txBody>
          <a:bodyPr wrap="square" rtlCol="0">
            <a:noAutofit/>
          </a:bodyPr>
          <a:p>
            <a:endParaRPr lang="en-US"/>
          </a:p>
        </p:txBody>
      </p:sp>
      <p:graphicFrame>
        <p:nvGraphicFramePr>
          <p:cNvPr id="4" name="Content Placeholder 3"/>
          <p:cNvGraphicFramePr/>
          <p:nvPr>
            <p:ph idx="1"/>
          </p:nvPr>
        </p:nvGraphicFramePr>
        <p:xfrm>
          <a:off x="1120140" y="2071370"/>
          <a:ext cx="10233660" cy="2985770"/>
        </p:xfrm>
        <a:graphic>
          <a:graphicData uri="http://schemas.openxmlformats.org/drawingml/2006/table">
            <a:tbl>
              <a:tblPr/>
              <a:tblGrid>
                <a:gridCol w="3442335"/>
                <a:gridCol w="3225800"/>
                <a:gridCol w="3565525"/>
              </a:tblGrid>
              <a:tr h="835660">
                <a:tc>
                  <a:txBody>
                    <a:bodyPr/>
                    <a:p>
                      <a:pPr indent="0">
                        <a:buNone/>
                      </a:pPr>
                      <a:r>
                        <a:rPr lang="en-US" sz="2800" b="1">
                          <a:latin typeface="Times New Roman" panose="02020603050405020304" pitchFamily="18" charset="0"/>
                          <a:cs typeface="Times New Roman" panose="02020603050405020304" pitchFamily="18" charset="0"/>
                        </a:rPr>
                        <a:t>Column</a:t>
                      </a:r>
                      <a:endParaRPr lang="en-US" sz="2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latin typeface="Times New Roman" panose="02020603050405020304" pitchFamily="18" charset="0"/>
                          <a:cs typeface="Times New Roman" panose="02020603050405020304" pitchFamily="18" charset="0"/>
                        </a:rPr>
                        <a:t>Datatype</a:t>
                      </a:r>
                      <a:endParaRPr lang="en-US" sz="2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latin typeface="Times New Roman" panose="02020603050405020304" pitchFamily="18" charset="0"/>
                          <a:cs typeface="Times New Roman" panose="02020603050405020304" pitchFamily="18" charset="0"/>
                        </a:rPr>
                        <a:t>Constraints</a:t>
                      </a:r>
                      <a:endParaRPr lang="en-US" sz="2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7550">
                <a:tc>
                  <a:txBody>
                    <a:bodyPr/>
                    <a:p>
                      <a:pPr indent="0">
                        <a:buNone/>
                      </a:pPr>
                      <a:r>
                        <a:rPr lang="en-US" sz="2800" b="0">
                          <a:latin typeface="Times New Roman" panose="02020603050405020304" pitchFamily="18" charset="0"/>
                          <a:cs typeface="Times New Roman" panose="02020603050405020304" pitchFamily="18" charset="0"/>
                        </a:rPr>
                        <a:t>Id</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Number</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Primary Key</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5645">
                <a:tc>
                  <a:txBody>
                    <a:bodyPr/>
                    <a:p>
                      <a:pPr indent="0">
                        <a:buNone/>
                      </a:pPr>
                      <a:r>
                        <a:rPr lang="en-US" sz="2800" b="0">
                          <a:latin typeface="Times New Roman" panose="02020603050405020304" pitchFamily="18" charset="0"/>
                          <a:cs typeface="Times New Roman" panose="02020603050405020304" pitchFamily="18" charset="0"/>
                        </a:rPr>
                        <a:t>Name</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Varchar2()</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Not Null</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915">
                <a:tc>
                  <a:txBody>
                    <a:bodyPr/>
                    <a:p>
                      <a:pPr indent="0">
                        <a:buNone/>
                      </a:pPr>
                      <a:r>
                        <a:rPr lang="en-US" sz="2800" b="0">
                          <a:latin typeface="Times New Roman" panose="02020603050405020304" pitchFamily="18" charset="0"/>
                          <a:cs typeface="Times New Roman" panose="02020603050405020304" pitchFamily="18" charset="0"/>
                        </a:rPr>
                        <a:t>Content</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Varchar2()</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Not Null</a:t>
                      </a:r>
                      <a:endParaRPr 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Class Diagram for over all project</a:t>
            </a:r>
            <a:endParaRPr lang="en-US" sz="4000">
              <a:latin typeface="Times New Roman" panose="02020603050405020304" pitchFamily="18" charset="0"/>
              <a:cs typeface="Times New Roman" panose="02020603050405020304" pitchFamily="18" charset="0"/>
            </a:endParaRPr>
          </a:p>
        </p:txBody>
      </p:sp>
      <p:pic>
        <p:nvPicPr>
          <p:cNvPr id="7" name="Content Placeholder 6"/>
          <p:cNvPicPr>
            <a:picLocks noChangeAspect="1"/>
          </p:cNvPicPr>
          <p:nvPr>
            <p:ph idx="1"/>
          </p:nvPr>
        </p:nvPicPr>
        <p:blipFill>
          <a:blip r:embed="rId1"/>
          <a:stretch>
            <a:fillRect/>
          </a:stretch>
        </p:blipFill>
        <p:spPr>
          <a:xfrm>
            <a:off x="1151890" y="1691005"/>
            <a:ext cx="9377045" cy="46545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73125"/>
          </a:xfrm>
        </p:spPr>
        <p:txBody>
          <a:bodyPr/>
          <a:p>
            <a:r>
              <a:rPr lang="en-US" sz="4000">
                <a:latin typeface="Times New Roman" panose="02020603050405020304" pitchFamily="18" charset="0"/>
                <a:cs typeface="Times New Roman" panose="02020603050405020304" pitchFamily="18" charset="0"/>
              </a:rPr>
              <a:t>Use Case Diagram for over all project</a:t>
            </a:r>
            <a:endParaRPr lang="en-US" sz="4000">
              <a:latin typeface="Times New Roman" panose="02020603050405020304" pitchFamily="18" charset="0"/>
              <a:cs typeface="Times New Roman" panose="02020603050405020304" pitchFamily="18" charset="0"/>
            </a:endParaRPr>
          </a:p>
        </p:txBody>
      </p:sp>
      <p:pic>
        <p:nvPicPr>
          <p:cNvPr id="4" name="Content Placeholder 3" descr="usecase"/>
          <p:cNvPicPr>
            <a:picLocks noChangeAspect="1"/>
          </p:cNvPicPr>
          <p:nvPr>
            <p:ph idx="1"/>
          </p:nvPr>
        </p:nvPicPr>
        <p:blipFill>
          <a:blip r:embed="rId1"/>
          <a:stretch>
            <a:fillRect/>
          </a:stretch>
        </p:blipFill>
        <p:spPr>
          <a:xfrm>
            <a:off x="2495550" y="1497330"/>
            <a:ext cx="7552690" cy="49784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46150"/>
          </a:xfrm>
        </p:spPr>
        <p:txBody>
          <a:bodyPr/>
          <a:p>
            <a:r>
              <a:rPr lang="en-US" sz="4000">
                <a:latin typeface="Times New Roman" panose="02020603050405020304" pitchFamily="18" charset="0"/>
                <a:cs typeface="Times New Roman" panose="02020603050405020304" pitchFamily="18" charset="0"/>
              </a:rPr>
              <a:t>Sequence Diagram for over all system</a:t>
            </a:r>
            <a:endParaRPr lang="en-US" sz="4000">
              <a:latin typeface="Times New Roman" panose="02020603050405020304" pitchFamily="18" charset="0"/>
              <a:cs typeface="Times New Roman" panose="02020603050405020304" pitchFamily="18" charset="0"/>
            </a:endParaRPr>
          </a:p>
        </p:txBody>
      </p:sp>
      <p:pic>
        <p:nvPicPr>
          <p:cNvPr id="4" name="Content Placeholder 3" descr="sequence"/>
          <p:cNvPicPr>
            <a:picLocks noChangeAspect="1"/>
          </p:cNvPicPr>
          <p:nvPr>
            <p:ph idx="1"/>
          </p:nvPr>
        </p:nvPicPr>
        <p:blipFill>
          <a:blip r:embed="rId1"/>
          <a:stretch>
            <a:fillRect/>
          </a:stretch>
        </p:blipFill>
        <p:spPr>
          <a:xfrm>
            <a:off x="1814830" y="1588770"/>
            <a:ext cx="8534400" cy="48044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25195"/>
          </a:xfrm>
        </p:spPr>
        <p:txBody>
          <a:bodyPr/>
          <a:p>
            <a:r>
              <a:rPr lang="en-US" sz="4000">
                <a:latin typeface="Times New Roman" panose="02020603050405020304" pitchFamily="18" charset="0"/>
                <a:cs typeface="Times New Roman" panose="02020603050405020304" pitchFamily="18" charset="0"/>
              </a:rPr>
              <a:t>Activity Diagram for over all system</a:t>
            </a:r>
            <a:endParaRPr lang="en-US" sz="4000">
              <a:latin typeface="Times New Roman" panose="02020603050405020304" pitchFamily="18" charset="0"/>
              <a:cs typeface="Times New Roman" panose="02020603050405020304" pitchFamily="18" charset="0"/>
            </a:endParaRPr>
          </a:p>
        </p:txBody>
      </p:sp>
      <p:pic>
        <p:nvPicPr>
          <p:cNvPr id="4" name="Content Placeholder 3" descr="Activity"/>
          <p:cNvPicPr>
            <a:picLocks noChangeAspect="1"/>
          </p:cNvPicPr>
          <p:nvPr>
            <p:ph idx="1"/>
          </p:nvPr>
        </p:nvPicPr>
        <p:blipFill>
          <a:blip r:embed="rId1"/>
          <a:stretch>
            <a:fillRect/>
          </a:stretch>
        </p:blipFill>
        <p:spPr>
          <a:xfrm>
            <a:off x="1675130" y="1485900"/>
            <a:ext cx="8371840" cy="4896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Contents:-</a:t>
            </a:r>
            <a:b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120000" y="1334278"/>
            <a:ext cx="10233800" cy="4842685"/>
          </a:xfrm>
        </p:spPr>
        <p:txBody>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Abstract</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Introduction</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Software Requirements Analysis And Specification</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System Design</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Testing</a:t>
            </a:r>
            <a:endParaRPr lang="en-US" alt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Implementation</a:t>
            </a:r>
            <a:endParaRPr lang="en-US" alt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Conclusion</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2965"/>
          </a:xfrm>
        </p:spPr>
        <p:txBody>
          <a:bodyPr/>
          <a:p>
            <a:r>
              <a:rPr lang="en-US" sz="4000">
                <a:latin typeface="Times New Roman" panose="02020603050405020304" pitchFamily="18" charset="0"/>
                <a:cs typeface="Times New Roman" panose="02020603050405020304" pitchFamily="18" charset="0"/>
              </a:rPr>
              <a:t>Collaboration Diagram</a:t>
            </a:r>
            <a:endParaRPr lang="en-US" sz="4000">
              <a:latin typeface="Times New Roman" panose="02020603050405020304" pitchFamily="18" charset="0"/>
              <a:cs typeface="Times New Roman" panose="02020603050405020304" pitchFamily="18" charset="0"/>
            </a:endParaRPr>
          </a:p>
        </p:txBody>
      </p:sp>
      <p:pic>
        <p:nvPicPr>
          <p:cNvPr id="4" name="Content Placeholder 3" descr="Collaboration"/>
          <p:cNvPicPr>
            <a:picLocks noChangeAspect="1"/>
          </p:cNvPicPr>
          <p:nvPr>
            <p:ph idx="1"/>
          </p:nvPr>
        </p:nvPicPr>
        <p:blipFill>
          <a:blip r:embed="rId1"/>
          <a:stretch>
            <a:fillRect/>
          </a:stretch>
        </p:blipFill>
        <p:spPr>
          <a:xfrm>
            <a:off x="2445385" y="1944370"/>
            <a:ext cx="7067550" cy="40405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4175125"/>
          </a:xfrm>
        </p:spPr>
        <p:txBody>
          <a:bodyPr/>
          <a:p>
            <a:r>
              <a:rPr lang="en-US" sz="4000">
                <a:latin typeface="Times New Roman" panose="02020603050405020304" pitchFamily="18" charset="0"/>
                <a:cs typeface="Times New Roman" panose="02020603050405020304" pitchFamily="18" charset="0"/>
              </a:rPr>
              <a:t>                           </a:t>
            </a:r>
            <a:br>
              <a:rPr lang="en-US" sz="4000">
                <a:latin typeface="Times New Roman" panose="02020603050405020304" pitchFamily="18" charset="0"/>
                <a:cs typeface="Times New Roman" panose="02020603050405020304" pitchFamily="18" charset="0"/>
              </a:rPr>
            </a:br>
            <a:r>
              <a:rPr lang="en-US" sz="4000">
                <a:latin typeface="Times New Roman" panose="02020603050405020304" pitchFamily="18" charset="0"/>
                <a:cs typeface="Times New Roman" panose="02020603050405020304" pitchFamily="18" charset="0"/>
              </a:rPr>
              <a:t>				TESTING</a:t>
            </a:r>
            <a:endParaRPr 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Testing</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lgn="just">
              <a:lnSpc>
                <a:spcPct val="100000"/>
              </a:lnSpc>
            </a:pPr>
            <a:r>
              <a:rPr lang="en-US">
                <a:latin typeface="Times New Roman" panose="02020603050405020304" pitchFamily="18" charset="0"/>
                <a:cs typeface="Times New Roman" panose="02020603050405020304" pitchFamily="18" charset="0"/>
              </a:rPr>
              <a:t>Testing is a process, which reveals errors in the program. It is the major quality measure during software development. During Software development, during testing, the program is executed with a set of test cases and the output of the program for the test cases is evaluated to determine if the program is performing as it expected to perform.</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3440"/>
          </a:xfrm>
        </p:spPr>
        <p:txBody>
          <a:bodyPr/>
          <a:p>
            <a:r>
              <a:rPr lang="en-US" sz="4000">
                <a:latin typeface="Times New Roman" panose="02020603050405020304" pitchFamily="18" charset="0"/>
                <a:cs typeface="Times New Roman" panose="02020603050405020304" pitchFamily="18" charset="0"/>
              </a:rPr>
              <a:t>Testing Methodologies</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4010" y="1514475"/>
            <a:ext cx="9749790" cy="5043170"/>
          </a:xfrm>
        </p:spPr>
        <p:txBody>
          <a:bodyPr>
            <a:normAutofit lnSpcReduction="10000"/>
          </a:bodyPr>
          <a:p>
            <a:pPr marL="0" indent="0">
              <a:buNone/>
            </a:pPr>
            <a:r>
              <a:rPr lang="en-US" b="1">
                <a:solidFill>
                  <a:schemeClr val="tx1"/>
                </a:solidFill>
                <a:latin typeface="Times New Roman" panose="02020603050405020304" pitchFamily="18" charset="0"/>
                <a:cs typeface="Times New Roman" panose="02020603050405020304" pitchFamily="18" charset="0"/>
              </a:rPr>
              <a:t>Types :</a:t>
            </a:r>
            <a:endParaRPr lang="en-US" b="1">
              <a:solidFill>
                <a:schemeClr val="tx1"/>
              </a:solidFill>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White box testing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Black box testing</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solidFill>
                  <a:schemeClr val="tx1"/>
                </a:solidFill>
                <a:latin typeface="Times New Roman" panose="02020603050405020304" pitchFamily="18" charset="0"/>
                <a:cs typeface="Times New Roman" panose="02020603050405020304" pitchFamily="18" charset="0"/>
              </a:rPr>
              <a:t>Levels of testing:</a:t>
            </a:r>
            <a:endParaRPr lang="en-US">
              <a:solidFill>
                <a:schemeClr val="tx1"/>
              </a:solidFill>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Unit Testing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Function Testing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Integration Testing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System Testing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Acceptance Testing</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4670" y="414020"/>
            <a:ext cx="4064000" cy="706755"/>
          </a:xfrm>
          <a:prstGeom prst="rect">
            <a:avLst/>
          </a:prstGeom>
          <a:noFill/>
        </p:spPr>
        <p:txBody>
          <a:bodyPr wrap="square" rtlCol="0">
            <a:spAutoFit/>
          </a:bodyPr>
          <a:p>
            <a:r>
              <a:rPr lang="en-US" sz="4000">
                <a:latin typeface="Times New Roman" panose="02020603050405020304" pitchFamily="18" charset="0"/>
                <a:cs typeface="Times New Roman" panose="02020603050405020304" pitchFamily="18" charset="0"/>
              </a:rPr>
              <a:t>Test Cases</a:t>
            </a:r>
            <a:endParaRPr lang="en-US" sz="4000">
              <a:latin typeface="Times New Roman" panose="02020603050405020304" pitchFamily="18" charset="0"/>
              <a:cs typeface="Times New Roman" panose="02020603050405020304" pitchFamily="18" charset="0"/>
            </a:endParaRPr>
          </a:p>
        </p:txBody>
      </p:sp>
      <p:graphicFrame>
        <p:nvGraphicFramePr>
          <p:cNvPr id="7" name="Table 6"/>
          <p:cNvGraphicFramePr/>
          <p:nvPr/>
        </p:nvGraphicFramePr>
        <p:xfrm>
          <a:off x="808990" y="1270000"/>
          <a:ext cx="9618980" cy="5126990"/>
        </p:xfrm>
        <a:graphic>
          <a:graphicData uri="http://schemas.openxmlformats.org/drawingml/2006/table">
            <a:tbl>
              <a:tblPr/>
              <a:tblGrid>
                <a:gridCol w="969645"/>
                <a:gridCol w="2229485"/>
                <a:gridCol w="1652905"/>
                <a:gridCol w="1653540"/>
                <a:gridCol w="1857375"/>
                <a:gridCol w="1256030"/>
              </a:tblGrid>
              <a:tr h="414020">
                <a:tc>
                  <a:txBody>
                    <a:bodyPr/>
                    <a:p>
                      <a:pPr indent="0">
                        <a:buNone/>
                      </a:pPr>
                      <a:r>
                        <a:rPr lang="en-US" sz="1800" b="0">
                          <a:latin typeface="Times New Roman" panose="02020603050405020304" pitchFamily="18" charset="0"/>
                          <a:cs typeface="Times New Roman" panose="02020603050405020304" pitchFamily="18" charset="0"/>
                        </a:rPr>
                        <a:t>S.No</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Test Cases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Input</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Expected Result</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Actual Result</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Status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2640">
                <a:tc>
                  <a:txBody>
                    <a:bodyPr/>
                    <a:p>
                      <a:pPr indent="0">
                        <a:buNone/>
                      </a:pPr>
                      <a:r>
                        <a:rPr lang="en-US" sz="1800" b="0">
                          <a:latin typeface="Times New Roman" panose="02020603050405020304" pitchFamily="18" charset="0"/>
                          <a:cs typeface="Times New Roman" panose="02020603050405020304" pitchFamily="18" charset="0"/>
                        </a:rPr>
                        <a:t>1</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Upload WhatsApp Images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Upload WhatsApp Images to the system</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User upload the images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Images is Successfully upload</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Pass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98905">
                <a:tc>
                  <a:txBody>
                    <a:bodyPr/>
                    <a:p>
                      <a:pPr indent="0">
                        <a:buNone/>
                      </a:pPr>
                      <a:r>
                        <a:rPr lang="en-US" sz="1800" b="0">
                          <a:latin typeface="Times New Roman" panose="02020603050405020304" pitchFamily="18" charset="0"/>
                          <a:cs typeface="Times New Roman" panose="02020603050405020304" pitchFamily="18" charset="0"/>
                        </a:rPr>
                        <a:t>2</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Upload Unsupported file format</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Attempt to upload an image with an unsupported file format</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User not upload the images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System displays an error message</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Fail</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60500">
                <a:tc>
                  <a:txBody>
                    <a:bodyPr/>
                    <a:p>
                      <a:pPr indent="0">
                        <a:buNone/>
                      </a:pPr>
                      <a:r>
                        <a:rPr lang="en-US" sz="1800" b="0">
                          <a:latin typeface="Times New Roman" panose="02020603050405020304" pitchFamily="18" charset="0"/>
                          <a:cs typeface="Times New Roman" panose="02020603050405020304" pitchFamily="18" charset="0"/>
                        </a:rPr>
                        <a:t>3</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Preprocess dataset</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Preprocess a uploaded whatsapp images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User uploaded images preprocess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Image is preprocessed as per the defined preprocessing step</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Pass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0925">
                <a:tc>
                  <a:txBody>
                    <a:bodyPr/>
                    <a:p>
                      <a:pPr indent="0">
                        <a:buNone/>
                      </a:pPr>
                      <a:r>
                        <a:rPr lang="en-US" sz="1800" b="0">
                          <a:latin typeface="Times New Roman" panose="02020603050405020304" pitchFamily="18" charset="0"/>
                          <a:cs typeface="Times New Roman" panose="02020603050405020304" pitchFamily="18" charset="0"/>
                        </a:rPr>
                        <a:t>4</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Train CNN Algorithm</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Train the CNN Algorithm using the prepared dataset</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User trained cnn algorithm</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CNN Algorithm is trained successfully</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Pass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1314450" y="1799590"/>
          <a:ext cx="9613900" cy="3547745"/>
        </p:xfrm>
        <a:graphic>
          <a:graphicData uri="http://schemas.openxmlformats.org/drawingml/2006/table">
            <a:tbl>
              <a:tblPr/>
              <a:tblGrid>
                <a:gridCol w="969010"/>
                <a:gridCol w="2228850"/>
                <a:gridCol w="1652270"/>
                <a:gridCol w="1652270"/>
                <a:gridCol w="1855470"/>
                <a:gridCol w="1256030"/>
              </a:tblGrid>
              <a:tr h="1090930">
                <a:tc>
                  <a:txBody>
                    <a:bodyPr/>
                    <a:p>
                      <a:pPr indent="0">
                        <a:buNone/>
                      </a:pPr>
                      <a:r>
                        <a:rPr lang="en-US" sz="1800" b="0">
                          <a:latin typeface="Times New Roman" panose="02020603050405020304" pitchFamily="18" charset="0"/>
                          <a:cs typeface="Times New Roman" panose="02020603050405020304" pitchFamily="18" charset="0"/>
                        </a:rPr>
                        <a:t>5</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CNN training graph</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Visualize the CNN training graph</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User train the cnn graph</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CNN training graph shows the loss &amp; Accurecy</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Pass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65885">
                <a:tc>
                  <a:txBody>
                    <a:bodyPr/>
                    <a:p>
                      <a:pPr indent="0">
                        <a:buNone/>
                      </a:pPr>
                      <a:r>
                        <a:rPr lang="en-US" sz="1800" b="0">
                          <a:latin typeface="Times New Roman" panose="02020603050405020304" pitchFamily="18" charset="0"/>
                          <a:cs typeface="Times New Roman" panose="02020603050405020304" pitchFamily="18" charset="0"/>
                        </a:rPr>
                        <a:t>6</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WhatsApp images classification</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Upload WhatsApp images for classification</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User classified the images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WhatsApp Images are classified correctly</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Pass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0930">
                <a:tc>
                  <a:txBody>
                    <a:bodyPr/>
                    <a:p>
                      <a:pPr indent="0">
                        <a:buNone/>
                      </a:pPr>
                      <a:r>
                        <a:rPr lang="en-US" sz="1800" b="0">
                          <a:latin typeface="Times New Roman" panose="02020603050405020304" pitchFamily="18" charset="0"/>
                          <a:cs typeface="Times New Roman" panose="02020603050405020304" pitchFamily="18" charset="0"/>
                        </a:rPr>
                        <a:t>7</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Exit</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Click the exit button in the user interface</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User exit the button</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Application Exit Successfully</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Pass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nvGraphicFramePr>
        <p:xfrm>
          <a:off x="1314450" y="1158875"/>
          <a:ext cx="9614535" cy="640715"/>
        </p:xfrm>
        <a:graphic>
          <a:graphicData uri="http://schemas.openxmlformats.org/drawingml/2006/table">
            <a:tbl>
              <a:tblPr/>
              <a:tblGrid>
                <a:gridCol w="995045"/>
                <a:gridCol w="2211070"/>
                <a:gridCol w="1664970"/>
                <a:gridCol w="1664335"/>
                <a:gridCol w="1821180"/>
                <a:gridCol w="1257935"/>
              </a:tblGrid>
              <a:tr h="640715">
                <a:tc>
                  <a:txBody>
                    <a:bodyPr/>
                    <a:p>
                      <a:pPr indent="0">
                        <a:buNone/>
                      </a:pPr>
                      <a:r>
                        <a:rPr lang="en-US" sz="1800" b="1">
                          <a:latin typeface="Times New Roman" panose="02020603050405020304" pitchFamily="18" charset="0"/>
                          <a:cs typeface="Times New Roman" panose="02020603050405020304" pitchFamily="18" charset="0"/>
                        </a:rPr>
                        <a:t>S.No</a:t>
                      </a:r>
                      <a:endParaRPr 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Times New Roman" panose="02020603050405020304" pitchFamily="18" charset="0"/>
                          <a:cs typeface="Times New Roman" panose="02020603050405020304" pitchFamily="18" charset="0"/>
                        </a:rPr>
                        <a:t>Test Cases</a:t>
                      </a:r>
                      <a:endParaRPr 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Times New Roman" panose="02020603050405020304" pitchFamily="18" charset="0"/>
                          <a:cs typeface="Times New Roman" panose="02020603050405020304" pitchFamily="18" charset="0"/>
                        </a:rPr>
                        <a:t>Input</a:t>
                      </a:r>
                      <a:endParaRPr 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Times New Roman" panose="02020603050405020304" pitchFamily="18" charset="0"/>
                          <a:cs typeface="Times New Roman" panose="02020603050405020304" pitchFamily="18" charset="0"/>
                        </a:rPr>
                        <a:t>Expected Result</a:t>
                      </a:r>
                      <a:endParaRPr 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Times New Roman" panose="02020603050405020304" pitchFamily="18" charset="0"/>
                          <a:cs typeface="Times New Roman" panose="02020603050405020304" pitchFamily="18" charset="0"/>
                        </a:rPr>
                        <a:t>Actual Result</a:t>
                      </a:r>
                      <a:endParaRPr 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Times New Roman" panose="02020603050405020304" pitchFamily="18" charset="0"/>
                          <a:cs typeface="Times New Roman" panose="02020603050405020304" pitchFamily="18" charset="0"/>
                        </a:rPr>
                        <a:t>Status</a:t>
                      </a:r>
                      <a:endParaRPr lang="en-US"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019040"/>
          </a:xfrm>
        </p:spPr>
        <p:txBody>
          <a:bodyPr/>
          <a:p>
            <a:r>
              <a:rPr lang="en-US" sz="4000">
                <a:latin typeface="Times New Roman" panose="02020603050405020304" pitchFamily="18" charset="0"/>
                <a:cs typeface="Times New Roman" panose="02020603050405020304" pitchFamily="18" charset="0"/>
              </a:rPr>
              <a:t>                    IMPLEMENTATION</a:t>
            </a:r>
            <a:endParaRPr 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22325"/>
          </a:xfrm>
        </p:spPr>
        <p:txBody>
          <a:bodyPr>
            <a:normAutofit/>
          </a:bodyPr>
          <a:p>
            <a:r>
              <a:rPr lang="en-US" sz="4000">
                <a:latin typeface="Times New Roman" panose="02020603050405020304" pitchFamily="18" charset="0"/>
                <a:cs typeface="Times New Roman" panose="02020603050405020304" pitchFamily="18" charset="0"/>
              </a:rPr>
              <a:t>Sample Screens</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20140" y="1363980"/>
            <a:ext cx="10375265" cy="5245100"/>
          </a:xfrm>
        </p:spPr>
        <p:txBody>
          <a:bodyPr>
            <a:normAutofit fontScale="90000" lnSpcReduction="20000"/>
          </a:bodyPr>
          <a:p>
            <a:r>
              <a:rPr lang="en-US" sz="2400">
                <a:latin typeface="Times New Roman" panose="02020603050405020304" pitchFamily="18" charset="0"/>
                <a:cs typeface="Times New Roman" panose="02020603050405020304" pitchFamily="18" charset="0"/>
              </a:rPr>
              <a:t>Screen 1: To run project double click on ‘run.bat’ file to get below screen</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2743200" lvl="6" indent="457200">
              <a:buNone/>
            </a:pPr>
            <a:endParaRPr lang="en-US" sz="2400">
              <a:latin typeface="Times New Roman" panose="02020603050405020304" pitchFamily="18" charset="0"/>
              <a:cs typeface="Times New Roman" panose="02020603050405020304" pitchFamily="18" charset="0"/>
            </a:endParaRPr>
          </a:p>
          <a:p>
            <a:pPr marL="2743200" lvl="6" indent="457200">
              <a:buNone/>
            </a:pPr>
            <a:r>
              <a:rPr lang="en-US" sz="2400">
                <a:latin typeface="Times New Roman" panose="02020603050405020304" pitchFamily="18" charset="0"/>
                <a:cs typeface="Times New Roman" panose="02020603050405020304" pitchFamily="18" charset="0"/>
              </a:rPr>
              <a:t> Fig:  Home Screen</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In above screen click on ‘Upload Whatsapp Image Dataset’ button to upload dataset and get below page</a:t>
            </a:r>
            <a:endParaRPr lang="en-US" sz="2400">
              <a:latin typeface="Times New Roman" panose="02020603050405020304" pitchFamily="18" charset="0"/>
              <a:cs typeface="Times New Roman" panose="02020603050405020304" pitchFamily="18" charset="0"/>
            </a:endParaRPr>
          </a:p>
        </p:txBody>
      </p:sp>
      <p:pic>
        <p:nvPicPr>
          <p:cNvPr id="107" name="Picture 4"/>
          <p:cNvPicPr>
            <a:picLocks noChangeAspect="1"/>
          </p:cNvPicPr>
          <p:nvPr>
            <p:ph sz="half" idx="2"/>
          </p:nvPr>
        </p:nvPicPr>
        <p:blipFill>
          <a:blip r:embed="rId1"/>
          <a:stretch>
            <a:fillRect/>
          </a:stretch>
        </p:blipFill>
        <p:spPr>
          <a:xfrm>
            <a:off x="2709545" y="1958340"/>
            <a:ext cx="6411595" cy="355790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a:bodyPr>
          <a:p>
            <a:r>
              <a:rPr lang="en-US" sz="2665">
                <a:latin typeface="Times New Roman" panose="02020603050405020304" pitchFamily="18" charset="0"/>
                <a:cs typeface="Times New Roman" panose="02020603050405020304" pitchFamily="18" charset="0"/>
              </a:rPr>
              <a:t>Screen 2: In above screen selecting and uploading ‘Dataset’ entire folder and then click on ‘Select Folder’ button to load dataset and get below page</a:t>
            </a:r>
            <a:endParaRPr lang="en-US" sz="2665">
              <a:latin typeface="Times New Roman" panose="02020603050405020304" pitchFamily="18" charset="0"/>
              <a:cs typeface="Times New Roman" panose="02020603050405020304" pitchFamily="18" charset="0"/>
            </a:endParaRPr>
          </a:p>
        </p:txBody>
      </p:sp>
      <p:sp>
        <p:nvSpPr>
          <p:cNvPr id="8" name="Text Box 7"/>
          <p:cNvSpPr txBox="1"/>
          <p:nvPr/>
        </p:nvSpPr>
        <p:spPr>
          <a:xfrm>
            <a:off x="935990" y="1908810"/>
            <a:ext cx="10629265" cy="4853305"/>
          </a:xfrm>
          <a:prstGeom prst="rect">
            <a:avLst/>
          </a:prstGeom>
          <a:noFill/>
        </p:spPr>
        <p:txBody>
          <a:bodyPr wrap="square" rtlCol="0">
            <a:noAutofit/>
          </a:bodyPr>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                                                      </a:t>
            </a:r>
            <a:r>
              <a:rPr lang="en-US">
                <a:latin typeface="Times New Roman" panose="02020603050405020304" pitchFamily="18" charset="0"/>
                <a:cs typeface="Times New Roman" panose="02020603050405020304" pitchFamily="18" charset="0"/>
              </a:rPr>
              <a:t>Fig:  Upload WhatsApp Image Dataset folder</a:t>
            </a:r>
            <a:endParaRPr lang="en-US">
              <a:latin typeface="Times New Roman" panose="02020603050405020304" pitchFamily="18" charset="0"/>
              <a:cs typeface="Times New Roman" panose="02020603050405020304" pitchFamily="18" charset="0"/>
            </a:endParaRPr>
          </a:p>
        </p:txBody>
      </p:sp>
      <p:pic>
        <p:nvPicPr>
          <p:cNvPr id="108" name="Picture 5"/>
          <p:cNvPicPr>
            <a:picLocks noChangeAspect="1"/>
          </p:cNvPicPr>
          <p:nvPr>
            <p:ph idx="1"/>
          </p:nvPr>
        </p:nvPicPr>
        <p:blipFill>
          <a:blip r:embed="rId1"/>
          <a:stretch>
            <a:fillRect/>
          </a:stretch>
        </p:blipFill>
        <p:spPr>
          <a:xfrm>
            <a:off x="2366645" y="1825625"/>
            <a:ext cx="7739380" cy="36525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latin typeface="Times New Roman" panose="02020603050405020304" pitchFamily="18" charset="0"/>
                <a:cs typeface="Times New Roman" panose="02020603050405020304" pitchFamily="18" charset="0"/>
              </a:rPr>
              <a:t>Screen 3: In above screen we can see dataset loaded and then we can see types of categories loaded and now click on ‘Preprocess Dataset’ button to resize, normalize, shuffle and split dataset into train and test</a:t>
            </a:r>
            <a:endParaRPr lang="en-US" sz="2800">
              <a:latin typeface="Times New Roman" panose="02020603050405020304" pitchFamily="18" charset="0"/>
              <a:cs typeface="Times New Roman" panose="02020603050405020304" pitchFamily="18" charset="0"/>
            </a:endParaRPr>
          </a:p>
        </p:txBody>
      </p:sp>
      <p:pic>
        <p:nvPicPr>
          <p:cNvPr id="109" name="Picture 6"/>
          <p:cNvPicPr>
            <a:picLocks noChangeAspect="1"/>
          </p:cNvPicPr>
          <p:nvPr>
            <p:ph idx="1"/>
          </p:nvPr>
        </p:nvPicPr>
        <p:blipFill>
          <a:blip r:embed="rId1"/>
          <a:stretch>
            <a:fillRect/>
          </a:stretch>
        </p:blipFill>
        <p:spPr>
          <a:xfrm>
            <a:off x="2366645" y="1825625"/>
            <a:ext cx="7739380" cy="3919855"/>
          </a:xfrm>
          <a:prstGeom prst="rect">
            <a:avLst/>
          </a:prstGeom>
        </p:spPr>
      </p:pic>
      <p:sp>
        <p:nvSpPr>
          <p:cNvPr id="100" name="Text Box 99"/>
          <p:cNvSpPr txBox="1"/>
          <p:nvPr/>
        </p:nvSpPr>
        <p:spPr>
          <a:xfrm>
            <a:off x="4162425" y="5880100"/>
            <a:ext cx="4473575" cy="368300"/>
          </a:xfrm>
          <a:prstGeom prst="rect">
            <a:avLst/>
          </a:prstGeom>
          <a:noFill/>
          <a:ln w="9525">
            <a:noFill/>
          </a:ln>
        </p:spPr>
        <p:txBody>
          <a:bodyPr wrap="square">
            <a:spAutoFit/>
          </a:bodyPr>
          <a:p>
            <a:pPr indent="0"/>
            <a:r>
              <a:rPr lang="en-US" b="0">
                <a:latin typeface="Times New Roman" panose="02020603050405020304" pitchFamily="18" charset="0"/>
                <a:ea typeface="SimSun" panose="02010600030101010101" pitchFamily="2" charset="-122"/>
              </a:rPr>
              <a:t>Fig:  Dataset Loaded</a:t>
            </a:r>
            <a:endParaRPr lang="en-US" b="0">
              <a:latin typeface="Times New Roman" panose="02020603050405020304" pitchFamily="18" charset="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9775"/>
          </a:xfrm>
        </p:spPr>
        <p:txBody>
          <a:bodyPr/>
          <a:p>
            <a:r>
              <a:rPr 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Abstract:-</a:t>
            </a:r>
            <a:endParaRPr lang="en-US" sz="3200"/>
          </a:p>
        </p:txBody>
      </p:sp>
      <p:sp>
        <p:nvSpPr>
          <p:cNvPr id="3" name="Content Placeholder 2"/>
          <p:cNvSpPr>
            <a:spLocks noGrp="1"/>
          </p:cNvSpPr>
          <p:nvPr>
            <p:ph idx="1"/>
          </p:nvPr>
        </p:nvSpPr>
        <p:spPr>
          <a:xfrm>
            <a:off x="729615" y="1012825"/>
            <a:ext cx="10756900" cy="5544820"/>
          </a:xfrm>
        </p:spPr>
        <p:txBody>
          <a:bodyPr>
            <a:noAutofit/>
          </a:bodyPr>
          <a:p>
            <a:pPr marL="0" indent="0" algn="just">
              <a:lnSpc>
                <a:spcPct val="100000"/>
              </a:lnSpc>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sym typeface="+mn-ea"/>
              </a:rPr>
              <a:t>In this digital era, Internet has become an integral part of human lives. Internet and social networks have become very popular, allowing anyone to easily share pictures, text, audio and video files. Among all the applications, WhatsApp has become quite famous due to its ease of use and it has replaced almost all the other messaging apps. Apart from sending messages, images and videos over it, one more reason for the heavy usage of WhatsApp is the exchange of study notes and materials by the students during the time of the examination and end up with a lot of images to be deleted at the end of each semester. And also the notices and brochures in every semester gets mixed up with other images and these needs to be separated for easy reference. As the WhatsApp folder may have many other images, selecting the study material images, brochures, etc., one by one from the other images and then deleting them is a tedious process. Henceforth, this research work has utilized machine learning to build a model for detecting and extracting the images from the WhatsApp images folder. Further, the proposed model classifies the study notes images into printed and handwritten notes. Notices and brochures received on WhatsApp are separated into a new folder. And also, screenshots and photos are grouped into separate folders. The proposed model has been built by using a deep learning concept called the Convolutional Neural Network [CNN] and by using Python’s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sym typeface="+mn-ea"/>
              </a:rPr>
              <a:t>Keras</a:t>
            </a:r>
            <a:r>
              <a:rPr lang="en-US" sz="2000" dirty="0">
                <a:effectLst/>
                <a:latin typeface="Times New Roman" panose="02020603050405020304" pitchFamily="18" charset="0"/>
                <a:ea typeface="SimSun" panose="02010600030101010101" pitchFamily="2" charset="-122"/>
                <a:cs typeface="Times New Roman" panose="02020603050405020304" pitchFamily="18" charset="0"/>
                <a:sym typeface="+mn-ea"/>
              </a:rPr>
              <a:t> library. It takes an image and decides its category and then the action is taken accordingly.</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0000"/>
              </a:lnSpc>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just"/>
            <a:r>
              <a:rPr lang="en-US" sz="2665">
                <a:latin typeface="Times New Roman" panose="02020603050405020304" pitchFamily="18" charset="0"/>
                <a:cs typeface="Times New Roman" panose="02020603050405020304" pitchFamily="18" charset="0"/>
              </a:rPr>
              <a:t>Screen 4: In above screen we can see application found total 611 images in the dataset and then process and then took 488 images for training and 123 images for testing a 80 and 20%. Now click on ‘Train CNN Algorithm’ button to train CNN and get below output</a:t>
            </a:r>
            <a:endParaRPr lang="en-US" sz="2665">
              <a:latin typeface="Times New Roman" panose="02020603050405020304" pitchFamily="18" charset="0"/>
              <a:cs typeface="Times New Roman" panose="02020603050405020304" pitchFamily="18" charset="0"/>
            </a:endParaRPr>
          </a:p>
        </p:txBody>
      </p:sp>
      <p:pic>
        <p:nvPicPr>
          <p:cNvPr id="110" name="Picture 7"/>
          <p:cNvPicPr>
            <a:picLocks noChangeAspect="1"/>
          </p:cNvPicPr>
          <p:nvPr>
            <p:ph idx="1"/>
          </p:nvPr>
        </p:nvPicPr>
        <p:blipFill>
          <a:blip r:embed="rId1"/>
          <a:stretch>
            <a:fillRect/>
          </a:stretch>
        </p:blipFill>
        <p:spPr>
          <a:xfrm>
            <a:off x="2366645" y="1778635"/>
            <a:ext cx="7739380" cy="3769995"/>
          </a:xfrm>
          <a:prstGeom prst="rect">
            <a:avLst/>
          </a:prstGeom>
        </p:spPr>
      </p:pic>
      <p:sp>
        <p:nvSpPr>
          <p:cNvPr id="100" name="Text Box 99"/>
          <p:cNvSpPr txBox="1"/>
          <p:nvPr/>
        </p:nvSpPr>
        <p:spPr>
          <a:xfrm>
            <a:off x="3556000" y="5447030"/>
            <a:ext cx="5080000" cy="572770"/>
          </a:xfrm>
          <a:prstGeom prst="rect">
            <a:avLst/>
          </a:prstGeom>
          <a:noFill/>
          <a:ln w="9525">
            <a:noFill/>
          </a:ln>
        </p:spPr>
        <p:txBody>
          <a:bodyPr>
            <a:noAutofit/>
          </a:bodyPr>
          <a:p>
            <a:pPr indent="0"/>
            <a:r>
              <a:rPr lang="en-US" b="1">
                <a:latin typeface="Times New Roman" panose="02020603050405020304" pitchFamily="18" charset="0"/>
                <a:ea typeface="SimSun" panose="02010600030101010101" pitchFamily="2" charset="-122"/>
              </a:rPr>
              <a:t>      </a:t>
            </a:r>
            <a:endParaRPr lang="en-US" b="1">
              <a:latin typeface="Times New Roman" panose="02020603050405020304" pitchFamily="18" charset="0"/>
              <a:ea typeface="SimSun" panose="02010600030101010101" pitchFamily="2" charset="-122"/>
            </a:endParaRPr>
          </a:p>
          <a:p>
            <a:pPr indent="0"/>
            <a:r>
              <a:rPr lang="en-US" b="1">
                <a:latin typeface="Times New Roman" panose="02020603050405020304" pitchFamily="18" charset="0"/>
                <a:ea typeface="SimSun" panose="02010600030101010101" pitchFamily="2" charset="-122"/>
              </a:rPr>
              <a:t>  Fig:  preprocess Dataset</a:t>
            </a:r>
            <a:endParaRPr lang="en-US" b="1">
              <a:latin typeface="Times New Roman" panose="02020603050405020304" pitchFamily="18" charset="0"/>
              <a:ea typeface="SimSun"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just"/>
            <a:r>
              <a:rPr lang="en-US" sz="2000">
                <a:latin typeface="Times New Roman" panose="02020603050405020304" pitchFamily="18" charset="0"/>
                <a:cs typeface="Times New Roman" panose="02020603050405020304" pitchFamily="18" charset="0"/>
              </a:rPr>
              <a:t>Screen 5: In above screen with CNN we got 93% accuracy and we can see precision, recall and FSCORE metric. In confusion matrix graph x-axis represents Predicted Labels and y-axis represents True Labels and all blue colour boxes contains INCORRECT prediction count which are very few and different colour boxes contains CORRECT prediction count which are high in numbers so we got 93% accuracy. Now click on ‘CNN Training Graph’ button to get below page</a:t>
            </a:r>
            <a:endParaRPr lang="en-US" sz="2000">
              <a:latin typeface="Times New Roman" panose="02020603050405020304" pitchFamily="18" charset="0"/>
              <a:cs typeface="Times New Roman" panose="02020603050405020304" pitchFamily="18" charset="0"/>
            </a:endParaRPr>
          </a:p>
        </p:txBody>
      </p:sp>
      <p:pic>
        <p:nvPicPr>
          <p:cNvPr id="111" name="Picture 8"/>
          <p:cNvPicPr>
            <a:picLocks noChangeAspect="1"/>
          </p:cNvPicPr>
          <p:nvPr>
            <p:ph idx="1"/>
          </p:nvPr>
        </p:nvPicPr>
        <p:blipFill>
          <a:blip r:embed="rId1"/>
          <a:stretch>
            <a:fillRect/>
          </a:stretch>
        </p:blipFill>
        <p:spPr>
          <a:xfrm>
            <a:off x="2366645" y="1825625"/>
            <a:ext cx="7739380" cy="4133850"/>
          </a:xfrm>
          <a:prstGeom prst="rect">
            <a:avLst/>
          </a:prstGeom>
        </p:spPr>
      </p:pic>
      <p:sp>
        <p:nvSpPr>
          <p:cNvPr id="100" name="Text Box 99"/>
          <p:cNvSpPr txBox="1"/>
          <p:nvPr/>
        </p:nvSpPr>
        <p:spPr>
          <a:xfrm>
            <a:off x="3556000" y="5960110"/>
            <a:ext cx="5080000" cy="348615"/>
          </a:xfrm>
          <a:prstGeom prst="rect">
            <a:avLst/>
          </a:prstGeom>
          <a:noFill/>
          <a:ln w="9525">
            <a:noFill/>
          </a:ln>
        </p:spPr>
        <p:txBody>
          <a:bodyPr>
            <a:noAutofit/>
          </a:bodyPr>
          <a:p>
            <a:pPr indent="0"/>
            <a:r>
              <a:rPr lang="en-US" b="1">
                <a:latin typeface="Times New Roman" panose="02020603050405020304" pitchFamily="18" charset="0"/>
                <a:ea typeface="SimSun" panose="02010600030101010101" pitchFamily="2" charset="-122"/>
              </a:rPr>
              <a:t>            Fig:  Train CNN Algorithm</a:t>
            </a:r>
            <a:endParaRPr lang="en-US" b="1">
              <a:latin typeface="Times New Roman" panose="02020603050405020304" pitchFamily="18" charset="0"/>
              <a:ea typeface="SimSun"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9980"/>
          </a:xfrm>
        </p:spPr>
        <p:txBody>
          <a:bodyPr>
            <a:normAutofit fontScale="90000"/>
          </a:bodyPr>
          <a:p>
            <a:pPr algn="l"/>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Screen 6: In above CNN training graph x-axis represents training epoch and y-axis represents accuracy and loss values. Green colour line represents Training Accuracy and red colour line represents Training LOSS and in above graph we can see with each increasing epoch accuracy got increase and reached closer to 1 and loss got decreased and reached closer to 0</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1. Now close above graph and then click on ‘Whatsapp Image Classification’ button to upload test image and get classification output</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pic>
        <p:nvPicPr>
          <p:cNvPr id="112" name="Picture 9"/>
          <p:cNvPicPr>
            <a:picLocks noChangeAspect="1"/>
          </p:cNvPicPr>
          <p:nvPr>
            <p:ph idx="1"/>
          </p:nvPr>
        </p:nvPicPr>
        <p:blipFill>
          <a:blip r:embed="rId1"/>
          <a:stretch>
            <a:fillRect/>
          </a:stretch>
        </p:blipFill>
        <p:spPr>
          <a:xfrm>
            <a:off x="2366645" y="2082800"/>
            <a:ext cx="7739380" cy="3508375"/>
          </a:xfrm>
          <a:prstGeom prst="rect">
            <a:avLst/>
          </a:prstGeom>
        </p:spPr>
      </p:pic>
      <p:sp>
        <p:nvSpPr>
          <p:cNvPr id="100" name="Text Box 99"/>
          <p:cNvSpPr txBox="1"/>
          <p:nvPr/>
        </p:nvSpPr>
        <p:spPr>
          <a:xfrm>
            <a:off x="3556000" y="5826760"/>
            <a:ext cx="5080000" cy="512445"/>
          </a:xfrm>
          <a:prstGeom prst="rect">
            <a:avLst/>
          </a:prstGeom>
          <a:noFill/>
          <a:ln w="9525">
            <a:noFill/>
          </a:ln>
        </p:spPr>
        <p:txBody>
          <a:bodyPr>
            <a:noAutofit/>
          </a:bodyPr>
          <a:p>
            <a:pPr indent="0"/>
            <a:r>
              <a:rPr lang="en-US" b="1">
                <a:latin typeface="Times New Roman" panose="02020603050405020304" pitchFamily="18" charset="0"/>
                <a:ea typeface="SimSun" panose="02010600030101010101" pitchFamily="2" charset="-122"/>
              </a:rPr>
              <a:t>         Fig: CNN Training Graph</a:t>
            </a:r>
            <a:endParaRPr lang="en-US" b="1">
              <a:latin typeface="Times New Roman" panose="02020603050405020304" pitchFamily="18" charset="0"/>
              <a:ea typeface="SimSun"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17270"/>
          </a:xfrm>
        </p:spPr>
        <p:txBody>
          <a:bodyPr/>
          <a:p>
            <a:r>
              <a:rPr lang="en-US" sz="2000">
                <a:latin typeface="Times New Roman" panose="02020603050405020304" pitchFamily="18" charset="0"/>
                <a:cs typeface="Times New Roman" panose="02020603050405020304" pitchFamily="18" charset="0"/>
              </a:rPr>
              <a:t>Screen 7: In above screen selecting and uploading 4.jpeg file and then click on ‘Open’ button to get below output</a:t>
            </a:r>
            <a:endParaRPr lang="en-US" sz="2000">
              <a:latin typeface="Times New Roman" panose="02020603050405020304" pitchFamily="18" charset="0"/>
              <a:cs typeface="Times New Roman" panose="02020603050405020304" pitchFamily="18" charset="0"/>
            </a:endParaRPr>
          </a:p>
        </p:txBody>
      </p:sp>
      <p:pic>
        <p:nvPicPr>
          <p:cNvPr id="113" name="Picture 10"/>
          <p:cNvPicPr>
            <a:picLocks noChangeAspect="1"/>
          </p:cNvPicPr>
          <p:nvPr>
            <p:ph idx="1"/>
          </p:nvPr>
        </p:nvPicPr>
        <p:blipFill>
          <a:blip r:embed="rId1"/>
          <a:stretch>
            <a:fillRect/>
          </a:stretch>
        </p:blipFill>
        <p:spPr>
          <a:xfrm>
            <a:off x="2037715" y="1455420"/>
            <a:ext cx="8397875" cy="3806825"/>
          </a:xfrm>
          <a:prstGeom prst="rect">
            <a:avLst/>
          </a:prstGeom>
        </p:spPr>
      </p:pic>
      <p:sp>
        <p:nvSpPr>
          <p:cNvPr id="100" name="Text Box 99"/>
          <p:cNvSpPr txBox="1"/>
          <p:nvPr/>
        </p:nvSpPr>
        <p:spPr>
          <a:xfrm>
            <a:off x="3556000" y="5466715"/>
            <a:ext cx="5080000" cy="543560"/>
          </a:xfrm>
          <a:prstGeom prst="rect">
            <a:avLst/>
          </a:prstGeom>
          <a:noFill/>
          <a:ln w="9525">
            <a:noFill/>
          </a:ln>
        </p:spPr>
        <p:txBody>
          <a:bodyPr>
            <a:noAutofit/>
          </a:bodyPr>
          <a:p>
            <a:pPr indent="0"/>
            <a:r>
              <a:rPr lang="en-US" b="1">
                <a:latin typeface="Times New Roman" panose="02020603050405020304" pitchFamily="18" charset="0"/>
                <a:ea typeface="SimSun" panose="02010600030101010101" pitchFamily="2" charset="-122"/>
              </a:rPr>
              <a:t>Fig: Select and uploading the image</a:t>
            </a:r>
            <a:endParaRPr lang="en-US" b="1">
              <a:latin typeface="Times New Roman" panose="02020603050405020304" pitchFamily="18" charset="0"/>
              <a:ea typeface="SimSun"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68705"/>
          </a:xfrm>
        </p:spPr>
        <p:txBody>
          <a:bodyPr/>
          <a:p>
            <a:r>
              <a:rPr lang="en-US" sz="2000">
                <a:latin typeface="Times New Roman" panose="02020603050405020304" pitchFamily="18" charset="0"/>
                <a:cs typeface="Times New Roman" panose="02020603050405020304" pitchFamily="18" charset="0"/>
              </a:rPr>
              <a:t>Screen 8: In above output image in red colour text or in image title you can see image classified as mark sheet. Similarly you can upload and test other images</a:t>
            </a:r>
            <a:endParaRPr lang="en-US" sz="2000">
              <a:latin typeface="Times New Roman" panose="02020603050405020304" pitchFamily="18" charset="0"/>
              <a:cs typeface="Times New Roman" panose="02020603050405020304" pitchFamily="18" charset="0"/>
            </a:endParaRPr>
          </a:p>
        </p:txBody>
      </p:sp>
      <p:pic>
        <p:nvPicPr>
          <p:cNvPr id="114" name="Picture 11"/>
          <p:cNvPicPr>
            <a:picLocks noChangeAspect="1"/>
          </p:cNvPicPr>
          <p:nvPr>
            <p:ph idx="1"/>
          </p:nvPr>
        </p:nvPicPr>
        <p:blipFill>
          <a:blip r:embed="rId1"/>
          <a:stretch>
            <a:fillRect/>
          </a:stretch>
        </p:blipFill>
        <p:spPr>
          <a:xfrm>
            <a:off x="2366645" y="1825625"/>
            <a:ext cx="7739380" cy="3765550"/>
          </a:xfrm>
          <a:prstGeom prst="rect">
            <a:avLst/>
          </a:prstGeom>
        </p:spPr>
      </p:pic>
      <p:sp>
        <p:nvSpPr>
          <p:cNvPr id="100" name="Text Box 99"/>
          <p:cNvSpPr txBox="1"/>
          <p:nvPr/>
        </p:nvSpPr>
        <p:spPr>
          <a:xfrm>
            <a:off x="3556000" y="5900420"/>
            <a:ext cx="5080000" cy="435610"/>
          </a:xfrm>
          <a:prstGeom prst="rect">
            <a:avLst/>
          </a:prstGeom>
          <a:noFill/>
          <a:ln w="9525">
            <a:noFill/>
          </a:ln>
        </p:spPr>
        <p:txBody>
          <a:bodyPr>
            <a:noAutofit/>
          </a:bodyPr>
          <a:p>
            <a:pPr indent="0"/>
            <a:r>
              <a:rPr lang="en-US" sz="2700" b="0">
                <a:latin typeface="Calibri" panose="020F0502020204030204" charset="0"/>
                <a:ea typeface="SimSun" panose="02010600030101010101" pitchFamily="2" charset="-122"/>
                <a:cs typeface="Times New Roman" panose="02020603050405020304" pitchFamily="18" charset="0"/>
              </a:rPr>
              <a:t> </a:t>
            </a:r>
            <a:r>
              <a:rPr lang="en-US" b="1">
                <a:latin typeface="Times New Roman" panose="02020603050405020304" pitchFamily="18" charset="0"/>
                <a:ea typeface="SimSun" panose="02010600030101010101" pitchFamily="2" charset="-122"/>
              </a:rPr>
              <a:t>Fig:  WhatsApp Image Classified</a:t>
            </a:r>
            <a:endParaRPr lang="en-US" b="1">
              <a:latin typeface="Times New Roman" panose="02020603050405020304" pitchFamily="18" charset="0"/>
              <a:ea typeface="SimSun"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48385"/>
          </a:xfrm>
        </p:spPr>
        <p:txBody>
          <a:bodyPr/>
          <a:p>
            <a:r>
              <a:rPr lang="en-US" sz="2000">
                <a:latin typeface="Times New Roman" panose="02020603050405020304" pitchFamily="18" charset="0"/>
                <a:cs typeface="Times New Roman" panose="02020603050405020304" pitchFamily="18" charset="0"/>
              </a:rPr>
              <a:t>Screen 9: In above screen uploading another image and below is the output</a:t>
            </a:r>
            <a:endParaRPr lang="en-US" sz="2000">
              <a:latin typeface="Times New Roman" panose="02020603050405020304" pitchFamily="18" charset="0"/>
              <a:cs typeface="Times New Roman" panose="02020603050405020304" pitchFamily="18" charset="0"/>
            </a:endParaRPr>
          </a:p>
        </p:txBody>
      </p:sp>
      <p:pic>
        <p:nvPicPr>
          <p:cNvPr id="115" name="Picture 12"/>
          <p:cNvPicPr>
            <a:picLocks noChangeAspect="1"/>
          </p:cNvPicPr>
          <p:nvPr>
            <p:ph idx="1"/>
          </p:nvPr>
        </p:nvPicPr>
        <p:blipFill>
          <a:blip r:embed="rId1"/>
          <a:stretch>
            <a:fillRect/>
          </a:stretch>
        </p:blipFill>
        <p:spPr>
          <a:xfrm>
            <a:off x="2366645" y="1413510"/>
            <a:ext cx="7739380" cy="4023360"/>
          </a:xfrm>
          <a:prstGeom prst="rect">
            <a:avLst/>
          </a:prstGeom>
        </p:spPr>
      </p:pic>
      <p:sp>
        <p:nvSpPr>
          <p:cNvPr id="100" name="Text Box 99"/>
          <p:cNvSpPr txBox="1"/>
          <p:nvPr/>
        </p:nvSpPr>
        <p:spPr>
          <a:xfrm>
            <a:off x="3556000" y="5724525"/>
            <a:ext cx="5080000" cy="470535"/>
          </a:xfrm>
          <a:prstGeom prst="rect">
            <a:avLst/>
          </a:prstGeom>
          <a:noFill/>
          <a:ln w="9525">
            <a:noFill/>
          </a:ln>
        </p:spPr>
        <p:txBody>
          <a:bodyPr>
            <a:noAutofit/>
          </a:bodyPr>
          <a:p>
            <a:pPr indent="0"/>
            <a:r>
              <a:rPr lang="en-US" b="1">
                <a:latin typeface="Times New Roman" panose="02020603050405020304" pitchFamily="18" charset="0"/>
                <a:ea typeface="SimSun" panose="02010600030101010101" pitchFamily="2" charset="-122"/>
              </a:rPr>
              <a:t>Fig:  Select and uploading the image</a:t>
            </a:r>
            <a:endParaRPr lang="en-US" b="1">
              <a:latin typeface="Times New Roman" panose="02020603050405020304" pitchFamily="18" charset="0"/>
              <a:ea typeface="SimSun"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6950"/>
          </a:xfrm>
        </p:spPr>
        <p:txBody>
          <a:bodyPr/>
          <a:p>
            <a:r>
              <a:rPr lang="en-US" sz="2000">
                <a:latin typeface="Times New Roman" panose="02020603050405020304" pitchFamily="18" charset="0"/>
                <a:cs typeface="Times New Roman" panose="02020603050405020304" pitchFamily="18" charset="0"/>
              </a:rPr>
              <a:t>Screen 10: In above screen image classified as ‘hand written’</a:t>
            </a:r>
            <a:endParaRPr lang="en-US" sz="2000">
              <a:latin typeface="Times New Roman" panose="02020603050405020304" pitchFamily="18" charset="0"/>
              <a:cs typeface="Times New Roman" panose="02020603050405020304" pitchFamily="18" charset="0"/>
            </a:endParaRPr>
          </a:p>
        </p:txBody>
      </p:sp>
      <p:pic>
        <p:nvPicPr>
          <p:cNvPr id="116" name="Picture 13"/>
          <p:cNvPicPr>
            <a:picLocks noChangeAspect="1"/>
          </p:cNvPicPr>
          <p:nvPr>
            <p:ph idx="1"/>
          </p:nvPr>
        </p:nvPicPr>
        <p:blipFill>
          <a:blip r:embed="rId1"/>
          <a:stretch>
            <a:fillRect/>
          </a:stretch>
        </p:blipFill>
        <p:spPr>
          <a:xfrm>
            <a:off x="2366645" y="1548130"/>
            <a:ext cx="7739380" cy="4063365"/>
          </a:xfrm>
          <a:prstGeom prst="rect">
            <a:avLst/>
          </a:prstGeom>
        </p:spPr>
      </p:pic>
      <p:sp>
        <p:nvSpPr>
          <p:cNvPr id="100" name="Text Box 99"/>
          <p:cNvSpPr txBox="1"/>
          <p:nvPr/>
        </p:nvSpPr>
        <p:spPr>
          <a:xfrm>
            <a:off x="3556000" y="5798185"/>
            <a:ext cx="5080000" cy="458470"/>
          </a:xfrm>
          <a:prstGeom prst="rect">
            <a:avLst/>
          </a:prstGeom>
          <a:noFill/>
          <a:ln w="9525">
            <a:noFill/>
          </a:ln>
        </p:spPr>
        <p:txBody>
          <a:bodyPr>
            <a:noAutofit/>
          </a:bodyPr>
          <a:p>
            <a:pPr indent="0"/>
            <a:r>
              <a:rPr lang="en-US" b="1">
                <a:latin typeface="Times New Roman" panose="02020603050405020304" pitchFamily="18" charset="0"/>
                <a:ea typeface="SimSun" panose="02010600030101010101" pitchFamily="2" charset="-122"/>
              </a:rPr>
              <a:t>Fig:  WhatsApp Image Classified</a:t>
            </a:r>
            <a:endParaRPr lang="en-US" b="1">
              <a:latin typeface="Times New Roman" panose="02020603050405020304" pitchFamily="18" charset="0"/>
              <a:ea typeface="SimSun"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4699635"/>
          </a:xfrm>
        </p:spPr>
        <p:txBody>
          <a:bodyPr/>
          <a:p>
            <a:r>
              <a:rPr lang="en-US" sz="4000">
                <a:latin typeface="Times New Roman" panose="02020603050405020304" pitchFamily="18" charset="0"/>
                <a:cs typeface="Times New Roman" panose="02020603050405020304" pitchFamily="18" charset="0"/>
              </a:rPr>
              <a:t>                          CONCLUSION</a:t>
            </a:r>
            <a:endParaRPr 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CONCLUSION</a:t>
            </a:r>
            <a:endParaRPr lang="en-US" sz="400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fontScale="90000"/>
          </a:bodyPr>
          <a:p>
            <a:pPr algn="just"/>
            <a:r>
              <a:rPr lang="en-US">
                <a:latin typeface="Times New Roman" panose="02020603050405020304" pitchFamily="18" charset="0"/>
                <a:cs typeface="Times New Roman" panose="02020603050405020304" pitchFamily="18" charset="0"/>
              </a:rPr>
              <a:t>As a result, the proposed single sharing CNN method is very appropriate for categorizing  images  for  simple  search,  and  it  has  been  successfully  implemented.  Using  WhatsApp  to  disseminate false  information is a  significant societal issue.  The accuracy of  Fusion Net  was  superior to  other conventional  picture categorization  techniques, as  shown in  the results  and  discussion section. In the future, this study intends to focus on combining message information  (such as sender, timestamp, and group) with textual characteristics to better classify messages. A  Deep Leaning method would be used to extract features from both text and media data in order to  study multi-modal misinformation detection. Subsequently, the research urges to look at semi automatic techniques for creating constantly tagged WhatsApp datasets because misinformation  changes over time.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184140"/>
          </a:xfrm>
        </p:spPr>
        <p:txBody>
          <a:bodyPr/>
          <a:p>
            <a:r>
              <a:rPr lang="en-US" sz="4000">
                <a:latin typeface="Times New Roman" panose="02020603050405020304" pitchFamily="18" charset="0"/>
                <a:cs typeface="Times New Roman" panose="02020603050405020304" pitchFamily="18" charset="0"/>
              </a:rPr>
              <a:t>				ANY QUERIES</a:t>
            </a:r>
            <a:endParaRPr 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4462780"/>
          </a:xfrm>
        </p:spPr>
        <p:txBody>
          <a:bodyPr/>
          <a:p>
            <a:r>
              <a:rPr lang="en-US" sz="4800">
                <a:latin typeface="Times New Roman" panose="02020603050405020304" pitchFamily="18" charset="0"/>
                <a:cs typeface="Times New Roman" panose="02020603050405020304" pitchFamily="18" charset="0"/>
              </a:rPr>
              <a:t>               INTRODUCTION</a:t>
            </a:r>
            <a:endParaRPr lang="en-US" sz="480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85577"/>
          </a:xfrm>
        </p:spPr>
        <p:txBody>
          <a:bodyPr/>
          <a:lstStyle/>
          <a:p>
            <a:r>
              <a:rPr lang="en-US"/>
              <a:t>                     </a:t>
            </a:r>
            <a:br>
              <a:rPr lang="en-US"/>
            </a:br>
            <a:r>
              <a:rPr lang="en-US"/>
              <a:t>                         </a:t>
            </a: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H="1" flipV="1">
            <a:off x="75905" y="6009847"/>
            <a:ext cx="45719" cy="45719"/>
          </a:xfrm>
        </p:spPr>
        <p:txBody>
          <a:bodyPr>
            <a:normAutofit fontScale="25000" lnSpcReduction="20000"/>
          </a:bodyPr>
          <a:lstStyle/>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43280"/>
          </a:xfrm>
        </p:spPr>
        <p:txBody>
          <a:bodyPr>
            <a:normAutofit/>
          </a:bodyPr>
          <a:p>
            <a:r>
              <a:rPr lang="en-US" sz="3200" b="1">
                <a:latin typeface="Times New Roman" panose="02020603050405020304" pitchFamily="18" charset="0"/>
                <a:cs typeface="Times New Roman" panose="02020603050405020304" pitchFamily="18" charset="0"/>
              </a:rPr>
              <a:t>Introduction:</a:t>
            </a:r>
            <a:endParaRPr lang="en-US" sz="3200" b="1">
              <a:latin typeface="Times New Roman" panose="02020603050405020304" pitchFamily="18" charset="0"/>
              <a:cs typeface="Times New Roman" panose="02020603050405020304" pitchFamily="18" charset="0"/>
            </a:endParaRPr>
          </a:p>
        </p:txBody>
      </p:sp>
      <p:sp>
        <p:nvSpPr>
          <p:cNvPr id="4" name="Text Box 3"/>
          <p:cNvSpPr txBox="1"/>
          <p:nvPr/>
        </p:nvSpPr>
        <p:spPr>
          <a:xfrm>
            <a:off x="648335" y="1607820"/>
            <a:ext cx="11069320" cy="4781550"/>
          </a:xfrm>
          <a:prstGeom prst="rect">
            <a:avLst/>
          </a:prstGeom>
          <a:noFill/>
        </p:spPr>
        <p:txBody>
          <a:bodyPr wrap="square" rtlCol="0">
            <a:noAutofit/>
          </a:bodyPr>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Classifications are systematically divided into groups and categories based on their characteristics. Image classification has emerged to narrow the gap between  computer vision and human vision by training computers with  data.</a:t>
            </a: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Image classification is achieved by classifying images into predetermined categories based on the content of the vision</a:t>
            </a: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Machine learning consists of a feature extraction engine that extracts  important features such as edges and textures, and a classification engine that classifies based on the extracted features</a:t>
            </a: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main limitation of machine learning is that it can be separated, but it can only extract specific features on the image, not characteristic features from the training dataset. </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latin typeface="Times New Roman" panose="02020603050405020304" pitchFamily="18" charset="0"/>
                <a:cs typeface="Times New Roman" panose="02020603050405020304" pitchFamily="18" charset="0"/>
              </a:rPr>
              <a:t>PURPOSE</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lgn="just"/>
            <a:r>
              <a:rPr lang="en-US" sz="2400">
                <a:latin typeface="Times New Roman" panose="02020603050405020304" pitchFamily="18" charset="0"/>
                <a:cs typeface="Times New Roman" panose="02020603050405020304" pitchFamily="18" charset="0"/>
              </a:rPr>
              <a:t>The purpose of classification and separation of WhatsApp images using machine learning is to simplify and automate the organization and retrieval of images shared on the WhatsApp platform.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By leveraging machine learning techniques and visual feature extraction, the project aims to create a user-friendly solution that can efficiently classify images into customizable categories, saving time and effort for users in managing their WhatsApp image collections.</a:t>
            </a: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latin typeface="Times New Roman" panose="02020603050405020304" pitchFamily="18" charset="0"/>
                <a:cs typeface="Times New Roman" panose="02020603050405020304" pitchFamily="18" charset="0"/>
              </a:rPr>
              <a:t>SCOPE</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atin typeface="Times New Roman" panose="02020603050405020304" pitchFamily="18" charset="0"/>
                <a:cs typeface="Times New Roman" panose="02020603050405020304" pitchFamily="18" charset="0"/>
              </a:rPr>
              <a:t>Now a days so many peoples are facing the whatsapp images to find the mixed up with other images and these need to be separated for easy reference this research work.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To utilized machine learning to build a model for detecting and extracting the images from the WhatsApp images folder. By using a deep learning concept called the Convolutional Neural Network [CNN]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b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120000" y="1520890"/>
            <a:ext cx="10233800" cy="4656073"/>
          </a:xfrm>
        </p:spPr>
        <p:txBody>
          <a:bodyPr/>
          <a:lstStyle/>
          <a:p>
            <a:pPr algn="just"/>
            <a:r>
              <a:rPr lang="en-US" sz="2400" dirty="0">
                <a:latin typeface="Times New Roman" panose="02020603050405020304" pitchFamily="18" charset="0"/>
                <a:cs typeface="Times New Roman" panose="02020603050405020304" pitchFamily="18" charset="0"/>
                <a:sym typeface="+mn-ea"/>
              </a:rPr>
              <a:t>Our system will operate according to the system architecture depicted in the diagram below, capturing images either through a digital camera or through a database.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For the next step, each image will be </a:t>
            </a:r>
            <a:r>
              <a:rPr lang="en-US" sz="2400" dirty="0" err="1">
                <a:latin typeface="Times New Roman" panose="02020603050405020304" pitchFamily="18" charset="0"/>
                <a:cs typeface="Times New Roman" panose="02020603050405020304" pitchFamily="18" charset="0"/>
                <a:sym typeface="+mn-ea"/>
              </a:rPr>
              <a:t>normalised</a:t>
            </a:r>
            <a:r>
              <a:rPr lang="en-US" sz="2400" dirty="0">
                <a:latin typeface="Times New Roman" panose="02020603050405020304" pitchFamily="18" charset="0"/>
                <a:cs typeface="Times New Roman" panose="02020603050405020304" pitchFamily="18" charset="0"/>
                <a:sym typeface="+mn-ea"/>
              </a:rPr>
              <a:t> to a predetermined size.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We employ feature extraction approaches as Histogram </a:t>
            </a:r>
            <a:r>
              <a:rPr lang="en-US" sz="2400" dirty="0" err="1">
                <a:latin typeface="Times New Roman" panose="02020603050405020304" pitchFamily="18" charset="0"/>
                <a:cs typeface="Times New Roman" panose="02020603050405020304" pitchFamily="18" charset="0"/>
                <a:sym typeface="+mn-ea"/>
              </a:rPr>
              <a:t>Equlization</a:t>
            </a:r>
            <a:r>
              <a:rPr lang="en-US" sz="2400" dirty="0">
                <a:latin typeface="Times New Roman" panose="02020603050405020304" pitchFamily="18" charset="0"/>
                <a:cs typeface="Times New Roman" panose="02020603050405020304" pitchFamily="18" charset="0"/>
                <a:sym typeface="+mn-ea"/>
              </a:rPr>
              <a:t>, and others to </a:t>
            </a:r>
            <a:r>
              <a:rPr lang="en-US" sz="2400" dirty="0" err="1">
                <a:latin typeface="Times New Roman" panose="02020603050405020304" pitchFamily="18" charset="0"/>
                <a:cs typeface="Times New Roman" panose="02020603050405020304" pitchFamily="18" charset="0"/>
                <a:sym typeface="+mn-ea"/>
              </a:rPr>
              <a:t>reduncate</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dimentianality.</a:t>
            </a:r>
            <a:endParaRPr lang="en-US" sz="2400" dirty="0" err="1">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sym typeface="+mn-ea"/>
              </a:rPr>
              <a:t>Feature</a:t>
            </a:r>
            <a:r>
              <a:rPr lang="en-US" sz="2400" dirty="0">
                <a:latin typeface="Times New Roman" panose="02020603050405020304" pitchFamily="18" charset="0"/>
                <a:cs typeface="Times New Roman" panose="02020603050405020304" pitchFamily="18" charset="0"/>
                <a:sym typeface="+mn-ea"/>
              </a:rPr>
              <a:t> vectors are formed by extracting features from a picture using various approaches such as Histogram </a:t>
            </a:r>
            <a:r>
              <a:rPr lang="en-US" sz="2400" dirty="0" err="1">
                <a:latin typeface="Times New Roman" panose="02020603050405020304" pitchFamily="18" charset="0"/>
                <a:cs typeface="Times New Roman" panose="02020603050405020304" pitchFamily="18" charset="0"/>
                <a:sym typeface="+mn-ea"/>
              </a:rPr>
              <a:t>Equlization</a:t>
            </a:r>
            <a:r>
              <a:rPr lang="en-US" sz="2400" dirty="0">
                <a:latin typeface="Times New Roman" panose="02020603050405020304" pitchFamily="18" charset="0"/>
                <a:cs typeface="Times New Roman" panose="02020603050405020304" pitchFamily="18" charset="0"/>
                <a:sym typeface="+mn-ea"/>
              </a:rPr>
              <a:t>, and so </a:t>
            </a:r>
            <a:r>
              <a:rPr lang="en-US" sz="2400" dirty="0" err="1">
                <a:latin typeface="Times New Roman" panose="02020603050405020304" pitchFamily="18" charset="0"/>
                <a:cs typeface="Times New Roman" panose="02020603050405020304" pitchFamily="18" charset="0"/>
                <a:sym typeface="+mn-ea"/>
              </a:rPr>
              <a:t>on.</a:t>
            </a:r>
            <a:endParaRPr lang="en-US" sz="2400" dirty="0" err="1">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sym typeface="+mn-ea"/>
              </a:rPr>
              <a:t>The</a:t>
            </a:r>
            <a:r>
              <a:rPr lang="en-US" sz="2400" dirty="0">
                <a:latin typeface="Times New Roman" panose="02020603050405020304" pitchFamily="18" charset="0"/>
                <a:cs typeface="Times New Roman" panose="02020603050405020304" pitchFamily="18" charset="0"/>
                <a:sym typeface="+mn-ea"/>
              </a:rPr>
              <a:t> NN(Neural Network) will be given this processed image to use in the classification process.</a:t>
            </a: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13959</Words>
  <Application>WPS Presentation</Application>
  <PresentationFormat>Widescreen</PresentationFormat>
  <Paragraphs>460</Paragraphs>
  <Slides>50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Arial</vt:lpstr>
      <vt:lpstr>SimSun</vt:lpstr>
      <vt:lpstr>Wingdings</vt:lpstr>
      <vt:lpstr>Times New Roman</vt:lpstr>
      <vt:lpstr>Cambria</vt:lpstr>
      <vt:lpstr>Algerian</vt:lpstr>
      <vt:lpstr>Wingdings</vt:lpstr>
      <vt:lpstr>Corbel</vt:lpstr>
      <vt:lpstr>Microsoft YaHei</vt:lpstr>
      <vt:lpstr>Arial Unicode MS</vt:lpstr>
      <vt:lpstr>Calibri</vt:lpstr>
      <vt:lpstr>Depth</vt:lpstr>
      <vt:lpstr>           Welcome</vt:lpstr>
      <vt:lpstr>                      ANNAMACHARYA PG COLLEGE OF COMPUTER STUDIES                              NEW BOYANAPALLI RAJAMPET -516126 </vt:lpstr>
      <vt:lpstr>Contents:- </vt:lpstr>
      <vt:lpstr>Abstract:-</vt:lpstr>
      <vt:lpstr>               INTRODUCTION</vt:lpstr>
      <vt:lpstr>Introduction:</vt:lpstr>
      <vt:lpstr>PURPOSE</vt:lpstr>
      <vt:lpstr>SCOPE</vt:lpstr>
      <vt:lpstr>Existing System:- </vt:lpstr>
      <vt:lpstr>Disadvantages:- </vt:lpstr>
      <vt:lpstr>Proposed System:- </vt:lpstr>
      <vt:lpstr>Advantages:- </vt:lpstr>
      <vt:lpstr>Proposed System Architecture:- </vt:lpstr>
      <vt:lpstr>PRODUCT FUNCTIONS</vt:lpstr>
      <vt:lpstr>Upload WhatsApp Images Dataset:-</vt:lpstr>
      <vt:lpstr>PowerPoint 演示文稿</vt:lpstr>
      <vt:lpstr>Specifications</vt:lpstr>
      <vt:lpstr>CNN Algorithm</vt:lpstr>
      <vt:lpstr>Non-Functional Requirements</vt:lpstr>
      <vt:lpstr>SDLC</vt:lpstr>
      <vt:lpstr>                                   SYSTEM DESIGN</vt:lpstr>
      <vt:lpstr>ER - Diagram</vt:lpstr>
      <vt:lpstr>Table Name: User</vt:lpstr>
      <vt:lpstr>Table Name : System</vt:lpstr>
      <vt:lpstr>Table Name: Dataset</vt:lpstr>
      <vt:lpstr>Class Diagram for over all project</vt:lpstr>
      <vt:lpstr>Use Case Diagram for over all project</vt:lpstr>
      <vt:lpstr>Sequence Diagram for over all system</vt:lpstr>
      <vt:lpstr>Activity Diagram for over all system</vt:lpstr>
      <vt:lpstr>Collaboration Diagram</vt:lpstr>
      <vt:lpstr>                            				TESTING</vt:lpstr>
      <vt:lpstr>Testing</vt:lpstr>
      <vt:lpstr>Testing Methodologies</vt:lpstr>
      <vt:lpstr>PowerPoint 演示文稿</vt:lpstr>
      <vt:lpstr>PowerPoint 演示文稿</vt:lpstr>
      <vt:lpstr>                    IMPLEMENTATION</vt:lpstr>
      <vt:lpstr>Sample Screens</vt:lpstr>
      <vt:lpstr>Screen 2: In above screen selecting and uploading ‘Dataset’ entire folder and then click on ‘Select Folder’ button to load dataset and get below page</vt:lpstr>
      <vt:lpstr>Screen 3: In above screen we can see dataset loaded and then we can see types of categories loaded and now click on ‘Preprocess Dataset’ button to resize, normalize, shuffle and split dataset into train and test</vt:lpstr>
      <vt:lpstr>Screen 4: In above screen we can see application found total 611 images in the dataset and then process and then took 488 images for training and 123 images for testing a 80 and 20%. Now click on ‘Train CNN Algorithm’ button to train CNN and get below output</vt:lpstr>
      <vt:lpstr>Screen 5: In above screen with CNN we got 93% accuracy and we can see precision, recall and FSCORE metric. In confusion matrix graph x-axis represents Predicted Labels and y-axis represents True Labels and all blue colour boxes contains INCORRECT prediction count which are very few and different colour boxes contains CORRECT prediction count which are high in numbers so we got 93% accuracy. Now click on ‘CNN Training Graph’ button to get below page</vt:lpstr>
      <vt:lpstr>  Screen 6: In above CNN training graph x-axis represents training epoch and y-axis represents accuracy and loss values. Green colour line represents Training Accuracy and red colour line represents Training LOSS and in above graph we can see with each increasing epoch accuracy got increase and reached closer to 1 and loss got decreased and reached closer to 0  1. Now close above graph and then click on ‘Whatsapp Image Classification’ button to upload test image and get classification output </vt:lpstr>
      <vt:lpstr>Screen 7: In above screen selecting and uploading 4.jpeg file and then click on ‘Open’ button to get below output</vt:lpstr>
      <vt:lpstr>Screen 8: In above output image in red colour text or in image title you can see image classified as mark sheet. Similarly you can upload and test other images</vt:lpstr>
      <vt:lpstr>Screen 9: In above screen uploading another image and below is the output</vt:lpstr>
      <vt:lpstr>Screen 10: In above screen image classified as ‘hand written’</vt:lpstr>
      <vt:lpstr>                          CONCLUSION</vt:lpstr>
      <vt:lpstr>CONCLUSION</vt:lpstr>
      <vt:lpstr>				ANY QUERIES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Thota Bhavitha</dc:creator>
  <cp:lastModifiedBy>thota bhavitha</cp:lastModifiedBy>
  <cp:revision>32</cp:revision>
  <dcterms:created xsi:type="dcterms:W3CDTF">2023-06-21T08:30:00Z</dcterms:created>
  <dcterms:modified xsi:type="dcterms:W3CDTF">2023-07-25T09:37:48Z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9F179848C62B4720AAF2A2A22EA80D6F</vt:lpwstr>
  </property>
  <property fmtid="{D5CDD505-2E9C-101B-9397-08002B2CF9AE}" pid="3" name="KSOProductBuildVer">
    <vt:lpwstr>1033-12.2.0.13085</vt:lpwstr>
  </property>
</Properties>
</file>