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20" autoAdjust="0"/>
  </p:normalViewPr>
  <p:slideViewPr>
    <p:cSldViewPr>
      <p:cViewPr varScale="1">
        <p:scale>
          <a:sx n="48" d="100"/>
          <a:sy n="48" d="100"/>
        </p:scale>
        <p:origin x="53" y="8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 /><Relationship Id="rId1" Type="http://schemas.openxmlformats.org/officeDocument/2006/relationships/themeOverride" Target="../theme/themeOverrid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1"/>
  </c:pivotSource>
  <c:chart>
    <c:title>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69192.850000000006</c:v>
                </c:pt>
                <c:pt idx="6">
                  <c:v>54137.05</c:v>
                </c:pt>
                <c:pt idx="7">
                  <c:v>66017.179999999993</c:v>
                </c:pt>
                <c:pt idx="8">
                  <c:v>69913.39</c:v>
                </c:pt>
                <c:pt idx="9">
                  <c:v>37902.35</c:v>
                </c:pt>
                <c:pt idx="10">
                  <c:v>52748.63</c:v>
                </c:pt>
                <c:pt idx="11">
                  <c:v>57002.02</c:v>
                </c:pt>
                <c:pt idx="12">
                  <c:v>43329.22</c:v>
                </c:pt>
                <c:pt idx="13">
                  <c:v>42314.39</c:v>
                </c:pt>
                <c:pt idx="14">
                  <c:v>61214.26</c:v>
                </c:pt>
                <c:pt idx="15">
                  <c:v>39969.72</c:v>
                </c:pt>
                <c:pt idx="16">
                  <c:v>52246.29</c:v>
                </c:pt>
              </c:numCache>
            </c:numRef>
          </c:val>
          <c:extLst>
            <c:ext xmlns:c16="http://schemas.microsoft.com/office/drawing/2014/chart" uri="{C3380CC4-5D6E-409C-BE32-E72D297353CC}">
              <c16:uniqueId val="{00000000-8CB3-4A24-9E2A-7054ED4D8CDC}"/>
            </c:ext>
          </c:extLst>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numFmt formatCode="General" sourceLinked="0"/>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P.K.BHAVITHA</a:t>
            </a:r>
          </a:p>
          <a:p>
            <a:r>
              <a:rPr lang="en-US" sz="2400" dirty="0"/>
              <a:t>REGISTER NO: 312217179</a:t>
            </a:r>
          </a:p>
          <a:p>
            <a:r>
              <a:rPr lang="en-US" sz="2400" dirty="0"/>
              <a:t>DEPARTMENT: III B.COM(GENERAL)</a:t>
            </a:r>
          </a:p>
          <a:p>
            <a:r>
              <a:rPr lang="en-US" sz="2400" dirty="0"/>
              <a:t>COLLEGE</a:t>
            </a:r>
            <a:r>
              <a:rPr lang="en-IN" sz="2400" dirty="0"/>
              <a:t>: SHRI KRISHNASWAMY COLLEGE FOR WOMEN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04800" y="212725"/>
            <a:ext cx="3738879"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BD77344A-7798-BF0C-59C2-741C70EF1818}"/>
              </a:ext>
            </a:extLst>
          </p:cNvPr>
          <p:cNvSpPr txBox="1"/>
          <p:nvPr/>
        </p:nvSpPr>
        <p:spPr>
          <a:xfrm>
            <a:off x="457200" y="964854"/>
            <a:ext cx="10058400" cy="5909310"/>
          </a:xfrm>
          <a:prstGeom prst="rect">
            <a:avLst/>
          </a:prstGeom>
          <a:noFill/>
        </p:spPr>
        <p:txBody>
          <a:bodyPr wrap="square" rtlCol="0">
            <a:spAutoFit/>
          </a:bodyPr>
          <a:lstStyle/>
          <a:p>
            <a:pPr>
              <a:buFont typeface="+mj-lt"/>
              <a:buAutoNum type="arabicPeriod"/>
            </a:pPr>
            <a:r>
              <a:rPr lang="en-US" b="1" dirty="0"/>
              <a:t>Data Aggregation</a:t>
            </a:r>
            <a:r>
              <a:rPr lang="en-US" dirty="0"/>
              <a:t>: Collect and consolidate data on employee demographics, tenure, job roles, and turnover reasons.</a:t>
            </a:r>
          </a:p>
          <a:p>
            <a:pPr>
              <a:buFont typeface="+mj-lt"/>
              <a:buAutoNum type="arabicPeriod"/>
            </a:pPr>
            <a:r>
              <a:rPr lang="en-US" b="1" dirty="0"/>
              <a:t>Turnover by Department</a:t>
            </a:r>
            <a:r>
              <a:rPr lang="en-US" dirty="0"/>
              <a:t>: </a:t>
            </a:r>
            <a:r>
              <a:rPr lang="en-US" b="1" dirty="0"/>
              <a:t>Rows</a:t>
            </a:r>
            <a:r>
              <a:rPr lang="en-US" dirty="0"/>
              <a:t>: Department; </a:t>
            </a:r>
            <a:r>
              <a:rPr lang="en-US" b="1" dirty="0"/>
              <a:t>Values</a:t>
            </a:r>
            <a:r>
              <a:rPr lang="en-US" dirty="0"/>
              <a:t>: Count of Employee ID (filter by Termination Date). Identifies high-turnover departments.</a:t>
            </a:r>
          </a:p>
          <a:p>
            <a:pPr>
              <a:buFont typeface="+mj-lt"/>
              <a:buAutoNum type="arabicPeriod"/>
            </a:pPr>
            <a:r>
              <a:rPr lang="en-US" b="1" dirty="0"/>
              <a:t>Role Analysis</a:t>
            </a:r>
            <a:r>
              <a:rPr lang="en-US" dirty="0"/>
              <a:t>: </a:t>
            </a:r>
            <a:r>
              <a:rPr lang="en-US" b="1" dirty="0"/>
              <a:t>Rows</a:t>
            </a:r>
            <a:r>
              <a:rPr lang="en-US" dirty="0"/>
              <a:t>: Job Title; </a:t>
            </a:r>
            <a:r>
              <a:rPr lang="en-US" b="1" dirty="0"/>
              <a:t>Values</a:t>
            </a:r>
            <a:r>
              <a:rPr lang="en-US" dirty="0"/>
              <a:t>: Count of Employee ID (filter by Termination Date). Reveals turnover patterns by role.</a:t>
            </a:r>
          </a:p>
          <a:p>
            <a:pPr>
              <a:buFont typeface="+mj-lt"/>
              <a:buAutoNum type="arabicPeriod"/>
            </a:pPr>
            <a:r>
              <a:rPr lang="en-US" b="1" dirty="0"/>
              <a:t>Location Insights</a:t>
            </a:r>
            <a:r>
              <a:rPr lang="en-US" dirty="0"/>
              <a:t>: </a:t>
            </a:r>
            <a:r>
              <a:rPr lang="en-US" b="1" dirty="0"/>
              <a:t>Rows</a:t>
            </a:r>
            <a:r>
              <a:rPr lang="en-US" dirty="0"/>
              <a:t>: Location; </a:t>
            </a:r>
            <a:r>
              <a:rPr lang="en-US" b="1" dirty="0"/>
              <a:t>Values</a:t>
            </a:r>
            <a:r>
              <a:rPr lang="en-US" dirty="0"/>
              <a:t>: Count of Employee ID (filter by Termination Date). Highlights geographic turnover variations.</a:t>
            </a:r>
          </a:p>
          <a:p>
            <a:pPr>
              <a:buFont typeface="+mj-lt"/>
              <a:buAutoNum type="arabicPeriod"/>
            </a:pPr>
            <a:r>
              <a:rPr lang="en-US" b="1" dirty="0"/>
              <a:t>Performance Correlation</a:t>
            </a:r>
            <a:r>
              <a:rPr lang="en-US" dirty="0"/>
              <a:t>: </a:t>
            </a:r>
            <a:r>
              <a:rPr lang="en-US" b="1" dirty="0"/>
              <a:t>Rows</a:t>
            </a:r>
            <a:r>
              <a:rPr lang="en-US" dirty="0"/>
              <a:t>: Performance Rating; </a:t>
            </a:r>
            <a:r>
              <a:rPr lang="en-US" b="1" dirty="0"/>
              <a:t>Values</a:t>
            </a:r>
            <a:r>
              <a:rPr lang="en-US" dirty="0"/>
              <a:t>: Count of Employee ID (filter by Termination Date). Analyzes if performance impacts turnover.</a:t>
            </a:r>
          </a:p>
          <a:p>
            <a:pPr>
              <a:buFont typeface="+mj-lt"/>
              <a:buAutoNum type="arabicPeriod"/>
            </a:pPr>
            <a:r>
              <a:rPr lang="en-US" b="1" dirty="0"/>
              <a:t>Reason Analysis</a:t>
            </a:r>
            <a:r>
              <a:rPr lang="en-US" dirty="0"/>
              <a:t>: </a:t>
            </a:r>
            <a:r>
              <a:rPr lang="en-US" b="1" dirty="0"/>
              <a:t>Rows</a:t>
            </a:r>
            <a:r>
              <a:rPr lang="en-US" dirty="0"/>
              <a:t>: Reason for Leaving; </a:t>
            </a:r>
            <a:r>
              <a:rPr lang="en-US" b="1" dirty="0"/>
              <a:t>Values</a:t>
            </a:r>
            <a:r>
              <a:rPr lang="en-US" dirty="0"/>
              <a:t>: Count of Employee ID. Understands common causes of employee exits.</a:t>
            </a:r>
          </a:p>
          <a:p>
            <a:pPr>
              <a:buFont typeface="+mj-lt"/>
              <a:buAutoNum type="arabicPeriod"/>
            </a:pPr>
            <a:r>
              <a:rPr lang="en-US" b="1" dirty="0"/>
              <a:t>Temporal Trends</a:t>
            </a:r>
            <a:r>
              <a:rPr lang="en-US" dirty="0"/>
              <a:t>: </a:t>
            </a:r>
            <a:r>
              <a:rPr lang="en-US" b="1" dirty="0"/>
              <a:t>Rows</a:t>
            </a:r>
            <a:r>
              <a:rPr lang="en-US" dirty="0"/>
              <a:t>: Termination Date (group by Month/Year); </a:t>
            </a:r>
            <a:r>
              <a:rPr lang="en-US" b="1" dirty="0"/>
              <a:t>Values</a:t>
            </a:r>
            <a:r>
              <a:rPr lang="en-US" dirty="0"/>
              <a:t>: Count of Employee ID. Tracks turnover trends over time.</a:t>
            </a:r>
          </a:p>
          <a:p>
            <a:pPr>
              <a:buFont typeface="+mj-lt"/>
              <a:buAutoNum type="arabicPeriod"/>
            </a:pPr>
            <a:r>
              <a:rPr lang="en-US" b="1" dirty="0"/>
              <a:t>Retention Factors</a:t>
            </a:r>
            <a:r>
              <a:rPr lang="en-US" dirty="0"/>
              <a:t>: Combine multiple factors (e.g., department, performance) to model how different variables affect turnover.</a:t>
            </a:r>
          </a:p>
          <a:p>
            <a:pPr>
              <a:buFont typeface="+mj-lt"/>
              <a:buAutoNum type="arabicPeriod"/>
            </a:pPr>
            <a:r>
              <a:rPr lang="en-US" b="1" dirty="0"/>
              <a:t>Predictive Insights</a:t>
            </a:r>
            <a:r>
              <a:rPr lang="en-US" dirty="0"/>
              <a:t>: Use pivot table data to identify predictors of turnover and develop models to forecast future trends.</a:t>
            </a:r>
          </a:p>
          <a:p>
            <a:pPr>
              <a:buFont typeface="+mj-lt"/>
              <a:buAutoNum type="arabicPeriod"/>
            </a:pPr>
            <a:r>
              <a:rPr lang="en-US" b="1" dirty="0"/>
              <a:t>Strategic Planning</a:t>
            </a:r>
            <a:r>
              <a:rPr lang="en-US" dirty="0"/>
              <a:t>: Leverage insights from pivot tables to create targeted retention strategies and improve workforce stability.</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7199" y="381000"/>
            <a:ext cx="2963862"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5A5C503-DED2-55F0-403D-C5C0C7372C23}"/>
              </a:ext>
            </a:extLst>
          </p:cNvPr>
          <p:cNvSpPr txBox="1"/>
          <p:nvPr/>
        </p:nvSpPr>
        <p:spPr>
          <a:xfrm flipH="1">
            <a:off x="457199" y="1600200"/>
            <a:ext cx="11201400" cy="4708981"/>
          </a:xfrm>
          <a:prstGeom prst="rect">
            <a:avLst/>
          </a:prstGeom>
          <a:noFill/>
        </p:spPr>
        <p:txBody>
          <a:bodyPr wrap="square" rtlCol="0">
            <a:spAutoFit/>
          </a:bodyPr>
          <a:lstStyle/>
          <a:p>
            <a:pPr>
              <a:buFont typeface="+mj-lt"/>
              <a:buAutoNum type="arabicPeriod"/>
            </a:pPr>
            <a:r>
              <a:rPr lang="en-US" sz="2000" b="1" dirty="0"/>
              <a:t>Pivot Tables Setup</a:t>
            </a:r>
            <a:r>
              <a:rPr lang="en-US" sz="2000" dirty="0"/>
              <a:t>: Employee data includes variables like department, hire date, termination date, and reason for leaving.</a:t>
            </a:r>
          </a:p>
          <a:p>
            <a:pPr>
              <a:buFont typeface="+mj-lt"/>
              <a:buAutoNum type="arabicPeriod"/>
            </a:pPr>
            <a:r>
              <a:rPr lang="en-US" sz="2000" b="1" dirty="0"/>
              <a:t>Turnover Rate Calculation</a:t>
            </a:r>
            <a:r>
              <a:rPr lang="en-US" sz="2000" dirty="0"/>
              <a:t>: Use pivot tables to calculate turnover rates by dividing the number of terminations by the average number of employees.</a:t>
            </a:r>
          </a:p>
          <a:p>
            <a:pPr>
              <a:buFont typeface="+mj-lt"/>
              <a:buAutoNum type="arabicPeriod"/>
            </a:pPr>
            <a:r>
              <a:rPr lang="en-US" sz="2000" b="1" dirty="0"/>
              <a:t>Department Analysis</a:t>
            </a:r>
            <a:r>
              <a:rPr lang="en-US" sz="2000" dirty="0"/>
              <a:t>: Analyze turnover by department to identify areas with higher rates.</a:t>
            </a:r>
          </a:p>
          <a:p>
            <a:pPr>
              <a:buFont typeface="+mj-lt"/>
              <a:buAutoNum type="arabicPeriod"/>
            </a:pPr>
            <a:r>
              <a:rPr lang="en-US" sz="2000" b="1" dirty="0"/>
              <a:t>Time Period Comparison</a:t>
            </a:r>
            <a:r>
              <a:rPr lang="en-US" sz="2000" dirty="0"/>
              <a:t>: Compare turnover rates across different time periods (e.g., quarterly, yearly).</a:t>
            </a:r>
          </a:p>
          <a:p>
            <a:pPr>
              <a:buFont typeface="+mj-lt"/>
              <a:buAutoNum type="arabicPeriod"/>
            </a:pPr>
            <a:r>
              <a:rPr lang="en-US" sz="2000" b="1" dirty="0"/>
              <a:t>Reason for Leaving</a:t>
            </a:r>
            <a:r>
              <a:rPr lang="en-US" sz="2000" dirty="0"/>
              <a:t>: Use pivot tables to categorize and analyze the most common reasons for employee departures.</a:t>
            </a:r>
          </a:p>
          <a:p>
            <a:pPr>
              <a:buFont typeface="+mj-lt"/>
              <a:buAutoNum type="arabicPeriod"/>
            </a:pPr>
            <a:r>
              <a:rPr lang="en-US" sz="2000" b="1" dirty="0"/>
              <a:t>Employee Tenure</a:t>
            </a:r>
            <a:r>
              <a:rPr lang="en-US" sz="2000" dirty="0"/>
              <a:t>: Calculate average tenure before leaving by department or role.</a:t>
            </a:r>
          </a:p>
          <a:p>
            <a:pPr>
              <a:buFont typeface="+mj-lt"/>
              <a:buAutoNum type="arabicPeriod"/>
            </a:pPr>
            <a:r>
              <a:rPr lang="en-US" sz="2000" b="1" dirty="0"/>
              <a:t>Demographic Breakdown</a:t>
            </a:r>
            <a:r>
              <a:rPr lang="en-US" sz="2000" dirty="0"/>
              <a:t>: Analyze turnover by demographic factors like age, gender, or experience level.</a:t>
            </a:r>
          </a:p>
          <a:p>
            <a:pPr>
              <a:buFont typeface="+mj-lt"/>
              <a:buAutoNum type="arabicPeriod"/>
            </a:pPr>
            <a:r>
              <a:rPr lang="en-US" sz="2000" b="1" dirty="0"/>
              <a:t>Voluntary vs. Involuntary</a:t>
            </a:r>
            <a:r>
              <a:rPr lang="en-US" sz="2000" dirty="0"/>
              <a:t>: Separate voluntary from involuntary turnover for deeper insights.</a:t>
            </a:r>
          </a:p>
          <a:p>
            <a:pPr>
              <a:buFont typeface="+mj-lt"/>
              <a:buAutoNum type="arabicPeriod"/>
            </a:pPr>
            <a:r>
              <a:rPr lang="en-US" sz="2000" b="1" dirty="0"/>
              <a:t>Trends and Patterns</a:t>
            </a:r>
            <a:r>
              <a:rPr lang="en-US" sz="2000" dirty="0"/>
              <a:t>: Identify trends or patterns in turnover over time.</a:t>
            </a:r>
          </a:p>
          <a:p>
            <a:pPr>
              <a:buFont typeface="+mj-lt"/>
              <a:buAutoNum type="arabicPeriod"/>
            </a:pPr>
            <a:r>
              <a:rPr lang="en-US" sz="2000" b="1" dirty="0"/>
              <a:t>Actionable Insights</a:t>
            </a:r>
            <a:r>
              <a:rPr lang="en-US" sz="2000" dirty="0"/>
              <a:t>: Use insights from the pivot table analysis to recommend strategies for reducing turnover.</a:t>
            </a:r>
          </a:p>
          <a:p>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0" y="5334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DD9DD3-9CF0-F580-CB5C-681734F9E931}"/>
              </a:ext>
            </a:extLst>
          </p:cNvPr>
          <p:cNvSpPr txBox="1"/>
          <p:nvPr/>
        </p:nvSpPr>
        <p:spPr>
          <a:xfrm>
            <a:off x="457200" y="1536174"/>
            <a:ext cx="9296400" cy="3785652"/>
          </a:xfrm>
          <a:prstGeom prst="rect">
            <a:avLst/>
          </a:prstGeom>
          <a:noFill/>
        </p:spPr>
        <p:txBody>
          <a:bodyPr wrap="square" rtlCol="0">
            <a:spAutoFit/>
          </a:bodyPr>
          <a:lstStyle/>
          <a:p>
            <a:r>
              <a:rPr lang="en-US" sz="2400" dirty="0"/>
              <a:t>Using pivot tables for employee turnover analysis provides a powerful, data-driven approach to understanding and addressing workforce dynamics. By segmenting turnover data by department, time period, reason for leaving, and demographics, organizations can identify critical patterns and trends. This granular analysis enables targeted interventions to reduce turnover, such as enhancing employee engagement, refining recruitment strategies, or addressing specific departmental issues. Ultimately, pivot tables help transform raw data into actionable insights, supporting more informed decision-making and fostering a more stable and productive workforce.</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39400" y="4191000"/>
            <a:ext cx="1593851" cy="2428548"/>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58749" y="31063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8FFBE2AE-71F4-D69B-5C74-8BFCC8D70917}"/>
              </a:ext>
            </a:extLst>
          </p:cNvPr>
          <p:cNvSpPr txBox="1"/>
          <p:nvPr/>
        </p:nvSpPr>
        <p:spPr>
          <a:xfrm>
            <a:off x="5646821" y="2983831"/>
            <a:ext cx="914400" cy="914400"/>
          </a:xfrm>
          <a:prstGeom prst="rect">
            <a:avLst/>
          </a:prstGeom>
          <a:noFill/>
        </p:spPr>
        <p:txBody>
          <a:bodyPr wrap="square" rtlCol="0">
            <a:spAutoFit/>
          </a:bodyPr>
          <a:lstStyle/>
          <a:p>
            <a:endParaRPr lang="en-IN" dirty="0"/>
          </a:p>
        </p:txBody>
      </p:sp>
      <p:sp>
        <p:nvSpPr>
          <p:cNvPr id="17" name="Rectangle 4">
            <a:extLst>
              <a:ext uri="{FF2B5EF4-FFF2-40B4-BE49-F238E27FC236}">
                <a16:creationId xmlns:a16="http://schemas.microsoft.com/office/drawing/2014/main" id="{BB7E8326-E66A-2E43-F45A-248639A46510}"/>
              </a:ext>
            </a:extLst>
          </p:cNvPr>
          <p:cNvSpPr>
            <a:spLocks noChangeArrowheads="1"/>
          </p:cNvSpPr>
          <p:nvPr/>
        </p:nvSpPr>
        <p:spPr bwMode="auto">
          <a:xfrm>
            <a:off x="28074" y="1461669"/>
            <a:ext cx="100818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AE3F14BC-765E-F0CC-26FE-C338D5F1F275}"/>
              </a:ext>
            </a:extLst>
          </p:cNvPr>
          <p:cNvSpPr>
            <a:spLocks noChangeArrowheads="1"/>
          </p:cNvSpPr>
          <p:nvPr/>
        </p:nvSpPr>
        <p:spPr bwMode="auto">
          <a:xfrm>
            <a:off x="158749" y="3332750"/>
            <a:ext cx="109107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7">
            <a:extLst>
              <a:ext uri="{FF2B5EF4-FFF2-40B4-BE49-F238E27FC236}">
                <a16:creationId xmlns:a16="http://schemas.microsoft.com/office/drawing/2014/main" id="{A744A7C6-FCED-A94A-1AD4-DC21932BEF15}"/>
              </a:ext>
            </a:extLst>
          </p:cNvPr>
          <p:cNvSpPr>
            <a:spLocks noChangeArrowheads="1"/>
          </p:cNvSpPr>
          <p:nvPr/>
        </p:nvSpPr>
        <p:spPr bwMode="auto">
          <a:xfrm>
            <a:off x="191938" y="1082075"/>
            <a:ext cx="1026976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Analyze employee turnover rates to identify patterns and factors contributing to employee departures.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Prepare Data</a:t>
            </a:r>
            <a:r>
              <a:rPr kumimoji="0" lang="en-US" altLang="en-US" sz="1800" b="0" i="0" u="none" strike="noStrike" cap="none" normalizeH="0" baseline="0" dirty="0">
                <a:ln>
                  <a:noFill/>
                </a:ln>
                <a:solidFill>
                  <a:schemeClr val="tx1"/>
                </a:solidFill>
                <a:effectLst/>
                <a:latin typeface="Arial" panose="020B0604020202020204" pitchFamily="34" charset="0"/>
              </a:rPr>
              <a:t>: Ensure data includes Employee ID, Department, Job Title, Hire Date, Termination Date, Reason for Leaving, and other relevant fields.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Create Pivot Table</a:t>
            </a:r>
            <a:r>
              <a:rPr kumimoji="0" lang="en-US" altLang="en-US" sz="1800" b="0" i="0" u="none" strike="noStrike" cap="none" normalizeH="0" baseline="0" dirty="0">
                <a:ln>
                  <a:noFill/>
                </a:ln>
                <a:solidFill>
                  <a:schemeClr val="tx1"/>
                </a:solidFill>
                <a:effectLst/>
                <a:latin typeface="Arial" panose="020B0604020202020204" pitchFamily="34" charset="0"/>
              </a:rPr>
              <a:t>: Insert a pivot table with your dataset.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Turnover by Department</a:t>
            </a:r>
            <a:r>
              <a:rPr kumimoji="0" lang="en-US" altLang="en-US" sz="1800" b="0" i="0" u="none" strike="noStrike" cap="none" normalizeH="0" baseline="0" dirty="0">
                <a:ln>
                  <a:noFill/>
                </a:ln>
                <a:solidFill>
                  <a:schemeClr val="tx1"/>
                </a:solidFill>
                <a:effectLst/>
                <a:latin typeface="Arial" panose="020B0604020202020204" pitchFamily="34" charset="0"/>
              </a:rPr>
              <a:t>: Rows: Department; Values: Count of Employee ID (filter by Termination Date).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Turnover by Job Title</a:t>
            </a:r>
            <a:r>
              <a:rPr kumimoji="0" lang="en-US" altLang="en-US" sz="1800" b="0" i="0" u="none" strike="noStrike" cap="none" normalizeH="0" baseline="0" dirty="0">
                <a:ln>
                  <a:noFill/>
                </a:ln>
                <a:solidFill>
                  <a:schemeClr val="tx1"/>
                </a:solidFill>
                <a:effectLst/>
                <a:latin typeface="Arial" panose="020B0604020202020204" pitchFamily="34" charset="0"/>
              </a:rPr>
              <a:t>: Rows: Job Title; Values: Count of Employee ID (filter by Termination Date).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Turnover by Location</a:t>
            </a:r>
            <a:r>
              <a:rPr kumimoji="0" lang="en-US" altLang="en-US" sz="1800" b="0" i="0" u="none" strike="noStrike" cap="none" normalizeH="0" baseline="0" dirty="0">
                <a:ln>
                  <a:noFill/>
                </a:ln>
                <a:solidFill>
                  <a:schemeClr val="tx1"/>
                </a:solidFill>
                <a:effectLst/>
                <a:latin typeface="Arial" panose="020B0604020202020204" pitchFamily="34" charset="0"/>
              </a:rPr>
              <a:t>: Rows: Location; Values: Count of Employee ID (filter by Termination Date).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Turnover by Performance Ratings</a:t>
            </a:r>
            <a:r>
              <a:rPr kumimoji="0" lang="en-US" altLang="en-US" sz="1800" b="0" i="0" u="none" strike="noStrike" cap="none" normalizeH="0" baseline="0" dirty="0">
                <a:ln>
                  <a:noFill/>
                </a:ln>
                <a:solidFill>
                  <a:schemeClr val="tx1"/>
                </a:solidFill>
                <a:effectLst/>
                <a:latin typeface="Arial" panose="020B0604020202020204" pitchFamily="34" charset="0"/>
              </a:rPr>
              <a:t>: Rows: Performance Rating; Values: Count of Employee ID (filter by Termination Date).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Reasons for Leaving</a:t>
            </a:r>
            <a:r>
              <a:rPr kumimoji="0" lang="en-US" altLang="en-US" sz="1800" b="0" i="0" u="none" strike="noStrike" cap="none" normalizeH="0" baseline="0" dirty="0">
                <a:ln>
                  <a:noFill/>
                </a:ln>
                <a:solidFill>
                  <a:schemeClr val="tx1"/>
                </a:solidFill>
                <a:effectLst/>
                <a:latin typeface="Arial" panose="020B0604020202020204" pitchFamily="34" charset="0"/>
              </a:rPr>
              <a:t>: Rows: Reason for Leaving; Values: Count of Employee ID.</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Turnover Over Time</a:t>
            </a:r>
            <a:r>
              <a:rPr kumimoji="0" lang="en-US" altLang="en-US" sz="1800" b="0" i="0" u="none" strike="noStrike" cap="none" normalizeH="0" baseline="0" dirty="0">
                <a:ln>
                  <a:noFill/>
                </a:ln>
                <a:solidFill>
                  <a:schemeClr val="tx1"/>
                </a:solidFill>
                <a:effectLst/>
                <a:latin typeface="Arial" panose="020B0604020202020204" pitchFamily="34" charset="0"/>
              </a:rPr>
              <a:t>: Rows: Termination Date (group by Year/Month); Values: Count of Employee ID.</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chemeClr val="tx1"/>
                </a:solidFill>
                <a:effectLst/>
                <a:latin typeface="Arial" panose="020B0604020202020204" pitchFamily="34" charset="0"/>
              </a:rPr>
              <a:t>Analyze Results</a:t>
            </a:r>
            <a:r>
              <a:rPr kumimoji="0" lang="en-US" altLang="en-US" sz="1800" b="0" i="0" u="none" strike="noStrike" cap="none" normalizeH="0" baseline="0" dirty="0">
                <a:ln>
                  <a:noFill/>
                </a:ln>
                <a:solidFill>
                  <a:schemeClr val="tx1"/>
                </a:solidFill>
                <a:effectLst/>
                <a:latin typeface="Arial" panose="020B0604020202020204" pitchFamily="34" charset="0"/>
              </a:rPr>
              <a:t>: Identify departments, roles, or locations with high turnover rates and common reasons for leaving.</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chemeClr val="tx1"/>
                </a:solidFill>
                <a:effectLst/>
                <a:latin typeface="Arial" panose="020B0604020202020204" pitchFamily="34" charset="0"/>
              </a:rPr>
              <a:t>Take Action: </a:t>
            </a:r>
            <a:r>
              <a:rPr kumimoji="0" lang="en-US" altLang="en-US" sz="1800" i="0" u="none" strike="noStrike" cap="none" normalizeH="0" baseline="0" dirty="0">
                <a:ln>
                  <a:noFill/>
                </a:ln>
                <a:solidFill>
                  <a:schemeClr val="tx1"/>
                </a:solidFill>
                <a:effectLst/>
                <a:latin typeface="Arial" panose="020B0604020202020204" pitchFamily="34" charset="0"/>
              </a:rPr>
              <a:t>use insights to address issues and improve retention strategies</a:t>
            </a:r>
            <a:endParaRPr kumimoji="0" lang="en-US" altLang="en-US" sz="60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829800" y="3823149"/>
            <a:ext cx="2590800" cy="2809874"/>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3048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1">
            <a:extLst>
              <a:ext uri="{FF2B5EF4-FFF2-40B4-BE49-F238E27FC236}">
                <a16:creationId xmlns:a16="http://schemas.microsoft.com/office/drawing/2014/main" id="{34033202-5C02-669E-EFE0-4AD8006F7676}"/>
              </a:ext>
            </a:extLst>
          </p:cNvPr>
          <p:cNvSpPr>
            <a:spLocks noChangeArrowheads="1"/>
          </p:cNvSpPr>
          <p:nvPr/>
        </p:nvSpPr>
        <p:spPr bwMode="auto">
          <a:xfrm>
            <a:off x="381000" y="1145493"/>
            <a:ext cx="96774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Analyze employee turnover to identify trends and improvement areas using pivot tables.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rPr>
              <a:t>: Understand turnover patterns and key factors affecting employee retention.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Data Collection</a:t>
            </a:r>
            <a:r>
              <a:rPr kumimoji="0" lang="en-US" altLang="en-US" b="0" i="0" u="none" strike="noStrike" cap="none" normalizeH="0" baseline="0" dirty="0">
                <a:ln>
                  <a:noFill/>
                </a:ln>
                <a:solidFill>
                  <a:schemeClr val="tx1"/>
                </a:solidFill>
                <a:effectLst/>
                <a:latin typeface="Arial" panose="020B0604020202020204" pitchFamily="34" charset="0"/>
              </a:rPr>
              <a:t>: Gather data including Employee ID, Department, Job Title, Hire Date, Termination Date, and Reason for Leaving.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ial" panose="020B0604020202020204" pitchFamily="34" charset="0"/>
              </a:rPr>
              <a:t>Data Preparation</a:t>
            </a:r>
            <a:r>
              <a:rPr kumimoji="0" lang="en-US" altLang="en-US" b="0" i="0" u="none" strike="noStrike" cap="none" normalizeH="0" baseline="0" dirty="0">
                <a:ln>
                  <a:noFill/>
                </a:ln>
                <a:solidFill>
                  <a:schemeClr val="tx1"/>
                </a:solidFill>
                <a:effectLst/>
                <a:latin typeface="Arial" panose="020B0604020202020204" pitchFamily="34" charset="0"/>
              </a:rPr>
              <a:t>: Clean and organize data, ensuring accurate dates and standardized categories.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Arial" panose="020B0604020202020204" pitchFamily="34" charset="0"/>
              </a:rPr>
              <a:t>Pivot Table Creation</a:t>
            </a:r>
            <a:r>
              <a:rPr kumimoji="0" lang="en-US" altLang="en-US" b="0" i="0" u="none" strike="noStrike" cap="none" normalizeH="0" baseline="0" dirty="0">
                <a:ln>
                  <a:noFill/>
                </a:ln>
                <a:solidFill>
                  <a:schemeClr val="tx1"/>
                </a:solidFill>
                <a:effectLst/>
                <a:latin typeface="Arial" panose="020B0604020202020204" pitchFamily="34" charset="0"/>
              </a:rPr>
              <a:t>: Insert pivot tables to analyze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Arial" panose="020B0604020202020204" pitchFamily="34" charset="0"/>
              </a:rPr>
              <a:t>Department Analysis</a:t>
            </a:r>
            <a:r>
              <a:rPr kumimoji="0" lang="en-US" altLang="en-US" b="0" i="0" u="none" strike="noStrike" cap="none" normalizeH="0" baseline="0" dirty="0">
                <a:ln>
                  <a:noFill/>
                </a:ln>
                <a:solidFill>
                  <a:schemeClr val="tx1"/>
                </a:solidFill>
                <a:effectLst/>
                <a:latin typeface="Arial" panose="020B0604020202020204" pitchFamily="34" charset="0"/>
              </a:rPr>
              <a:t>: Rows: Department; Values: Count of Employee ID (filter by Termination Date).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solidFill>
                  <a:schemeClr val="tx1"/>
                </a:solidFill>
                <a:effectLst/>
                <a:latin typeface="Arial" panose="020B0604020202020204" pitchFamily="34" charset="0"/>
              </a:rPr>
              <a:t>Role Analysis</a:t>
            </a:r>
            <a:r>
              <a:rPr kumimoji="0" lang="en-US" altLang="en-US" b="0" i="0" u="none" strike="noStrike" cap="none" normalizeH="0" baseline="0" dirty="0">
                <a:ln>
                  <a:noFill/>
                </a:ln>
                <a:solidFill>
                  <a:schemeClr val="tx1"/>
                </a:solidFill>
                <a:effectLst/>
                <a:latin typeface="Arial" panose="020B0604020202020204" pitchFamily="34" charset="0"/>
              </a:rPr>
              <a:t>: Rows: Job Title; Values: Count of Employee ID (filter by Termination Date).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1" i="0" u="none" strike="noStrike" cap="none" normalizeH="0" baseline="0" dirty="0">
                <a:ln>
                  <a:noFill/>
                </a:ln>
                <a:solidFill>
                  <a:schemeClr val="tx1"/>
                </a:solidFill>
                <a:effectLst/>
                <a:latin typeface="Arial" panose="020B0604020202020204" pitchFamily="34" charset="0"/>
              </a:rPr>
              <a:t>Location Analysis</a:t>
            </a:r>
            <a:r>
              <a:rPr kumimoji="0" lang="en-US" altLang="en-US" b="0" i="0" u="none" strike="noStrike" cap="none" normalizeH="0" baseline="0" dirty="0">
                <a:ln>
                  <a:noFill/>
                </a:ln>
                <a:solidFill>
                  <a:schemeClr val="tx1"/>
                </a:solidFill>
                <a:effectLst/>
                <a:latin typeface="Arial" panose="020B0604020202020204" pitchFamily="34" charset="0"/>
              </a:rPr>
              <a:t>: Rows: Location; Values: Count of Employee ID (filter by Termination Date).</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b="1" i="0" u="none" strike="noStrike" cap="none" normalizeH="0" baseline="0" dirty="0">
                <a:ln>
                  <a:noFill/>
                </a:ln>
                <a:solidFill>
                  <a:schemeClr val="tx1"/>
                </a:solidFill>
                <a:effectLst/>
                <a:latin typeface="Arial" panose="020B0604020202020204" pitchFamily="34" charset="0"/>
              </a:rPr>
              <a:t>Performance Analysis</a:t>
            </a:r>
            <a:r>
              <a:rPr kumimoji="0" lang="en-US" altLang="en-US" b="0" i="0" u="none" strike="noStrike" cap="none" normalizeH="0" baseline="0" dirty="0">
                <a:ln>
                  <a:noFill/>
                </a:ln>
                <a:solidFill>
                  <a:schemeClr val="tx1"/>
                </a:solidFill>
                <a:effectLst/>
                <a:latin typeface="Arial" panose="020B0604020202020204" pitchFamily="34" charset="0"/>
              </a:rPr>
              <a:t>: Rows: Performance Rating; Values: Count of Employee ID (filter by Termination Date).</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b="1" i="0" u="none" strike="noStrike" cap="none" normalizeH="0" baseline="0" dirty="0">
                <a:ln>
                  <a:noFill/>
                </a:ln>
                <a:solidFill>
                  <a:schemeClr val="tx1"/>
                </a:solidFill>
                <a:effectLst/>
                <a:latin typeface="Arial" panose="020B0604020202020204" pitchFamily="34" charset="0"/>
              </a:rPr>
              <a:t>Trend Analysis</a:t>
            </a:r>
            <a:r>
              <a:rPr kumimoji="0" lang="en-US" altLang="en-US" b="0" i="0" u="none" strike="noStrike" cap="none" normalizeH="0" baseline="0" dirty="0">
                <a:ln>
                  <a:noFill/>
                </a:ln>
                <a:solidFill>
                  <a:schemeClr val="tx1"/>
                </a:solidFill>
                <a:effectLst/>
                <a:latin typeface="Arial" panose="020B0604020202020204" pitchFamily="34" charset="0"/>
              </a:rPr>
              <a:t>: Rows: Termination Date (group by Year/Month); Values: Count of Employee ID.</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b="1" i="0" u="none" strike="noStrike" cap="none" normalizeH="0" baseline="0" dirty="0">
                <a:ln>
                  <a:noFill/>
                </a:ln>
                <a:solidFill>
                  <a:schemeClr val="tx1"/>
                </a:solidFill>
                <a:effectLst/>
                <a:latin typeface="Arial" panose="020B0604020202020204" pitchFamily="34" charset="0"/>
              </a:rPr>
              <a:t>Insights and Action</a:t>
            </a:r>
            <a:r>
              <a:rPr kumimoji="0" lang="en-US" altLang="en-US" b="0" i="0" u="none" strike="noStrike" cap="none" normalizeH="0" baseline="0" dirty="0">
                <a:ln>
                  <a:noFill/>
                </a:ln>
                <a:solidFill>
                  <a:schemeClr val="tx1"/>
                </a:solidFill>
                <a:effectLst/>
                <a:latin typeface="Arial" panose="020B0604020202020204" pitchFamily="34" charset="0"/>
              </a:rPr>
              <a:t>: Identify high-turnover areas and reasons; develop strategies to enhance retention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04800" y="381001"/>
            <a:ext cx="5409247"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a:extLst>
              <a:ext uri="{FF2B5EF4-FFF2-40B4-BE49-F238E27FC236}">
                <a16:creationId xmlns:a16="http://schemas.microsoft.com/office/drawing/2014/main" id="{3F1D3853-87B7-0AD3-D8C4-2EA809B8C149}"/>
              </a:ext>
            </a:extLst>
          </p:cNvPr>
          <p:cNvSpPr>
            <a:spLocks noChangeArrowheads="1"/>
          </p:cNvSpPr>
          <p:nvPr/>
        </p:nvSpPr>
        <p:spPr bwMode="auto">
          <a:xfrm rot="10800000" flipV="1">
            <a:off x="304799" y="577855"/>
            <a:ext cx="11658600"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Utilize insights to address turnover issues and improve retention strategies.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Recruitment Teams</a:t>
            </a:r>
            <a:r>
              <a:rPr kumimoji="0" lang="en-US" altLang="en-US" sz="2000" b="0" i="0" u="none" strike="noStrike" cap="none" normalizeH="0" baseline="0" dirty="0">
                <a:ln>
                  <a:noFill/>
                </a:ln>
                <a:solidFill>
                  <a:schemeClr val="tx1"/>
                </a:solidFill>
                <a:effectLst/>
                <a:latin typeface="Arial" panose="020B0604020202020204" pitchFamily="34" charset="0"/>
              </a:rPr>
              <a:t>: Analyze data to refine hiring practices and reduce future turnover.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Department Heads</a:t>
            </a:r>
            <a:r>
              <a:rPr kumimoji="0" lang="en-US" altLang="en-US" sz="2000" b="0" i="0" u="none" strike="noStrike" cap="none" normalizeH="0" baseline="0" dirty="0">
                <a:ln>
                  <a:noFill/>
                </a:ln>
                <a:solidFill>
                  <a:schemeClr val="tx1"/>
                </a:solidFill>
                <a:effectLst/>
                <a:latin typeface="Arial" panose="020B0604020202020204" pitchFamily="34" charset="0"/>
              </a:rPr>
              <a:t>: Assess turnover trends within their departments to enhance team stability.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Senior Leadership</a:t>
            </a:r>
            <a:r>
              <a:rPr kumimoji="0" lang="en-US" altLang="en-US" sz="2000" b="0" i="0" u="none" strike="noStrike" cap="none" normalizeH="0" baseline="0" dirty="0">
                <a:ln>
                  <a:noFill/>
                </a:ln>
                <a:solidFill>
                  <a:schemeClr val="tx1"/>
                </a:solidFill>
                <a:effectLst/>
                <a:latin typeface="Arial" panose="020B0604020202020204" pitchFamily="34" charset="0"/>
              </a:rPr>
              <a:t>: Gain a high-level view of turnover trends to make strategic organizational decisions.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Compensation Analysts</a:t>
            </a:r>
            <a:r>
              <a:rPr kumimoji="0" lang="en-US" altLang="en-US" sz="2000" b="0" i="0" u="none" strike="noStrike" cap="none" normalizeH="0" baseline="0" dirty="0">
                <a:ln>
                  <a:noFill/>
                </a:ln>
                <a:solidFill>
                  <a:schemeClr val="tx1"/>
                </a:solidFill>
                <a:effectLst/>
                <a:latin typeface="Arial" panose="020B0604020202020204" pitchFamily="34" charset="0"/>
              </a:rPr>
              <a:t>: Identify patterns related to compensation and benefits to adjust packages accordingly.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Training and Development Teams</a:t>
            </a:r>
            <a:r>
              <a:rPr kumimoji="0" lang="en-US" altLang="en-US" sz="2000" b="0" i="0" u="none" strike="noStrike" cap="none" normalizeH="0" baseline="0" dirty="0">
                <a:ln>
                  <a:noFill/>
                </a:ln>
                <a:solidFill>
                  <a:schemeClr val="tx1"/>
                </a:solidFill>
                <a:effectLst/>
                <a:latin typeface="Arial" panose="020B0604020202020204" pitchFamily="34" charset="0"/>
              </a:rPr>
              <a:t>: Pinpoint areas needing additional training or support based on turnover data.</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Arial" panose="020B0604020202020204" pitchFamily="34" charset="0"/>
              </a:rPr>
              <a:t>Employee Relations Specialists</a:t>
            </a:r>
            <a:r>
              <a:rPr kumimoji="0" lang="en-US" altLang="en-US" sz="2000" b="0" i="0" u="none" strike="noStrike" cap="none" normalizeH="0" baseline="0" dirty="0">
                <a:ln>
                  <a:noFill/>
                </a:ln>
                <a:solidFill>
                  <a:schemeClr val="tx1"/>
                </a:solidFill>
                <a:effectLst/>
                <a:latin typeface="Arial" panose="020B0604020202020204" pitchFamily="34" charset="0"/>
              </a:rPr>
              <a:t>: Investigate turnover reasons to improve workplace culture and resolve conflicts.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1" i="0" u="none" strike="noStrike" cap="none" normalizeH="0" baseline="0" dirty="0">
                <a:ln>
                  <a:noFill/>
                </a:ln>
                <a:solidFill>
                  <a:schemeClr val="tx1"/>
                </a:solidFill>
                <a:effectLst/>
                <a:latin typeface="Arial" panose="020B0604020202020204" pitchFamily="34" charset="0"/>
              </a:rPr>
              <a:t>Finance Departments</a:t>
            </a:r>
            <a:r>
              <a:rPr kumimoji="0" lang="en-US" altLang="en-US" sz="2000" b="0" i="0" u="none" strike="noStrike" cap="none" normalizeH="0" baseline="0" dirty="0">
                <a:ln>
                  <a:noFill/>
                </a:ln>
                <a:solidFill>
                  <a:schemeClr val="tx1"/>
                </a:solidFill>
                <a:effectLst/>
                <a:latin typeface="Arial" panose="020B0604020202020204" pitchFamily="34" charset="0"/>
              </a:rPr>
              <a:t>: Understand the financial impact of turnover and plan for budget adjustments.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000" b="1" i="0" u="none" strike="noStrike" cap="none" normalizeH="0" baseline="0" dirty="0">
                <a:ln>
                  <a:noFill/>
                </a:ln>
                <a:solidFill>
                  <a:schemeClr val="tx1"/>
                </a:solidFill>
                <a:effectLst/>
                <a:latin typeface="Arial" panose="020B0604020202020204" pitchFamily="34" charset="0"/>
              </a:rPr>
              <a:t>Operations Managers</a:t>
            </a:r>
            <a:r>
              <a:rPr kumimoji="0" lang="en-US" altLang="en-US" sz="2000" b="0" i="0" u="none" strike="noStrike" cap="none" normalizeH="0" baseline="0" dirty="0">
                <a:ln>
                  <a:noFill/>
                </a:ln>
                <a:solidFill>
                  <a:schemeClr val="tx1"/>
                </a:solidFill>
                <a:effectLst/>
                <a:latin typeface="Arial" panose="020B0604020202020204" pitchFamily="34" charset="0"/>
              </a:rPr>
              <a:t>: Evaluate how turnover affects operational efficiency and workforce planning.</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2000" b="1" i="0" u="none" strike="noStrike" cap="none" normalizeH="0" baseline="0" dirty="0">
                <a:ln>
                  <a:noFill/>
                </a:ln>
                <a:solidFill>
                  <a:schemeClr val="tx1"/>
                </a:solidFill>
                <a:effectLst/>
                <a:latin typeface="Arial" panose="020B0604020202020204" pitchFamily="34" charset="0"/>
              </a:rPr>
              <a:t>Organizational Development Experts</a:t>
            </a:r>
            <a:r>
              <a:rPr kumimoji="0" lang="en-US" altLang="en-US" sz="2000" b="0" i="0" u="none" strike="noStrike" cap="none" normalizeH="0" baseline="0" dirty="0">
                <a:ln>
                  <a:noFill/>
                </a:ln>
                <a:solidFill>
                  <a:schemeClr val="tx1"/>
                </a:solidFill>
                <a:effectLst/>
                <a:latin typeface="Arial" panose="020B0604020202020204" pitchFamily="34" charset="0"/>
              </a:rPr>
              <a:t>: Use data to drive initiatives aimed at increasing employee engagement and satisfaction.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94839"/>
            <a:ext cx="1295400" cy="1795961"/>
          </a:xfrm>
          <a:prstGeom prst="rect">
            <a:avLst/>
          </a:prstGeom>
        </p:spPr>
      </p:pic>
      <p:sp>
        <p:nvSpPr>
          <p:cNvPr id="6" name="object 6"/>
          <p:cNvSpPr txBox="1">
            <a:spLocks noGrp="1"/>
          </p:cNvSpPr>
          <p:nvPr>
            <p:ph type="title"/>
          </p:nvPr>
        </p:nvSpPr>
        <p:spPr>
          <a:xfrm>
            <a:off x="228600" y="219529"/>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1">
            <a:extLst>
              <a:ext uri="{FF2B5EF4-FFF2-40B4-BE49-F238E27FC236}">
                <a16:creationId xmlns:a16="http://schemas.microsoft.com/office/drawing/2014/main" id="{511B77FC-803A-7891-3C9A-0727E8D06965}"/>
              </a:ext>
            </a:extLst>
          </p:cNvPr>
          <p:cNvSpPr>
            <a:spLocks noChangeArrowheads="1"/>
          </p:cNvSpPr>
          <p:nvPr/>
        </p:nvSpPr>
        <p:spPr bwMode="auto">
          <a:xfrm>
            <a:off x="1600200" y="1112163"/>
            <a:ext cx="89916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Comprehensive Analysis</a:t>
            </a:r>
            <a:r>
              <a:rPr kumimoji="0" lang="en-US" altLang="en-US" sz="1800" b="0" i="0" u="none" strike="noStrike" cap="none" normalizeH="0" baseline="0" dirty="0">
                <a:ln>
                  <a:noFill/>
                </a:ln>
                <a:solidFill>
                  <a:schemeClr val="tx1"/>
                </a:solidFill>
                <a:effectLst/>
                <a:latin typeface="Arial" panose="020B0604020202020204" pitchFamily="34" charset="0"/>
              </a:rPr>
              <a:t>: Provides detailed insights into turnover rates across departments, roles, and locations.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Decisions</a:t>
            </a:r>
            <a:r>
              <a:rPr kumimoji="0" lang="en-US" altLang="en-US" sz="1800" b="0" i="0" u="none" strike="noStrike" cap="none" normalizeH="0" baseline="0" dirty="0">
                <a:ln>
                  <a:noFill/>
                </a:ln>
                <a:solidFill>
                  <a:schemeClr val="tx1"/>
                </a:solidFill>
                <a:effectLst/>
                <a:latin typeface="Arial" panose="020B0604020202020204" pitchFamily="34" charset="0"/>
              </a:rPr>
              <a:t>: Empowers HR and management with actionable data to refine retention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Trend Identification</a:t>
            </a:r>
            <a:r>
              <a:rPr kumimoji="0" lang="en-US" altLang="en-US" sz="1800" b="0" i="0" u="none" strike="noStrike" cap="none" normalizeH="0" baseline="0" dirty="0">
                <a:ln>
                  <a:noFill/>
                </a:ln>
                <a:solidFill>
                  <a:schemeClr val="tx1"/>
                </a:solidFill>
                <a:effectLst/>
                <a:latin typeface="Arial" panose="020B0604020202020204" pitchFamily="34" charset="0"/>
              </a:rPr>
              <a:t>: Highlights patterns and trends over time, aiding in forecasting and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Targeted Interventions</a:t>
            </a:r>
            <a:r>
              <a:rPr kumimoji="0" lang="en-US" altLang="en-US" sz="1800" b="0" i="0" u="none" strike="noStrike" cap="none" normalizeH="0" baseline="0" dirty="0">
                <a:ln>
                  <a:noFill/>
                </a:ln>
                <a:solidFill>
                  <a:schemeClr val="tx1"/>
                </a:solidFill>
                <a:effectLst/>
                <a:latin typeface="Arial" panose="020B0604020202020204" pitchFamily="34" charset="0"/>
              </a:rPr>
              <a:t>: Pinpoints specific areas with high turnover, allowing for focused corrective 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 Efficiency</a:t>
            </a:r>
            <a:r>
              <a:rPr kumimoji="0" lang="en-US" altLang="en-US" sz="1800" b="0" i="0" u="none" strike="noStrike" cap="none" normalizeH="0" baseline="0" dirty="0">
                <a:ln>
                  <a:noFill/>
                </a:ln>
                <a:solidFill>
                  <a:schemeClr val="tx1"/>
                </a:solidFill>
                <a:effectLst/>
                <a:latin typeface="Arial" panose="020B0604020202020204" pitchFamily="34" charset="0"/>
              </a:rPr>
              <a:t>: Reduces costs related to recruitment and training by addressing turnover proactively.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Reporting</a:t>
            </a:r>
            <a:r>
              <a:rPr kumimoji="0" lang="en-US" altLang="en-US" sz="1800" b="0" i="0" u="none" strike="noStrike" cap="none" normalizeH="0" baseline="0" dirty="0">
                <a:ln>
                  <a:noFill/>
                </a:ln>
                <a:solidFill>
                  <a:schemeClr val="tx1"/>
                </a:solidFill>
                <a:effectLst/>
                <a:latin typeface="Arial" panose="020B0604020202020204" pitchFamily="34" charset="0"/>
              </a:rPr>
              <a:t>: Generates clear, actionable reports for senior leaders to inform strategic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Resource Allocation</a:t>
            </a:r>
            <a:r>
              <a:rPr kumimoji="0" lang="en-US" altLang="en-US" sz="1800" b="0" i="0" u="none" strike="noStrike" cap="none" normalizeH="0" baseline="0" dirty="0">
                <a:ln>
                  <a:noFill/>
                </a:ln>
                <a:solidFill>
                  <a:schemeClr val="tx1"/>
                </a:solidFill>
                <a:effectLst/>
                <a:latin typeface="Arial" panose="020B0604020202020204" pitchFamily="34" charset="0"/>
              </a:rPr>
              <a:t>: Optimizes resource use by understanding turnover impacts on various departments.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Proactive Management</a:t>
            </a:r>
            <a:r>
              <a:rPr kumimoji="0" lang="en-US" altLang="en-US" sz="1800" b="0" i="0" u="none" strike="noStrike" cap="none" normalizeH="0" baseline="0" dirty="0">
                <a:ln>
                  <a:noFill/>
                </a:ln>
                <a:solidFill>
                  <a:schemeClr val="tx1"/>
                </a:solidFill>
                <a:effectLst/>
                <a:latin typeface="Arial" panose="020B0604020202020204" pitchFamily="34" charset="0"/>
              </a:rPr>
              <a:t>: Identifies potential issues early, enabling timely intervention.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Retention</a:t>
            </a:r>
            <a:r>
              <a:rPr kumimoji="0" lang="en-US" altLang="en-US" sz="1800" b="0" i="0" u="none" strike="noStrike" cap="none" normalizeH="0" baseline="0" dirty="0">
                <a:ln>
                  <a:noFill/>
                </a:ln>
                <a:solidFill>
                  <a:schemeClr val="tx1"/>
                </a:solidFill>
                <a:effectLst/>
                <a:latin typeface="Arial" panose="020B0604020202020204" pitchFamily="34" charset="0"/>
              </a:rPr>
              <a:t>: Develops tailored strategies to enhance employee satisfaction and reduce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Strategic Planning</a:t>
            </a:r>
            <a:r>
              <a:rPr kumimoji="0" lang="en-US" altLang="en-US" sz="1800" b="0" i="0" u="none" strike="noStrike" cap="none" normalizeH="0" baseline="0" dirty="0">
                <a:ln>
                  <a:noFill/>
                </a:ln>
                <a:solidFill>
                  <a:schemeClr val="tx1"/>
                </a:solidFill>
                <a:effectLst/>
                <a:latin typeface="Arial" panose="020B0604020202020204" pitchFamily="34" charset="0"/>
              </a:rPr>
              <a:t>: Supports long-term planning with data-driven insights into workforce dynamics.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67B9ACF-E4E1-2B3E-2624-24D2CA551EDB}"/>
              </a:ext>
            </a:extLst>
          </p:cNvPr>
          <p:cNvSpPr txBox="1"/>
          <p:nvPr/>
        </p:nvSpPr>
        <p:spPr>
          <a:xfrm>
            <a:off x="3052011" y="3256365"/>
            <a:ext cx="6104020" cy="646331"/>
          </a:xfrm>
          <a:prstGeom prst="rect">
            <a:avLst/>
          </a:prstGeom>
          <a:noFill/>
        </p:spPr>
        <p:txBody>
          <a:bodyPr wrap="square">
            <a:spAutoFit/>
          </a:bodyPr>
          <a:lstStyle/>
          <a:p>
            <a:endParaRPr lang="en-IN" dirty="0"/>
          </a:p>
          <a:p>
            <a:endParaRPr lang="en-IN" dirty="0"/>
          </a:p>
        </p:txBody>
      </p:sp>
      <p:graphicFrame>
        <p:nvGraphicFramePr>
          <p:cNvPr id="8" name="Chart 7">
            <a:extLst>
              <a:ext uri="{FF2B5EF4-FFF2-40B4-BE49-F238E27FC236}">
                <a16:creationId xmlns:a16="http://schemas.microsoft.com/office/drawing/2014/main" id="{3B9D18CC-9622-9463-7F5A-916520E47868}"/>
              </a:ext>
            </a:extLst>
          </p:cNvPr>
          <p:cNvGraphicFramePr>
            <a:graphicFrameLocks/>
          </p:cNvGraphicFramePr>
          <p:nvPr>
            <p:extLst>
              <p:ext uri="{D42A27DB-BD31-4B8C-83A1-F6EECF244321}">
                <p14:modId xmlns:p14="http://schemas.microsoft.com/office/powerpoint/2010/main" val="2362976992"/>
              </p:ext>
            </p:extLst>
          </p:nvPr>
        </p:nvGraphicFramePr>
        <p:xfrm>
          <a:off x="2057400" y="1509712"/>
          <a:ext cx="6477000" cy="4510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5257800"/>
            <a:ext cx="914400" cy="1543048"/>
          </a:xfrm>
          <a:prstGeom prst="rect">
            <a:avLst/>
          </a:prstGeom>
        </p:spPr>
      </p:pic>
      <p:sp>
        <p:nvSpPr>
          <p:cNvPr id="7" name="object 7"/>
          <p:cNvSpPr txBox="1">
            <a:spLocks noGrp="1"/>
          </p:cNvSpPr>
          <p:nvPr>
            <p:ph type="title"/>
          </p:nvPr>
        </p:nvSpPr>
        <p:spPr>
          <a:xfrm>
            <a:off x="228601" y="228600"/>
            <a:ext cx="89916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
            <a:extLst>
              <a:ext uri="{FF2B5EF4-FFF2-40B4-BE49-F238E27FC236}">
                <a16:creationId xmlns:a16="http://schemas.microsoft.com/office/drawing/2014/main" id="{A319B94A-CF6A-7984-040E-48AC985A49D8}"/>
              </a:ext>
            </a:extLst>
          </p:cNvPr>
          <p:cNvSpPr>
            <a:spLocks noChangeArrowheads="1"/>
          </p:cNvSpPr>
          <p:nvPr/>
        </p:nvSpPr>
        <p:spPr bwMode="auto">
          <a:xfrm>
            <a:off x="914401" y="899296"/>
            <a:ext cx="10591418" cy="5628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Instant Insights</a:t>
            </a:r>
            <a:r>
              <a:rPr kumimoji="0" lang="en-US" altLang="en-US" sz="1800" b="0" i="0" u="none" strike="noStrike" cap="none" normalizeH="0" baseline="0" dirty="0">
                <a:ln>
                  <a:noFill/>
                </a:ln>
                <a:solidFill>
                  <a:schemeClr val="tx1"/>
                </a:solidFill>
                <a:effectLst/>
                <a:latin typeface="Arial" panose="020B0604020202020204" pitchFamily="34" charset="0"/>
              </a:rPr>
              <a:t>: Seamlessly uncover hidden turnover trends and patterns in real-time with interactive pivot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Reporting</a:t>
            </a:r>
            <a:r>
              <a:rPr kumimoji="0" lang="en-US" altLang="en-US" sz="1800" b="0" i="0" u="none" strike="noStrike" cap="none" normalizeH="0" baseline="0" dirty="0">
                <a:ln>
                  <a:noFill/>
                </a:ln>
                <a:solidFill>
                  <a:schemeClr val="tx1"/>
                </a:solidFill>
                <a:effectLst/>
                <a:latin typeface="Arial" panose="020B0604020202020204" pitchFamily="34" charset="0"/>
              </a:rPr>
              <a:t>: Effortlessly customize and drill down into data to reveal specific issues by department, role, or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Trend Visualization</a:t>
            </a:r>
            <a:r>
              <a:rPr kumimoji="0" lang="en-US" altLang="en-US" sz="1800" b="0" i="0" u="none" strike="noStrike" cap="none" normalizeH="0" baseline="0" dirty="0">
                <a:ln>
                  <a:noFill/>
                </a:ln>
                <a:solidFill>
                  <a:schemeClr val="tx1"/>
                </a:solidFill>
                <a:effectLst/>
                <a:latin typeface="Arial" panose="020B0604020202020204" pitchFamily="34" charset="0"/>
              </a:rPr>
              <a:t>: Visualize turnover trends over time, helping to anticipate and address future turnover spikes before they occur.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Actionable Data</a:t>
            </a:r>
            <a:r>
              <a:rPr kumimoji="0" lang="en-US" altLang="en-US" sz="1800" b="0" i="0" u="none" strike="noStrike" cap="none" normalizeH="0" baseline="0" dirty="0">
                <a:ln>
                  <a:noFill/>
                </a:ln>
                <a:solidFill>
                  <a:schemeClr val="tx1"/>
                </a:solidFill>
                <a:effectLst/>
                <a:latin typeface="Arial" panose="020B0604020202020204" pitchFamily="34" charset="0"/>
              </a:rPr>
              <a:t>: Quickly identify critical factors affecting retention, such as high turnover roles or departments, allowing for immediate strategic 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Strategic Focus</a:t>
            </a:r>
            <a:r>
              <a:rPr kumimoji="0" lang="en-US" altLang="en-US" sz="1800" b="0" i="0" u="none" strike="noStrike" cap="none" normalizeH="0" baseline="0" dirty="0">
                <a:ln>
                  <a:noFill/>
                </a:ln>
                <a:solidFill>
                  <a:schemeClr val="tx1"/>
                </a:solidFill>
                <a:effectLst/>
                <a:latin typeface="Arial" panose="020B0604020202020204" pitchFamily="34" charset="0"/>
              </a:rPr>
              <a:t>: Shift from reactive to proactive management by pinpointing exact problem areas and implementing targeted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 Reduction</a:t>
            </a:r>
            <a:r>
              <a:rPr kumimoji="0" lang="en-US" altLang="en-US" sz="1800" b="0" i="0" u="none" strike="noStrike" cap="none" normalizeH="0" baseline="0" dirty="0">
                <a:ln>
                  <a:noFill/>
                </a:ln>
                <a:solidFill>
                  <a:schemeClr val="tx1"/>
                </a:solidFill>
                <a:effectLst/>
                <a:latin typeface="Arial" panose="020B0604020202020204" pitchFamily="34" charset="0"/>
              </a:rPr>
              <a:t>: Discover and address turnover hotspots, significantly lowering recruitment and training costs through precise interventions.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Decision-Making</a:t>
            </a:r>
            <a:r>
              <a:rPr kumimoji="0" lang="en-US" altLang="en-US" sz="1800" b="0" i="0" u="none" strike="noStrike" cap="none" normalizeH="0" baseline="0" dirty="0">
                <a:ln>
                  <a:noFill/>
                </a:ln>
                <a:solidFill>
                  <a:schemeClr val="tx1"/>
                </a:solidFill>
                <a:effectLst/>
                <a:latin typeface="Arial" panose="020B0604020202020204" pitchFamily="34" charset="0"/>
              </a:rPr>
              <a:t>: Equip leaders with comprehensive, easy-to-understand reports that drive smarter, data-driven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Employee Experience</a:t>
            </a:r>
            <a:r>
              <a:rPr kumimoji="0" lang="en-US" altLang="en-US" sz="1800" b="0" i="0" u="none" strike="noStrike" cap="none" normalizeH="0" baseline="0" dirty="0">
                <a:ln>
                  <a:noFill/>
                </a:ln>
                <a:solidFill>
                  <a:schemeClr val="tx1"/>
                </a:solidFill>
                <a:effectLst/>
                <a:latin typeface="Arial" panose="020B0604020202020204" pitchFamily="34" charset="0"/>
              </a:rPr>
              <a:t>: Tailor retention strategies based on detailed insights into employee departure reasons, enhancing overall job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Resource Optimization</a:t>
            </a:r>
            <a:r>
              <a:rPr kumimoji="0" lang="en-US" altLang="en-US" sz="1800" b="0" i="0" u="none" strike="noStrike" cap="none" normalizeH="0" baseline="0" dirty="0">
                <a:ln>
                  <a:noFill/>
                </a:ln>
                <a:solidFill>
                  <a:schemeClr val="tx1"/>
                </a:solidFill>
                <a:effectLst/>
                <a:latin typeface="Arial" panose="020B0604020202020204" pitchFamily="34" charset="0"/>
              </a:rPr>
              <a:t>: Maximize operational efficiency by aligning resources and support where turnover impacts are greatest.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Competitive Edge</a:t>
            </a:r>
            <a:r>
              <a:rPr kumimoji="0" lang="en-US" altLang="en-US" sz="1800" b="0" i="0" u="none" strike="noStrike" cap="none" normalizeH="0" baseline="0" dirty="0">
                <a:ln>
                  <a:noFill/>
                </a:ln>
                <a:solidFill>
                  <a:schemeClr val="tx1"/>
                </a:solidFill>
                <a:effectLst/>
                <a:latin typeface="Arial" panose="020B0604020202020204" pitchFamily="34" charset="0"/>
              </a:rPr>
              <a:t>: Leverage data insights to build a more stable and satisfied workforce, giving your organization a significant competitive advantage in talent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398</TotalTime>
  <Words>1508</Words>
  <Application>Microsoft Office PowerPoint</Application>
  <PresentationFormat>Widescreen</PresentationFormat>
  <Paragraphs>113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Bhavitha P.K</cp:lastModifiedBy>
  <cp:revision>16</cp:revision>
  <dcterms:created xsi:type="dcterms:W3CDTF">2024-03-29T15:07:22Z</dcterms:created>
  <dcterms:modified xsi:type="dcterms:W3CDTF">2024-09-05T16:11:20Z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