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8" r:id="rId1"/>
  </p:sldMasterIdLst>
  <p:notesMasterIdLst>
    <p:notesMasterId r:id="rId19"/>
  </p:notes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</p:sldIdLst>
  <p:sldSz cx="9144000" cy="5143500" type="screen16x9"/>
  <p:notesSz cx="6858000" cy="9144000"/>
  <p:embeddedFontLst>
    <p:embeddedFont>
      <p:font typeface="Tw Cen MT" panose="020B0602020104020603" pitchFamily="34" charset="0"/>
      <p:regular r:id="rId20"/>
      <p:bold r:id="rId21"/>
      <p:italic r:id="rId22"/>
      <p:boldItalic r:id="rId23"/>
    </p:embeddedFont>
    <p:embeddedFont>
      <p:font typeface="Trebuchet MS" panose="020B0603020202020204" pitchFamily="34" charset="0"/>
      <p:regular r:id="rId24"/>
      <p:bold r:id="rId25"/>
      <p:italic r:id="rId26"/>
      <p:boldItalic r:id="rId27"/>
    </p:embeddedFont>
    <p:embeddedFont>
      <p:font typeface="Open Sans" panose="020B0604020202020204" charset="0"/>
      <p:regular r:id="rId28"/>
      <p:bold r:id="rId29"/>
      <p:italic r:id="rId30"/>
      <p:boldItalic r:id="rId3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975589"/>
            <a:ext cx="6517482" cy="188191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2914651"/>
            <a:ext cx="6517482" cy="1028699"/>
          </a:xfrm>
        </p:spPr>
        <p:txBody>
          <a:bodyPr>
            <a:normAutofit/>
          </a:bodyPr>
          <a:lstStyle>
            <a:lvl1pPr marL="0" indent="0" algn="ctr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lang="en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70385247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3217030"/>
            <a:ext cx="7773324" cy="608708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523696"/>
            <a:ext cx="7366899" cy="2410602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831546"/>
            <a:ext cx="7773339" cy="511854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lang="en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13588853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7773339" cy="2570434"/>
          </a:xfrm>
        </p:spPr>
        <p:txBody>
          <a:bodyPr anchor="ctr"/>
          <a:lstStyle>
            <a:lvl1pPr algn="ctr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153616"/>
            <a:ext cx="7773339" cy="1189785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lang="en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9329555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24467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707524"/>
            <a:ext cx="6564224" cy="4460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279597"/>
            <a:ext cx="7773339" cy="10657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lang="en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1116" y="565625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18169" y="22451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567476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1604041"/>
            <a:ext cx="7773339" cy="1883876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496751"/>
            <a:ext cx="7773339" cy="855483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lang="en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78033760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7773339" cy="12038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1775320"/>
            <a:ext cx="2474232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207517"/>
            <a:ext cx="2474232" cy="2135884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1775320"/>
            <a:ext cx="2468641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207517"/>
            <a:ext cx="2477513" cy="2135884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1775320"/>
            <a:ext cx="247869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207517"/>
            <a:ext cx="2478696" cy="2135884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lang="en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79441910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458079"/>
            <a:ext cx="7773339" cy="120294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3153615"/>
            <a:ext cx="2472307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1775320"/>
            <a:ext cx="2472307" cy="1143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3585811"/>
            <a:ext cx="2472307" cy="75758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3153615"/>
            <a:ext cx="2476371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1775320"/>
            <a:ext cx="2477514" cy="1143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3585811"/>
            <a:ext cx="2477514" cy="75758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3153615"/>
            <a:ext cx="2475511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1775320"/>
            <a:ext cx="2478696" cy="1143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3585809"/>
            <a:ext cx="2478790" cy="757591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lang="en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82136432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1775320"/>
            <a:ext cx="7773339" cy="25680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lang="en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7095459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57201"/>
            <a:ext cx="1914995" cy="38861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457201"/>
            <a:ext cx="5744043" cy="38861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lang="en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32691407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775320"/>
            <a:ext cx="7772870" cy="256808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lang="en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62399316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21423"/>
            <a:ext cx="7763814" cy="2052614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743093"/>
            <a:ext cx="7763814" cy="1026137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lang="en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12804803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463888"/>
            <a:ext cx="7773338" cy="11971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775320"/>
            <a:ext cx="3829520" cy="256808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1775320"/>
            <a:ext cx="3829050" cy="256808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lang="en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76920937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463888"/>
            <a:ext cx="7773338" cy="11971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1778263"/>
            <a:ext cx="3655106" cy="509996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19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2288260"/>
            <a:ext cx="3829520" cy="205514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1778263"/>
            <a:ext cx="3661353" cy="509996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19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2288260"/>
            <a:ext cx="3829051" cy="205514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lang="en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95332457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lang="en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5982389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2046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2951766" cy="1517439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457201"/>
            <a:ext cx="4650122" cy="38861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1974639"/>
            <a:ext cx="2951767" cy="2368761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lang="en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10776949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4451227" cy="1517441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68602" y="457201"/>
            <a:ext cx="2441519" cy="38862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1974639"/>
            <a:ext cx="4451212" cy="2368760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lang="en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51517856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463888"/>
            <a:ext cx="7773338" cy="1197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1775320"/>
            <a:ext cx="7773339" cy="2568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4412457"/>
            <a:ext cx="500466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4412457"/>
            <a:ext cx="57316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lang="en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619245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</p:sldLayoutIdLst>
  <p:hf sldNum="0"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15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3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2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auction.com/Eshopper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981458" y="1181099"/>
            <a:ext cx="7114791" cy="116204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 dirty="0">
                <a:latin typeface="Trebuchet MS" panose="020B0603020202020204" pitchFamily="34" charset="0"/>
              </a:rPr>
              <a:t>Auction Based E- Commerce </a:t>
            </a:r>
            <a:r>
              <a:rPr lang="en" sz="4000" dirty="0" smtClean="0">
                <a:latin typeface="Trebuchet MS" panose="020B0603020202020204" pitchFamily="34" charset="0"/>
              </a:rPr>
              <a:t>Web APPLICATION</a:t>
            </a:r>
            <a:endParaRPr lang="en" sz="4000" dirty="0">
              <a:latin typeface="Trebuchet MS" panose="020B0603020202020204" pitchFamily="34" charset="0"/>
            </a:endParaRPr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981458" y="2622914"/>
            <a:ext cx="5180700" cy="2353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 sz="1800" dirty="0" smtClean="0">
                <a:solidFill>
                  <a:schemeClr val="tx1"/>
                </a:solidFill>
              </a:rPr>
              <a:t>By –</a:t>
            </a:r>
          </a:p>
          <a:p>
            <a:pPr lvl="0" algn="l">
              <a:spcBef>
                <a:spcPts val="0"/>
              </a:spcBef>
              <a:buNone/>
            </a:pPr>
            <a:r>
              <a:rPr lang="en" sz="1800" dirty="0" smtClean="0">
                <a:solidFill>
                  <a:schemeClr val="tx1"/>
                </a:solidFill>
              </a:rPr>
              <a:t>BHAVIYA GANDANI</a:t>
            </a:r>
          </a:p>
          <a:p>
            <a:pPr lvl="0" algn="l">
              <a:spcBef>
                <a:spcPts val="0"/>
              </a:spcBef>
              <a:buNone/>
            </a:pPr>
            <a:r>
              <a:rPr lang="en" sz="1800" dirty="0" smtClean="0">
                <a:solidFill>
                  <a:schemeClr val="tx1"/>
                </a:solidFill>
              </a:rPr>
              <a:t>PRAFUL SURVE</a:t>
            </a:r>
          </a:p>
          <a:p>
            <a:pPr lvl="0" algn="l">
              <a:spcBef>
                <a:spcPts val="0"/>
              </a:spcBef>
              <a:buNone/>
            </a:pPr>
            <a:r>
              <a:rPr lang="en" sz="1800" dirty="0" smtClean="0">
                <a:solidFill>
                  <a:schemeClr val="tx1"/>
                </a:solidFill>
              </a:rPr>
              <a:t>JUSTIN SHELLEY</a:t>
            </a:r>
          </a:p>
          <a:p>
            <a:pPr lvl="0" algn="l">
              <a:spcBef>
                <a:spcPts val="0"/>
              </a:spcBef>
              <a:buNone/>
            </a:pPr>
            <a:r>
              <a:rPr lang="en" sz="1800" dirty="0" smtClean="0">
                <a:solidFill>
                  <a:schemeClr val="tx1"/>
                </a:solidFill>
              </a:rPr>
              <a:t>ROYA ASKARI</a:t>
            </a:r>
            <a:endParaRPr lang="en" sz="180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2819400"/>
            <a:ext cx="4248150" cy="1600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394" y="149561"/>
            <a:ext cx="7773338" cy="1197133"/>
          </a:xfrm>
        </p:spPr>
        <p:txBody>
          <a:bodyPr/>
          <a:lstStyle/>
          <a:p>
            <a:r>
              <a:rPr lang="en-US" dirty="0" smtClean="0"/>
              <a:t>Use case – UC4 posting a product for sale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4394" y="1432419"/>
            <a:ext cx="7772870" cy="3130056"/>
          </a:xfrm>
        </p:spPr>
        <p:txBody>
          <a:bodyPr>
            <a:normAutofit/>
          </a:bodyPr>
          <a:lstStyle/>
          <a:p>
            <a:r>
              <a:rPr lang="en-US" sz="1200" u="sng" dirty="0" smtClean="0"/>
              <a:t>Alternative tasks:</a:t>
            </a:r>
            <a:endParaRPr lang="en-US" sz="1200" u="sng" dirty="0"/>
          </a:p>
          <a:p>
            <a:r>
              <a:rPr lang="en-US" sz="1200" dirty="0" smtClean="0"/>
              <a:t>7a</a:t>
            </a:r>
            <a:r>
              <a:rPr lang="en-US" sz="1200" dirty="0"/>
              <a:t>. User does not upload product images.</a:t>
            </a:r>
          </a:p>
          <a:p>
            <a:pPr lvl="1"/>
            <a:r>
              <a:rPr lang="en-US" sz="1200" dirty="0"/>
              <a:t>7a1. System displays an error message saying “At least one image required”</a:t>
            </a:r>
          </a:p>
          <a:p>
            <a:pPr lvl="1"/>
            <a:r>
              <a:rPr lang="en-US" sz="1200" dirty="0"/>
              <a:t>7a2. System navigates to step 7.</a:t>
            </a:r>
          </a:p>
          <a:p>
            <a:r>
              <a:rPr lang="en-US" sz="1200" dirty="0"/>
              <a:t>8a. User keeps base price as blank.</a:t>
            </a:r>
          </a:p>
          <a:p>
            <a:pPr lvl="1"/>
            <a:r>
              <a:rPr lang="en-US" sz="1200" dirty="0"/>
              <a:t>8a1. System displays an error message saying “This field is required”</a:t>
            </a:r>
          </a:p>
          <a:p>
            <a:pPr lvl="1"/>
            <a:r>
              <a:rPr lang="en-US" sz="1200" dirty="0"/>
              <a:t>8a2. System navigates to step 8.</a:t>
            </a:r>
          </a:p>
          <a:p>
            <a:r>
              <a:rPr lang="en-US" sz="1200" dirty="0"/>
              <a:t>8b. User inputs base price other than numbers.</a:t>
            </a:r>
          </a:p>
          <a:p>
            <a:pPr lvl="1"/>
            <a:r>
              <a:rPr lang="en-US" sz="1200" dirty="0"/>
              <a:t>8b1. System displays an error message saying “Only numbers allowed”</a:t>
            </a:r>
          </a:p>
          <a:p>
            <a:pPr lvl="1"/>
            <a:r>
              <a:rPr lang="en-US" sz="1200" dirty="0"/>
              <a:t>8b2. System navigates to step 8.</a:t>
            </a:r>
          </a:p>
          <a:p>
            <a:endParaRPr lang="en-US" sz="1250" dirty="0"/>
          </a:p>
        </p:txBody>
      </p:sp>
    </p:spTree>
    <p:extLst>
      <p:ext uri="{BB962C8B-B14F-4D97-AF65-F5344CB8AC3E}">
        <p14:creationId xmlns:p14="http://schemas.microsoft.com/office/powerpoint/2010/main" val="3742076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394" y="149561"/>
            <a:ext cx="7773338" cy="1197133"/>
          </a:xfrm>
        </p:spPr>
        <p:txBody>
          <a:bodyPr/>
          <a:lstStyle/>
          <a:p>
            <a:r>
              <a:rPr lang="en-US" dirty="0" smtClean="0"/>
              <a:t>Use case – UC4 posting a product for sale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0594" y="2137269"/>
            <a:ext cx="7772870" cy="501156"/>
          </a:xfrm>
        </p:spPr>
        <p:txBody>
          <a:bodyPr>
            <a:normAutofit/>
          </a:bodyPr>
          <a:lstStyle/>
          <a:p>
            <a:r>
              <a:rPr lang="en-US" sz="1800" u="sng" dirty="0" smtClean="0"/>
              <a:t>Post condition:</a:t>
            </a:r>
            <a:r>
              <a:rPr lang="en-US" sz="1800" dirty="0"/>
              <a:t> </a:t>
            </a:r>
            <a:r>
              <a:rPr lang="en-US" sz="1800" dirty="0"/>
              <a:t>System successfully posted a product for the user</a:t>
            </a:r>
            <a:endParaRPr lang="en-US" sz="1800" u="sng" dirty="0"/>
          </a:p>
        </p:txBody>
      </p:sp>
    </p:spTree>
    <p:extLst>
      <p:ext uri="{BB962C8B-B14F-4D97-AF65-F5344CB8AC3E}">
        <p14:creationId xmlns:p14="http://schemas.microsoft.com/office/powerpoint/2010/main" val="3934693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394" y="149561"/>
            <a:ext cx="7773338" cy="1197133"/>
          </a:xfrm>
        </p:spPr>
        <p:txBody>
          <a:bodyPr/>
          <a:lstStyle/>
          <a:p>
            <a:r>
              <a:rPr lang="en-US" dirty="0" smtClean="0"/>
              <a:t>How does it work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08219" y="1096116"/>
            <a:ext cx="7772870" cy="501156"/>
          </a:xfrm>
        </p:spPr>
        <p:txBody>
          <a:bodyPr>
            <a:normAutofit/>
          </a:bodyPr>
          <a:lstStyle/>
          <a:p>
            <a:r>
              <a:rPr lang="en" sz="1800" dirty="0"/>
              <a:t>Live Demo: </a:t>
            </a:r>
            <a:r>
              <a:rPr lang="en" sz="1800" u="sng" dirty="0">
                <a:solidFill>
                  <a:schemeClr val="hlink"/>
                </a:solidFill>
                <a:hlinkClick r:id="rId2"/>
              </a:rPr>
              <a:t>http://www.auction.com/Eshopper/</a:t>
            </a:r>
            <a:endParaRPr lang="en-US" sz="1800" u="sng" dirty="0"/>
          </a:p>
        </p:txBody>
      </p:sp>
      <p:pic>
        <p:nvPicPr>
          <p:cNvPr id="4" name="Shape 92">
            <a:hlinkClick r:id="rId2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219" y="1730050"/>
            <a:ext cx="7411856" cy="32274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429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862" y="0"/>
            <a:ext cx="7773338" cy="1197133"/>
          </a:xfrm>
        </p:spPr>
        <p:txBody>
          <a:bodyPr/>
          <a:lstStyle/>
          <a:p>
            <a:r>
              <a:rPr lang="en-US" dirty="0" smtClean="0"/>
              <a:t>Technical issues and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4862" y="1346694"/>
            <a:ext cx="7772870" cy="3396755"/>
          </a:xfrm>
        </p:spPr>
        <p:txBody>
          <a:bodyPr>
            <a:normAutofit/>
          </a:bodyPr>
          <a:lstStyle/>
          <a:p>
            <a:pPr algn="just"/>
            <a:r>
              <a:rPr lang="en" sz="1400" dirty="0"/>
              <a:t>The highest bidder will just receive a message but not the message notifications</a:t>
            </a:r>
            <a:endParaRPr lang="en-US" sz="1400" dirty="0"/>
          </a:p>
          <a:p>
            <a:pPr algn="just"/>
            <a:r>
              <a:rPr lang="en" sz="1400" dirty="0"/>
              <a:t>Seller is not notified whether his/her product is sold unless they visit messages tab</a:t>
            </a:r>
            <a:endParaRPr lang="en-US" sz="1400" dirty="0"/>
          </a:p>
          <a:p>
            <a:pPr algn="just"/>
            <a:r>
              <a:rPr lang="en" sz="1400" dirty="0"/>
              <a:t>Total products sold page is not </a:t>
            </a:r>
            <a:r>
              <a:rPr lang="en" sz="1400" dirty="0"/>
              <a:t>implemented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825" y="2040183"/>
            <a:ext cx="281940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987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862" y="0"/>
            <a:ext cx="7773338" cy="1197133"/>
          </a:xfrm>
        </p:spPr>
        <p:txBody>
          <a:bodyPr/>
          <a:lstStyle/>
          <a:p>
            <a:r>
              <a:rPr lang="en-US" dirty="0" smtClean="0"/>
              <a:t>Future features to be implemented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4862" y="1737219"/>
            <a:ext cx="7772870" cy="1977531"/>
          </a:xfrm>
        </p:spPr>
        <p:txBody>
          <a:bodyPr>
            <a:normAutofit/>
          </a:bodyPr>
          <a:lstStyle/>
          <a:p>
            <a:pPr algn="just"/>
            <a:r>
              <a:rPr lang="en-US" sz="1400" dirty="0" smtClean="0"/>
              <a:t>F</a:t>
            </a:r>
            <a:r>
              <a:rPr lang="en" sz="1400" dirty="0" smtClean="0"/>
              <a:t>ixing the technical issues and concerns</a:t>
            </a:r>
            <a:endParaRPr lang="en-US" sz="1400" dirty="0"/>
          </a:p>
          <a:p>
            <a:pPr algn="just"/>
            <a:r>
              <a:rPr lang="en-US" sz="1400" dirty="0" smtClean="0"/>
              <a:t>P</a:t>
            </a:r>
            <a:r>
              <a:rPr lang="en" sz="1400" dirty="0" smtClean="0"/>
              <a:t>roduct rental</a:t>
            </a:r>
            <a:endParaRPr lang="en-US" sz="1400" dirty="0"/>
          </a:p>
          <a:p>
            <a:pPr algn="just"/>
            <a:r>
              <a:rPr lang="en-US" sz="1400" dirty="0" smtClean="0"/>
              <a:t>R</a:t>
            </a:r>
            <a:r>
              <a:rPr lang="en" sz="1400" dirty="0" smtClean="0"/>
              <a:t>ate and review of buyer and seller</a:t>
            </a:r>
          </a:p>
          <a:p>
            <a:pPr algn="just"/>
            <a:r>
              <a:rPr lang="en-US" sz="1400" dirty="0" smtClean="0"/>
              <a:t>O</a:t>
            </a:r>
            <a:r>
              <a:rPr lang="en" sz="1400" dirty="0" smtClean="0"/>
              <a:t>nline payment processing</a:t>
            </a:r>
            <a:endParaRPr lang="en-US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1482883"/>
            <a:ext cx="3276132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831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862" y="0"/>
            <a:ext cx="7773338" cy="1197133"/>
          </a:xfrm>
        </p:spPr>
        <p:txBody>
          <a:bodyPr/>
          <a:lstStyle/>
          <a:p>
            <a:r>
              <a:rPr lang="en-US" dirty="0" smtClean="0"/>
              <a:t>Challenges faced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499094"/>
            <a:ext cx="7772870" cy="2377581"/>
          </a:xfrm>
        </p:spPr>
        <p:txBody>
          <a:bodyPr>
            <a:normAutofit/>
          </a:bodyPr>
          <a:lstStyle/>
          <a:p>
            <a:pPr algn="just"/>
            <a:r>
              <a:rPr lang="en" sz="1400" dirty="0"/>
              <a:t>Coming up with the name</a:t>
            </a:r>
            <a:endParaRPr lang="en-US" sz="1400" dirty="0"/>
          </a:p>
          <a:p>
            <a:pPr algn="just"/>
            <a:r>
              <a:rPr lang="en" sz="1400" dirty="0"/>
              <a:t>Finding the Requirements</a:t>
            </a:r>
            <a:endParaRPr lang="en-US" sz="1400" dirty="0"/>
          </a:p>
          <a:p>
            <a:pPr algn="just"/>
            <a:r>
              <a:rPr lang="en" sz="1400" dirty="0"/>
              <a:t>Figuring out scope</a:t>
            </a:r>
            <a:endParaRPr lang="en" sz="1400" dirty="0" smtClean="0"/>
          </a:p>
          <a:p>
            <a:pPr algn="just"/>
            <a:r>
              <a:rPr lang="en" sz="1400" dirty="0"/>
              <a:t>Staying in </a:t>
            </a:r>
            <a:r>
              <a:rPr lang="en" sz="1400" dirty="0" smtClean="0"/>
              <a:t>scope</a:t>
            </a:r>
          </a:p>
          <a:p>
            <a:pPr algn="just"/>
            <a:r>
              <a:rPr lang="en" sz="1400" dirty="0"/>
              <a:t>Getting documentation </a:t>
            </a:r>
            <a:r>
              <a:rPr lang="en" sz="1400" dirty="0" smtClean="0"/>
              <a:t>right</a:t>
            </a:r>
          </a:p>
          <a:p>
            <a:pPr algn="just"/>
            <a:r>
              <a:rPr lang="en" sz="1400" dirty="0"/>
              <a:t>Accidentally corrupted entire database</a:t>
            </a:r>
            <a:endParaRPr lang="en" sz="1400" dirty="0" smtClean="0"/>
          </a:p>
          <a:p>
            <a:pPr algn="just"/>
            <a:endParaRPr lang="en" sz="1400" dirty="0" smtClean="0"/>
          </a:p>
          <a:p>
            <a:pPr algn="just"/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150" y="1776412"/>
            <a:ext cx="251460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8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862" y="0"/>
            <a:ext cx="7773338" cy="1197133"/>
          </a:xfrm>
        </p:spPr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499094"/>
            <a:ext cx="7772870" cy="2377581"/>
          </a:xfrm>
        </p:spPr>
        <p:txBody>
          <a:bodyPr>
            <a:normAutofit lnSpcReduction="10000"/>
          </a:bodyPr>
          <a:lstStyle/>
          <a:p>
            <a:pPr algn="just"/>
            <a:r>
              <a:rPr lang="en" sz="1400" dirty="0" smtClean="0"/>
              <a:t>programming </a:t>
            </a:r>
            <a:r>
              <a:rPr lang="en" sz="1400" dirty="0"/>
              <a:t>languages and databases</a:t>
            </a:r>
            <a:endParaRPr lang="en-US" sz="1400" dirty="0"/>
          </a:p>
          <a:p>
            <a:pPr algn="just"/>
            <a:r>
              <a:rPr lang="en" sz="1400" dirty="0" smtClean="0"/>
              <a:t>how </a:t>
            </a:r>
            <a:r>
              <a:rPr lang="en" sz="1400" dirty="0"/>
              <a:t>to integrate the independent tasks</a:t>
            </a:r>
            <a:endParaRPr lang="en" sz="1400" dirty="0" smtClean="0"/>
          </a:p>
          <a:p>
            <a:pPr algn="just"/>
            <a:r>
              <a:rPr lang="en" sz="1400" dirty="0" smtClean="0"/>
              <a:t>how </a:t>
            </a:r>
            <a:r>
              <a:rPr lang="en" sz="1400" dirty="0"/>
              <a:t>E-commerce website works</a:t>
            </a:r>
            <a:endParaRPr lang="en" sz="1400" dirty="0" smtClean="0"/>
          </a:p>
          <a:p>
            <a:pPr algn="just"/>
            <a:r>
              <a:rPr lang="en" sz="1400" dirty="0" smtClean="0"/>
              <a:t>about </a:t>
            </a:r>
            <a:r>
              <a:rPr lang="en" sz="1400" dirty="0"/>
              <a:t>the Group </a:t>
            </a:r>
            <a:r>
              <a:rPr lang="en" sz="1400" dirty="0" smtClean="0"/>
              <a:t>work</a:t>
            </a:r>
          </a:p>
          <a:p>
            <a:pPr algn="just"/>
            <a:r>
              <a:rPr lang="en" sz="1400" dirty="0" smtClean="0"/>
              <a:t>how </a:t>
            </a:r>
            <a:r>
              <a:rPr lang="en" sz="1400" dirty="0"/>
              <a:t>to recover the issues and concerns</a:t>
            </a:r>
            <a:endParaRPr lang="en" sz="1400" dirty="0" smtClean="0"/>
          </a:p>
          <a:p>
            <a:pPr algn="just"/>
            <a:r>
              <a:rPr lang="en" sz="1400" dirty="0" smtClean="0"/>
              <a:t>how </a:t>
            </a:r>
            <a:r>
              <a:rPr lang="en" sz="1400" dirty="0"/>
              <a:t>to implement and host the </a:t>
            </a:r>
            <a:r>
              <a:rPr lang="en" sz="1400" dirty="0" smtClean="0"/>
              <a:t>project</a:t>
            </a:r>
          </a:p>
          <a:p>
            <a:pPr algn="just"/>
            <a:r>
              <a:rPr lang="en-US" sz="1400" dirty="0" smtClean="0"/>
              <a:t>H</a:t>
            </a:r>
            <a:r>
              <a:rPr lang="en" sz="1400" dirty="0" smtClean="0"/>
              <a:t>ow to sell the product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013" y="1271588"/>
            <a:ext cx="3595688" cy="308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431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787" y="766762"/>
            <a:ext cx="3914775" cy="3248025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80505" y="1230558"/>
            <a:ext cx="4977282" cy="266516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b="1" dirty="0" smtClean="0">
                <a:latin typeface="Trebuchet MS" panose="020B0603020202020204" pitchFamily="34" charset="0"/>
              </a:rPr>
              <a:t>We hope you loved our product and would love to purchase it</a:t>
            </a:r>
          </a:p>
          <a:p>
            <a:pPr marL="0" indent="0" algn="just">
              <a:buNone/>
            </a:pPr>
            <a:endParaRPr lang="en-US" sz="2000" b="1" dirty="0" smtClean="0">
              <a:latin typeface="Trebuchet MS" panose="020B0603020202020204" pitchFamily="34" charset="0"/>
            </a:endParaRPr>
          </a:p>
          <a:p>
            <a:pPr marL="0" indent="0" algn="just">
              <a:buNone/>
            </a:pPr>
            <a:r>
              <a:rPr lang="en-US" sz="2000" b="1" dirty="0" smtClean="0">
                <a:latin typeface="Trebuchet MS" panose="020B0603020202020204" pitchFamily="34" charset="0"/>
              </a:rPr>
              <a:t>We hope you loved our presentation and will give good ratings in the evaluation sheet</a:t>
            </a:r>
            <a:endParaRPr lang="en-US" sz="20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659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862" y="0"/>
            <a:ext cx="7773338" cy="1197133"/>
          </a:xfrm>
        </p:spPr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4862" y="1346695"/>
            <a:ext cx="7772870" cy="2568080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/>
              <a:t>As technology advances rapidly, on-line shopping is a new trend on </a:t>
            </a:r>
            <a:r>
              <a:rPr lang="en-US" dirty="0" smtClean="0"/>
              <a:t>Internet AND </a:t>
            </a:r>
            <a:r>
              <a:rPr lang="en-US" dirty="0"/>
              <a:t>Buying and selling products on Internet is growing </a:t>
            </a:r>
            <a:r>
              <a:rPr lang="en-US" dirty="0" smtClean="0"/>
              <a:t>rapidly </a:t>
            </a:r>
          </a:p>
          <a:p>
            <a:pPr algn="just"/>
            <a:r>
              <a:rPr lang="en-US" dirty="0" smtClean="0"/>
              <a:t>As </a:t>
            </a:r>
            <a:r>
              <a:rPr lang="en-US" dirty="0"/>
              <a:t>there are many e-commerce websites available, there is a need for auction based website which can allow the buyer to bid high if the product is worth its </a:t>
            </a:r>
            <a:r>
              <a:rPr lang="en-US" dirty="0" smtClean="0"/>
              <a:t>quality</a:t>
            </a:r>
          </a:p>
          <a:p>
            <a:pPr algn="just"/>
            <a:r>
              <a:rPr lang="en-US" dirty="0" smtClean="0"/>
              <a:t>An </a:t>
            </a:r>
            <a:r>
              <a:rPr lang="en-US" dirty="0"/>
              <a:t>auction based web application becomes an effective tool where a seller can post the item for bidding and multiple buyers across the globe can view the product and bid high for the </a:t>
            </a:r>
            <a:r>
              <a:rPr lang="en-US" dirty="0" smtClean="0"/>
              <a:t>product</a:t>
            </a:r>
          </a:p>
          <a:p>
            <a:pPr algn="just"/>
            <a:r>
              <a:rPr lang="en-US" dirty="0" smtClean="0"/>
              <a:t>This </a:t>
            </a:r>
            <a:r>
              <a:rPr lang="en-US" dirty="0"/>
              <a:t>allows the flexibility for the seller as well the </a:t>
            </a:r>
            <a:r>
              <a:rPr lang="en-US" dirty="0" smtClean="0"/>
              <a:t>buyer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217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862" y="0"/>
            <a:ext cx="7773338" cy="1197133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4862" y="1346694"/>
            <a:ext cx="7772870" cy="3396755"/>
          </a:xfrm>
        </p:spPr>
        <p:txBody>
          <a:bodyPr>
            <a:normAutofit/>
          </a:bodyPr>
          <a:lstStyle/>
          <a:p>
            <a:pPr algn="just"/>
            <a:r>
              <a:rPr lang="en-US" sz="1400" dirty="0"/>
              <a:t>auction based E-COMMERCE web application is designed to make it easy for the local buying and selling of products</a:t>
            </a:r>
            <a:r>
              <a:rPr lang="en-US" sz="1400" dirty="0" smtClean="0"/>
              <a:t> </a:t>
            </a:r>
          </a:p>
          <a:p>
            <a:pPr algn="just"/>
            <a:r>
              <a:rPr lang="en-US" sz="1400" dirty="0"/>
              <a:t>The auction IS for THE fun and engaging sale that maximizes the profits for the seller and convenience for the bidder</a:t>
            </a:r>
            <a:endParaRPr lang="en-US" sz="1400" dirty="0" smtClean="0"/>
          </a:p>
          <a:p>
            <a:pPr algn="just"/>
            <a:r>
              <a:rPr lang="en-US" sz="1400" dirty="0"/>
              <a:t>AUCTION BASED E-COMMERCE WEB APPLICATION ALSO IMPLEMENTS THE BUYING AND SELLING OF PRODUCTS WITHOUT ANY AUCTION </a:t>
            </a:r>
            <a:r>
              <a:rPr lang="en-US" sz="1400" dirty="0" smtClean="0"/>
              <a:t>TIMER</a:t>
            </a:r>
          </a:p>
          <a:p>
            <a:pPr algn="just"/>
            <a:r>
              <a:rPr lang="en-US" dirty="0" smtClean="0"/>
              <a:t>Web APPLICATION </a:t>
            </a:r>
            <a:r>
              <a:rPr lang="en-US" dirty="0"/>
              <a:t>with a clean, intuitive user interface to facilitate posting and buying </a:t>
            </a:r>
            <a:r>
              <a:rPr lang="en-US" dirty="0" smtClean="0"/>
              <a:t>items</a:t>
            </a:r>
          </a:p>
          <a:p>
            <a:pPr algn="just"/>
            <a:r>
              <a:rPr lang="en-US" dirty="0" smtClean="0"/>
              <a:t>Web application which Provides </a:t>
            </a:r>
            <a:r>
              <a:rPr lang="en-US" dirty="0"/>
              <a:t>accounts for users to register and </a:t>
            </a:r>
            <a:r>
              <a:rPr lang="en-US" dirty="0" smtClean="0"/>
              <a:t>login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79895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862" y="0"/>
            <a:ext cx="7773338" cy="1197133"/>
          </a:xfrm>
        </p:spPr>
        <p:txBody>
          <a:bodyPr/>
          <a:lstStyle/>
          <a:p>
            <a:r>
              <a:rPr lang="en-US" dirty="0" smtClean="0"/>
              <a:t>SALES PITCH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4862" y="1346694"/>
            <a:ext cx="7772870" cy="3396755"/>
          </a:xfrm>
        </p:spPr>
        <p:txBody>
          <a:bodyPr>
            <a:normAutofit/>
          </a:bodyPr>
          <a:lstStyle/>
          <a:p>
            <a:pPr algn="just"/>
            <a:r>
              <a:rPr lang="en-US" sz="1400" dirty="0" smtClean="0"/>
              <a:t>DYNAMIC AUCTION TIMER</a:t>
            </a:r>
          </a:p>
          <a:p>
            <a:pPr algn="just"/>
            <a:r>
              <a:rPr lang="en-US" sz="1400" dirty="0" smtClean="0"/>
              <a:t>BOON FOR SELLer and buyer</a:t>
            </a:r>
          </a:p>
          <a:p>
            <a:pPr algn="just"/>
            <a:r>
              <a:rPr lang="en-US" sz="1400" dirty="0" smtClean="0"/>
              <a:t>PRODUCT, ONCE POSTED, Remains in the website forever until it is sold</a:t>
            </a:r>
          </a:p>
          <a:p>
            <a:pPr algn="just"/>
            <a:r>
              <a:rPr lang="en-US" sz="1400" dirty="0" smtClean="0"/>
              <a:t>Responsive website</a:t>
            </a:r>
          </a:p>
          <a:p>
            <a:pPr algn="just"/>
            <a:r>
              <a:rPr lang="en-US" sz="1400" dirty="0" smtClean="0"/>
              <a:t>Faster efficiency</a:t>
            </a:r>
          </a:p>
          <a:p>
            <a:pPr algn="just"/>
            <a:r>
              <a:rPr lang="en-US" sz="1400" dirty="0" smtClean="0"/>
              <a:t>Confidential details</a:t>
            </a:r>
          </a:p>
          <a:p>
            <a:pPr algn="just"/>
            <a:r>
              <a:rPr lang="en-US" sz="1400" dirty="0" smtClean="0"/>
              <a:t>Effective gui</a:t>
            </a:r>
          </a:p>
          <a:p>
            <a:pPr algn="just"/>
            <a:r>
              <a:rPr lang="en-US" sz="1400" dirty="0" smtClean="0"/>
              <a:t>Handles multiple users at a time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2932279"/>
            <a:ext cx="3276600" cy="119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137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394" y="314325"/>
            <a:ext cx="7773338" cy="1197133"/>
          </a:xfrm>
        </p:spPr>
        <p:txBody>
          <a:bodyPr/>
          <a:lstStyle/>
          <a:p>
            <a:r>
              <a:rPr lang="en-US" dirty="0" smtClean="0"/>
              <a:t>Advantages over traditional auction based websites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4862" y="1651494"/>
            <a:ext cx="7772870" cy="3396755"/>
          </a:xfrm>
        </p:spPr>
        <p:txBody>
          <a:bodyPr>
            <a:normAutofit/>
          </a:bodyPr>
          <a:lstStyle/>
          <a:p>
            <a:pPr algn="just"/>
            <a:r>
              <a:rPr lang="en" sz="1400" dirty="0"/>
              <a:t>Sellers can quickly earn money for unwanted </a:t>
            </a:r>
            <a:r>
              <a:rPr lang="en" sz="1400" dirty="0" smtClean="0"/>
              <a:t>items</a:t>
            </a:r>
          </a:p>
          <a:p>
            <a:pPr algn="just"/>
            <a:r>
              <a:rPr lang="en" sz="1400" dirty="0" smtClean="0"/>
              <a:t>Sellers don't have to be in contact with multiple buyers trying to negotiate a price</a:t>
            </a:r>
          </a:p>
          <a:p>
            <a:pPr algn="just"/>
            <a:r>
              <a:rPr lang="en-US" sz="1400" dirty="0" smtClean="0"/>
              <a:t>P</a:t>
            </a:r>
            <a:r>
              <a:rPr lang="en" sz="1400" dirty="0" smtClean="0"/>
              <a:t>roduct can be purchased by any buyer after the auction timer for the product expires</a:t>
            </a:r>
          </a:p>
          <a:p>
            <a:pPr algn="just"/>
            <a:r>
              <a:rPr lang="en-US" sz="1400" dirty="0" smtClean="0"/>
              <a:t>S</a:t>
            </a:r>
            <a:r>
              <a:rPr lang="en" sz="1400" dirty="0" smtClean="0"/>
              <a:t>ingle account can be both – a seller account and a buyer account</a:t>
            </a:r>
          </a:p>
          <a:p>
            <a:pPr algn="just"/>
            <a:r>
              <a:rPr lang="en-US" sz="1400" dirty="0" smtClean="0"/>
              <a:t>C</a:t>
            </a:r>
            <a:r>
              <a:rPr lang="en" sz="1400" dirty="0" smtClean="0"/>
              <a:t>onfidential information</a:t>
            </a:r>
          </a:p>
          <a:p>
            <a:pPr algn="just"/>
            <a:r>
              <a:rPr lang="en-US" sz="1400" dirty="0" smtClean="0"/>
              <a:t>B</a:t>
            </a:r>
            <a:r>
              <a:rPr lang="en" sz="1400" dirty="0" smtClean="0"/>
              <a:t>uyer details are shared to seller only when the product is purchased by the buyer</a:t>
            </a:r>
          </a:p>
          <a:p>
            <a:pPr algn="just"/>
            <a:r>
              <a:rPr lang="en-US" sz="1400" dirty="0" smtClean="0"/>
              <a:t>E</a:t>
            </a:r>
            <a:r>
              <a:rPr lang="en" sz="1400" dirty="0" smtClean="0"/>
              <a:t>asy to edit the profile and password</a:t>
            </a:r>
          </a:p>
          <a:p>
            <a:pPr algn="just"/>
            <a:r>
              <a:rPr lang="en-US" sz="1400" dirty="0" smtClean="0"/>
              <a:t>R</a:t>
            </a:r>
            <a:r>
              <a:rPr lang="en" sz="1400" dirty="0" smtClean="0"/>
              <a:t>esponsive and effective gui</a:t>
            </a:r>
          </a:p>
          <a:p>
            <a:pPr algn="just"/>
            <a:endParaRPr lang="en" sz="1400" dirty="0" smtClean="0"/>
          </a:p>
          <a:p>
            <a:pPr algn="just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39003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862" y="0"/>
            <a:ext cx="7773338" cy="1197133"/>
          </a:xfrm>
        </p:spPr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4862" y="1346694"/>
            <a:ext cx="7772870" cy="3396755"/>
          </a:xfrm>
        </p:spPr>
        <p:txBody>
          <a:bodyPr>
            <a:normAutofit/>
          </a:bodyPr>
          <a:lstStyle/>
          <a:p>
            <a:pPr algn="just"/>
            <a:r>
              <a:rPr lang="en-US" sz="1400" dirty="0" smtClean="0"/>
              <a:t>Microsoft visual studio 2015 community</a:t>
            </a:r>
          </a:p>
          <a:p>
            <a:pPr algn="just"/>
            <a:r>
              <a:rPr lang="en-US" sz="1400" dirty="0" smtClean="0"/>
              <a:t>Microsoft sql server 2016</a:t>
            </a:r>
          </a:p>
          <a:p>
            <a:pPr algn="just"/>
            <a:r>
              <a:rPr lang="en-US" sz="1400" dirty="0" smtClean="0"/>
              <a:t>C#</a:t>
            </a:r>
          </a:p>
          <a:p>
            <a:pPr algn="just"/>
            <a:r>
              <a:rPr lang="en-US" sz="1400" dirty="0" smtClean="0"/>
              <a:t>Asp.net</a:t>
            </a:r>
          </a:p>
          <a:p>
            <a:pPr algn="just"/>
            <a:r>
              <a:rPr lang="en-US" sz="1400" dirty="0" smtClean="0"/>
              <a:t>Google docs</a:t>
            </a:r>
          </a:p>
          <a:p>
            <a:pPr algn="just"/>
            <a:r>
              <a:rPr lang="en-US" sz="1400" dirty="0" smtClean="0"/>
              <a:t>Dropbox</a:t>
            </a:r>
          </a:p>
          <a:p>
            <a:pPr algn="just"/>
            <a:r>
              <a:rPr lang="en-US" sz="1400" dirty="0" smtClean="0"/>
              <a:t>github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282" y="1724025"/>
            <a:ext cx="321945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660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394" y="149561"/>
            <a:ext cx="7773338" cy="1197133"/>
          </a:xfrm>
        </p:spPr>
        <p:txBody>
          <a:bodyPr/>
          <a:lstStyle/>
          <a:p>
            <a:r>
              <a:rPr lang="en-US" dirty="0" smtClean="0"/>
              <a:t>Use case – UC4 posting a product for sale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4394" y="1956294"/>
            <a:ext cx="7772870" cy="1596531"/>
          </a:xfrm>
        </p:spPr>
        <p:txBody>
          <a:bodyPr>
            <a:normAutofit/>
          </a:bodyPr>
          <a:lstStyle/>
          <a:p>
            <a:r>
              <a:rPr lang="en-US" sz="1400" u="sng" dirty="0"/>
              <a:t>Use Case ID</a:t>
            </a:r>
            <a:r>
              <a:rPr lang="en-US" sz="1400" dirty="0"/>
              <a:t>: UC #4</a:t>
            </a:r>
          </a:p>
          <a:p>
            <a:r>
              <a:rPr lang="en-US" sz="1400" u="sng" dirty="0"/>
              <a:t>Scope</a:t>
            </a:r>
            <a:r>
              <a:rPr lang="en-US" sz="1400" dirty="0"/>
              <a:t>: Auction based e-commerce web application</a:t>
            </a:r>
          </a:p>
          <a:p>
            <a:r>
              <a:rPr lang="en-US" sz="1400" u="sng" dirty="0"/>
              <a:t>Primary Actor</a:t>
            </a:r>
            <a:r>
              <a:rPr lang="en-US" sz="1400" dirty="0"/>
              <a:t>: </a:t>
            </a:r>
            <a:r>
              <a:rPr lang="en-US" sz="1400" dirty="0" smtClean="0"/>
              <a:t>Seller</a:t>
            </a:r>
          </a:p>
          <a:p>
            <a:r>
              <a:rPr lang="en-US" sz="1400" u="sng" dirty="0" smtClean="0"/>
              <a:t>Preconditions</a:t>
            </a:r>
            <a:r>
              <a:rPr lang="en-US" sz="1400" dirty="0" smtClean="0"/>
              <a:t>: user is logged into the account</a:t>
            </a:r>
          </a:p>
        </p:txBody>
      </p:sp>
    </p:spTree>
    <p:extLst>
      <p:ext uri="{BB962C8B-B14F-4D97-AF65-F5344CB8AC3E}">
        <p14:creationId xmlns:p14="http://schemas.microsoft.com/office/powerpoint/2010/main" val="211424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394" y="149561"/>
            <a:ext cx="7773338" cy="1197133"/>
          </a:xfrm>
        </p:spPr>
        <p:txBody>
          <a:bodyPr/>
          <a:lstStyle/>
          <a:p>
            <a:r>
              <a:rPr lang="en-US" dirty="0" smtClean="0"/>
              <a:t>Use case – UC4 posting a product for sale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4394" y="1057276"/>
            <a:ext cx="7772870" cy="4010024"/>
          </a:xfrm>
        </p:spPr>
        <p:txBody>
          <a:bodyPr>
            <a:normAutofit/>
          </a:bodyPr>
          <a:lstStyle/>
          <a:p>
            <a:r>
              <a:rPr lang="en-US" sz="1200" u="sng" dirty="0"/>
              <a:t>Main success scenario:</a:t>
            </a:r>
          </a:p>
          <a:p>
            <a:pPr marL="685800" lvl="1" indent="-342900" fontAlgn="base">
              <a:buFont typeface="+mj-lt"/>
              <a:buAutoNum type="arabicPeriod"/>
            </a:pPr>
            <a:r>
              <a:rPr lang="en-US" sz="1250" dirty="0"/>
              <a:t>User clicks on “Sell a product” from the home </a:t>
            </a:r>
            <a:r>
              <a:rPr lang="en-US" sz="1250" dirty="0" smtClean="0"/>
              <a:t>page</a:t>
            </a:r>
            <a:endParaRPr lang="en-US" sz="1050" dirty="0"/>
          </a:p>
          <a:p>
            <a:pPr marL="685800" lvl="1" indent="-342900" fontAlgn="base">
              <a:buFont typeface="+mj-lt"/>
              <a:buAutoNum type="arabicPeriod"/>
            </a:pPr>
            <a:r>
              <a:rPr lang="en-US" sz="1250" dirty="0" smtClean="0"/>
              <a:t>System </a:t>
            </a:r>
            <a:r>
              <a:rPr lang="en-US" sz="1250" dirty="0"/>
              <a:t>sets </a:t>
            </a:r>
            <a:r>
              <a:rPr lang="en-US" sz="1250" dirty="0" smtClean="0"/>
              <a:t>user type </a:t>
            </a:r>
            <a:r>
              <a:rPr lang="en-US" sz="1250" dirty="0"/>
              <a:t>flag as ‘Seller</a:t>
            </a:r>
            <a:r>
              <a:rPr lang="en-US" sz="1250" dirty="0" smtClean="0"/>
              <a:t>’</a:t>
            </a:r>
            <a:endParaRPr lang="en-US" sz="1050" dirty="0"/>
          </a:p>
          <a:p>
            <a:pPr marL="685800" lvl="1" indent="-342900" fontAlgn="base">
              <a:buFont typeface="+mj-lt"/>
              <a:buAutoNum type="arabicPeriod"/>
            </a:pPr>
            <a:r>
              <a:rPr lang="en-US" sz="1250" dirty="0"/>
              <a:t>System displays the “Post a product” </a:t>
            </a:r>
            <a:r>
              <a:rPr lang="en-US" sz="1250" dirty="0" smtClean="0"/>
              <a:t>page</a:t>
            </a:r>
            <a:endParaRPr lang="en-US" sz="1050" dirty="0"/>
          </a:p>
          <a:p>
            <a:pPr marL="685800" lvl="1" indent="-342900" fontAlgn="base">
              <a:buFont typeface="+mj-lt"/>
              <a:buAutoNum type="arabicPeriod"/>
            </a:pPr>
            <a:r>
              <a:rPr lang="en-US" sz="1250" dirty="0"/>
              <a:t>User inputs product </a:t>
            </a:r>
            <a:r>
              <a:rPr lang="en-US" sz="1250" dirty="0" smtClean="0"/>
              <a:t>name</a:t>
            </a:r>
            <a:endParaRPr lang="en-US" sz="1050" dirty="0"/>
          </a:p>
          <a:p>
            <a:pPr marL="685800" lvl="1" indent="-342900" fontAlgn="base">
              <a:buFont typeface="+mj-lt"/>
              <a:buAutoNum type="arabicPeriod"/>
            </a:pPr>
            <a:r>
              <a:rPr lang="en-US" sz="1250" dirty="0"/>
              <a:t>User inputs product </a:t>
            </a:r>
            <a:r>
              <a:rPr lang="en-US" sz="1250" dirty="0" smtClean="0"/>
              <a:t>category</a:t>
            </a:r>
            <a:endParaRPr lang="en-US" sz="1050" dirty="0"/>
          </a:p>
          <a:p>
            <a:pPr marL="685800" lvl="1" indent="-342900" fontAlgn="base">
              <a:buFont typeface="+mj-lt"/>
              <a:buAutoNum type="arabicPeriod"/>
            </a:pPr>
            <a:r>
              <a:rPr lang="en-US" sz="1250" dirty="0"/>
              <a:t>User inputs brief </a:t>
            </a:r>
            <a:r>
              <a:rPr lang="en-US" sz="1250" dirty="0" smtClean="0"/>
              <a:t>description</a:t>
            </a:r>
            <a:endParaRPr lang="en-US" sz="1050" dirty="0"/>
          </a:p>
          <a:p>
            <a:pPr marL="685800" lvl="1" indent="-342900" fontAlgn="base">
              <a:buFont typeface="+mj-lt"/>
              <a:buAutoNum type="arabicPeriod"/>
            </a:pPr>
            <a:r>
              <a:rPr lang="en-US" sz="1250" dirty="0"/>
              <a:t>User inputs images of </a:t>
            </a:r>
            <a:r>
              <a:rPr lang="en-US" sz="1250" dirty="0" smtClean="0"/>
              <a:t>product</a:t>
            </a:r>
            <a:endParaRPr lang="en-US" sz="1050" dirty="0"/>
          </a:p>
          <a:p>
            <a:pPr marL="685800" lvl="1" indent="-342900" fontAlgn="base">
              <a:buFont typeface="+mj-lt"/>
              <a:buAutoNum type="arabicPeriod"/>
            </a:pPr>
            <a:r>
              <a:rPr lang="en-US" sz="1250" dirty="0"/>
              <a:t>User inputs base </a:t>
            </a:r>
            <a:r>
              <a:rPr lang="en-US" sz="1250" dirty="0" smtClean="0"/>
              <a:t>price</a:t>
            </a:r>
            <a:endParaRPr lang="en-US" sz="1050" dirty="0"/>
          </a:p>
          <a:p>
            <a:pPr marL="685800" lvl="1" indent="-342900" fontAlgn="base">
              <a:buFont typeface="+mj-lt"/>
              <a:buAutoNum type="arabicPeriod"/>
            </a:pPr>
            <a:r>
              <a:rPr lang="en-US" sz="1250" dirty="0"/>
              <a:t>User clicks on “Post product” </a:t>
            </a:r>
            <a:r>
              <a:rPr lang="en-US" sz="1250" dirty="0" smtClean="0"/>
              <a:t>button</a:t>
            </a:r>
            <a:endParaRPr lang="en-US" sz="1050" dirty="0"/>
          </a:p>
          <a:p>
            <a:pPr marL="685800" lvl="1" indent="-342900" fontAlgn="base">
              <a:buFont typeface="+mj-lt"/>
              <a:buAutoNum type="arabicPeriod"/>
            </a:pPr>
            <a:r>
              <a:rPr lang="en-US" sz="1250" dirty="0"/>
              <a:t>System posts the product for </a:t>
            </a:r>
            <a:r>
              <a:rPr lang="en-US" sz="1250" dirty="0" smtClean="0"/>
              <a:t>sale</a:t>
            </a:r>
            <a:endParaRPr lang="en-US" sz="1050" dirty="0"/>
          </a:p>
          <a:p>
            <a:pPr marL="685800" lvl="1" indent="-342900" fontAlgn="base">
              <a:buFont typeface="+mj-lt"/>
              <a:buAutoNum type="arabicPeriod"/>
            </a:pPr>
            <a:r>
              <a:rPr lang="en-US" sz="1250" dirty="0"/>
              <a:t>System displays ‘Products for auction’ page</a:t>
            </a:r>
            <a:endParaRPr lang="en-US" sz="1050" dirty="0"/>
          </a:p>
          <a:p>
            <a:pPr marL="685800" lvl="1" indent="-342900" fontAlgn="base">
              <a:buFont typeface="+mj-lt"/>
              <a:buAutoNum type="arabicPeriod"/>
            </a:pPr>
            <a:r>
              <a:rPr lang="en-US" sz="1250" dirty="0"/>
              <a:t>System displays message “Successfully posted product for </a:t>
            </a:r>
            <a:r>
              <a:rPr lang="en-US" sz="1250" dirty="0" smtClean="0"/>
              <a:t>sale”</a:t>
            </a:r>
            <a:endParaRPr lang="en-US" sz="1050" dirty="0"/>
          </a:p>
          <a:p>
            <a:pPr marL="685800" lvl="1" indent="-342900">
              <a:buFont typeface="+mj-lt"/>
              <a:buAutoNum type="arabicPeriod"/>
            </a:pPr>
            <a:r>
              <a:rPr lang="en-US" sz="1250" dirty="0"/>
              <a:t>System places the product at the beginning of the available products for auction</a:t>
            </a:r>
            <a:endParaRPr lang="en-US" sz="1450" u="sng" dirty="0"/>
          </a:p>
          <a:p>
            <a:pPr lvl="1"/>
            <a:endParaRPr lang="en-US" sz="1250" dirty="0" smtClean="0"/>
          </a:p>
        </p:txBody>
      </p:sp>
    </p:spTree>
    <p:extLst>
      <p:ext uri="{BB962C8B-B14F-4D97-AF65-F5344CB8AC3E}">
        <p14:creationId xmlns:p14="http://schemas.microsoft.com/office/powerpoint/2010/main" val="428307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394" y="149561"/>
            <a:ext cx="7773338" cy="1197133"/>
          </a:xfrm>
        </p:spPr>
        <p:txBody>
          <a:bodyPr/>
          <a:lstStyle/>
          <a:p>
            <a:r>
              <a:rPr lang="en-US" dirty="0" smtClean="0"/>
              <a:t>Use case – UC4 posting a product for sale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4862" y="1451469"/>
            <a:ext cx="7772870" cy="2939556"/>
          </a:xfrm>
        </p:spPr>
        <p:txBody>
          <a:bodyPr>
            <a:normAutofit/>
          </a:bodyPr>
          <a:lstStyle/>
          <a:p>
            <a:r>
              <a:rPr lang="en-US" sz="1200" u="sng" dirty="0" smtClean="0"/>
              <a:t>Alternative tasks:</a:t>
            </a:r>
            <a:endParaRPr lang="en-US" sz="1200" u="sng" dirty="0"/>
          </a:p>
          <a:p>
            <a:r>
              <a:rPr lang="en-US" sz="1200" dirty="0"/>
              <a:t>4a. </a:t>
            </a:r>
            <a:r>
              <a:rPr lang="en-US" sz="1200" dirty="0"/>
              <a:t>User keeps product name as </a:t>
            </a:r>
            <a:r>
              <a:rPr lang="en-US" sz="1200" dirty="0" smtClean="0"/>
              <a:t>blank</a:t>
            </a:r>
            <a:endParaRPr lang="en-US" sz="1200" dirty="0"/>
          </a:p>
          <a:p>
            <a:pPr lvl="1"/>
            <a:r>
              <a:rPr lang="en-US" sz="1200" dirty="0"/>
              <a:t>4a1. </a:t>
            </a:r>
            <a:r>
              <a:rPr lang="en-US" sz="1200" dirty="0"/>
              <a:t>System displays an error message saying “This field is required</a:t>
            </a:r>
            <a:r>
              <a:rPr lang="en-US" sz="1200" dirty="0" smtClean="0"/>
              <a:t>”</a:t>
            </a:r>
            <a:endParaRPr lang="en-US" sz="1200" dirty="0"/>
          </a:p>
          <a:p>
            <a:pPr lvl="1"/>
            <a:r>
              <a:rPr lang="en-US" sz="1200" dirty="0"/>
              <a:t>4a2. </a:t>
            </a:r>
            <a:r>
              <a:rPr lang="en-US" sz="1200" dirty="0"/>
              <a:t>System navigates to step </a:t>
            </a:r>
            <a:r>
              <a:rPr lang="en-US" sz="1200" dirty="0" smtClean="0"/>
              <a:t>4</a:t>
            </a:r>
            <a:endParaRPr lang="en-US" sz="1200" dirty="0"/>
          </a:p>
          <a:p>
            <a:r>
              <a:rPr lang="en-US" sz="1200" dirty="0"/>
              <a:t>5a. User keeps product category unselected.</a:t>
            </a:r>
          </a:p>
          <a:p>
            <a:pPr lvl="1"/>
            <a:r>
              <a:rPr lang="en-US" sz="1200" dirty="0"/>
              <a:t>5a1. System displays error message saying “Choose one category”</a:t>
            </a:r>
          </a:p>
          <a:p>
            <a:pPr lvl="1"/>
            <a:r>
              <a:rPr lang="en-US" sz="1200" dirty="0"/>
              <a:t>5a2. </a:t>
            </a:r>
            <a:r>
              <a:rPr lang="en-US" sz="1200" dirty="0"/>
              <a:t>System navigates to step </a:t>
            </a:r>
            <a:r>
              <a:rPr lang="en-US" sz="1200" dirty="0" smtClean="0"/>
              <a:t>5</a:t>
            </a:r>
            <a:endParaRPr lang="en-US" sz="1200" dirty="0"/>
          </a:p>
          <a:p>
            <a:r>
              <a:rPr lang="en-US" sz="1200" dirty="0"/>
              <a:t>6a. User keeps product brief description as blank.</a:t>
            </a:r>
          </a:p>
          <a:p>
            <a:pPr lvl="1"/>
            <a:r>
              <a:rPr lang="en-US" sz="1200" dirty="0"/>
              <a:t>6a1. System displays error message saying “This field is required”</a:t>
            </a:r>
          </a:p>
          <a:p>
            <a:pPr lvl="1"/>
            <a:r>
              <a:rPr lang="en-US" sz="1200" dirty="0"/>
              <a:t>6a2. System navigates to step </a:t>
            </a:r>
            <a:r>
              <a:rPr lang="en-US" sz="1200" dirty="0" smtClean="0"/>
              <a:t>6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98508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148</TotalTime>
  <Words>882</Words>
  <Application>Microsoft Office PowerPoint</Application>
  <PresentationFormat>On-screen Show (16:9)</PresentationFormat>
  <Paragraphs>116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Tw Cen MT</vt:lpstr>
      <vt:lpstr>Trebuchet MS</vt:lpstr>
      <vt:lpstr>Open Sans</vt:lpstr>
      <vt:lpstr>Arial</vt:lpstr>
      <vt:lpstr>Droplet</vt:lpstr>
      <vt:lpstr>Auction Based E- Commerce Web APPLICATION</vt:lpstr>
      <vt:lpstr>PROBLEM STATEMENT</vt:lpstr>
      <vt:lpstr>INTRODUCTION</vt:lpstr>
      <vt:lpstr>SALES PITCH</vt:lpstr>
      <vt:lpstr>Advantages over traditional auction based websites</vt:lpstr>
      <vt:lpstr>Tools</vt:lpstr>
      <vt:lpstr>Use case – UC4 posting a product for sale</vt:lpstr>
      <vt:lpstr>Use case – UC4 posting a product for sale</vt:lpstr>
      <vt:lpstr>Use case – UC4 posting a product for sale</vt:lpstr>
      <vt:lpstr>Use case – UC4 posting a product for sale</vt:lpstr>
      <vt:lpstr>Use case – UC4 posting a product for sale</vt:lpstr>
      <vt:lpstr>How does it work ?</vt:lpstr>
      <vt:lpstr>Technical issues and concerns</vt:lpstr>
      <vt:lpstr>Future features to be implemented</vt:lpstr>
      <vt:lpstr>Challenges faced</vt:lpstr>
      <vt:lpstr>Lessons learned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Auction Based E- Commerce Website</dc:title>
  <cp:lastModifiedBy>CampusUser</cp:lastModifiedBy>
  <cp:revision>13</cp:revision>
  <dcterms:modified xsi:type="dcterms:W3CDTF">2016-11-30T20:58:18Z</dcterms:modified>
</cp:coreProperties>
</file>