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p:cViewPr varScale="1">
        <p:scale>
          <a:sx n="63" d="100"/>
          <a:sy n="63" d="100"/>
        </p:scale>
        <p:origin x="78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16668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3303504"/>
            <a:ext cx="8777968"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BAKIYALAKSHMI GANESAN</a:t>
            </a:r>
            <a:endParaRPr spc="15" dirty="0"/>
          </a:p>
        </p:txBody>
      </p:sp>
      <p:sp>
        <p:nvSpPr>
          <p:cNvPr id="8" name="object 8"/>
          <p:cNvSpPr txBox="1"/>
          <p:nvPr/>
        </p:nvSpPr>
        <p:spPr>
          <a:xfrm>
            <a:off x="6598784" y="3944262"/>
            <a:ext cx="23545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a:t>
            </a:r>
            <a:r>
              <a:rPr lang="en-IN" sz="2400" b="1" spc="10" dirty="0" err="1">
                <a:solidFill>
                  <a:srgbClr val="2D936B"/>
                </a:solidFill>
                <a:latin typeface="Trebuchet MS"/>
                <a:cs typeface="Trebuchet MS"/>
              </a:rPr>
              <a:t>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77239"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r>
              <a:rPr lang="en-IN" dirty="0"/>
              <a: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79A09207-A97A-92C2-2EBA-1AB562DF3EF3}"/>
              </a:ext>
            </a:extLst>
          </p:cNvPr>
          <p:cNvSpPr txBox="1"/>
          <p:nvPr/>
        </p:nvSpPr>
        <p:spPr>
          <a:xfrm>
            <a:off x="1298574" y="1497747"/>
            <a:ext cx="9001125" cy="4093428"/>
          </a:xfrm>
          <a:prstGeom prst="rect">
            <a:avLst/>
          </a:prstGeom>
          <a:noFill/>
        </p:spPr>
        <p:txBody>
          <a:bodyPr wrap="square" rtlCol="0">
            <a:spAutoFit/>
          </a:bodyPr>
          <a:lstStyle/>
          <a:p>
            <a:r>
              <a:rPr lang="en-US" sz="2000" dirty="0"/>
              <a:t>In "Image Domain Translation with Autoencoders," the suitable result manifests as seamlessly translated images that effectively bridge the gap between different domains while preserving essential visual characteristics. These translated images should exhibit high fidelity to the target domain, capturing its style, texture, and semantic content accurately. Additionally, the results should showcase smooth transitions between domains, with minimal artifacts or distortions, indicating the model's ability to learn meaningful representations and mappings between the input and output </a:t>
            </a:r>
            <a:r>
              <a:rPr lang="en-US" sz="2000" dirty="0" err="1"/>
              <a:t>spaces.Furthermore</a:t>
            </a:r>
            <a:r>
              <a:rPr lang="en-US" sz="2000" dirty="0"/>
              <a:t>, subjective evaluations from users and quantitative metrics such as perceptual similarity scores or classification accuracy on translated images can provide further validation of the model's performance. Ultimately, the suitable result should impressively demonstrate the transformative power of autoencoders in achieving accurate and visually compelling image domain translations.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1571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96000" y="411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D047F9E-6E4F-91D8-851D-9BB07A98B46D}"/>
              </a:ext>
            </a:extLst>
          </p:cNvPr>
          <p:cNvSpPr txBox="1"/>
          <p:nvPr/>
        </p:nvSpPr>
        <p:spPr>
          <a:xfrm>
            <a:off x="1066800" y="2514600"/>
            <a:ext cx="7696200" cy="1077218"/>
          </a:xfrm>
          <a:prstGeom prst="rect">
            <a:avLst/>
          </a:prstGeom>
          <a:noFill/>
        </p:spPr>
        <p:txBody>
          <a:bodyPr wrap="square" rtlCol="0">
            <a:spAutoFit/>
          </a:bodyPr>
          <a:lstStyle/>
          <a:p>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r>
              <a:rPr lang="en-US" sz="3200" b="0" i="0" dirty="0">
                <a:solidFill>
                  <a:srgbClr val="0D0D0D"/>
                </a:solidFill>
                <a:effectLst/>
                <a:latin typeface="Söhne"/>
              </a:rPr>
              <a:t>Image Domain Translation with Autoencoders</a:t>
            </a:r>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t>
            </a:r>
            <a:r>
              <a:rPr lang="en-IN" dirty="0"/>
              <a:t>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489BC34-9329-2FA4-4502-AAD187C23A41}"/>
              </a:ext>
            </a:extLst>
          </p:cNvPr>
          <p:cNvSpPr txBox="1"/>
          <p:nvPr/>
        </p:nvSpPr>
        <p:spPr>
          <a:xfrm>
            <a:off x="2743201" y="1844413"/>
            <a:ext cx="6503670" cy="2215991"/>
          </a:xfrm>
          <a:prstGeom prst="rect">
            <a:avLst/>
          </a:prstGeom>
          <a:noFill/>
        </p:spPr>
        <p:txBody>
          <a:bodyPr wrap="square" rtlCol="0">
            <a:spAutoFit/>
          </a:bodyPr>
          <a:lstStyle/>
          <a:p>
            <a:pPr algn="l">
              <a:buFont typeface="+mj-lt"/>
              <a:buAutoNum type="arabicPeriod"/>
            </a:pPr>
            <a:r>
              <a:rPr lang="en-US" sz="24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Introduction</a:t>
            </a:r>
          </a:p>
          <a:p>
            <a:pPr algn="l">
              <a:buFont typeface="+mj-lt"/>
              <a:buAutoNum type="arabicPeriod"/>
            </a:pPr>
            <a:r>
              <a:rPr lang="en-IN" sz="2400" b="1" i="0" dirty="0">
                <a:solidFill>
                  <a:srgbClr val="0D0D0D"/>
                </a:solidFill>
                <a:effectLst/>
                <a:latin typeface="Söhne"/>
              </a:rPr>
              <a:t>Architecture Design</a:t>
            </a:r>
          </a:p>
          <a:p>
            <a:pPr algn="l">
              <a:buFont typeface="+mj-lt"/>
              <a:buAutoNum type="arabicPeriod"/>
            </a:pPr>
            <a:r>
              <a:rPr lang="en-IN" sz="2400" b="1" i="0" dirty="0">
                <a:solidFill>
                  <a:srgbClr val="0D0D0D"/>
                </a:solidFill>
                <a:effectLst/>
                <a:latin typeface="Söhne"/>
              </a:rPr>
              <a:t>Dataset Preparation</a:t>
            </a:r>
          </a:p>
          <a:p>
            <a:pPr algn="l">
              <a:buFont typeface="+mj-lt"/>
              <a:buAutoNum type="arabicPeriod"/>
            </a:pPr>
            <a:r>
              <a:rPr lang="en-IN" sz="2400" b="1" i="0" dirty="0">
                <a:solidFill>
                  <a:srgbClr val="0D0D0D"/>
                </a:solidFill>
                <a:effectLst/>
                <a:latin typeface="Söhne"/>
              </a:rPr>
              <a:t>Training</a:t>
            </a:r>
            <a:endParaRPr lang="en-IN" sz="2400" b="1" dirty="0">
              <a:solidFill>
                <a:srgbClr val="0D0D0D"/>
              </a:solidFill>
              <a:latin typeface="Söhne"/>
            </a:endParaRPr>
          </a:p>
          <a:p>
            <a:pPr algn="l">
              <a:buFont typeface="+mj-lt"/>
              <a:buAutoNum type="arabicPeriod"/>
            </a:pPr>
            <a:r>
              <a:rPr lang="en-IN" sz="2400" b="1" i="0" dirty="0">
                <a:solidFill>
                  <a:srgbClr val="0D0D0D"/>
                </a:solidFill>
                <a:effectLst/>
                <a:latin typeface="Söhne"/>
                <a:ea typeface="Calibri" panose="020F0502020204030204" pitchFamily="34" charset="0"/>
                <a:cs typeface="Calibri" panose="020F0502020204030204" pitchFamily="34" charset="0"/>
              </a:rPr>
              <a:t>Evaluation</a:t>
            </a:r>
            <a:endPar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239000" y="40267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575055"/>
            <a:ext cx="59436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025AE7B-C252-478B-22EA-91C4E0977A46}"/>
              </a:ext>
            </a:extLst>
          </p:cNvPr>
          <p:cNvSpPr txBox="1"/>
          <p:nvPr/>
        </p:nvSpPr>
        <p:spPr>
          <a:xfrm>
            <a:off x="676275" y="1371600"/>
            <a:ext cx="8452883" cy="2554545"/>
          </a:xfrm>
          <a:prstGeom prst="rect">
            <a:avLst/>
          </a:prstGeom>
          <a:noFill/>
        </p:spPr>
        <p:txBody>
          <a:bodyPr wrap="square" rtlCol="0">
            <a:spAutoFit/>
          </a:bodyPr>
          <a:lstStyle/>
          <a:p>
            <a:endParaRPr lang="en-US" sz="3200" b="0" i="0" dirty="0">
              <a:solidFill>
                <a:srgbClr val="0D0D0D"/>
              </a:solidFill>
              <a:effectLst/>
              <a:latin typeface="+mj-lt"/>
            </a:endParaRPr>
          </a:p>
          <a:p>
            <a:r>
              <a:rPr lang="en-US" sz="3200" b="0" i="0" dirty="0">
                <a:solidFill>
                  <a:srgbClr val="0D0D0D"/>
                </a:solidFill>
                <a:effectLst/>
                <a:latin typeface="+mj-lt"/>
              </a:rPr>
              <a:t>“Developing an autoencoder model to translate images from one domain to another, such as transforming 'car' </a:t>
            </a:r>
            <a:r>
              <a:rPr lang="en-US" sz="3200" b="0" i="0" dirty="0" err="1">
                <a:solidFill>
                  <a:srgbClr val="0D0D0D"/>
                </a:solidFill>
                <a:effectLst/>
                <a:latin typeface="+mj-lt"/>
              </a:rPr>
              <a:t>images,'bird</a:t>
            </a:r>
            <a:r>
              <a:rPr lang="en-US" sz="3200" b="0" i="0" dirty="0">
                <a:solidFill>
                  <a:srgbClr val="0D0D0D"/>
                </a:solidFill>
                <a:effectLst/>
                <a:latin typeface="+mj-lt"/>
              </a:rPr>
              <a:t>' images, using paired datasets.”</a:t>
            </a:r>
            <a:endParaRPr lang="en-IN" sz="32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5463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829627"/>
            <a:ext cx="55460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7E6131D-29E5-7197-7F20-34A68D2881E2}"/>
              </a:ext>
            </a:extLst>
          </p:cNvPr>
          <p:cNvSpPr txBox="1"/>
          <p:nvPr/>
        </p:nvSpPr>
        <p:spPr>
          <a:xfrm>
            <a:off x="914400" y="2019300"/>
            <a:ext cx="8439150" cy="2862322"/>
          </a:xfrm>
          <a:prstGeom prst="rect">
            <a:avLst/>
          </a:prstGeom>
          <a:noFill/>
        </p:spPr>
        <p:txBody>
          <a:bodyPr wrap="square" rtlCol="0">
            <a:spAutoFit/>
          </a:bodyPr>
          <a:lstStyle/>
          <a:p>
            <a:r>
              <a:rPr lang="en-US" sz="2000" b="0" i="0" dirty="0">
                <a:solidFill>
                  <a:srgbClr val="0D0D0D"/>
                </a:solidFill>
                <a:effectLst/>
                <a:latin typeface="Söhne"/>
              </a:rPr>
              <a:t>The project aims to employ autoencoder models for the translation of images from one domain to another, facilitating the transformation of 'car' </a:t>
            </a:r>
            <a:r>
              <a:rPr lang="en-US" sz="2000" b="0" i="0" dirty="0" err="1">
                <a:solidFill>
                  <a:srgbClr val="0D0D0D"/>
                </a:solidFill>
                <a:effectLst/>
                <a:latin typeface="Söhne"/>
              </a:rPr>
              <a:t>images,'bird</a:t>
            </a:r>
            <a:r>
              <a:rPr lang="en-US" sz="2000" b="0" i="0" dirty="0">
                <a:solidFill>
                  <a:srgbClr val="0D0D0D"/>
                </a:solidFill>
                <a:effectLst/>
                <a:latin typeface="Söhne"/>
              </a:rPr>
              <a:t>' images etc. Leveraging paired datasets containing samples from both domains, the autoencoder will be trained to capture and learn the underlying features of the target domain, enabling it to generate realistic representations of the target images. Through this endeavor, the project seeks to explore the capabilities of autoencoders in bridging the gap between distinct image domains, paving the way for advancements in image processing and computer vision applications.</a:t>
            </a:r>
            <a:endParaRPr lang="en-IN"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96350" y="58410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482089" y="5161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935355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891793"/>
            <a:ext cx="5409247"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1410AD-8B83-ED6D-87E5-DBF45EBCEB7E}"/>
              </a:ext>
            </a:extLst>
          </p:cNvPr>
          <p:cNvSpPr txBox="1"/>
          <p:nvPr/>
        </p:nvSpPr>
        <p:spPr>
          <a:xfrm>
            <a:off x="777416" y="1676202"/>
            <a:ext cx="8953465" cy="2862322"/>
          </a:xfrm>
          <a:prstGeom prst="rect">
            <a:avLst/>
          </a:prstGeom>
          <a:noFill/>
        </p:spPr>
        <p:txBody>
          <a:bodyPr wrap="square" rtlCol="0">
            <a:spAutoFit/>
          </a:bodyPr>
          <a:lstStyle/>
          <a:p>
            <a:endParaRPr lang="en-US" dirty="0"/>
          </a:p>
          <a:p>
            <a:r>
              <a:rPr lang="en-US" dirty="0"/>
              <a:t>1. Graphic Designers: Seeking to explore new creative possibilities and styles in their designs.</a:t>
            </a:r>
          </a:p>
          <a:p>
            <a:r>
              <a:rPr lang="en-US" dirty="0"/>
              <a:t>2. Photographers and Image Editors: Needing tools for image enhancement, restoration, or artistic transformation.</a:t>
            </a:r>
          </a:p>
          <a:p>
            <a:r>
              <a:rPr lang="en-US" dirty="0"/>
              <a:t>3. Content Creators: Looking for ways to generate diverse visual content for media, animation, or gaming projects.</a:t>
            </a:r>
          </a:p>
          <a:p>
            <a:r>
              <a:rPr lang="en-US" dirty="0"/>
              <a:t>4. Researchers and Developers: Interested in exploring image processing techniques and advancing the field of computer vision.</a:t>
            </a:r>
          </a:p>
          <a:p>
            <a:r>
              <a:rPr lang="en-US" dirty="0"/>
              <a:t>5. General Users: Interested in experimenting with image manipulation tools for personal or hobbyist purposes.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536258"/>
            <a:ext cx="10092690"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
            <a:extLst>
              <a:ext uri="{FF2B5EF4-FFF2-40B4-BE49-F238E27FC236}">
                <a16:creationId xmlns:a16="http://schemas.microsoft.com/office/drawing/2014/main" id="{72B720B3-FAB1-1261-72BA-9A51844C9CAE}"/>
              </a:ext>
            </a:extLst>
          </p:cNvPr>
          <p:cNvSpPr>
            <a:spLocks noChangeArrowheads="1"/>
          </p:cNvSpPr>
          <p:nvPr/>
        </p:nvSpPr>
        <p:spPr bwMode="auto">
          <a:xfrm>
            <a:off x="0" y="-10056"/>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AEA49C2-0E34-6AB8-3446-43C11421F085}"/>
              </a:ext>
            </a:extLst>
          </p:cNvPr>
          <p:cNvSpPr txBox="1"/>
          <p:nvPr/>
        </p:nvSpPr>
        <p:spPr>
          <a:xfrm>
            <a:off x="2857499" y="1438703"/>
            <a:ext cx="8647047" cy="5724644"/>
          </a:xfrm>
          <a:prstGeom prst="rect">
            <a:avLst/>
          </a:prstGeom>
          <a:noFill/>
        </p:spPr>
        <p:txBody>
          <a:bodyPr wrap="square">
            <a:spAutoFit/>
          </a:bodyPr>
          <a:lstStyle/>
          <a:p>
            <a:pPr algn="l"/>
            <a:r>
              <a:rPr lang="en-US" sz="1400" b="0" i="0" dirty="0">
                <a:solidFill>
                  <a:srgbClr val="0D0D0D"/>
                </a:solidFill>
                <a:effectLst/>
                <a:latin typeface="Söhne"/>
              </a:rPr>
              <a:t> </a:t>
            </a:r>
            <a:br>
              <a:rPr lang="en-US" sz="1400" b="0" i="0" dirty="0">
                <a:solidFill>
                  <a:srgbClr val="0D0D0D"/>
                </a:solidFill>
                <a:effectLst/>
                <a:latin typeface="Söhne"/>
              </a:rPr>
            </a:br>
            <a:r>
              <a:rPr lang="en-US" sz="1400" b="0" i="0" dirty="0">
                <a:solidFill>
                  <a:srgbClr val="0D0D0D"/>
                </a:solidFill>
                <a:effectLst/>
                <a:latin typeface="Söhne"/>
              </a:rPr>
              <a:t>Solution &amp; Value Proposition:</a:t>
            </a:r>
          </a:p>
          <a:p>
            <a:pPr algn="l"/>
            <a:r>
              <a:rPr lang="en-US" sz="1400" dirty="0">
                <a:solidFill>
                  <a:srgbClr val="0D0D0D"/>
                </a:solidFill>
                <a:latin typeface="Söhne"/>
              </a:rPr>
              <a:t>                </a:t>
            </a:r>
            <a:r>
              <a:rPr lang="en-US" sz="1400" b="0" i="0" dirty="0">
                <a:solidFill>
                  <a:srgbClr val="0D0D0D"/>
                </a:solidFill>
                <a:effectLst/>
                <a:latin typeface="Söhne"/>
              </a:rPr>
              <a:t> Our solution entails leveraging autoencoder models for image domain translation, allowing seamless transformation between different visual domains, such as converting 'car' </a:t>
            </a:r>
            <a:r>
              <a:rPr lang="en-US" sz="1400" b="0" i="0" dirty="0" err="1">
                <a:solidFill>
                  <a:srgbClr val="0D0D0D"/>
                </a:solidFill>
                <a:effectLst/>
                <a:latin typeface="Söhne"/>
              </a:rPr>
              <a:t>images,'bird</a:t>
            </a:r>
            <a:r>
              <a:rPr lang="en-US" sz="1400" b="0" i="0" dirty="0">
                <a:solidFill>
                  <a:srgbClr val="0D0D0D"/>
                </a:solidFill>
                <a:effectLst/>
                <a:latin typeface="Söhne"/>
              </a:rPr>
              <a:t>’ images representations. The autoencoder architecture is tailored to capture and understand the underlying features of the target domain, enabling it to generate high-quality and visually plausible translations.</a:t>
            </a:r>
          </a:p>
          <a:p>
            <a:pPr algn="l"/>
            <a:endParaRPr lang="en-US" sz="1400" b="0" i="0" dirty="0">
              <a:solidFill>
                <a:srgbClr val="0D0D0D"/>
              </a:solidFill>
              <a:effectLst/>
              <a:latin typeface="Söhne"/>
            </a:endParaRPr>
          </a:p>
          <a:p>
            <a:pPr algn="l"/>
            <a:r>
              <a:rPr lang="en-US" sz="1400" b="0" i="0" dirty="0">
                <a:solidFill>
                  <a:srgbClr val="0D0D0D"/>
                </a:solidFill>
                <a:effectLst/>
                <a:latin typeface="Söhne"/>
              </a:rPr>
              <a:t>Value Proposition:</a:t>
            </a:r>
          </a:p>
          <a:p>
            <a:pPr algn="l">
              <a:buFont typeface="+mj-lt"/>
              <a:buAutoNum type="arabicPeriod"/>
            </a:pPr>
            <a:r>
              <a:rPr lang="en-US" sz="1400" b="1" i="0" dirty="0">
                <a:solidFill>
                  <a:srgbClr val="0D0D0D"/>
                </a:solidFill>
                <a:effectLst/>
                <a:latin typeface="Söhne"/>
              </a:rPr>
              <a:t>Efficiency</a:t>
            </a:r>
            <a:r>
              <a:rPr lang="en-US" sz="1400" b="0" i="0" dirty="0">
                <a:solidFill>
                  <a:srgbClr val="0D0D0D"/>
                </a:solidFill>
                <a:effectLst/>
                <a:latin typeface="Söhne"/>
              </a:rPr>
              <a:t>: Our autoencoder-based approach provides an efficient and effective solution for image domain translation tasks, requiring minimal computational resources compared to complex deep learning architectures.</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Versatility</a:t>
            </a:r>
            <a:r>
              <a:rPr lang="en-US" sz="1400" b="0" i="0" dirty="0">
                <a:solidFill>
                  <a:srgbClr val="0D0D0D"/>
                </a:solidFill>
                <a:effectLst/>
                <a:latin typeface="Söhne"/>
              </a:rPr>
              <a:t>: The versatility of our solution enables translation between various image domains, offering flexibility for different applications and use cases beyond '</a:t>
            </a:r>
            <a:r>
              <a:rPr lang="en-US" sz="1400" b="0" i="0" dirty="0" err="1">
                <a:solidFill>
                  <a:srgbClr val="0D0D0D"/>
                </a:solidFill>
                <a:effectLst/>
                <a:latin typeface="Söhne"/>
              </a:rPr>
              <a:t>car’,'bird</a:t>
            </a:r>
            <a:r>
              <a:rPr lang="en-US" sz="1400" b="0" i="0" dirty="0">
                <a:solidFill>
                  <a:srgbClr val="0D0D0D"/>
                </a:solidFill>
                <a:effectLst/>
                <a:latin typeface="Söhne"/>
              </a:rPr>
              <a:t>' transformation.</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Quality</a:t>
            </a:r>
            <a:r>
              <a:rPr lang="en-US" sz="1400" b="0" i="0" dirty="0">
                <a:solidFill>
                  <a:srgbClr val="0D0D0D"/>
                </a:solidFill>
                <a:effectLst/>
                <a:latin typeface="Söhne"/>
              </a:rPr>
              <a:t>: By focusing on feature extraction and reconstruction, our autoencoder ensures high-quality translations, preserving important visual characteristics and details in the output images.</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Ease of Use</a:t>
            </a:r>
            <a:r>
              <a:rPr lang="en-US" sz="1400" b="0" i="0" dirty="0">
                <a:solidFill>
                  <a:srgbClr val="0D0D0D"/>
                </a:solidFill>
                <a:effectLst/>
                <a:latin typeface="Söhne"/>
              </a:rPr>
              <a:t>: Our solution offers a user-friendly interface and straightforward implementation, making it accessible to a wide range of users, including developers, researchers, and creative professionals.</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Innovation</a:t>
            </a:r>
            <a:r>
              <a:rPr lang="en-US" sz="1400" b="0" i="0" dirty="0">
                <a:solidFill>
                  <a:srgbClr val="0D0D0D"/>
                </a:solidFill>
                <a:effectLst/>
                <a:latin typeface="Söhne"/>
              </a:rPr>
              <a:t>: By harnessing the power of autoencoders for image domain translation, our solution represents an innovative approach to address challenges in image processing and computer vision, paving the way for new advancements and applications in the field</a:t>
            </a:r>
          </a:p>
          <a:p>
            <a:pPr algn="l"/>
            <a:endParaRPr lang="en-US" sz="1600" b="0" i="0" dirty="0">
              <a:solidFill>
                <a:srgbClr val="0D0D0D"/>
              </a:solidFill>
              <a:effectLst/>
              <a:latin typeface="Söhne"/>
            </a:endParaRPr>
          </a:p>
          <a:p>
            <a:pPr algn="l"/>
            <a:endParaRPr lang="en-US" sz="1400"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1" y="654938"/>
            <a:ext cx="7901940"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id="{7B6883F9-FB34-8DE8-2DCF-7F3548089962}"/>
              </a:ext>
            </a:extLst>
          </p:cNvPr>
          <p:cNvSpPr>
            <a:spLocks noChangeArrowheads="1"/>
          </p:cNvSpPr>
          <p:nvPr/>
        </p:nvSpPr>
        <p:spPr bwMode="auto">
          <a:xfrm>
            <a:off x="2133600" y="2015875"/>
            <a:ext cx="814437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a:latin typeface="Arial" panose="020B0604020202020204" pitchFamily="34" charset="0"/>
              </a:rPr>
              <a:t>The Wow in "Image Domain Translation with Autoencoders" lies in its ability to seamlessly translate images from one domain to another while preserving essential features and details. This transformative approach harnesses the power of autoencoders to not only encode and decode images but also to learn the intricate mappings between different domains. The beauty of this solution is its capacity to unlock creative possibilities, enabling applications such as style transfer, image enhancement, and even domain-specific image generation. With this innovative technique, the boundaries of visual expression are expanded, offering a captivating blend of artistry and technology that captivates both creators and audiences alike.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8816204A-ECE2-3D6B-CAEB-9B0B12A9FB08}"/>
              </a:ext>
            </a:extLst>
          </p:cNvPr>
          <p:cNvSpPr>
            <a:spLocks noChangeArrowheads="1"/>
          </p:cNvSpPr>
          <p:nvPr/>
        </p:nvSpPr>
        <p:spPr bwMode="auto">
          <a:xfrm>
            <a:off x="1905000" y="1346128"/>
            <a:ext cx="83729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44F4B6AB-8055-7851-4663-9621160FC320}"/>
              </a:ext>
            </a:extLst>
          </p:cNvPr>
          <p:cNvSpPr txBox="1"/>
          <p:nvPr/>
        </p:nvSpPr>
        <p:spPr>
          <a:xfrm>
            <a:off x="1371600" y="1500723"/>
            <a:ext cx="9122703" cy="3785652"/>
          </a:xfrm>
          <a:prstGeom prst="rect">
            <a:avLst/>
          </a:prstGeom>
          <a:noFill/>
        </p:spPr>
        <p:txBody>
          <a:bodyPr wrap="square" rtlCol="0">
            <a:spAutoFit/>
          </a:bodyPr>
          <a:lstStyle/>
          <a:p>
            <a:r>
              <a:rPr lang="en-US" sz="2000" dirty="0"/>
              <a:t>In "Image Domain Translation with Autoencoders," the suitable modeling involves the creation and training of autoencoder architectures tailored to the specific domains being translated. This entails designing encoder and decoder networks capable of effectively capturing and reconstructing the essential features of images in both domains. Additionally, incorporating suitable loss functions, such as pixel-wise reconstruction loss or adversarial loss, helps guide the training process towards generating high-quality translations. Moreover, leveraging techniques like conditional or variational autoencoders can enhance the model's capability to generate diverse and realistic translations while allowing for controlled manipulation of image attributes. Fine-tuning hyperparameters and optimizing training strategies further refine the modeling process, ensuring that the resulting autoencoder is proficient in accurately translating images between domains with impressive fidelity and creativity.</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935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   BAKIYALAKSHMI GANESAN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RM.SHREEPRIYADARSHINI</dc:title>
  <dc:creator>Shreepriyadarshini Ramasamy</dc:creator>
  <cp:lastModifiedBy>Shreepriyadarshini Ramasamy</cp:lastModifiedBy>
  <cp:revision>3</cp:revision>
  <dcterms:created xsi:type="dcterms:W3CDTF">2024-03-29T06:53:37Z</dcterms:created>
  <dcterms:modified xsi:type="dcterms:W3CDTF">2024-03-30T07:56:15Z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