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matic SC" panose="020B0604020202020204" charset="-79"/>
      <p:regular r:id="rId12"/>
      <p:bold r:id="rId13"/>
    </p:embeddedFont>
    <p:embeddedFont>
      <p:font typeface="Source Code Pr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19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6f5b24580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6f5b24580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f5b245809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f5b24580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f5b24580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f5b24580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f5b245809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f5b245809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f5b245809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f5b245809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f5b245809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f5b245809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f5b245809_2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f5b245809_2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f5b245809_2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f5b245809_2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omputerhope.com/jargon/r/ram.ht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www.pcbuildadvisor.com/components/memory/" TargetMode="External"/><Relationship Id="rId5" Type="http://schemas.openxmlformats.org/officeDocument/2006/relationships/hyperlink" Target="https://www.computerhope.com/jargon/o/onboard.htm" TargetMode="External"/><Relationship Id="rId4" Type="http://schemas.openxmlformats.org/officeDocument/2006/relationships/hyperlink" Target="https://www.computerhope.com/jargon/g/gpu.ht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daskeyboard.com/x/x50q-rgb-mechanical-keyboard/"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Gaming Computer</a:t>
            </a:r>
            <a:endParaRPr/>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By: Bhavkaran Mann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19150" y="2024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Page - 1 Application Topic </a:t>
            </a:r>
            <a:endParaRPr/>
          </a:p>
        </p:txBody>
      </p:sp>
      <p:sp>
        <p:nvSpPr>
          <p:cNvPr id="63" name="Google Shape;63;p14"/>
          <p:cNvSpPr txBox="1"/>
          <p:nvPr/>
        </p:nvSpPr>
        <p:spPr>
          <a:xfrm>
            <a:off x="308250" y="1157025"/>
            <a:ext cx="2665800" cy="3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u="sng">
                <a:latin typeface="Source Code Pro"/>
                <a:ea typeface="Source Code Pro"/>
                <a:cs typeface="Source Code Pro"/>
                <a:sym typeface="Source Code Pro"/>
              </a:rPr>
              <a:t>Topic: Gaming PC</a:t>
            </a:r>
            <a:endParaRPr sz="1000" b="1" u="sng">
              <a:latin typeface="Source Code Pro"/>
              <a:ea typeface="Source Code Pro"/>
              <a:cs typeface="Source Code Pro"/>
              <a:sym typeface="Source Code Pro"/>
            </a:endParaRPr>
          </a:p>
          <a:p>
            <a:pPr marL="0" lvl="0" indent="0" algn="l" rtl="0">
              <a:spcBef>
                <a:spcPts val="0"/>
              </a:spcBef>
              <a:spcAft>
                <a:spcPts val="0"/>
              </a:spcAft>
              <a:buNone/>
            </a:pPr>
            <a:r>
              <a:rPr lang="en" sz="1000">
                <a:latin typeface="Source Code Pro"/>
                <a:ea typeface="Source Code Pro"/>
                <a:cs typeface="Source Code Pro"/>
                <a:sym typeface="Source Code Pro"/>
              </a:rPr>
              <a:t>-A gaming computer is a desktop that is often custom built for the purpose of increasing performance in modern computer games</a:t>
            </a:r>
            <a:endParaRPr sz="1000">
              <a:latin typeface="Source Code Pro"/>
              <a:ea typeface="Source Code Pro"/>
              <a:cs typeface="Source Code Pro"/>
              <a:sym typeface="Source Code Pro"/>
            </a:endParaRPr>
          </a:p>
          <a:p>
            <a:pPr marL="0" lvl="0" indent="0" algn="l" rtl="0">
              <a:spcBef>
                <a:spcPts val="0"/>
              </a:spcBef>
              <a:spcAft>
                <a:spcPts val="0"/>
              </a:spcAft>
              <a:buNone/>
            </a:pPr>
            <a:r>
              <a:rPr lang="en" sz="1000">
                <a:latin typeface="Source Code Pro"/>
                <a:ea typeface="Source Code Pro"/>
                <a:cs typeface="Source Code Pro"/>
                <a:sym typeface="Source Code Pro"/>
              </a:rPr>
              <a:t>-One of the most significant differences between regular and gaming machines is video processing</a:t>
            </a:r>
            <a:endParaRPr sz="1000">
              <a:latin typeface="Source Code Pro"/>
              <a:ea typeface="Source Code Pro"/>
              <a:cs typeface="Source Code Pro"/>
              <a:sym typeface="Source Code Pro"/>
            </a:endParaRPr>
          </a:p>
          <a:p>
            <a:pPr marL="0" lvl="0" indent="0" algn="l" rtl="0">
              <a:spcBef>
                <a:spcPts val="0"/>
              </a:spcBef>
              <a:spcAft>
                <a:spcPts val="0"/>
              </a:spcAft>
              <a:buNone/>
            </a:pPr>
            <a:r>
              <a:rPr lang="en" sz="1000">
                <a:latin typeface="Source Code Pro"/>
                <a:ea typeface="Source Code Pro"/>
                <a:cs typeface="Source Code Pro"/>
                <a:sym typeface="Source Code Pro"/>
              </a:rPr>
              <a:t>-Gaming computers have video cards with their own dedicated </a:t>
            </a:r>
            <a:r>
              <a:rPr lang="en" sz="1000">
                <a:uFill>
                  <a:noFill/>
                </a:uFill>
                <a:latin typeface="Source Code Pro"/>
                <a:ea typeface="Source Code Pro"/>
                <a:cs typeface="Source Code Pro"/>
                <a:sym typeface="Source Code Pro"/>
                <a:hlinkClick r:id="rId3"/>
              </a:rPr>
              <a:t>RAM</a:t>
            </a:r>
            <a:r>
              <a:rPr lang="en" sz="1000">
                <a:latin typeface="Source Code Pro"/>
                <a:ea typeface="Source Code Pro"/>
                <a:cs typeface="Source Code Pro"/>
                <a:sym typeface="Source Code Pro"/>
              </a:rPr>
              <a:t>, a </a:t>
            </a:r>
            <a:r>
              <a:rPr lang="en" sz="1000">
                <a:uFill>
                  <a:noFill/>
                </a:uFill>
                <a:latin typeface="Source Code Pro"/>
                <a:ea typeface="Source Code Pro"/>
                <a:cs typeface="Source Code Pro"/>
                <a:sym typeface="Source Code Pro"/>
                <a:hlinkClick r:id="rId4"/>
              </a:rPr>
              <a:t>GPU</a:t>
            </a:r>
            <a:r>
              <a:rPr lang="en" sz="1000">
                <a:latin typeface="Source Code Pro"/>
                <a:ea typeface="Source Code Pro"/>
                <a:cs typeface="Source Code Pro"/>
                <a:sym typeface="Source Code Pro"/>
              </a:rPr>
              <a:t>, and a cooling system, where a typical PC generally uses an </a:t>
            </a:r>
            <a:r>
              <a:rPr lang="en" sz="1000">
                <a:uFill>
                  <a:noFill/>
                </a:uFill>
                <a:latin typeface="Source Code Pro"/>
                <a:ea typeface="Source Code Pro"/>
                <a:cs typeface="Source Code Pro"/>
                <a:sym typeface="Source Code Pro"/>
                <a:hlinkClick r:id="rId5"/>
              </a:rPr>
              <a:t>onboard</a:t>
            </a:r>
            <a:r>
              <a:rPr lang="en" sz="1000">
                <a:latin typeface="Source Code Pro"/>
                <a:ea typeface="Source Code Pro"/>
                <a:cs typeface="Source Code Pro"/>
                <a:sym typeface="Source Code Pro"/>
              </a:rPr>
              <a:t> graphics controller</a:t>
            </a:r>
            <a:endParaRPr sz="1000">
              <a:latin typeface="Source Code Pro"/>
              <a:ea typeface="Source Code Pro"/>
              <a:cs typeface="Source Code Pro"/>
              <a:sym typeface="Source Code Pro"/>
            </a:endParaRPr>
          </a:p>
        </p:txBody>
      </p:sp>
      <p:sp>
        <p:nvSpPr>
          <p:cNvPr id="64" name="Google Shape;64;p14"/>
          <p:cNvSpPr txBox="1"/>
          <p:nvPr/>
        </p:nvSpPr>
        <p:spPr>
          <a:xfrm>
            <a:off x="3235000" y="1157025"/>
            <a:ext cx="2466000" cy="3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Source Code Pro"/>
                <a:ea typeface="Source Code Pro"/>
                <a:cs typeface="Source Code Pro"/>
                <a:sym typeface="Source Code Pro"/>
              </a:rPr>
              <a:t>Speed:</a:t>
            </a:r>
            <a:endParaRPr sz="1000">
              <a:latin typeface="Source Code Pro"/>
              <a:ea typeface="Source Code Pro"/>
              <a:cs typeface="Source Code Pro"/>
              <a:sym typeface="Source Code Pro"/>
            </a:endParaRPr>
          </a:p>
          <a:p>
            <a:pPr marL="0" lvl="0" indent="0" algn="l" rtl="0">
              <a:spcBef>
                <a:spcPts val="0"/>
              </a:spcBef>
              <a:spcAft>
                <a:spcPts val="0"/>
              </a:spcAft>
              <a:buNone/>
            </a:pPr>
            <a:r>
              <a:rPr lang="en" sz="1000" b="1" u="sng">
                <a:latin typeface="Source Code Pro"/>
                <a:ea typeface="Source Code Pro"/>
                <a:cs typeface="Source Code Pro"/>
                <a:sym typeface="Source Code Pro"/>
              </a:rPr>
              <a:t>Corsair One I160</a:t>
            </a:r>
            <a:endParaRPr sz="1000" b="1" u="sng">
              <a:latin typeface="Source Code Pro"/>
              <a:ea typeface="Source Code Pro"/>
              <a:cs typeface="Source Code Pro"/>
              <a:sym typeface="Source Code Pro"/>
            </a:endParaRPr>
          </a:p>
          <a:p>
            <a:pPr marL="0" lvl="0" indent="0" algn="l" rtl="0">
              <a:spcBef>
                <a:spcPts val="0"/>
              </a:spcBef>
              <a:spcAft>
                <a:spcPts val="0"/>
              </a:spcAft>
              <a:buNone/>
            </a:pPr>
            <a:r>
              <a:rPr lang="en" sz="1000">
                <a:latin typeface="Source Code Pro"/>
                <a:ea typeface="Source Code Pro"/>
                <a:cs typeface="Source Code Pro"/>
                <a:sym typeface="Source Code Pro"/>
              </a:rPr>
              <a:t>CPU: Intel Core i9-9900K @ 5GHz</a:t>
            </a:r>
            <a:endParaRPr sz="1000">
              <a:latin typeface="Source Code Pro"/>
              <a:ea typeface="Source Code Pro"/>
              <a:cs typeface="Source Code Pro"/>
              <a:sym typeface="Source Code Pro"/>
            </a:endParaRPr>
          </a:p>
          <a:p>
            <a:pPr marL="0" lvl="0" indent="0" algn="l" rtl="0">
              <a:spcBef>
                <a:spcPts val="0"/>
              </a:spcBef>
              <a:spcAft>
                <a:spcPts val="0"/>
              </a:spcAft>
              <a:buNone/>
            </a:pPr>
            <a:r>
              <a:rPr lang="en" sz="1000">
                <a:latin typeface="Source Code Pro"/>
                <a:ea typeface="Source Code Pro"/>
                <a:cs typeface="Source Code Pro"/>
                <a:sym typeface="Source Code Pro"/>
              </a:rPr>
              <a:t>Graphics: Nvidia GeForce RTX 2080 Ti 11GB</a:t>
            </a:r>
            <a:endParaRPr sz="1000">
              <a:latin typeface="Source Code Pro"/>
              <a:ea typeface="Source Code Pro"/>
              <a:cs typeface="Source Code Pro"/>
              <a:sym typeface="Source Code Pro"/>
            </a:endParaRPr>
          </a:p>
          <a:p>
            <a:pPr marL="0" lvl="0" indent="0" algn="l" rtl="0">
              <a:spcBef>
                <a:spcPts val="0"/>
              </a:spcBef>
              <a:spcAft>
                <a:spcPts val="0"/>
              </a:spcAft>
              <a:buNone/>
            </a:pPr>
            <a:r>
              <a:rPr lang="en" sz="1000">
                <a:latin typeface="Source Code Pro"/>
                <a:ea typeface="Source Code Pro"/>
                <a:cs typeface="Source Code Pro"/>
                <a:sym typeface="Source Code Pro"/>
              </a:rPr>
              <a:t>RAM: 32GB DDR4</a:t>
            </a:r>
            <a:endParaRPr sz="1000">
              <a:latin typeface="Source Code Pro"/>
              <a:ea typeface="Source Code Pro"/>
              <a:cs typeface="Source Code Pro"/>
              <a:sym typeface="Source Code Pro"/>
            </a:endParaRPr>
          </a:p>
          <a:p>
            <a:pPr marL="0" lvl="0" indent="0" algn="l" rtl="0">
              <a:spcBef>
                <a:spcPts val="0"/>
              </a:spcBef>
              <a:spcAft>
                <a:spcPts val="0"/>
              </a:spcAft>
              <a:buNone/>
            </a:pPr>
            <a:r>
              <a:rPr lang="en" sz="1000">
                <a:latin typeface="Source Code Pro"/>
                <a:ea typeface="Source Code Pro"/>
                <a:cs typeface="Source Code Pro"/>
                <a:sym typeface="Source Code Pro"/>
              </a:rPr>
              <a:t>Storage: 480GB SSD, 2TB 7200rpm</a:t>
            </a:r>
            <a:endParaRPr sz="1000">
              <a:latin typeface="Source Code Pro"/>
              <a:ea typeface="Source Code Pro"/>
              <a:cs typeface="Source Code Pro"/>
              <a:sym typeface="Source Code Pro"/>
            </a:endParaRPr>
          </a:p>
          <a:p>
            <a:pPr marL="0" lvl="0" indent="0" algn="l" rtl="0">
              <a:spcBef>
                <a:spcPts val="0"/>
              </a:spcBef>
              <a:spcAft>
                <a:spcPts val="0"/>
              </a:spcAft>
              <a:buNone/>
            </a:pPr>
            <a:r>
              <a:rPr lang="en" sz="1000">
                <a:latin typeface="Source Code Pro"/>
                <a:ea typeface="Source Code Pro"/>
                <a:cs typeface="Source Code Pro"/>
                <a:sym typeface="Source Code Pro"/>
              </a:rPr>
              <a:t>PSU: 500 Watt</a:t>
            </a:r>
            <a:endParaRPr sz="1000">
              <a:latin typeface="Source Code Pro"/>
              <a:ea typeface="Source Code Pro"/>
              <a:cs typeface="Source Code Pro"/>
              <a:sym typeface="Source Code Pro"/>
            </a:endParaRPr>
          </a:p>
          <a:p>
            <a:pPr marL="0" lvl="0" indent="0" algn="l" rtl="0">
              <a:spcBef>
                <a:spcPts val="0"/>
              </a:spcBef>
              <a:spcAft>
                <a:spcPts val="0"/>
              </a:spcAft>
              <a:buNone/>
            </a:pPr>
            <a:endParaRPr sz="1000">
              <a:latin typeface="Source Code Pro"/>
              <a:ea typeface="Source Code Pro"/>
              <a:cs typeface="Source Code Pro"/>
              <a:sym typeface="Source Code Pro"/>
            </a:endParaRPr>
          </a:p>
          <a:p>
            <a:pPr marL="0" lvl="0" indent="0" algn="l" rtl="0">
              <a:spcBef>
                <a:spcPts val="0"/>
              </a:spcBef>
              <a:spcAft>
                <a:spcPts val="0"/>
              </a:spcAft>
              <a:buNone/>
            </a:pPr>
            <a:r>
              <a:rPr lang="en" sz="1000">
                <a:latin typeface="Source Code Pro"/>
                <a:ea typeface="Source Code Pro"/>
                <a:cs typeface="Source Code Pro"/>
                <a:sym typeface="Source Code Pro"/>
              </a:rPr>
              <a:t>Portability:</a:t>
            </a:r>
            <a:endParaRPr sz="1000">
              <a:latin typeface="Source Code Pro"/>
              <a:ea typeface="Source Code Pro"/>
              <a:cs typeface="Source Code Pro"/>
              <a:sym typeface="Source Code Pro"/>
            </a:endParaRPr>
          </a:p>
          <a:p>
            <a:pPr marL="0" lvl="0" indent="0" algn="l" rtl="0">
              <a:spcBef>
                <a:spcPts val="0"/>
              </a:spcBef>
              <a:spcAft>
                <a:spcPts val="0"/>
              </a:spcAft>
              <a:buNone/>
            </a:pPr>
            <a:r>
              <a:rPr lang="en" sz="1000" b="1" u="sng">
                <a:latin typeface="Source Code Pro"/>
                <a:ea typeface="Source Code Pro"/>
                <a:cs typeface="Source Code Pro"/>
                <a:sym typeface="Source Code Pro"/>
              </a:rPr>
              <a:t>Asus ROG Zephyrus S GX701 Laptop</a:t>
            </a:r>
            <a:endParaRPr sz="1000" b="1" u="sng">
              <a:latin typeface="Source Code Pro"/>
              <a:ea typeface="Source Code Pro"/>
              <a:cs typeface="Source Code Pro"/>
              <a:sym typeface="Source Code Pro"/>
            </a:endParaRPr>
          </a:p>
          <a:p>
            <a:pPr marL="0" lvl="0" indent="0" algn="l" rtl="0">
              <a:spcBef>
                <a:spcPts val="0"/>
              </a:spcBef>
              <a:spcAft>
                <a:spcPts val="0"/>
              </a:spcAft>
              <a:buNone/>
            </a:pPr>
            <a:r>
              <a:rPr lang="en" sz="1000">
                <a:latin typeface="Source Code Pro"/>
                <a:ea typeface="Source Code Pro"/>
                <a:cs typeface="Source Code Pro"/>
                <a:sym typeface="Source Code Pro"/>
              </a:rPr>
              <a:t>CPU: Intel Core i7-8750H</a:t>
            </a:r>
            <a:endParaRPr sz="1000">
              <a:latin typeface="Source Code Pro"/>
              <a:ea typeface="Source Code Pro"/>
              <a:cs typeface="Source Code Pro"/>
              <a:sym typeface="Source Code Pro"/>
            </a:endParaRPr>
          </a:p>
          <a:p>
            <a:pPr marL="0" lvl="0" indent="0" algn="l" rtl="0">
              <a:spcBef>
                <a:spcPts val="0"/>
              </a:spcBef>
              <a:spcAft>
                <a:spcPts val="0"/>
              </a:spcAft>
              <a:buNone/>
            </a:pPr>
            <a:r>
              <a:rPr lang="en" sz="1000">
                <a:latin typeface="Source Code Pro"/>
                <a:ea typeface="Source Code Pro"/>
                <a:cs typeface="Source Code Pro"/>
                <a:sym typeface="Source Code Pro"/>
              </a:rPr>
              <a:t>Graphics: Nvidia GeForce RTX 2080 Max-Q (8GB GDDR6 VRAM); Intel UHD Graphics 630</a:t>
            </a:r>
            <a:endParaRPr sz="1000">
              <a:latin typeface="Source Code Pro"/>
              <a:ea typeface="Source Code Pro"/>
              <a:cs typeface="Source Code Pro"/>
              <a:sym typeface="Source Code Pro"/>
            </a:endParaRPr>
          </a:p>
          <a:p>
            <a:pPr marL="0" lvl="0" indent="0" algn="l" rtl="0">
              <a:spcBef>
                <a:spcPts val="0"/>
              </a:spcBef>
              <a:spcAft>
                <a:spcPts val="0"/>
              </a:spcAft>
              <a:buNone/>
            </a:pPr>
            <a:r>
              <a:rPr lang="en" sz="1000">
                <a:latin typeface="Source Code Pro"/>
                <a:ea typeface="Source Code Pro"/>
                <a:cs typeface="Source Code Pro"/>
                <a:sym typeface="Source Code Pro"/>
              </a:rPr>
              <a:t>RAM: 24GB DDR4 (2,666MHz)</a:t>
            </a:r>
            <a:endParaRPr sz="1000">
              <a:latin typeface="Source Code Pro"/>
              <a:ea typeface="Source Code Pro"/>
              <a:cs typeface="Source Code Pro"/>
              <a:sym typeface="Source Code Pro"/>
            </a:endParaRPr>
          </a:p>
          <a:p>
            <a:pPr marL="0" lvl="0" indent="0" algn="l" rtl="0">
              <a:spcBef>
                <a:spcPts val="0"/>
              </a:spcBef>
              <a:spcAft>
                <a:spcPts val="0"/>
              </a:spcAft>
              <a:buNone/>
            </a:pPr>
            <a:r>
              <a:rPr lang="en" sz="1000">
                <a:latin typeface="Source Code Pro"/>
                <a:ea typeface="Source Code Pro"/>
                <a:cs typeface="Source Code Pro"/>
                <a:sym typeface="Source Code Pro"/>
              </a:rPr>
              <a:t>Screen: 17.3-inch, Full HD (1,920x1,080) IPS, Pantone Validated (144Hz refresh rate with Nvidia G-Sync)</a:t>
            </a:r>
            <a:endParaRPr sz="1000">
              <a:latin typeface="Source Code Pro"/>
              <a:ea typeface="Source Code Pro"/>
              <a:cs typeface="Source Code Pro"/>
              <a:sym typeface="Source Code Pro"/>
            </a:endParaRPr>
          </a:p>
          <a:p>
            <a:pPr marL="0" lvl="0" indent="0" algn="l" rtl="0">
              <a:spcBef>
                <a:spcPts val="0"/>
              </a:spcBef>
              <a:spcAft>
                <a:spcPts val="0"/>
              </a:spcAft>
              <a:buNone/>
            </a:pPr>
            <a:r>
              <a:rPr lang="en" sz="1000">
                <a:latin typeface="Source Code Pro"/>
                <a:ea typeface="Source Code Pro"/>
                <a:cs typeface="Source Code Pro"/>
                <a:sym typeface="Source Code Pro"/>
              </a:rPr>
              <a:t>Storage: 1TB M.2 PCIe x4 SSD</a:t>
            </a:r>
            <a:endParaRPr sz="1000" u="sng">
              <a:latin typeface="Source Code Pro"/>
              <a:ea typeface="Source Code Pro"/>
              <a:cs typeface="Source Code Pro"/>
              <a:sym typeface="Source Code Pro"/>
            </a:endParaRPr>
          </a:p>
        </p:txBody>
      </p:sp>
      <p:sp>
        <p:nvSpPr>
          <p:cNvPr id="65" name="Google Shape;65;p14"/>
          <p:cNvSpPr txBox="1"/>
          <p:nvPr/>
        </p:nvSpPr>
        <p:spPr>
          <a:xfrm>
            <a:off x="5961950" y="1157200"/>
            <a:ext cx="2695200" cy="36126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1100"/>
              <a:buFont typeface="Arial"/>
              <a:buNone/>
            </a:pPr>
            <a:r>
              <a:rPr lang="en" sz="1000">
                <a:highlight>
                  <a:srgbClr val="FFFFFF"/>
                </a:highlight>
                <a:latin typeface="Source Code Pro"/>
                <a:ea typeface="Source Code Pro"/>
                <a:cs typeface="Source Code Pro"/>
                <a:sym typeface="Source Code Pro"/>
              </a:rPr>
              <a:t>Graphics Card</a:t>
            </a:r>
            <a:endParaRPr sz="1000">
              <a:highlight>
                <a:srgbClr val="FFFFFF"/>
              </a:highlight>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000">
                <a:highlight>
                  <a:srgbClr val="FFFFFF"/>
                </a:highlight>
                <a:latin typeface="Source Code Pro"/>
                <a:ea typeface="Source Code Pro"/>
                <a:cs typeface="Source Code Pro"/>
                <a:sym typeface="Source Code Pro"/>
              </a:rPr>
              <a:t>Anything displayed on your computer monitor has come directly from your graphics card. It directly handles the processing and rendering of images which are received from your CPU so that they can be displayed on your screen. </a:t>
            </a:r>
            <a:endParaRPr sz="1000">
              <a:highlight>
                <a:srgbClr val="FFFFFF"/>
              </a:highlight>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 sz="1000">
                <a:highlight>
                  <a:srgbClr val="FFFFFF"/>
                </a:highlight>
                <a:latin typeface="Source Code Pro"/>
                <a:ea typeface="Source Code Pro"/>
                <a:cs typeface="Source Code Pro"/>
                <a:sym typeface="Source Code Pro"/>
              </a:rPr>
              <a:t>CPU</a:t>
            </a:r>
            <a:endParaRPr sz="1000">
              <a:highlight>
                <a:srgbClr val="FFFFFF"/>
              </a:highlight>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000">
                <a:highlight>
                  <a:srgbClr val="FFFFFF"/>
                </a:highlight>
                <a:latin typeface="Source Code Pro"/>
                <a:ea typeface="Source Code Pro"/>
                <a:cs typeface="Source Code Pro"/>
                <a:sym typeface="Source Code Pro"/>
              </a:rPr>
              <a:t>This typically handles much of the actual gameplay when you are playing games, like actually running the game.</a:t>
            </a:r>
            <a:endParaRPr sz="1000">
              <a:highlight>
                <a:srgbClr val="FFFFFF"/>
              </a:highlight>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000">
                <a:highlight>
                  <a:srgbClr val="FFFFFF"/>
                </a:highlight>
                <a:latin typeface="Source Code Pro"/>
                <a:ea typeface="Source Code Pro"/>
                <a:cs typeface="Source Code Pro"/>
                <a:sym typeface="Source Code Pro"/>
              </a:rPr>
              <a:t>Memory</a:t>
            </a:r>
            <a:endParaRPr sz="1000">
              <a:highlight>
                <a:srgbClr val="FFFFFF"/>
              </a:highlight>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 sz="1000">
                <a:highlight>
                  <a:srgbClr val="FFFFFF"/>
                </a:highlight>
                <a:latin typeface="Source Code Pro"/>
                <a:ea typeface="Source Code Pro"/>
                <a:cs typeface="Source Code Pro"/>
                <a:sym typeface="Source Code Pro"/>
              </a:rPr>
              <a:t>Your computer’s </a:t>
            </a:r>
            <a:r>
              <a:rPr lang="en" sz="1000">
                <a:highlight>
                  <a:srgbClr val="FFFFFF"/>
                </a:highlight>
                <a:uFill>
                  <a:noFill/>
                </a:uFill>
                <a:latin typeface="Source Code Pro"/>
                <a:ea typeface="Source Code Pro"/>
                <a:cs typeface="Source Code Pro"/>
                <a:sym typeface="Source Code Pro"/>
                <a:hlinkClick r:id="rId6"/>
              </a:rPr>
              <a:t>memory</a:t>
            </a:r>
            <a:r>
              <a:rPr lang="en" sz="1000">
                <a:highlight>
                  <a:srgbClr val="FFFFFF"/>
                </a:highlight>
                <a:latin typeface="Source Code Pro"/>
                <a:ea typeface="Source Code Pro"/>
                <a:cs typeface="Source Code Pro"/>
                <a:sym typeface="Source Code Pro"/>
              </a:rPr>
              <a:t>, or RAM, holds short-term information which is constantly being accessed and used by the CPU. Think of this like a temporary storage spot where you would put things that need to be referred to frequently. </a:t>
            </a:r>
            <a:endParaRPr sz="1000">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Page 2 - Would-Be-Nice Features</a:t>
            </a:r>
            <a:endParaRPr/>
          </a:p>
        </p:txBody>
      </p:sp>
      <p:sp>
        <p:nvSpPr>
          <p:cNvPr id="71" name="Google Shape;71;p15"/>
          <p:cNvSpPr txBox="1">
            <a:spLocks noGrp="1"/>
          </p:cNvSpPr>
          <p:nvPr>
            <p:ph type="body" idx="1"/>
          </p:nvPr>
        </p:nvSpPr>
        <p:spPr>
          <a:xfrm>
            <a:off x="311700" y="664950"/>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 sz="1200" b="1"/>
              <a:t>Monitor</a:t>
            </a:r>
            <a:endParaRPr sz="1200" b="1"/>
          </a:p>
          <a:p>
            <a:pPr marL="0" lvl="0" indent="0" algn="l" rtl="0">
              <a:lnSpc>
                <a:spcPct val="115000"/>
              </a:lnSpc>
              <a:spcBef>
                <a:spcPts val="0"/>
              </a:spcBef>
              <a:spcAft>
                <a:spcPts val="0"/>
              </a:spcAft>
              <a:buNone/>
            </a:pPr>
            <a:r>
              <a:rPr lang="en" sz="1200">
                <a:solidFill>
                  <a:srgbClr val="333333"/>
                </a:solidFill>
                <a:highlight>
                  <a:srgbClr val="FFFFFF"/>
                </a:highlight>
              </a:rPr>
              <a:t>Samsung CRG9</a:t>
            </a:r>
            <a:endParaRPr sz="1200">
              <a:solidFill>
                <a:srgbClr val="333333"/>
              </a:solidFill>
              <a:highlight>
                <a:srgbClr val="FFFFFF"/>
              </a:highlight>
            </a:endParaRPr>
          </a:p>
          <a:p>
            <a:pPr marL="0" lvl="0" indent="0" algn="l" rtl="0">
              <a:lnSpc>
                <a:spcPct val="115000"/>
              </a:lnSpc>
              <a:spcBef>
                <a:spcPts val="0"/>
              </a:spcBef>
              <a:spcAft>
                <a:spcPts val="0"/>
              </a:spcAft>
              <a:buNone/>
            </a:pPr>
            <a:r>
              <a:rPr lang="en" sz="1200">
                <a:solidFill>
                  <a:srgbClr val="333333"/>
                </a:solidFill>
                <a:highlight>
                  <a:srgbClr val="FFFFFF"/>
                </a:highlight>
              </a:rPr>
              <a:t>This may be very expensive and requires a killer gaming PC setup to run, but the Samsung CRG9 is completely worth it and the best gaming monitor if you’ve got the extra cash laying around. This bigger-than-average 49-incher boasts bezels thinner than most gaming monitors and a picture by picture mode feature that lets you use two different inputs, simulating a dual monitor setup in a single monitor. And, that’s without mentioning that the Samsung CRG9 produces an out-of-this-world image right out of the box.</a:t>
            </a:r>
            <a:endParaRPr sz="1200"/>
          </a:p>
          <a:p>
            <a:pPr marL="457200" lvl="0" indent="-304800" algn="l" rtl="0">
              <a:spcBef>
                <a:spcPts val="0"/>
              </a:spcBef>
              <a:spcAft>
                <a:spcPts val="0"/>
              </a:spcAft>
              <a:buSzPts val="1200"/>
              <a:buAutoNum type="arabicPeriod"/>
            </a:pPr>
            <a:r>
              <a:rPr lang="en" sz="1200" b="1"/>
              <a:t>Mouse</a:t>
            </a:r>
            <a:endParaRPr sz="1200" b="1"/>
          </a:p>
          <a:p>
            <a:pPr marL="0" lvl="0" indent="0" algn="l" rtl="0">
              <a:spcBef>
                <a:spcPts val="0"/>
              </a:spcBef>
              <a:spcAft>
                <a:spcPts val="0"/>
              </a:spcAft>
              <a:buNone/>
            </a:pPr>
            <a:r>
              <a:rPr lang="en" sz="1200">
                <a:solidFill>
                  <a:srgbClr val="333333"/>
                </a:solidFill>
                <a:highlight>
                  <a:srgbClr val="FFFFFF"/>
                </a:highlight>
              </a:rPr>
              <a:t>Steel Series Rival 700</a:t>
            </a:r>
            <a:endParaRPr sz="1200">
              <a:solidFill>
                <a:srgbClr val="333333"/>
              </a:solidFill>
              <a:highlight>
                <a:srgbClr val="FFFFFF"/>
              </a:highlight>
            </a:endParaRPr>
          </a:p>
          <a:p>
            <a:pPr marL="0" lvl="0" indent="0" algn="l" rtl="0">
              <a:spcBef>
                <a:spcPts val="0"/>
              </a:spcBef>
              <a:spcAft>
                <a:spcPts val="0"/>
              </a:spcAft>
              <a:buNone/>
            </a:pPr>
            <a:r>
              <a:rPr lang="en" sz="1200">
                <a:solidFill>
                  <a:srgbClr val="333333"/>
                </a:solidFill>
                <a:highlight>
                  <a:srgbClr val="FFFFFF"/>
                </a:highlight>
              </a:rPr>
              <a:t>The Rival 700 is a modular mouse that offers features such as a modular design, RGB lighting, OLED display, adjustable DPI settings with DPI maxing out 16,000 on the optical sensor, and 8,000 on the laser sensor, and yes, you can change the sensor by buying one separately. </a:t>
            </a:r>
            <a:endParaRPr sz="1200">
              <a:solidFill>
                <a:srgbClr val="333333"/>
              </a:solidFill>
              <a:highlight>
                <a:srgbClr val="FFFFFF"/>
              </a:highlight>
            </a:endParaRPr>
          </a:p>
          <a:p>
            <a:pPr marL="457200" lvl="0" indent="-304800" algn="l" rtl="0">
              <a:lnSpc>
                <a:spcPct val="115000"/>
              </a:lnSpc>
              <a:spcBef>
                <a:spcPts val="0"/>
              </a:spcBef>
              <a:spcAft>
                <a:spcPts val="0"/>
              </a:spcAft>
              <a:buSzPts val="1200"/>
              <a:buAutoNum type="arabicPeriod"/>
            </a:pPr>
            <a:r>
              <a:rPr lang="en" sz="1200" b="1"/>
              <a:t>Keyboard</a:t>
            </a:r>
            <a:endParaRPr sz="1200" b="1"/>
          </a:p>
          <a:p>
            <a:pPr marL="0" lvl="0" indent="0" algn="l" rtl="0">
              <a:lnSpc>
                <a:spcPct val="115000"/>
              </a:lnSpc>
              <a:spcBef>
                <a:spcPts val="0"/>
              </a:spcBef>
              <a:spcAft>
                <a:spcPts val="0"/>
              </a:spcAft>
              <a:buNone/>
            </a:pPr>
            <a:r>
              <a:rPr lang="en" sz="1200">
                <a:solidFill>
                  <a:srgbClr val="333333"/>
                </a:solidFill>
              </a:rPr>
              <a:t>DAS KEYBOARD X50 RGB MECHANICAL GAMING KEYBOARD</a:t>
            </a:r>
            <a:endParaRPr sz="1200" b="1"/>
          </a:p>
          <a:p>
            <a:pPr marL="0" marR="685800" lvl="0" indent="0" algn="l" rtl="0">
              <a:lnSpc>
                <a:spcPct val="115000"/>
              </a:lnSpc>
              <a:spcBef>
                <a:spcPts val="0"/>
              </a:spcBef>
              <a:spcAft>
                <a:spcPts val="0"/>
              </a:spcAft>
              <a:buNone/>
            </a:pPr>
            <a:r>
              <a:rPr lang="en" sz="1200">
                <a:solidFill>
                  <a:srgbClr val="000000"/>
                </a:solidFill>
              </a:rPr>
              <a:t>With a stunning, premium build, incredibly high-grade Gamma Zulu mechanical switches, and a raft of high-end premium features, the </a:t>
            </a:r>
            <a:r>
              <a:rPr lang="en" sz="1200">
                <a:solidFill>
                  <a:srgbClr val="000000"/>
                </a:solidFill>
                <a:uFill>
                  <a:noFill/>
                </a:uFill>
                <a:hlinkClick r:id="rId3"/>
              </a:rPr>
              <a:t>Das Keyboard X50 RGB Mechanical Gaming Keyboard</a:t>
            </a:r>
            <a:r>
              <a:rPr lang="en" sz="1200">
                <a:solidFill>
                  <a:srgbClr val="000000"/>
                </a:solidFill>
              </a:rPr>
              <a:t> is, in our opinion, the best pound-for-pound gaming keyboard in the world.here is an extra long braided 2-metre cable, a soft touch coated palm rest, and a built-in control knob.</a:t>
            </a:r>
            <a:endParaRPr sz="1200">
              <a:solidFill>
                <a:srgbClr val="000000"/>
              </a:solidFill>
            </a:endParaRPr>
          </a:p>
          <a:p>
            <a:pPr marL="0" lvl="0" indent="0" algn="l" rtl="0">
              <a:lnSpc>
                <a:spcPct val="115000"/>
              </a:lnSpc>
              <a:spcBef>
                <a:spcPts val="0"/>
              </a:spcBef>
              <a:spcAft>
                <a:spcPts val="0"/>
              </a:spcAft>
              <a:buNone/>
            </a:pPr>
            <a:endParaRPr sz="12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Page 3 - Your Budget Machine</a:t>
            </a:r>
            <a:endParaRPr/>
          </a:p>
        </p:txBody>
      </p:sp>
      <p:sp>
        <p:nvSpPr>
          <p:cNvPr id="77" name="Google Shape;77;p16"/>
          <p:cNvSpPr txBox="1">
            <a:spLocks noGrp="1"/>
          </p:cNvSpPr>
          <p:nvPr>
            <p:ph type="body" idx="1"/>
          </p:nvPr>
        </p:nvSpPr>
        <p:spPr>
          <a:xfrm>
            <a:off x="311650" y="1152475"/>
            <a:ext cx="8520600" cy="3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rgbClr val="FFFFFF"/>
                </a:highlight>
              </a:rPr>
              <a:t>-AMD Ryzen 5 2600(CPU)</a:t>
            </a:r>
            <a:endParaRPr sz="1000">
              <a:solidFill>
                <a:srgbClr val="333333"/>
              </a:solidFill>
              <a:highlight>
                <a:srgbClr val="FFFFFF"/>
              </a:highlight>
            </a:endParaRPr>
          </a:p>
          <a:p>
            <a:pPr marL="0" lvl="0" indent="0" algn="l" rtl="0">
              <a:spcBef>
                <a:spcPts val="0"/>
              </a:spcBef>
              <a:spcAft>
                <a:spcPts val="0"/>
              </a:spcAft>
              <a:buNone/>
            </a:pPr>
            <a:r>
              <a:rPr lang="en" sz="1000">
                <a:solidFill>
                  <a:srgbClr val="333333"/>
                </a:solidFill>
                <a:highlight>
                  <a:srgbClr val="FFFFFF"/>
                </a:highlight>
              </a:rPr>
              <a:t>Price: $164.99</a:t>
            </a:r>
            <a:endParaRPr sz="1000">
              <a:solidFill>
                <a:srgbClr val="333333"/>
              </a:solidFill>
              <a:highlight>
                <a:srgbClr val="FFFFFF"/>
              </a:highlight>
            </a:endParaRPr>
          </a:p>
          <a:p>
            <a:pPr marL="0" lvl="0" indent="0" algn="l" rtl="0">
              <a:spcBef>
                <a:spcPts val="0"/>
              </a:spcBef>
              <a:spcAft>
                <a:spcPts val="0"/>
              </a:spcAft>
              <a:buNone/>
            </a:pPr>
            <a:r>
              <a:rPr lang="en" sz="1000">
                <a:solidFill>
                  <a:srgbClr val="333333"/>
                </a:solidFill>
                <a:highlight>
                  <a:srgbClr val="FFFFFF"/>
                </a:highlight>
              </a:rPr>
              <a:t>The AMD Ryzen 5 2600 was one of the best budget CPUs on the market and its reputation has only improved with the introduction of the Ryzen 3000 chips which has driven the price down further. With this processor, you’ll be able to enjoy your games without the </a:t>
            </a:r>
            <a:r>
              <a:rPr lang="en" sz="1000">
                <a:solidFill>
                  <a:srgbClr val="000000"/>
                </a:solidFill>
                <a:highlight>
                  <a:srgbClr val="FFFFFF"/>
                </a:highlight>
              </a:rPr>
              <a:t>CPU bottlenecking</a:t>
            </a:r>
            <a:r>
              <a:rPr lang="en" sz="1000">
                <a:solidFill>
                  <a:srgbClr val="333333"/>
                </a:solidFill>
                <a:highlight>
                  <a:srgbClr val="FFFFFF"/>
                </a:highlight>
              </a:rPr>
              <a:t> and protect yourself for future upgrades.</a:t>
            </a:r>
            <a:endParaRPr sz="1000">
              <a:solidFill>
                <a:srgbClr val="333333"/>
              </a:solidFill>
              <a:highlight>
                <a:srgbClr val="FFFFFF"/>
              </a:highlight>
            </a:endParaRPr>
          </a:p>
          <a:p>
            <a:pPr marL="0" lvl="0" indent="0" algn="l" rtl="0">
              <a:spcBef>
                <a:spcPts val="0"/>
              </a:spcBef>
              <a:spcAft>
                <a:spcPts val="0"/>
              </a:spcAft>
              <a:buNone/>
            </a:pPr>
            <a:endParaRPr sz="1000">
              <a:solidFill>
                <a:srgbClr val="333333"/>
              </a:solidFill>
              <a:highlight>
                <a:srgbClr val="FFFFFF"/>
              </a:highlight>
            </a:endParaRPr>
          </a:p>
          <a:p>
            <a:pPr marL="0" lvl="0" indent="0" algn="l" rtl="0">
              <a:spcBef>
                <a:spcPts val="0"/>
              </a:spcBef>
              <a:spcAft>
                <a:spcPts val="0"/>
              </a:spcAft>
              <a:buNone/>
            </a:pPr>
            <a:r>
              <a:rPr lang="en" sz="1000">
                <a:solidFill>
                  <a:srgbClr val="333333"/>
                </a:solidFill>
                <a:highlight>
                  <a:srgbClr val="FFFFFF"/>
                </a:highlight>
              </a:rPr>
              <a:t>-RX 570(GPU) </a:t>
            </a:r>
            <a:endParaRPr sz="1000">
              <a:solidFill>
                <a:srgbClr val="333333"/>
              </a:solidFill>
              <a:highlight>
                <a:srgbClr val="FFFFFF"/>
              </a:highlight>
            </a:endParaRPr>
          </a:p>
          <a:p>
            <a:pPr marL="0" lvl="0" indent="0" algn="l" rtl="0">
              <a:spcBef>
                <a:spcPts val="0"/>
              </a:spcBef>
              <a:spcAft>
                <a:spcPts val="0"/>
              </a:spcAft>
              <a:buNone/>
            </a:pPr>
            <a:r>
              <a:rPr lang="en" sz="1000">
                <a:solidFill>
                  <a:srgbClr val="333333"/>
                </a:solidFill>
                <a:highlight>
                  <a:srgbClr val="FFFFFF"/>
                </a:highlight>
              </a:rPr>
              <a:t>Price: $218.99</a:t>
            </a:r>
            <a:endParaRPr sz="1000">
              <a:solidFill>
                <a:srgbClr val="333333"/>
              </a:solidFill>
              <a:highlight>
                <a:srgbClr val="FFFFFF"/>
              </a:highlight>
            </a:endParaRPr>
          </a:p>
          <a:p>
            <a:pPr marL="0" lvl="0" indent="0" algn="l" rtl="0">
              <a:spcBef>
                <a:spcPts val="0"/>
              </a:spcBef>
              <a:spcAft>
                <a:spcPts val="0"/>
              </a:spcAft>
              <a:buNone/>
            </a:pPr>
            <a:r>
              <a:rPr lang="en" sz="1000">
                <a:solidFill>
                  <a:srgbClr val="333333"/>
                </a:solidFill>
                <a:highlight>
                  <a:srgbClr val="FFFFFF"/>
                </a:highlight>
              </a:rPr>
              <a:t>This GPU can easily provide 1080p 60fps in most modern games on max settings following our benchmark stress tests and will easily max out older games as well. </a:t>
            </a:r>
            <a:endParaRPr sz="1000">
              <a:solidFill>
                <a:srgbClr val="333333"/>
              </a:solidFill>
              <a:highlight>
                <a:srgbClr val="FFFFFF"/>
              </a:highlight>
            </a:endParaRPr>
          </a:p>
          <a:p>
            <a:pPr marL="0" lvl="0" indent="0" algn="l" rtl="0">
              <a:spcBef>
                <a:spcPts val="0"/>
              </a:spcBef>
              <a:spcAft>
                <a:spcPts val="0"/>
              </a:spcAft>
              <a:buNone/>
            </a:pPr>
            <a:endParaRPr sz="1000">
              <a:solidFill>
                <a:srgbClr val="333333"/>
              </a:solidFill>
              <a:highlight>
                <a:srgbClr val="FFFFFF"/>
              </a:highlight>
            </a:endParaRPr>
          </a:p>
          <a:p>
            <a:pPr marL="0" lvl="0" indent="0" algn="l" rtl="0">
              <a:spcBef>
                <a:spcPts val="0"/>
              </a:spcBef>
              <a:spcAft>
                <a:spcPts val="0"/>
              </a:spcAft>
              <a:buNone/>
            </a:pPr>
            <a:r>
              <a:rPr lang="en" sz="1000">
                <a:solidFill>
                  <a:srgbClr val="000000"/>
                </a:solidFill>
                <a:highlight>
                  <a:srgbClr val="FFFFFF"/>
                </a:highlight>
              </a:rPr>
              <a:t>-Corsair LPX(RAM)</a:t>
            </a:r>
            <a:endParaRPr sz="1000">
              <a:solidFill>
                <a:srgbClr val="000000"/>
              </a:solidFill>
              <a:highlight>
                <a:srgbClr val="FFFFFF"/>
              </a:highlight>
            </a:endParaRPr>
          </a:p>
          <a:p>
            <a:pPr marL="0" lvl="0" indent="0" algn="l" rtl="0">
              <a:spcBef>
                <a:spcPts val="0"/>
              </a:spcBef>
              <a:spcAft>
                <a:spcPts val="0"/>
              </a:spcAft>
              <a:buNone/>
            </a:pPr>
            <a:r>
              <a:rPr lang="en" sz="1000">
                <a:solidFill>
                  <a:srgbClr val="000000"/>
                </a:solidFill>
                <a:highlight>
                  <a:srgbClr val="FFFFFF"/>
                </a:highlight>
              </a:rPr>
              <a:t>Price: $111.18</a:t>
            </a:r>
            <a:endParaRPr sz="1000">
              <a:solidFill>
                <a:srgbClr val="000000"/>
              </a:solidFill>
              <a:highlight>
                <a:srgbClr val="FFFFFF"/>
              </a:highlight>
            </a:endParaRPr>
          </a:p>
          <a:p>
            <a:pPr marL="0" lvl="0" indent="0" algn="l" rtl="0">
              <a:spcBef>
                <a:spcPts val="0"/>
              </a:spcBef>
              <a:spcAft>
                <a:spcPts val="0"/>
              </a:spcAft>
              <a:buNone/>
            </a:pPr>
            <a:r>
              <a:rPr lang="en" sz="1000">
                <a:solidFill>
                  <a:srgbClr val="000000"/>
                </a:solidFill>
                <a:highlight>
                  <a:srgbClr val="FFFFFF"/>
                </a:highlight>
              </a:rPr>
              <a:t>This Corsair LPX RAM kit offers 16GB of DDR4 RAM, which should more than enough for most gaming and multitasking scenarios.</a:t>
            </a:r>
            <a:endParaRPr sz="100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Page 3 - Your Budget Machine</a:t>
            </a:r>
            <a:endParaRPr/>
          </a:p>
          <a:p>
            <a:pPr marL="0" lvl="0" indent="0" algn="l" rtl="0">
              <a:spcBef>
                <a:spcPts val="0"/>
              </a:spcBef>
              <a:spcAft>
                <a:spcPts val="0"/>
              </a:spcAft>
              <a:buNone/>
            </a:pPr>
            <a:endParaRPr/>
          </a:p>
        </p:txBody>
      </p:sp>
      <p:sp>
        <p:nvSpPr>
          <p:cNvPr id="83" name="Google Shape;83;p17"/>
          <p:cNvSpPr txBox="1">
            <a:spLocks noGrp="1"/>
          </p:cNvSpPr>
          <p:nvPr>
            <p:ph type="body" idx="1"/>
          </p:nvPr>
        </p:nvSpPr>
        <p:spPr>
          <a:xfrm>
            <a:off x="311625"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rgbClr val="FFFFFF"/>
                </a:highlight>
              </a:rPr>
              <a:t>-Crucial SSD(HDD)</a:t>
            </a:r>
            <a:endParaRPr sz="1000">
              <a:solidFill>
                <a:srgbClr val="333333"/>
              </a:solidFill>
              <a:highlight>
                <a:srgbClr val="FFFFFF"/>
              </a:highlight>
            </a:endParaRPr>
          </a:p>
          <a:p>
            <a:pPr marL="0" lvl="0" indent="0" algn="l" rtl="0">
              <a:spcBef>
                <a:spcPts val="0"/>
              </a:spcBef>
              <a:spcAft>
                <a:spcPts val="0"/>
              </a:spcAft>
              <a:buNone/>
            </a:pPr>
            <a:r>
              <a:rPr lang="en" sz="1000">
                <a:solidFill>
                  <a:srgbClr val="333333"/>
                </a:solidFill>
                <a:highlight>
                  <a:srgbClr val="FFFFFF"/>
                </a:highlight>
              </a:rPr>
              <a:t>Price: $48.63</a:t>
            </a:r>
            <a:endParaRPr sz="1000">
              <a:solidFill>
                <a:srgbClr val="333333"/>
              </a:solidFill>
              <a:highlight>
                <a:srgbClr val="FFFFFF"/>
              </a:highlight>
            </a:endParaRPr>
          </a:p>
          <a:p>
            <a:pPr marL="0" lvl="0" indent="0" algn="l" rtl="0">
              <a:spcBef>
                <a:spcPts val="0"/>
              </a:spcBef>
              <a:spcAft>
                <a:spcPts val="0"/>
              </a:spcAft>
              <a:buNone/>
            </a:pPr>
            <a:r>
              <a:rPr lang="en" sz="1000">
                <a:solidFill>
                  <a:srgbClr val="333333"/>
                </a:solidFill>
                <a:highlight>
                  <a:srgbClr val="FFFFFF"/>
                </a:highlight>
              </a:rPr>
              <a:t>This average size 240GB Crucial SSD is the cheapest one, and it offers great storage capacity and performance in its price range.</a:t>
            </a:r>
            <a:endParaRPr sz="1000">
              <a:solidFill>
                <a:srgbClr val="333333"/>
              </a:solidFill>
              <a:highlight>
                <a:srgbClr val="FFFFFF"/>
              </a:highlight>
            </a:endParaRPr>
          </a:p>
          <a:p>
            <a:pPr marL="0" lvl="0" indent="0" algn="l" rtl="0">
              <a:spcBef>
                <a:spcPts val="0"/>
              </a:spcBef>
              <a:spcAft>
                <a:spcPts val="0"/>
              </a:spcAft>
              <a:buNone/>
            </a:pPr>
            <a:endParaRPr sz="1000">
              <a:solidFill>
                <a:srgbClr val="333333"/>
              </a:solidFill>
              <a:highlight>
                <a:srgbClr val="FFFFFF"/>
              </a:highlight>
            </a:endParaRPr>
          </a:p>
          <a:p>
            <a:pPr marL="0" lvl="0" indent="0" algn="l" rtl="0">
              <a:spcBef>
                <a:spcPts val="0"/>
              </a:spcBef>
              <a:spcAft>
                <a:spcPts val="0"/>
              </a:spcAft>
              <a:buNone/>
            </a:pPr>
            <a:r>
              <a:rPr lang="en" sz="1000">
                <a:solidFill>
                  <a:srgbClr val="333333"/>
                </a:solidFill>
                <a:highlight>
                  <a:srgbClr val="FFFFFF"/>
                </a:highlight>
              </a:rPr>
              <a:t>-Corsair 450W bronze(PSU)</a:t>
            </a:r>
            <a:endParaRPr sz="1000">
              <a:solidFill>
                <a:srgbClr val="333333"/>
              </a:solidFill>
              <a:highlight>
                <a:srgbClr val="FFFFFF"/>
              </a:highlight>
            </a:endParaRPr>
          </a:p>
          <a:p>
            <a:pPr marL="0" lvl="0" indent="0" algn="l" rtl="0">
              <a:spcBef>
                <a:spcPts val="0"/>
              </a:spcBef>
              <a:spcAft>
                <a:spcPts val="0"/>
              </a:spcAft>
              <a:buNone/>
            </a:pPr>
            <a:r>
              <a:rPr lang="en" sz="1000">
                <a:solidFill>
                  <a:srgbClr val="333333"/>
                </a:solidFill>
                <a:highlight>
                  <a:srgbClr val="FFFFFF"/>
                </a:highlight>
              </a:rPr>
              <a:t>Price: $64.99</a:t>
            </a:r>
            <a:endParaRPr sz="1000">
              <a:solidFill>
                <a:srgbClr val="333333"/>
              </a:solidFill>
              <a:highlight>
                <a:srgbClr val="FFFFFF"/>
              </a:highlight>
            </a:endParaRPr>
          </a:p>
          <a:p>
            <a:pPr marL="0" lvl="0" indent="0" algn="l" rtl="0">
              <a:spcBef>
                <a:spcPts val="0"/>
              </a:spcBef>
              <a:spcAft>
                <a:spcPts val="0"/>
              </a:spcAft>
              <a:buNone/>
            </a:pPr>
            <a:r>
              <a:rPr lang="en" sz="1000">
                <a:solidFill>
                  <a:srgbClr val="333333"/>
                </a:solidFill>
                <a:highlight>
                  <a:srgbClr val="FFFFFF"/>
                </a:highlight>
              </a:rPr>
              <a:t>Corsair 450W bronze rated PSU will power this machine like a dream and the added modular flexibility will allow for a easy PC build with plenty of cable management.</a:t>
            </a:r>
            <a:endParaRPr sz="1000">
              <a:solidFill>
                <a:srgbClr val="333333"/>
              </a:solidFill>
              <a:highlight>
                <a:srgbClr val="FFFFFF"/>
              </a:highlight>
            </a:endParaRPr>
          </a:p>
          <a:p>
            <a:pPr marL="0" lvl="0" indent="0" algn="l" rtl="0">
              <a:spcBef>
                <a:spcPts val="0"/>
              </a:spcBef>
              <a:spcAft>
                <a:spcPts val="0"/>
              </a:spcAft>
              <a:buNone/>
            </a:pPr>
            <a:endParaRPr sz="1000">
              <a:solidFill>
                <a:srgbClr val="333333"/>
              </a:solidFill>
              <a:highlight>
                <a:srgbClr val="FFFFFF"/>
              </a:highlight>
            </a:endParaRPr>
          </a:p>
          <a:p>
            <a:pPr marL="0" lvl="0" indent="0" algn="l" rtl="0">
              <a:spcBef>
                <a:spcPts val="0"/>
              </a:spcBef>
              <a:spcAft>
                <a:spcPts val="0"/>
              </a:spcAft>
              <a:buNone/>
            </a:pPr>
            <a:r>
              <a:rPr lang="en" sz="1000">
                <a:solidFill>
                  <a:srgbClr val="333333"/>
                </a:solidFill>
                <a:highlight>
                  <a:srgbClr val="FFFFFF"/>
                </a:highlight>
              </a:rPr>
              <a:t>-MSI B450 Pro Motherboard</a:t>
            </a:r>
            <a:endParaRPr sz="1000">
              <a:solidFill>
                <a:srgbClr val="333333"/>
              </a:solidFill>
              <a:highlight>
                <a:srgbClr val="FFFFFF"/>
              </a:highlight>
            </a:endParaRPr>
          </a:p>
          <a:p>
            <a:pPr marL="0" lvl="0" indent="0" algn="l" rtl="0">
              <a:spcBef>
                <a:spcPts val="0"/>
              </a:spcBef>
              <a:spcAft>
                <a:spcPts val="0"/>
              </a:spcAft>
              <a:buNone/>
            </a:pPr>
            <a:r>
              <a:rPr lang="en" sz="1000">
                <a:solidFill>
                  <a:srgbClr val="333333"/>
                </a:solidFill>
                <a:highlight>
                  <a:srgbClr val="FFFFFF"/>
                </a:highlight>
              </a:rPr>
              <a:t>Price: $105.99</a:t>
            </a:r>
            <a:endParaRPr sz="1000">
              <a:solidFill>
                <a:srgbClr val="333333"/>
              </a:solidFill>
              <a:highlight>
                <a:srgbClr val="FFFFFF"/>
              </a:highlight>
            </a:endParaRPr>
          </a:p>
          <a:p>
            <a:pPr marL="0" lvl="0" indent="0" algn="l" rtl="0">
              <a:spcBef>
                <a:spcPts val="0"/>
              </a:spcBef>
              <a:spcAft>
                <a:spcPts val="0"/>
              </a:spcAft>
              <a:buNone/>
            </a:pPr>
            <a:r>
              <a:rPr lang="en" sz="1000">
                <a:solidFill>
                  <a:srgbClr val="333333"/>
                </a:solidFill>
                <a:highlight>
                  <a:srgbClr val="FFFFFF"/>
                </a:highlight>
              </a:rPr>
              <a:t>The MSI B450 Pro Motherboard is pretty much perfect. It may be an entry-level motherboard, but this is still ultimately an entry-level PC, and you don’t yet have the budget to get the components to justify something more expensive.</a:t>
            </a:r>
            <a:r>
              <a:rPr lang="en" sz="1200">
                <a:solidFill>
                  <a:srgbClr val="333333"/>
                </a:solidFill>
                <a:highlight>
                  <a:srgbClr val="FFFFFF"/>
                </a:highlight>
              </a:rPr>
              <a:t> </a:t>
            </a:r>
            <a:endParaRPr sz="1200">
              <a:solidFill>
                <a:srgbClr val="333333"/>
              </a:solidFill>
              <a:highlight>
                <a:srgbClr val="FFFFFF"/>
              </a:highlight>
            </a:endParaRPr>
          </a:p>
          <a:p>
            <a:pPr marL="0" lvl="0" indent="0" algn="l" rtl="0">
              <a:spcBef>
                <a:spcPts val="0"/>
              </a:spcBef>
              <a:spcAft>
                <a:spcPts val="0"/>
              </a:spcAft>
              <a:buNone/>
            </a:pPr>
            <a:endParaRPr sz="1350">
              <a:solidFill>
                <a:srgbClr val="3333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Page 4 – Your Dream Machine</a:t>
            </a:r>
            <a:endParaRPr/>
          </a:p>
          <a:p>
            <a:pPr marL="0" lvl="0" indent="0" algn="l" rtl="0">
              <a:spcBef>
                <a:spcPts val="0"/>
              </a:spcBef>
              <a:spcAft>
                <a:spcPts val="0"/>
              </a:spcAft>
              <a:buNone/>
            </a:pPr>
            <a:endParaRPr/>
          </a:p>
        </p:txBody>
      </p:sp>
      <p:sp>
        <p:nvSpPr>
          <p:cNvPr id="89" name="Google Shape;89;p18"/>
          <p:cNvSpPr txBox="1">
            <a:spLocks noGrp="1"/>
          </p:cNvSpPr>
          <p:nvPr>
            <p:ph type="body" idx="1"/>
          </p:nvPr>
        </p:nvSpPr>
        <p:spPr>
          <a:xfrm>
            <a:off x="311775"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000000"/>
                </a:solidFill>
              </a:rPr>
              <a:t>-Intel i9 9900K(CPU)</a:t>
            </a:r>
            <a:endParaRPr sz="1000">
              <a:solidFill>
                <a:srgbClr val="000000"/>
              </a:solidFill>
            </a:endParaRPr>
          </a:p>
          <a:p>
            <a:pPr marL="0" lvl="0" indent="0" algn="l" rtl="0">
              <a:spcBef>
                <a:spcPts val="0"/>
              </a:spcBef>
              <a:spcAft>
                <a:spcPts val="0"/>
              </a:spcAft>
              <a:buNone/>
            </a:pPr>
            <a:r>
              <a:rPr lang="en" sz="1000">
                <a:solidFill>
                  <a:srgbClr val="000000"/>
                </a:solidFill>
              </a:rPr>
              <a:t>Price:$479.99</a:t>
            </a:r>
            <a:endParaRPr sz="1000">
              <a:solidFill>
                <a:srgbClr val="000000"/>
              </a:solidFill>
            </a:endParaRPr>
          </a:p>
          <a:p>
            <a:pPr marL="0" lvl="0" indent="0" algn="l" rtl="0">
              <a:spcBef>
                <a:spcPts val="0"/>
              </a:spcBef>
              <a:spcAft>
                <a:spcPts val="0"/>
              </a:spcAft>
              <a:buNone/>
            </a:pPr>
            <a:r>
              <a:rPr lang="en" sz="1000">
                <a:solidFill>
                  <a:srgbClr val="000000"/>
                </a:solidFill>
              </a:rPr>
              <a:t>The Intel i9 9900K CPU is the top-level entry from Intel with 8 cores and 16 threads this CPU is capable of anything and everything you throw at it and continues to lead the way for Intel.</a:t>
            </a:r>
            <a:endParaRPr sz="1000">
              <a:solidFill>
                <a:srgbClr val="000000"/>
              </a:solidFill>
            </a:endParaRPr>
          </a:p>
          <a:p>
            <a:pPr marL="0" lvl="0" indent="0" algn="l" rtl="0">
              <a:spcBef>
                <a:spcPts val="0"/>
              </a:spcBef>
              <a:spcAft>
                <a:spcPts val="0"/>
              </a:spcAft>
              <a:buNone/>
            </a:pPr>
            <a:endParaRPr sz="1000">
              <a:solidFill>
                <a:srgbClr val="000000"/>
              </a:solidFill>
            </a:endParaRPr>
          </a:p>
          <a:p>
            <a:pPr marL="0" lvl="0" indent="0" algn="l" rtl="0">
              <a:spcBef>
                <a:spcPts val="0"/>
              </a:spcBef>
              <a:spcAft>
                <a:spcPts val="0"/>
              </a:spcAft>
              <a:buNone/>
            </a:pPr>
            <a:r>
              <a:rPr lang="en" sz="1000">
                <a:solidFill>
                  <a:srgbClr val="000000"/>
                </a:solidFill>
              </a:rPr>
              <a:t>-Dark Rock 4 CPU Cooler</a:t>
            </a:r>
            <a:endParaRPr sz="1000">
              <a:solidFill>
                <a:srgbClr val="000000"/>
              </a:solidFill>
            </a:endParaRPr>
          </a:p>
          <a:p>
            <a:pPr marL="0" lvl="0" indent="0" algn="l" rtl="0">
              <a:spcBef>
                <a:spcPts val="0"/>
              </a:spcBef>
              <a:spcAft>
                <a:spcPts val="0"/>
              </a:spcAft>
              <a:buNone/>
            </a:pPr>
            <a:r>
              <a:rPr lang="en" sz="1000">
                <a:solidFill>
                  <a:srgbClr val="000000"/>
                </a:solidFill>
              </a:rPr>
              <a:t>Price:$100.68</a:t>
            </a:r>
            <a:endParaRPr sz="1000">
              <a:solidFill>
                <a:srgbClr val="000000"/>
              </a:solidFill>
            </a:endParaRPr>
          </a:p>
          <a:p>
            <a:pPr marL="0" lvl="0" indent="0" algn="l" rtl="0">
              <a:spcBef>
                <a:spcPts val="0"/>
              </a:spcBef>
              <a:spcAft>
                <a:spcPts val="0"/>
              </a:spcAft>
              <a:buNone/>
            </a:pPr>
            <a:r>
              <a:rPr lang="en" sz="1000">
                <a:solidFill>
                  <a:srgbClr val="000000"/>
                </a:solidFill>
              </a:rPr>
              <a:t>The Dark Rock 4 CPU Cooler is a massive fan cooler with a 120mm fan. The large radiator will help keep temperatures low and your system quiet, enabling more overclocking headroom and preventing your CPU from throttling at high loads. In addition to high-performance, optimised airflow, you also get the benefit of peace and quiet as the fans noise levels will only hit 21.4db.</a:t>
            </a:r>
            <a:endParaRPr sz="1000">
              <a:solidFill>
                <a:srgbClr val="000000"/>
              </a:solidFill>
            </a:endParaRPr>
          </a:p>
          <a:p>
            <a:pPr marL="0" lvl="0" indent="0" algn="l" rtl="0">
              <a:spcBef>
                <a:spcPts val="0"/>
              </a:spcBef>
              <a:spcAft>
                <a:spcPts val="0"/>
              </a:spcAft>
              <a:buNone/>
            </a:pPr>
            <a:endParaRPr sz="1000">
              <a:solidFill>
                <a:srgbClr val="000000"/>
              </a:solidFill>
            </a:endParaRPr>
          </a:p>
          <a:p>
            <a:pPr marL="0" lvl="0" indent="0" algn="l" rtl="0">
              <a:spcBef>
                <a:spcPts val="0"/>
              </a:spcBef>
              <a:spcAft>
                <a:spcPts val="0"/>
              </a:spcAft>
              <a:buNone/>
            </a:pPr>
            <a:r>
              <a:rPr lang="en" sz="1000">
                <a:solidFill>
                  <a:srgbClr val="000000"/>
                </a:solidFill>
              </a:rPr>
              <a:t>-</a:t>
            </a:r>
            <a:r>
              <a:rPr lang="en" sz="1000">
                <a:solidFill>
                  <a:srgbClr val="333333"/>
                </a:solidFill>
                <a:highlight>
                  <a:srgbClr val="FFFFFF"/>
                </a:highlight>
              </a:rPr>
              <a:t>RTX 2080 Ti(GPU)</a:t>
            </a:r>
            <a:endParaRPr sz="1000">
              <a:solidFill>
                <a:srgbClr val="000000"/>
              </a:solidFill>
            </a:endParaRPr>
          </a:p>
          <a:p>
            <a:pPr marL="0" lvl="0" indent="0" algn="l" rtl="0">
              <a:spcBef>
                <a:spcPts val="0"/>
              </a:spcBef>
              <a:spcAft>
                <a:spcPts val="0"/>
              </a:spcAft>
              <a:buNone/>
            </a:pPr>
            <a:r>
              <a:rPr lang="en" sz="1000">
                <a:solidFill>
                  <a:srgbClr val="000000"/>
                </a:solidFill>
              </a:rPr>
              <a:t>Price:$977.34 </a:t>
            </a:r>
            <a:endParaRPr sz="1000">
              <a:solidFill>
                <a:srgbClr val="000000"/>
              </a:solidFill>
            </a:endParaRPr>
          </a:p>
          <a:p>
            <a:pPr marL="0" lvl="0" indent="0" algn="l" rtl="0">
              <a:spcBef>
                <a:spcPts val="0"/>
              </a:spcBef>
              <a:spcAft>
                <a:spcPts val="0"/>
              </a:spcAft>
              <a:buNone/>
            </a:pPr>
            <a:r>
              <a:rPr lang="en" sz="1000">
                <a:solidFill>
                  <a:srgbClr val="000000"/>
                </a:solidFill>
              </a:rPr>
              <a:t>It has 11GB of GDDR6 VRAM and a boost clock speed of 1,650MHz. The 2080 Ti comes with 4352 CUDA cores, 272 TMUs, 88 ROPS, a 352-bit bus width all bundled onto the TU102 graphics processor.</a:t>
            </a:r>
            <a:endParaRPr sz="1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Page 4 – Your Dream Machine</a:t>
            </a:r>
            <a:endParaRPr/>
          </a:p>
        </p:txBody>
      </p:sp>
      <p:sp>
        <p:nvSpPr>
          <p:cNvPr id="95" name="Google Shape;95;p19"/>
          <p:cNvSpPr txBox="1">
            <a:spLocks noGrp="1"/>
          </p:cNvSpPr>
          <p:nvPr>
            <p:ph type="body" idx="1"/>
          </p:nvPr>
        </p:nvSpPr>
        <p:spPr>
          <a:xfrm>
            <a:off x="3118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000000"/>
                </a:solidFill>
              </a:rPr>
              <a:t>-</a:t>
            </a:r>
            <a:r>
              <a:rPr lang="en" sz="1000">
                <a:solidFill>
                  <a:srgbClr val="111111"/>
                </a:solidFill>
                <a:highlight>
                  <a:srgbClr val="FFFFFF"/>
                </a:highlight>
              </a:rPr>
              <a:t>Corsair Vengeance LPX(RAM) </a:t>
            </a:r>
            <a:endParaRPr sz="1000">
              <a:solidFill>
                <a:srgbClr val="000000"/>
              </a:solidFill>
            </a:endParaRPr>
          </a:p>
          <a:p>
            <a:pPr marL="0" lvl="0" indent="0" algn="l" rtl="0">
              <a:spcBef>
                <a:spcPts val="0"/>
              </a:spcBef>
              <a:spcAft>
                <a:spcPts val="0"/>
              </a:spcAft>
              <a:buNone/>
            </a:pPr>
            <a:r>
              <a:rPr lang="en" sz="1000">
                <a:solidFill>
                  <a:srgbClr val="000000"/>
                </a:solidFill>
              </a:rPr>
              <a:t>Price:$111.99</a:t>
            </a:r>
            <a:endParaRPr sz="1000">
              <a:solidFill>
                <a:srgbClr val="000000"/>
              </a:solidFill>
            </a:endParaRPr>
          </a:p>
          <a:p>
            <a:pPr marL="0" lvl="0" indent="0" algn="l" rtl="0">
              <a:lnSpc>
                <a:spcPct val="115000"/>
              </a:lnSpc>
              <a:spcBef>
                <a:spcPts val="0"/>
              </a:spcBef>
              <a:spcAft>
                <a:spcPts val="0"/>
              </a:spcAft>
              <a:buNone/>
            </a:pPr>
            <a:r>
              <a:rPr lang="en" sz="1000">
                <a:solidFill>
                  <a:srgbClr val="000000"/>
                </a:solidFill>
              </a:rPr>
              <a:t>This 16GB memory kit offers more than enough RAM to make sure there’s no compromise in speed when multitasking, streaming while gaming and doing multimedia work. In addition to the sheer utility of having 16GB of RAM, we’ve also chosen a high-end RAM running at 3000 MHz.</a:t>
            </a:r>
            <a:endParaRPr sz="1000">
              <a:solidFill>
                <a:srgbClr val="000000"/>
              </a:solidFill>
            </a:endParaRPr>
          </a:p>
          <a:p>
            <a:pPr marL="0" lvl="0" indent="0" algn="l" rtl="0">
              <a:lnSpc>
                <a:spcPct val="115000"/>
              </a:lnSpc>
              <a:spcBef>
                <a:spcPts val="0"/>
              </a:spcBef>
              <a:spcAft>
                <a:spcPts val="0"/>
              </a:spcAft>
              <a:buNone/>
            </a:pPr>
            <a:endParaRPr sz="1000">
              <a:solidFill>
                <a:srgbClr val="000000"/>
              </a:solidFill>
            </a:endParaRPr>
          </a:p>
          <a:p>
            <a:pPr marL="0" lvl="0" indent="0" algn="l" rtl="0">
              <a:spcBef>
                <a:spcPts val="0"/>
              </a:spcBef>
              <a:spcAft>
                <a:spcPts val="0"/>
              </a:spcAft>
              <a:buNone/>
            </a:pPr>
            <a:r>
              <a:rPr lang="en" sz="1000">
                <a:solidFill>
                  <a:srgbClr val="000000"/>
                </a:solidFill>
              </a:rPr>
              <a:t>-</a:t>
            </a:r>
            <a:r>
              <a:rPr lang="en" sz="1000">
                <a:solidFill>
                  <a:srgbClr val="111111"/>
                </a:solidFill>
                <a:highlight>
                  <a:srgbClr val="FFFFFF"/>
                </a:highlight>
              </a:rPr>
              <a:t>Samsung 860 QVO(SSD)</a:t>
            </a:r>
            <a:endParaRPr sz="1000">
              <a:solidFill>
                <a:srgbClr val="000000"/>
              </a:solidFill>
            </a:endParaRPr>
          </a:p>
          <a:p>
            <a:pPr marL="0" lvl="0" indent="0" algn="l" rtl="0">
              <a:spcBef>
                <a:spcPts val="0"/>
              </a:spcBef>
              <a:spcAft>
                <a:spcPts val="0"/>
              </a:spcAft>
              <a:buNone/>
            </a:pPr>
            <a:r>
              <a:rPr lang="en" sz="1000">
                <a:solidFill>
                  <a:srgbClr val="000000"/>
                </a:solidFill>
              </a:rPr>
              <a:t>Price:$159.99</a:t>
            </a:r>
            <a:endParaRPr sz="1000">
              <a:solidFill>
                <a:srgbClr val="000000"/>
              </a:solidFill>
            </a:endParaRPr>
          </a:p>
          <a:p>
            <a:pPr marL="0" lvl="0" indent="0" algn="l" rtl="0">
              <a:lnSpc>
                <a:spcPct val="115000"/>
              </a:lnSpc>
              <a:spcBef>
                <a:spcPts val="0"/>
              </a:spcBef>
              <a:spcAft>
                <a:spcPts val="0"/>
              </a:spcAft>
              <a:buNone/>
            </a:pPr>
            <a:r>
              <a:rPr lang="en" sz="1000">
                <a:solidFill>
                  <a:srgbClr val="000000"/>
                </a:solidFill>
              </a:rPr>
              <a:t>Even though the SATA is roughly 7 times slower than the M.2, when tested in a gaming scenario, the difference was very little. This being said, the SATA we’ve chosen has sequential read/write speeds of 550Mb/520Mb/s making it pretty quick.</a:t>
            </a:r>
            <a:endParaRPr sz="1000">
              <a:solidFill>
                <a:srgbClr val="000000"/>
              </a:solidFill>
            </a:endParaRPr>
          </a:p>
          <a:p>
            <a:pPr marL="0" lvl="0" indent="0" algn="l" rtl="0">
              <a:spcBef>
                <a:spcPts val="0"/>
              </a:spcBef>
              <a:spcAft>
                <a:spcPts val="0"/>
              </a:spcAft>
              <a:buNone/>
            </a:pPr>
            <a:endParaRPr sz="1000">
              <a:solidFill>
                <a:srgbClr val="111111"/>
              </a:solidFill>
              <a:highlight>
                <a:srgbClr val="FFFFFF"/>
              </a:highlight>
            </a:endParaRPr>
          </a:p>
          <a:p>
            <a:pPr marL="0" lvl="0" indent="0" algn="l" rtl="0">
              <a:lnSpc>
                <a:spcPct val="115000"/>
              </a:lnSpc>
              <a:spcBef>
                <a:spcPts val="600"/>
              </a:spcBef>
              <a:spcAft>
                <a:spcPts val="0"/>
              </a:spcAft>
              <a:buNone/>
            </a:pPr>
            <a:r>
              <a:rPr lang="en" sz="1000">
                <a:solidFill>
                  <a:srgbClr val="111111"/>
                </a:solidFill>
                <a:highlight>
                  <a:srgbClr val="FFFFFF"/>
                </a:highlight>
              </a:rPr>
              <a:t>-EVGA 850 B3(PSU)</a:t>
            </a:r>
            <a:endParaRPr sz="1000">
              <a:solidFill>
                <a:srgbClr val="000000"/>
              </a:solidFill>
            </a:endParaRPr>
          </a:p>
          <a:p>
            <a:pPr marL="0" lvl="0" indent="0" algn="l" rtl="0">
              <a:lnSpc>
                <a:spcPct val="115000"/>
              </a:lnSpc>
              <a:spcBef>
                <a:spcPts val="0"/>
              </a:spcBef>
              <a:spcAft>
                <a:spcPts val="0"/>
              </a:spcAft>
              <a:buNone/>
            </a:pPr>
            <a:r>
              <a:rPr lang="en" sz="1000">
                <a:solidFill>
                  <a:srgbClr val="000000"/>
                </a:solidFill>
              </a:rPr>
              <a:t>Price:$145.99</a:t>
            </a:r>
            <a:endParaRPr sz="1000">
              <a:solidFill>
                <a:srgbClr val="000000"/>
              </a:solidFill>
            </a:endParaRPr>
          </a:p>
          <a:p>
            <a:pPr marL="0" lvl="0" indent="0" algn="l" rtl="0">
              <a:lnSpc>
                <a:spcPct val="115000"/>
              </a:lnSpc>
              <a:spcBef>
                <a:spcPts val="0"/>
              </a:spcBef>
              <a:spcAft>
                <a:spcPts val="0"/>
              </a:spcAft>
              <a:buNone/>
            </a:pPr>
            <a:r>
              <a:rPr lang="en" sz="1000">
                <a:solidFill>
                  <a:srgbClr val="000000"/>
                </a:solidFill>
              </a:rPr>
              <a:t>While some may think you need a 1000W PSU for a build like this, 850W is well above the maximum wattage of the components in this build. As Intel and Nvidia tech has improved, they’ve actually been consuming </a:t>
            </a:r>
            <a:r>
              <a:rPr lang="en" sz="1000" i="1">
                <a:solidFill>
                  <a:srgbClr val="000000"/>
                </a:solidFill>
              </a:rPr>
              <a:t>less</a:t>
            </a:r>
            <a:r>
              <a:rPr lang="en" sz="1000">
                <a:solidFill>
                  <a:srgbClr val="000000"/>
                </a:solidFill>
              </a:rPr>
              <a:t> electricity and generating </a:t>
            </a:r>
            <a:r>
              <a:rPr lang="en" sz="1000" i="1">
                <a:solidFill>
                  <a:srgbClr val="000000"/>
                </a:solidFill>
              </a:rPr>
              <a:t>less </a:t>
            </a:r>
            <a:r>
              <a:rPr lang="en" sz="1000">
                <a:solidFill>
                  <a:srgbClr val="000000"/>
                </a:solidFill>
              </a:rPr>
              <a:t>heat despite providing better performance. </a:t>
            </a:r>
            <a:endParaRPr sz="1000">
              <a:solidFill>
                <a:srgbClr val="000000"/>
              </a:solidFill>
            </a:endParaRPr>
          </a:p>
          <a:p>
            <a:pPr marL="0" lvl="0" indent="0" algn="l" rtl="0">
              <a:spcBef>
                <a:spcPts val="0"/>
              </a:spcBef>
              <a:spcAft>
                <a:spcPts val="1600"/>
              </a:spcAft>
              <a:buNone/>
            </a:pPr>
            <a:endParaRPr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Page 4 – Your Dream Machine</a:t>
            </a:r>
            <a:endParaRPr/>
          </a:p>
          <a:p>
            <a:pPr marL="0" lvl="0" indent="0" algn="l" rtl="0">
              <a:spcBef>
                <a:spcPts val="0"/>
              </a:spcBef>
              <a:spcAft>
                <a:spcPts val="0"/>
              </a:spcAft>
              <a:buNone/>
            </a:pPr>
            <a:endParaRPr/>
          </a:p>
        </p:txBody>
      </p:sp>
      <p:sp>
        <p:nvSpPr>
          <p:cNvPr id="101" name="Google Shape;101;p20"/>
          <p:cNvSpPr txBox="1">
            <a:spLocks noGrp="1"/>
          </p:cNvSpPr>
          <p:nvPr>
            <p:ph type="body" idx="1"/>
          </p:nvPr>
        </p:nvSpPr>
        <p:spPr>
          <a:xfrm>
            <a:off x="3118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000000"/>
                </a:solidFill>
              </a:rPr>
              <a:t>-Asus TUF Z390(MotherBoard)</a:t>
            </a:r>
            <a:endParaRPr sz="1000">
              <a:solidFill>
                <a:srgbClr val="000000"/>
              </a:solidFill>
            </a:endParaRPr>
          </a:p>
          <a:p>
            <a:pPr marL="0" lvl="0" indent="0" algn="l" rtl="0">
              <a:spcBef>
                <a:spcPts val="0"/>
              </a:spcBef>
              <a:spcAft>
                <a:spcPts val="0"/>
              </a:spcAft>
              <a:buNone/>
            </a:pPr>
            <a:r>
              <a:rPr lang="en" sz="1000">
                <a:solidFill>
                  <a:srgbClr val="000000"/>
                </a:solidFill>
              </a:rPr>
              <a:t>Price:$231.26</a:t>
            </a:r>
            <a:endParaRPr sz="1000">
              <a:solidFill>
                <a:srgbClr val="000000"/>
              </a:solidFill>
            </a:endParaRPr>
          </a:p>
          <a:p>
            <a:pPr marL="0" lvl="0" indent="0" algn="l" rtl="0">
              <a:spcBef>
                <a:spcPts val="0"/>
              </a:spcBef>
              <a:spcAft>
                <a:spcPts val="0"/>
              </a:spcAft>
              <a:buNone/>
            </a:pPr>
            <a:r>
              <a:rPr lang="en" sz="1000">
                <a:solidFill>
                  <a:srgbClr val="000000"/>
                </a:solidFill>
              </a:rPr>
              <a:t>The Asus TUF Z390 gaming motherboard is a massive, feature-packed Z390 motherboard. First, it unlocks overclocking capabilities for our Intel Core i9 9900K. Aside from the overclocking capabilities, you also have a ton of expansion options and support for modern technologies.</a:t>
            </a:r>
            <a:endParaRPr sz="1000">
              <a:solidFill>
                <a:srgbClr val="000000"/>
              </a:solidFill>
            </a:endParaRPr>
          </a:p>
          <a:p>
            <a:pPr marL="0" lvl="0" indent="0" algn="l" rtl="0">
              <a:spcBef>
                <a:spcPts val="0"/>
              </a:spcBef>
              <a:spcAft>
                <a:spcPts val="0"/>
              </a:spcAft>
              <a:buNone/>
            </a:pPr>
            <a:endParaRPr sz="1000">
              <a:solidFill>
                <a:srgbClr val="000000"/>
              </a:solidFill>
            </a:endParaRPr>
          </a:p>
          <a:p>
            <a:pPr marL="0" lvl="0" indent="0" algn="l" rtl="0">
              <a:spcBef>
                <a:spcPts val="0"/>
              </a:spcBef>
              <a:spcAft>
                <a:spcPts val="0"/>
              </a:spcAft>
              <a:buNone/>
            </a:pPr>
            <a:r>
              <a:rPr lang="en" sz="1000">
                <a:solidFill>
                  <a:srgbClr val="000000"/>
                </a:solidFill>
              </a:rPr>
              <a:t>-NZXT H510 PC Case</a:t>
            </a:r>
            <a:endParaRPr sz="1000">
              <a:solidFill>
                <a:srgbClr val="000000"/>
              </a:solidFill>
            </a:endParaRPr>
          </a:p>
          <a:p>
            <a:pPr marL="0" lvl="0" indent="0" algn="l" rtl="0">
              <a:spcBef>
                <a:spcPts val="0"/>
              </a:spcBef>
              <a:spcAft>
                <a:spcPts val="0"/>
              </a:spcAft>
              <a:buNone/>
            </a:pPr>
            <a:r>
              <a:rPr lang="en" sz="1000">
                <a:solidFill>
                  <a:srgbClr val="000000"/>
                </a:solidFill>
              </a:rPr>
              <a:t>Price:$219.89</a:t>
            </a:r>
            <a:endParaRPr sz="1000">
              <a:solidFill>
                <a:srgbClr val="000000"/>
              </a:solidFill>
            </a:endParaRPr>
          </a:p>
          <a:p>
            <a:pPr marL="0" lvl="0" indent="0" algn="l" rtl="0">
              <a:spcBef>
                <a:spcPts val="0"/>
              </a:spcBef>
              <a:spcAft>
                <a:spcPts val="0"/>
              </a:spcAft>
              <a:buNone/>
            </a:pPr>
            <a:r>
              <a:rPr lang="en" sz="1000">
                <a:solidFill>
                  <a:srgbClr val="000000"/>
                </a:solidFill>
              </a:rPr>
              <a:t>Lastly is the NZXT H510 PC Case. Let’s talk cooling first- out of the box, you’ll already be packing 2 x 120mm fans for airflow. NZXT cases are particularly well-known for their great airflow and quietness, and these powerful fans easily demonstrate why. </a:t>
            </a:r>
            <a:endParaRPr sz="1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03150" y="1988575"/>
            <a:ext cx="8537700" cy="74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END</a:t>
            </a:r>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1267</Words>
  <Application>Microsoft Office PowerPoint</Application>
  <PresentationFormat>On-screen Show (16:9)</PresentationFormat>
  <Paragraphs>95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Amatic SC</vt:lpstr>
      <vt:lpstr>Source Code Pro</vt:lpstr>
      <vt:lpstr>Arial</vt:lpstr>
      <vt:lpstr>Beach Day</vt:lpstr>
      <vt:lpstr>Gaming Computer</vt:lpstr>
      <vt:lpstr>Page - 1 Application Topic </vt:lpstr>
      <vt:lpstr>Page 2 - Would-Be-Nice Features</vt:lpstr>
      <vt:lpstr>Page 3 - Your Budget Machine</vt:lpstr>
      <vt:lpstr>Page 3 - Your Budget Machine </vt:lpstr>
      <vt:lpstr>Page 4 – Your Dream Machine </vt:lpstr>
      <vt:lpstr>Page 4 – Your Dream Machine</vt:lpstr>
      <vt:lpstr>Page 4 – Your Dream Machine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Gaming Computer</dc:title>
  <dc:creator>Mann, Bhavkaran</dc:creator>
  <cp:lastModifiedBy>Mann, Bhavkaran</cp:lastModifiedBy>
  <cp:revision>1</cp:revision>
  <dcterms:modified xsi:type="dcterms:W3CDTF">2019-10-23T14:05:57Z</dcterms:modified>
</cp:coreProperties>
</file>