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e Vietnam" charset="1" panose="00000500000000000000"/>
      <p:regular r:id="rId10"/>
    </p:embeddedFont>
    <p:embeddedFont>
      <p:font typeface="Be Vietnam Bold" charset="1" panose="00000900000000000000"/>
      <p:regular r:id="rId11"/>
    </p:embeddedFont>
    <p:embeddedFont>
      <p:font typeface="Be Vietnam Italics" charset="1" panose="00000500000000000000"/>
      <p:regular r:id="rId12"/>
    </p:embeddedFont>
    <p:embeddedFont>
      <p:font typeface="Be Vietnam Bold Italics" charset="1" panose="00000900000000000000"/>
      <p:regular r:id="rId13"/>
    </p:embeddedFont>
    <p:embeddedFont>
      <p:font typeface="IBM Plex Sans" charset="1" panose="020B0503050203000203"/>
      <p:regular r:id="rId14"/>
    </p:embeddedFont>
    <p:embeddedFont>
      <p:font typeface="IBM Plex Sans Bold" charset="1" panose="020B0803050203000203"/>
      <p:regular r:id="rId15"/>
    </p:embeddedFont>
    <p:embeddedFont>
      <p:font typeface="IBM Plex Sans Italics" charset="1" panose="020B0503050203000203"/>
      <p:regular r:id="rId16"/>
    </p:embeddedFont>
    <p:embeddedFont>
      <p:font typeface="IBM Plex Sans Bold Italics" charset="1" panose="020B0803050203000203"/>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svg" Type="http://schemas.openxmlformats.org/officeDocument/2006/relationships/image"/><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1.png" Type="http://schemas.openxmlformats.org/officeDocument/2006/relationships/image"/><Relationship Id="rId17" Target="../media/image22.svg" Type="http://schemas.openxmlformats.org/officeDocument/2006/relationships/image"/><Relationship Id="rId18" Target="../media/image23.png" Type="http://schemas.openxmlformats.org/officeDocument/2006/relationships/image"/><Relationship Id="rId19" Target="../media/image24.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31.png" Type="http://schemas.openxmlformats.org/officeDocument/2006/relationships/image"/><Relationship Id="rId13" Target="../media/image32.svg" Type="http://schemas.openxmlformats.org/officeDocument/2006/relationships/image"/><Relationship Id="rId14" Target="../media/image33.png" Type="http://schemas.openxmlformats.org/officeDocument/2006/relationships/image"/><Relationship Id="rId15" Target="../media/image34.svg" Type="http://schemas.openxmlformats.org/officeDocument/2006/relationships/image"/><Relationship Id="rId16" Target="../media/image35.png" Type="http://schemas.openxmlformats.org/officeDocument/2006/relationships/image"/><Relationship Id="rId17" Target="../media/image36.svg" Type="http://schemas.openxmlformats.org/officeDocument/2006/relationships/image"/><Relationship Id="rId18" Target="../media/image37.png" Type="http://schemas.openxmlformats.org/officeDocument/2006/relationships/image"/><Relationship Id="rId19" Target="../media/image38.pn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5625" r="0" b="0"/>
          <a:stretch>
            <a:fillRect/>
          </a:stretch>
        </p:blipFill>
        <p:spPr>
          <a:xfrm>
            <a:off x="0" y="0"/>
            <a:ext cx="18288000" cy="10287000"/>
          </a:xfrm>
          <a:prstGeom prst="rect">
            <a:avLst/>
          </a:prstGeom>
        </p:spPr>
      </p:pic>
      <p:pic>
        <p:nvPicPr>
          <p:cNvPr name="Picture 3" id="3"/>
          <p:cNvPicPr>
            <a:picLocks noChangeAspect="true"/>
          </p:cNvPicPr>
          <p:nvPr/>
        </p:nvPicPr>
        <p:blipFill>
          <a:blip r:embed="rId3">
            <a:alphaModFix amt="52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2700000">
            <a:off x="7914053" y="6499059"/>
            <a:ext cx="16909587" cy="6118196"/>
          </a:xfrm>
          <a:prstGeom prst="rect">
            <a:avLst/>
          </a:prstGeom>
        </p:spPr>
      </p:pic>
      <p:pic>
        <p:nvPicPr>
          <p:cNvPr name="Picture 4" id="4"/>
          <p:cNvPicPr>
            <a:picLocks noChangeAspect="true"/>
          </p:cNvPicPr>
          <p:nvPr/>
        </p:nvPicPr>
        <p:blipFill>
          <a:blip r:embed="rId3">
            <a:alphaModFix amt="38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true" flipV="false" rot="-2700000">
            <a:off x="-12180403" y="1090756"/>
            <a:ext cx="16909587" cy="6118196"/>
          </a:xfrm>
          <a:prstGeom prst="rect">
            <a:avLst/>
          </a:prstGeom>
        </p:spPr>
      </p:pic>
      <p:pic>
        <p:nvPicPr>
          <p:cNvPr name="Picture 5" id="5"/>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4490166" y="361803"/>
            <a:ext cx="415846" cy="428306"/>
          </a:xfrm>
          <a:prstGeom prst="rect">
            <a:avLst/>
          </a:prstGeom>
        </p:spPr>
      </p:pic>
      <p:pic>
        <p:nvPicPr>
          <p:cNvPr name="Picture 6" id="6"/>
          <p:cNvPicPr>
            <a:picLocks noChangeAspect="true"/>
          </p:cNvPicPr>
          <p:nvPr/>
        </p:nvPicPr>
        <p:blipFill>
          <a:blip r:embed="rId7">
            <a:alphaModFix amt="79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4490166" y="1194236"/>
            <a:ext cx="3679291" cy="3679291"/>
          </a:xfrm>
          <a:prstGeom prst="rect">
            <a:avLst/>
          </a:prstGeom>
        </p:spPr>
      </p:pic>
      <p:pic>
        <p:nvPicPr>
          <p:cNvPr name="Picture 7" id="7"/>
          <p:cNvPicPr>
            <a:picLocks noChangeAspect="true"/>
          </p:cNvPicPr>
          <p:nvPr/>
        </p:nvPicPr>
        <p:blipFill>
          <a:blip r:embed="rId9"/>
          <a:srcRect l="0" t="2321" r="0" b="2321"/>
          <a:stretch>
            <a:fillRect/>
          </a:stretch>
        </p:blipFill>
        <p:spPr>
          <a:xfrm flipH="false" flipV="false" rot="0">
            <a:off x="332097" y="408933"/>
            <a:ext cx="3328361" cy="1650404"/>
          </a:xfrm>
          <a:prstGeom prst="rect">
            <a:avLst/>
          </a:prstGeom>
        </p:spPr>
      </p:pic>
      <p:sp>
        <p:nvSpPr>
          <p:cNvPr name="TextBox 8" id="8"/>
          <p:cNvSpPr txBox="true"/>
          <p:nvPr/>
        </p:nvSpPr>
        <p:spPr>
          <a:xfrm rot="0">
            <a:off x="887359" y="3038010"/>
            <a:ext cx="11078006" cy="1042545"/>
          </a:xfrm>
          <a:prstGeom prst="rect">
            <a:avLst/>
          </a:prstGeom>
        </p:spPr>
        <p:txBody>
          <a:bodyPr anchor="t" rtlCol="false" tIns="0" lIns="0" bIns="0" rIns="0">
            <a:spAutoFit/>
          </a:bodyPr>
          <a:lstStyle/>
          <a:p>
            <a:pPr>
              <a:lnSpc>
                <a:spcPts val="7931"/>
              </a:lnSpc>
            </a:pPr>
            <a:r>
              <a:rPr lang="en-US" sz="7700">
                <a:solidFill>
                  <a:srgbClr val="F8F8F8"/>
                </a:solidFill>
                <a:latin typeface="Be Vietnam"/>
              </a:rPr>
              <a:t>PROJECT PROPOSAL </a:t>
            </a:r>
          </a:p>
        </p:txBody>
      </p:sp>
      <p:sp>
        <p:nvSpPr>
          <p:cNvPr name="TextBox 9" id="9"/>
          <p:cNvSpPr txBox="true"/>
          <p:nvPr/>
        </p:nvSpPr>
        <p:spPr>
          <a:xfrm rot="0">
            <a:off x="15304248" y="361308"/>
            <a:ext cx="2983752" cy="381672"/>
          </a:xfrm>
          <a:prstGeom prst="rect">
            <a:avLst/>
          </a:prstGeom>
        </p:spPr>
        <p:txBody>
          <a:bodyPr anchor="t" rtlCol="false" tIns="0" lIns="0" bIns="0" rIns="0">
            <a:spAutoFit/>
          </a:bodyPr>
          <a:lstStyle/>
          <a:p>
            <a:pPr>
              <a:lnSpc>
                <a:spcPts val="3112"/>
              </a:lnSpc>
              <a:spcBef>
                <a:spcPct val="0"/>
              </a:spcBef>
            </a:pPr>
            <a:r>
              <a:rPr lang="en-US" sz="2223">
                <a:solidFill>
                  <a:srgbClr val="F8F8F8"/>
                </a:solidFill>
                <a:latin typeface="IBM Plex Sans"/>
              </a:rPr>
              <a:t>BYTE THEBULLET</a:t>
            </a:r>
          </a:p>
        </p:txBody>
      </p:sp>
      <p:grpSp>
        <p:nvGrpSpPr>
          <p:cNvPr name="Group 10" id="10"/>
          <p:cNvGrpSpPr/>
          <p:nvPr/>
        </p:nvGrpSpPr>
        <p:grpSpPr>
          <a:xfrm rot="0">
            <a:off x="14743847" y="1310335"/>
            <a:ext cx="3892160" cy="3413518"/>
            <a:chOff x="0" y="0"/>
            <a:chExt cx="5189547" cy="4551357"/>
          </a:xfrm>
        </p:grpSpPr>
        <p:sp>
          <p:nvSpPr>
            <p:cNvPr name="TextBox 11" id="11"/>
            <p:cNvSpPr txBox="true"/>
            <p:nvPr/>
          </p:nvSpPr>
          <p:spPr>
            <a:xfrm rot="0">
              <a:off x="0" y="-28575"/>
              <a:ext cx="5189547" cy="874582"/>
            </a:xfrm>
            <a:prstGeom prst="rect">
              <a:avLst/>
            </a:prstGeom>
          </p:spPr>
          <p:txBody>
            <a:bodyPr anchor="t" rtlCol="false" tIns="0" lIns="0" bIns="0" rIns="0">
              <a:spAutoFit/>
            </a:bodyPr>
            <a:lstStyle/>
            <a:p>
              <a:pPr>
                <a:lnSpc>
                  <a:spcPts val="3124"/>
                </a:lnSpc>
              </a:pPr>
              <a:r>
                <a:rPr lang="en-US" sz="2403" spc="209" u="sng">
                  <a:solidFill>
                    <a:srgbClr val="F8F8F8"/>
                  </a:solidFill>
                  <a:latin typeface="Be Vietnam Bold"/>
                </a:rPr>
                <a:t>TEAM MEMBERS:</a:t>
              </a:r>
            </a:p>
            <a:p>
              <a:pPr marL="0" indent="0" lvl="0">
                <a:lnSpc>
                  <a:spcPts val="1201"/>
                </a:lnSpc>
              </a:pPr>
            </a:p>
          </p:txBody>
        </p:sp>
        <p:sp>
          <p:nvSpPr>
            <p:cNvPr name="TextBox 12" id="12"/>
            <p:cNvSpPr txBox="true"/>
            <p:nvPr/>
          </p:nvSpPr>
          <p:spPr>
            <a:xfrm rot="0">
              <a:off x="0" y="929343"/>
              <a:ext cx="5189547" cy="3622014"/>
            </a:xfrm>
            <a:prstGeom prst="rect">
              <a:avLst/>
            </a:prstGeom>
          </p:spPr>
          <p:txBody>
            <a:bodyPr anchor="t" rtlCol="false" tIns="0" lIns="0" bIns="0" rIns="0">
              <a:spAutoFit/>
            </a:bodyPr>
            <a:lstStyle/>
            <a:p>
              <a:pPr algn="just">
                <a:lnSpc>
                  <a:spcPts val="3671"/>
                </a:lnSpc>
              </a:pPr>
              <a:r>
                <a:rPr lang="en-US" sz="2622">
                  <a:solidFill>
                    <a:srgbClr val="F8F8F8"/>
                  </a:solidFill>
                  <a:latin typeface="IBM Plex Sans"/>
                </a:rPr>
                <a:t>Bhavleen </a:t>
              </a:r>
            </a:p>
            <a:p>
              <a:pPr algn="just">
                <a:lnSpc>
                  <a:spcPts val="3671"/>
                </a:lnSpc>
              </a:pPr>
              <a:r>
                <a:rPr lang="en-US" sz="2622">
                  <a:solidFill>
                    <a:srgbClr val="F8F8F8"/>
                  </a:solidFill>
                  <a:latin typeface="IBM Plex Sans"/>
                </a:rPr>
                <a:t>Iqman</a:t>
              </a:r>
            </a:p>
            <a:p>
              <a:pPr algn="just">
                <a:lnSpc>
                  <a:spcPts val="3671"/>
                </a:lnSpc>
              </a:pPr>
              <a:r>
                <a:rPr lang="en-US" sz="2622">
                  <a:solidFill>
                    <a:srgbClr val="F8F8F8"/>
                  </a:solidFill>
                  <a:latin typeface="IBM Plex Sans"/>
                </a:rPr>
                <a:t>Jatin</a:t>
              </a:r>
            </a:p>
            <a:p>
              <a:pPr algn="just">
                <a:lnSpc>
                  <a:spcPts val="3671"/>
                </a:lnSpc>
              </a:pPr>
              <a:r>
                <a:rPr lang="en-US" sz="2622">
                  <a:solidFill>
                    <a:srgbClr val="F8F8F8"/>
                  </a:solidFill>
                  <a:latin typeface="IBM Plex Sans"/>
                </a:rPr>
                <a:t>Moksh</a:t>
              </a:r>
            </a:p>
            <a:p>
              <a:pPr algn="just">
                <a:lnSpc>
                  <a:spcPts val="3671"/>
                </a:lnSpc>
              </a:pPr>
              <a:r>
                <a:rPr lang="en-US" sz="2622">
                  <a:solidFill>
                    <a:srgbClr val="F8F8F8"/>
                  </a:solidFill>
                  <a:latin typeface="IBM Plex Sans"/>
                </a:rPr>
                <a:t>Pritish</a:t>
              </a:r>
            </a:p>
            <a:p>
              <a:pPr algn="just">
                <a:lnSpc>
                  <a:spcPts val="3671"/>
                </a:lnSpc>
              </a:pPr>
              <a:r>
                <a:rPr lang="en-US" sz="2622">
                  <a:solidFill>
                    <a:srgbClr val="F8F8F8"/>
                  </a:solidFill>
                  <a:latin typeface="IBM Plex Sans"/>
                </a:rPr>
                <a:t>Simarpreet</a:t>
              </a:r>
            </a:p>
          </p:txBody>
        </p:sp>
      </p:grpSp>
      <p:sp>
        <p:nvSpPr>
          <p:cNvPr name="TextBox 13" id="13"/>
          <p:cNvSpPr txBox="true"/>
          <p:nvPr/>
        </p:nvSpPr>
        <p:spPr>
          <a:xfrm rot="0">
            <a:off x="887359" y="4971829"/>
            <a:ext cx="14298346" cy="4553642"/>
          </a:xfrm>
          <a:prstGeom prst="rect">
            <a:avLst/>
          </a:prstGeom>
        </p:spPr>
        <p:txBody>
          <a:bodyPr anchor="t" rtlCol="false" tIns="0" lIns="0" bIns="0" rIns="0">
            <a:spAutoFit/>
          </a:bodyPr>
          <a:lstStyle/>
          <a:p>
            <a:pPr>
              <a:lnSpc>
                <a:spcPts val="4161"/>
              </a:lnSpc>
            </a:pPr>
            <a:r>
              <a:rPr lang="en-US" sz="2972">
                <a:solidFill>
                  <a:srgbClr val="FFFFFF"/>
                </a:solidFill>
                <a:latin typeface="Canva Sans Bold"/>
              </a:rPr>
              <a:t>Problem Statement:</a:t>
            </a:r>
            <a:r>
              <a:rPr lang="en-US" sz="2972">
                <a:solidFill>
                  <a:srgbClr val="FFFFFF"/>
                </a:solidFill>
                <a:latin typeface="Canva Sans"/>
              </a:rPr>
              <a:t> KVH-005 - Advanced ANPR &amp; FRS solution</a:t>
            </a:r>
          </a:p>
          <a:p>
            <a:pPr>
              <a:lnSpc>
                <a:spcPts val="1486"/>
              </a:lnSpc>
            </a:pPr>
          </a:p>
          <a:p>
            <a:pPr>
              <a:lnSpc>
                <a:spcPts val="4161"/>
              </a:lnSpc>
            </a:pPr>
            <a:r>
              <a:rPr lang="en-US" sz="2972">
                <a:solidFill>
                  <a:srgbClr val="FFFFFF"/>
                </a:solidFill>
                <a:latin typeface="Canva Sans Bold"/>
              </a:rPr>
              <a:t>Domain:</a:t>
            </a:r>
            <a:r>
              <a:rPr lang="en-US" sz="2972">
                <a:solidFill>
                  <a:srgbClr val="FFFFFF"/>
                </a:solidFill>
                <a:latin typeface="Canva Sans"/>
              </a:rPr>
              <a:t> Video analytics/CCTV - Computer Vision</a:t>
            </a:r>
          </a:p>
          <a:p>
            <a:pPr>
              <a:lnSpc>
                <a:spcPts val="1635"/>
              </a:lnSpc>
            </a:pPr>
          </a:p>
          <a:p>
            <a:pPr>
              <a:lnSpc>
                <a:spcPts val="4161"/>
              </a:lnSpc>
            </a:pPr>
            <a:r>
              <a:rPr lang="en-US" sz="2972">
                <a:solidFill>
                  <a:srgbClr val="FFFFFF"/>
                </a:solidFill>
                <a:latin typeface="Canva Sans Bold"/>
              </a:rPr>
              <a:t>Description: </a:t>
            </a:r>
            <a:r>
              <a:rPr lang="en-US" sz="2972">
                <a:solidFill>
                  <a:srgbClr val="FFFFFF"/>
                </a:solidFill>
                <a:latin typeface="Canva Sans"/>
              </a:rPr>
              <a:t>Design and develop a technological solution that can accurately perform the Automatic Number Plate Recognition (ANPR) along with Facial Recognition from the available CCTV feeds. The solution should be able to recognize number plates that are written in typical non-standard ways using varying font styles, sizes, designs, symbols, languages etc., i.e. difficult to recognize by existing ANPR Systems.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543904">
            <a:off x="-2959956" y="7572016"/>
            <a:ext cx="10103966" cy="8156656"/>
          </a:xfrm>
          <a:prstGeom prst="rect">
            <a:avLst/>
          </a:prstGeom>
        </p:spPr>
      </p:pic>
      <p:grpSp>
        <p:nvGrpSpPr>
          <p:cNvPr name="Group 4" id="4"/>
          <p:cNvGrpSpPr/>
          <p:nvPr/>
        </p:nvGrpSpPr>
        <p:grpSpPr>
          <a:xfrm rot="0">
            <a:off x="13725977" y="3069026"/>
            <a:ext cx="4302807" cy="781850"/>
            <a:chOff x="0" y="0"/>
            <a:chExt cx="5737076" cy="1042467"/>
          </a:xfrm>
        </p:grpSpPr>
        <p:sp>
          <p:nvSpPr>
            <p:cNvPr name="TextBox 5" id="5"/>
            <p:cNvSpPr txBox="true"/>
            <p:nvPr/>
          </p:nvSpPr>
          <p:spPr>
            <a:xfrm rot="0">
              <a:off x="0" y="-19050"/>
              <a:ext cx="5737076" cy="464220"/>
            </a:xfrm>
            <a:prstGeom prst="rect">
              <a:avLst/>
            </a:prstGeom>
          </p:spPr>
          <p:txBody>
            <a:bodyPr anchor="t" rtlCol="false" tIns="0" lIns="0" bIns="0" rIns="0">
              <a:spAutoFit/>
            </a:bodyPr>
            <a:lstStyle/>
            <a:p>
              <a:pPr marL="0" indent="0" lvl="0">
                <a:lnSpc>
                  <a:spcPts val="2859"/>
                </a:lnSpc>
                <a:spcBef>
                  <a:spcPct val="0"/>
                </a:spcBef>
              </a:pPr>
              <a:r>
                <a:rPr lang="en-US" sz="2199" spc="191" u="none">
                  <a:solidFill>
                    <a:srgbClr val="F8F8F8"/>
                  </a:solidFill>
                  <a:latin typeface="Be Vietnam Bold"/>
                </a:rPr>
                <a:t>TARGET/OBJECTIVE # 1</a:t>
              </a:r>
            </a:p>
          </p:txBody>
        </p:sp>
        <p:sp>
          <p:nvSpPr>
            <p:cNvPr name="TextBox 6" id="6"/>
            <p:cNvSpPr txBox="true"/>
            <p:nvPr/>
          </p:nvSpPr>
          <p:spPr>
            <a:xfrm rot="0">
              <a:off x="0" y="517322"/>
              <a:ext cx="5737076" cy="525145"/>
            </a:xfrm>
            <a:prstGeom prst="rect">
              <a:avLst/>
            </a:prstGeom>
          </p:spPr>
          <p:txBody>
            <a:bodyPr anchor="t" rtlCol="false" tIns="0" lIns="0" bIns="0" rIns="0">
              <a:spAutoFit/>
            </a:bodyPr>
            <a:lstStyle/>
            <a:p>
              <a:pPr>
                <a:lnSpc>
                  <a:spcPts val="3359"/>
                </a:lnSpc>
              </a:pPr>
              <a:r>
                <a:rPr lang="en-US" sz="2400">
                  <a:solidFill>
                    <a:srgbClr val="F8F8F8"/>
                  </a:solidFill>
                  <a:latin typeface="IBM Plex Sans"/>
                </a:rPr>
                <a:t>Number Plate Recognition</a:t>
              </a:r>
            </a:p>
          </p:txBody>
        </p:sp>
      </p:grpSp>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2159446">
            <a:off x="13352047" y="-3352680"/>
            <a:ext cx="7814506" cy="6308438"/>
          </a:xfrm>
          <a:prstGeom prst="rect">
            <a:avLst/>
          </a:prstGeom>
        </p:spPr>
      </p:pic>
      <p:grpSp>
        <p:nvGrpSpPr>
          <p:cNvPr name="Group 8" id="8"/>
          <p:cNvGrpSpPr/>
          <p:nvPr/>
        </p:nvGrpSpPr>
        <p:grpSpPr>
          <a:xfrm rot="0">
            <a:off x="16757007" y="8985885"/>
            <a:ext cx="502293" cy="502293"/>
            <a:chOff x="0" y="0"/>
            <a:chExt cx="669724" cy="669724"/>
          </a:xfrm>
        </p:grpSpPr>
        <p:pic>
          <p:nvPicPr>
            <p:cNvPr name="Picture 9" id="9"/>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0" y="0"/>
              <a:ext cx="669724" cy="669724"/>
            </a:xfrm>
            <a:prstGeom prst="rect">
              <a:avLst/>
            </a:prstGeom>
          </p:spPr>
        </p:pic>
        <p:pic>
          <p:nvPicPr>
            <p:cNvPr name="Picture 10" id="10"/>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true" flipV="false" rot="0">
              <a:off x="267928" y="185060"/>
              <a:ext cx="180511" cy="299604"/>
            </a:xfrm>
            <a:prstGeom prst="rect">
              <a:avLst/>
            </a:prstGeom>
          </p:spPr>
        </p:pic>
      </p:grpSp>
      <p:grpSp>
        <p:nvGrpSpPr>
          <p:cNvPr name="Group 11" id="11"/>
          <p:cNvGrpSpPr/>
          <p:nvPr/>
        </p:nvGrpSpPr>
        <p:grpSpPr>
          <a:xfrm rot="0">
            <a:off x="1028700" y="784018"/>
            <a:ext cx="3903162" cy="489363"/>
            <a:chOff x="0" y="0"/>
            <a:chExt cx="5204217" cy="652485"/>
          </a:xfrm>
        </p:grpSpPr>
        <p:sp>
          <p:nvSpPr>
            <p:cNvPr name="TextBox 12" id="12"/>
            <p:cNvSpPr txBox="true"/>
            <p:nvPr/>
          </p:nvSpPr>
          <p:spPr>
            <a:xfrm rot="0">
              <a:off x="877820" y="65066"/>
              <a:ext cx="4326396" cy="484253"/>
            </a:xfrm>
            <a:prstGeom prst="rect">
              <a:avLst/>
            </a:prstGeom>
          </p:spPr>
          <p:txBody>
            <a:bodyPr anchor="t" rtlCol="false" tIns="0" lIns="0" bIns="0" rIns="0">
              <a:spAutoFit/>
            </a:bodyPr>
            <a:lstStyle/>
            <a:p>
              <a:pPr>
                <a:lnSpc>
                  <a:spcPts val="3081"/>
                </a:lnSpc>
                <a:spcBef>
                  <a:spcPct val="0"/>
                </a:spcBef>
              </a:pPr>
              <a:r>
                <a:rPr lang="en-US" sz="2201">
                  <a:solidFill>
                    <a:srgbClr val="F8F8F8"/>
                  </a:solidFill>
                  <a:latin typeface="IBM Plex Sans"/>
                </a:rPr>
                <a:t>ByteTheBullet</a:t>
              </a:r>
            </a:p>
          </p:txBody>
        </p:sp>
        <p:pic>
          <p:nvPicPr>
            <p:cNvPr name="Picture 13" id="13"/>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0" y="0"/>
              <a:ext cx="633503" cy="652485"/>
            </a:xfrm>
            <a:prstGeom prst="rect">
              <a:avLst/>
            </a:prstGeom>
          </p:spPr>
        </p:pic>
      </p:grpSp>
      <p:grpSp>
        <p:nvGrpSpPr>
          <p:cNvPr name="Group 14" id="14"/>
          <p:cNvGrpSpPr/>
          <p:nvPr/>
        </p:nvGrpSpPr>
        <p:grpSpPr>
          <a:xfrm rot="0">
            <a:off x="837692" y="1902394"/>
            <a:ext cx="15524506" cy="6482080"/>
            <a:chOff x="0" y="0"/>
            <a:chExt cx="20699341" cy="8642773"/>
          </a:xfrm>
        </p:grpSpPr>
        <p:sp>
          <p:nvSpPr>
            <p:cNvPr name="TextBox 15" id="15"/>
            <p:cNvSpPr txBox="true"/>
            <p:nvPr/>
          </p:nvSpPr>
          <p:spPr>
            <a:xfrm rot="0">
              <a:off x="0" y="-9525"/>
              <a:ext cx="20699341" cy="1431925"/>
            </a:xfrm>
            <a:prstGeom prst="rect">
              <a:avLst/>
            </a:prstGeom>
          </p:spPr>
          <p:txBody>
            <a:bodyPr anchor="t" rtlCol="false" tIns="0" lIns="0" bIns="0" rIns="0">
              <a:spAutoFit/>
            </a:bodyPr>
            <a:lstStyle/>
            <a:p>
              <a:pPr>
                <a:lnSpc>
                  <a:spcPts val="8400"/>
                </a:lnSpc>
              </a:pPr>
              <a:r>
                <a:rPr lang="en-US" sz="7000">
                  <a:solidFill>
                    <a:srgbClr val="F8F8F8"/>
                  </a:solidFill>
                  <a:latin typeface="Be Vietnam Bold"/>
                </a:rPr>
                <a:t>Objectives</a:t>
              </a:r>
            </a:p>
          </p:txBody>
        </p:sp>
        <p:sp>
          <p:nvSpPr>
            <p:cNvPr name="TextBox 16" id="16"/>
            <p:cNvSpPr txBox="true"/>
            <p:nvPr/>
          </p:nvSpPr>
          <p:spPr>
            <a:xfrm rot="0">
              <a:off x="0" y="2076450"/>
              <a:ext cx="16255940" cy="6566323"/>
            </a:xfrm>
            <a:prstGeom prst="rect">
              <a:avLst/>
            </a:prstGeom>
          </p:spPr>
          <p:txBody>
            <a:bodyPr anchor="t" rtlCol="false" tIns="0" lIns="0" bIns="0" rIns="0">
              <a:spAutoFit/>
            </a:bodyPr>
            <a:lstStyle/>
            <a:p>
              <a:pPr>
                <a:lnSpc>
                  <a:spcPts val="3920"/>
                </a:lnSpc>
              </a:pPr>
              <a:r>
                <a:rPr lang="en-US" sz="2800">
                  <a:solidFill>
                    <a:srgbClr val="F8F8F8"/>
                  </a:solidFill>
                  <a:latin typeface="IBM Plex Sans"/>
                </a:rPr>
                <a:t>Our project is aimed at addressing the growing need for efficient and accurate license plate recognition systems in a wide range of applications, from law enforcement to parking management, toll collection, and even traffic management.</a:t>
              </a:r>
            </a:p>
            <a:p>
              <a:pPr>
                <a:lnSpc>
                  <a:spcPts val="3920"/>
                </a:lnSpc>
              </a:pPr>
            </a:p>
            <a:p>
              <a:pPr>
                <a:lnSpc>
                  <a:spcPts val="3920"/>
                </a:lnSpc>
              </a:pPr>
              <a:r>
                <a:rPr lang="en-US" sz="2800">
                  <a:solidFill>
                    <a:srgbClr val="F8F8F8"/>
                  </a:solidFill>
                  <a:latin typeface="IBM Plex Sans"/>
                </a:rPr>
                <a:t>One of the key features of our ANPR system is its ability to recognize text written in typical non-standard ways using varying font styles, sizes, designs, symbols, languages etc., i.e. difficult to recognize by existing ANPR Systems, including those used in different countries and regions. </a:t>
              </a:r>
            </a:p>
            <a:p>
              <a:pPr algn="l">
                <a:lnSpc>
                  <a:spcPts val="3920"/>
                </a:lnSpc>
              </a:pPr>
            </a:p>
          </p:txBody>
        </p:sp>
      </p:grpSp>
      <p:grpSp>
        <p:nvGrpSpPr>
          <p:cNvPr name="Group 17" id="17"/>
          <p:cNvGrpSpPr/>
          <p:nvPr/>
        </p:nvGrpSpPr>
        <p:grpSpPr>
          <a:xfrm rot="0">
            <a:off x="13725977" y="4542959"/>
            <a:ext cx="4302807" cy="1200950"/>
            <a:chOff x="0" y="0"/>
            <a:chExt cx="5737076" cy="1601267"/>
          </a:xfrm>
        </p:grpSpPr>
        <p:sp>
          <p:nvSpPr>
            <p:cNvPr name="TextBox 18" id="18"/>
            <p:cNvSpPr txBox="true"/>
            <p:nvPr/>
          </p:nvSpPr>
          <p:spPr>
            <a:xfrm rot="0">
              <a:off x="0" y="-19050"/>
              <a:ext cx="5737076" cy="464220"/>
            </a:xfrm>
            <a:prstGeom prst="rect">
              <a:avLst/>
            </a:prstGeom>
          </p:spPr>
          <p:txBody>
            <a:bodyPr anchor="t" rtlCol="false" tIns="0" lIns="0" bIns="0" rIns="0">
              <a:spAutoFit/>
            </a:bodyPr>
            <a:lstStyle/>
            <a:p>
              <a:pPr marL="0" indent="0" lvl="0">
                <a:lnSpc>
                  <a:spcPts val="2859"/>
                </a:lnSpc>
                <a:spcBef>
                  <a:spcPct val="0"/>
                </a:spcBef>
              </a:pPr>
              <a:r>
                <a:rPr lang="en-US" sz="2199" spc="191" u="none">
                  <a:solidFill>
                    <a:srgbClr val="F8F8F8"/>
                  </a:solidFill>
                  <a:latin typeface="Be Vietnam Bold"/>
                </a:rPr>
                <a:t>TARGET/OBJECTIVE # 2</a:t>
              </a:r>
            </a:p>
          </p:txBody>
        </p:sp>
        <p:sp>
          <p:nvSpPr>
            <p:cNvPr name="TextBox 19" id="19"/>
            <p:cNvSpPr txBox="true"/>
            <p:nvPr/>
          </p:nvSpPr>
          <p:spPr>
            <a:xfrm rot="0">
              <a:off x="0" y="517322"/>
              <a:ext cx="5737076" cy="1083945"/>
            </a:xfrm>
            <a:prstGeom prst="rect">
              <a:avLst/>
            </a:prstGeom>
          </p:spPr>
          <p:txBody>
            <a:bodyPr anchor="t" rtlCol="false" tIns="0" lIns="0" bIns="0" rIns="0">
              <a:spAutoFit/>
            </a:bodyPr>
            <a:lstStyle/>
            <a:p>
              <a:pPr>
                <a:lnSpc>
                  <a:spcPts val="3359"/>
                </a:lnSpc>
              </a:pPr>
              <a:r>
                <a:rPr lang="en-US" sz="2400">
                  <a:solidFill>
                    <a:srgbClr val="F8F8F8"/>
                  </a:solidFill>
                  <a:latin typeface="IBM Plex Sans"/>
                </a:rPr>
                <a:t>Feeding the details into a database.</a:t>
              </a:r>
            </a:p>
          </p:txBody>
        </p:sp>
      </p:grpSp>
      <p:grpSp>
        <p:nvGrpSpPr>
          <p:cNvPr name="Group 20" id="20"/>
          <p:cNvGrpSpPr/>
          <p:nvPr/>
        </p:nvGrpSpPr>
        <p:grpSpPr>
          <a:xfrm rot="0">
            <a:off x="13725977" y="6226442"/>
            <a:ext cx="4302807" cy="1201082"/>
            <a:chOff x="0" y="0"/>
            <a:chExt cx="5737076" cy="1601443"/>
          </a:xfrm>
        </p:grpSpPr>
        <p:sp>
          <p:nvSpPr>
            <p:cNvPr name="TextBox 21" id="21"/>
            <p:cNvSpPr txBox="true"/>
            <p:nvPr/>
          </p:nvSpPr>
          <p:spPr>
            <a:xfrm rot="0">
              <a:off x="0" y="-19050"/>
              <a:ext cx="5737076" cy="464397"/>
            </a:xfrm>
            <a:prstGeom prst="rect">
              <a:avLst/>
            </a:prstGeom>
          </p:spPr>
          <p:txBody>
            <a:bodyPr anchor="t" rtlCol="false" tIns="0" lIns="0" bIns="0" rIns="0">
              <a:spAutoFit/>
            </a:bodyPr>
            <a:lstStyle/>
            <a:p>
              <a:pPr marL="0" indent="0" lvl="0">
                <a:lnSpc>
                  <a:spcPts val="2859"/>
                </a:lnSpc>
                <a:spcBef>
                  <a:spcPct val="0"/>
                </a:spcBef>
              </a:pPr>
              <a:r>
                <a:rPr lang="en-US" sz="2199" spc="191" u="none">
                  <a:solidFill>
                    <a:srgbClr val="F8F8F8"/>
                  </a:solidFill>
                  <a:latin typeface="Be Vietnam Bold"/>
                </a:rPr>
                <a:t>TARGET/OBJECTIVE # 3</a:t>
              </a:r>
            </a:p>
          </p:txBody>
        </p:sp>
        <p:sp>
          <p:nvSpPr>
            <p:cNvPr name="TextBox 22" id="22"/>
            <p:cNvSpPr txBox="true"/>
            <p:nvPr/>
          </p:nvSpPr>
          <p:spPr>
            <a:xfrm rot="0">
              <a:off x="0" y="517498"/>
              <a:ext cx="5737076" cy="1083945"/>
            </a:xfrm>
            <a:prstGeom prst="rect">
              <a:avLst/>
            </a:prstGeom>
          </p:spPr>
          <p:txBody>
            <a:bodyPr anchor="t" rtlCol="false" tIns="0" lIns="0" bIns="0" rIns="0">
              <a:spAutoFit/>
            </a:bodyPr>
            <a:lstStyle/>
            <a:p>
              <a:pPr>
                <a:lnSpc>
                  <a:spcPts val="3359"/>
                </a:lnSpc>
              </a:pPr>
              <a:r>
                <a:rPr lang="en-US" sz="2400">
                  <a:solidFill>
                    <a:srgbClr val="F8F8F8"/>
                  </a:solidFill>
                  <a:latin typeface="IBM Plex Sans"/>
                </a:rPr>
                <a:t>Displaying the details from the database onto a website.</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1003B"/>
        </a:solidFill>
      </p:bgPr>
    </p:bg>
    <p:spTree>
      <p:nvGrpSpPr>
        <p:cNvPr id="1" name=""/>
        <p:cNvGrpSpPr/>
        <p:nvPr/>
      </p:nvGrpSpPr>
      <p:grpSpPr>
        <a:xfrm>
          <a:off x="0" y="0"/>
          <a:ext cx="0" cy="0"/>
          <a:chOff x="0" y="0"/>
          <a:chExt cx="0" cy="0"/>
        </a:xfrm>
      </p:grpSpPr>
      <p:grpSp>
        <p:nvGrpSpPr>
          <p:cNvPr name="Group 2" id="2"/>
          <p:cNvGrpSpPr/>
          <p:nvPr/>
        </p:nvGrpSpPr>
        <p:grpSpPr>
          <a:xfrm rot="0">
            <a:off x="553948" y="319241"/>
            <a:ext cx="3903162" cy="489363"/>
            <a:chOff x="0" y="0"/>
            <a:chExt cx="5204217" cy="652485"/>
          </a:xfrm>
        </p:grpSpPr>
        <p:sp>
          <p:nvSpPr>
            <p:cNvPr name="TextBox 3" id="3"/>
            <p:cNvSpPr txBox="true"/>
            <p:nvPr/>
          </p:nvSpPr>
          <p:spPr>
            <a:xfrm rot="0">
              <a:off x="877820" y="65066"/>
              <a:ext cx="4326396" cy="484253"/>
            </a:xfrm>
            <a:prstGeom prst="rect">
              <a:avLst/>
            </a:prstGeom>
          </p:spPr>
          <p:txBody>
            <a:bodyPr anchor="t" rtlCol="false" tIns="0" lIns="0" bIns="0" rIns="0">
              <a:spAutoFit/>
            </a:bodyPr>
            <a:lstStyle/>
            <a:p>
              <a:pPr>
                <a:lnSpc>
                  <a:spcPts val="3081"/>
                </a:lnSpc>
                <a:spcBef>
                  <a:spcPct val="0"/>
                </a:spcBef>
              </a:pPr>
              <a:r>
                <a:rPr lang="en-US" sz="2201">
                  <a:solidFill>
                    <a:srgbClr val="FFFFFF"/>
                  </a:solidFill>
                  <a:latin typeface="IBM Plex Sans"/>
                </a:rPr>
                <a:t>ByteTheBullet</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633503" cy="652485"/>
            </a:xfrm>
            <a:prstGeom prst="rect">
              <a:avLst/>
            </a:prstGeom>
          </p:spPr>
        </p:pic>
      </p:gr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975818">
            <a:off x="13117763" y="-3328591"/>
            <a:ext cx="7814506" cy="6308438"/>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74984" y="2653297"/>
            <a:ext cx="5677959" cy="5605694"/>
          </a:xfrm>
          <a:prstGeom prst="rect">
            <a:avLst/>
          </a:prstGeom>
        </p:spPr>
      </p:pic>
      <p:pic>
        <p:nvPicPr>
          <p:cNvPr name="Picture 7" id="7"/>
          <p:cNvPicPr>
            <a:picLocks noChangeAspect="true"/>
          </p:cNvPicPr>
          <p:nvPr/>
        </p:nvPicPr>
        <p:blipFill>
          <a:blip r:embed="rId8">
            <a:alphaModFix amt="6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true" rot="1446461">
            <a:off x="-11527485" y="6199202"/>
            <a:ext cx="16909587" cy="6118196"/>
          </a:xfrm>
          <a:prstGeom prst="rect">
            <a:avLst/>
          </a:prstGeom>
        </p:spPr>
      </p:pic>
      <p:grpSp>
        <p:nvGrpSpPr>
          <p:cNvPr name="Group 8" id="8"/>
          <p:cNvGrpSpPr/>
          <p:nvPr/>
        </p:nvGrpSpPr>
        <p:grpSpPr>
          <a:xfrm rot="0">
            <a:off x="7867160" y="3992967"/>
            <a:ext cx="10160223" cy="3984801"/>
            <a:chOff x="0" y="0"/>
            <a:chExt cx="13546965" cy="5313068"/>
          </a:xfrm>
        </p:grpSpPr>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0" y="0"/>
              <a:ext cx="1264153" cy="1264153"/>
            </a:xfrm>
            <a:prstGeom prst="rect">
              <a:avLst/>
            </a:prstGeom>
          </p:spPr>
        </p:pic>
        <p:grpSp>
          <p:nvGrpSpPr>
            <p:cNvPr name="Group 10" id="10"/>
            <p:cNvGrpSpPr/>
            <p:nvPr/>
          </p:nvGrpSpPr>
          <p:grpSpPr>
            <a:xfrm rot="0">
              <a:off x="129834" y="129834"/>
              <a:ext cx="1004484" cy="1004484"/>
              <a:chOff x="0" y="0"/>
              <a:chExt cx="812800" cy="812800"/>
            </a:xfrm>
          </p:grpSpPr>
          <p:sp>
            <p:nvSpPr>
              <p:cNvPr name="Freeform 11" id="11"/>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8F8F8"/>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1</a:t>
                </a:r>
              </a:p>
            </p:txBody>
          </p:sp>
        </p:grpSp>
        <p:pic>
          <p:nvPicPr>
            <p:cNvPr name="Picture 13" id="1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0" y="1969707"/>
              <a:ext cx="1264153" cy="1264153"/>
            </a:xfrm>
            <a:prstGeom prst="rect">
              <a:avLst/>
            </a:prstGeom>
          </p:spPr>
        </p:pic>
        <p:grpSp>
          <p:nvGrpSpPr>
            <p:cNvPr name="Group 14" id="14"/>
            <p:cNvGrpSpPr/>
            <p:nvPr/>
          </p:nvGrpSpPr>
          <p:grpSpPr>
            <a:xfrm rot="0">
              <a:off x="129536" y="2078766"/>
              <a:ext cx="1004484" cy="1004484"/>
              <a:chOff x="0" y="0"/>
              <a:chExt cx="812800" cy="812800"/>
            </a:xfrm>
          </p:grpSpPr>
          <p:sp>
            <p:nvSpPr>
              <p:cNvPr name="Freeform 15" id="15"/>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8F8F8"/>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3</a:t>
                </a:r>
              </a:p>
            </p:txBody>
          </p:sp>
        </p:grpSp>
        <p:pic>
          <p:nvPicPr>
            <p:cNvPr name="Picture 17" id="1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7115086" y="0"/>
              <a:ext cx="1264153" cy="1264153"/>
            </a:xfrm>
            <a:prstGeom prst="rect">
              <a:avLst/>
            </a:prstGeom>
          </p:spPr>
        </p:pic>
        <p:grpSp>
          <p:nvGrpSpPr>
            <p:cNvPr name="Group 18" id="18"/>
            <p:cNvGrpSpPr/>
            <p:nvPr/>
          </p:nvGrpSpPr>
          <p:grpSpPr>
            <a:xfrm rot="0">
              <a:off x="7244920" y="129834"/>
              <a:ext cx="1004484" cy="1004484"/>
              <a:chOff x="0" y="0"/>
              <a:chExt cx="812800" cy="812800"/>
            </a:xfrm>
          </p:grpSpPr>
          <p:sp>
            <p:nvSpPr>
              <p:cNvPr name="Freeform 19" id="19"/>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8F8F8"/>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2</a:t>
                </a:r>
              </a:p>
            </p:txBody>
          </p:sp>
        </p:grpSp>
        <p:pic>
          <p:nvPicPr>
            <p:cNvPr name="Picture 21" id="21"/>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7115086" y="1969707"/>
              <a:ext cx="1264153" cy="1264153"/>
            </a:xfrm>
            <a:prstGeom prst="rect">
              <a:avLst/>
            </a:prstGeom>
          </p:spPr>
        </p:pic>
        <p:grpSp>
          <p:nvGrpSpPr>
            <p:cNvPr name="Group 22" id="22"/>
            <p:cNvGrpSpPr/>
            <p:nvPr/>
          </p:nvGrpSpPr>
          <p:grpSpPr>
            <a:xfrm rot="0">
              <a:off x="7244920" y="2099542"/>
              <a:ext cx="1004484" cy="1004484"/>
              <a:chOff x="0" y="0"/>
              <a:chExt cx="812800" cy="812800"/>
            </a:xfrm>
          </p:grpSpPr>
          <p:sp>
            <p:nvSpPr>
              <p:cNvPr name="Freeform 23" id="2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8F8F8"/>
              </a:solidFill>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4</a:t>
                </a:r>
              </a:p>
            </p:txBody>
          </p:sp>
        </p:grpSp>
        <p:sp>
          <p:nvSpPr>
            <p:cNvPr name="TextBox 25" id="25"/>
            <p:cNvSpPr txBox="true"/>
            <p:nvPr/>
          </p:nvSpPr>
          <p:spPr>
            <a:xfrm rot="0">
              <a:off x="1949075" y="280207"/>
              <a:ext cx="4482804" cy="614561"/>
            </a:xfrm>
            <a:prstGeom prst="rect">
              <a:avLst/>
            </a:prstGeom>
          </p:spPr>
          <p:txBody>
            <a:bodyPr anchor="t" rtlCol="false" tIns="0" lIns="0" bIns="0" rIns="0">
              <a:spAutoFit/>
            </a:bodyPr>
            <a:lstStyle/>
            <a:p>
              <a:pPr>
                <a:lnSpc>
                  <a:spcPts val="3963"/>
                </a:lnSpc>
              </a:pPr>
              <a:r>
                <a:rPr lang="en-US" sz="2831" u="sng">
                  <a:solidFill>
                    <a:srgbClr val="FFFFFF"/>
                  </a:solidFill>
                  <a:latin typeface="IBM Plex Sans"/>
                </a:rPr>
                <a:t>Traffic Control</a:t>
              </a:r>
            </a:p>
          </p:txBody>
        </p:sp>
        <p:sp>
          <p:nvSpPr>
            <p:cNvPr name="TextBox 26" id="26"/>
            <p:cNvSpPr txBox="true"/>
            <p:nvPr/>
          </p:nvSpPr>
          <p:spPr>
            <a:xfrm rot="0">
              <a:off x="1949075" y="2249915"/>
              <a:ext cx="4482804" cy="614561"/>
            </a:xfrm>
            <a:prstGeom prst="rect">
              <a:avLst/>
            </a:prstGeom>
          </p:spPr>
          <p:txBody>
            <a:bodyPr anchor="t" rtlCol="false" tIns="0" lIns="0" bIns="0" rIns="0">
              <a:spAutoFit/>
            </a:bodyPr>
            <a:lstStyle/>
            <a:p>
              <a:pPr>
                <a:lnSpc>
                  <a:spcPts val="3963"/>
                </a:lnSpc>
              </a:pPr>
              <a:r>
                <a:rPr lang="en-US" sz="2831" u="sng">
                  <a:solidFill>
                    <a:srgbClr val="FFFFFF"/>
                  </a:solidFill>
                  <a:latin typeface="IBM Plex Sans"/>
                </a:rPr>
                <a:t>Crime Control</a:t>
              </a:r>
            </a:p>
          </p:txBody>
        </p:sp>
        <p:sp>
          <p:nvSpPr>
            <p:cNvPr name="TextBox 27" id="27"/>
            <p:cNvSpPr txBox="true"/>
            <p:nvPr/>
          </p:nvSpPr>
          <p:spPr>
            <a:xfrm rot="0">
              <a:off x="9064161" y="280207"/>
              <a:ext cx="4482804" cy="614561"/>
            </a:xfrm>
            <a:prstGeom prst="rect">
              <a:avLst/>
            </a:prstGeom>
          </p:spPr>
          <p:txBody>
            <a:bodyPr anchor="t" rtlCol="false" tIns="0" lIns="0" bIns="0" rIns="0">
              <a:spAutoFit/>
            </a:bodyPr>
            <a:lstStyle/>
            <a:p>
              <a:pPr>
                <a:lnSpc>
                  <a:spcPts val="3963"/>
                </a:lnSpc>
              </a:pPr>
              <a:r>
                <a:rPr lang="en-US" sz="2831" u="sng">
                  <a:solidFill>
                    <a:srgbClr val="FFFFFF"/>
                  </a:solidFill>
                  <a:latin typeface="IBM Plex Sans"/>
                </a:rPr>
                <a:t>State Security</a:t>
              </a:r>
            </a:p>
          </p:txBody>
        </p:sp>
        <p:sp>
          <p:nvSpPr>
            <p:cNvPr name="TextBox 28" id="28"/>
            <p:cNvSpPr txBox="true"/>
            <p:nvPr/>
          </p:nvSpPr>
          <p:spPr>
            <a:xfrm rot="0">
              <a:off x="9064161" y="1918502"/>
              <a:ext cx="4482804" cy="1277386"/>
            </a:xfrm>
            <a:prstGeom prst="rect">
              <a:avLst/>
            </a:prstGeom>
          </p:spPr>
          <p:txBody>
            <a:bodyPr anchor="t" rtlCol="false" tIns="0" lIns="0" bIns="0" rIns="0">
              <a:spAutoFit/>
            </a:bodyPr>
            <a:lstStyle/>
            <a:p>
              <a:pPr>
                <a:lnSpc>
                  <a:spcPts val="3963"/>
                </a:lnSpc>
              </a:pPr>
              <a:r>
                <a:rPr lang="en-US" sz="2831" u="sng">
                  <a:solidFill>
                    <a:srgbClr val="FFFFFF"/>
                  </a:solidFill>
                  <a:latin typeface="IBM Plex Sans"/>
                </a:rPr>
                <a:t>Vehicle Theft Prevention</a:t>
              </a:r>
            </a:p>
          </p:txBody>
        </p:sp>
        <p:pic>
          <p:nvPicPr>
            <p:cNvPr name="Picture 29" id="2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0" y="4048915"/>
              <a:ext cx="1264153" cy="1264153"/>
            </a:xfrm>
            <a:prstGeom prst="rect">
              <a:avLst/>
            </a:prstGeom>
          </p:spPr>
        </p:pic>
        <p:grpSp>
          <p:nvGrpSpPr>
            <p:cNvPr name="Group 30" id="30"/>
            <p:cNvGrpSpPr/>
            <p:nvPr/>
          </p:nvGrpSpPr>
          <p:grpSpPr>
            <a:xfrm rot="0">
              <a:off x="129536" y="4157973"/>
              <a:ext cx="1004484" cy="1004484"/>
              <a:chOff x="0" y="0"/>
              <a:chExt cx="812800" cy="812800"/>
            </a:xfrm>
          </p:grpSpPr>
          <p:sp>
            <p:nvSpPr>
              <p:cNvPr name="Freeform 31" id="31"/>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8F8F8"/>
              </a:solidFill>
            </p:spPr>
          </p:sp>
          <p:sp>
            <p:nvSpPr>
              <p:cNvPr name="TextBox 32" id="32"/>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5</a:t>
                </a:r>
              </a:p>
            </p:txBody>
          </p:sp>
        </p:grpSp>
        <p:pic>
          <p:nvPicPr>
            <p:cNvPr name="Picture 33" id="3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7115086" y="4048915"/>
              <a:ext cx="1264153" cy="1264153"/>
            </a:xfrm>
            <a:prstGeom prst="rect">
              <a:avLst/>
            </a:prstGeom>
          </p:spPr>
        </p:pic>
        <p:grpSp>
          <p:nvGrpSpPr>
            <p:cNvPr name="Group 34" id="34"/>
            <p:cNvGrpSpPr/>
            <p:nvPr/>
          </p:nvGrpSpPr>
          <p:grpSpPr>
            <a:xfrm rot="0">
              <a:off x="7244920" y="4178749"/>
              <a:ext cx="1004484" cy="1004484"/>
              <a:chOff x="0" y="0"/>
              <a:chExt cx="812800" cy="812800"/>
            </a:xfrm>
          </p:grpSpPr>
          <p:sp>
            <p:nvSpPr>
              <p:cNvPr name="Freeform 35" id="35"/>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8F8F8"/>
              </a:solidFill>
            </p:spPr>
          </p:sp>
          <p:sp>
            <p:nvSpPr>
              <p:cNvPr name="TextBox 36" id="3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6</a:t>
                </a:r>
              </a:p>
            </p:txBody>
          </p:sp>
        </p:grpSp>
        <p:sp>
          <p:nvSpPr>
            <p:cNvPr name="TextBox 37" id="37"/>
            <p:cNvSpPr txBox="true"/>
            <p:nvPr/>
          </p:nvSpPr>
          <p:spPr>
            <a:xfrm rot="0">
              <a:off x="1949075" y="4329122"/>
              <a:ext cx="4482804" cy="614561"/>
            </a:xfrm>
            <a:prstGeom prst="rect">
              <a:avLst/>
            </a:prstGeom>
          </p:spPr>
          <p:txBody>
            <a:bodyPr anchor="t" rtlCol="false" tIns="0" lIns="0" bIns="0" rIns="0">
              <a:spAutoFit/>
            </a:bodyPr>
            <a:lstStyle/>
            <a:p>
              <a:pPr>
                <a:lnSpc>
                  <a:spcPts val="3963"/>
                </a:lnSpc>
              </a:pPr>
              <a:r>
                <a:rPr lang="en-US" sz="2831" u="sng">
                  <a:solidFill>
                    <a:srgbClr val="FFFFFF"/>
                  </a:solidFill>
                  <a:latin typeface="IBM Plex Sans"/>
                </a:rPr>
                <a:t>Smart Parking</a:t>
              </a:r>
            </a:p>
          </p:txBody>
        </p:sp>
        <p:sp>
          <p:nvSpPr>
            <p:cNvPr name="TextBox 38" id="38"/>
            <p:cNvSpPr txBox="true"/>
            <p:nvPr/>
          </p:nvSpPr>
          <p:spPr>
            <a:xfrm rot="0">
              <a:off x="9064161" y="4329122"/>
              <a:ext cx="4482804" cy="614561"/>
            </a:xfrm>
            <a:prstGeom prst="rect">
              <a:avLst/>
            </a:prstGeom>
          </p:spPr>
          <p:txBody>
            <a:bodyPr anchor="t" rtlCol="false" tIns="0" lIns="0" bIns="0" rIns="0">
              <a:spAutoFit/>
            </a:bodyPr>
            <a:lstStyle/>
            <a:p>
              <a:pPr>
                <a:lnSpc>
                  <a:spcPts val="3963"/>
                </a:lnSpc>
              </a:pPr>
              <a:r>
                <a:rPr lang="en-US" sz="2831" u="sng">
                  <a:solidFill>
                    <a:srgbClr val="FFFFFF"/>
                  </a:solidFill>
                  <a:latin typeface="IBM Plex Sans"/>
                </a:rPr>
                <a:t>Toll Collection</a:t>
              </a:r>
            </a:p>
          </p:txBody>
        </p:sp>
      </p:grpSp>
      <p:pic>
        <p:nvPicPr>
          <p:cNvPr name="Picture 39" id="3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3133746" y="3563606"/>
            <a:ext cx="1160435" cy="858722"/>
          </a:xfrm>
          <a:prstGeom prst="rect">
            <a:avLst/>
          </a:prstGeom>
        </p:spPr>
      </p:pic>
      <p:pic>
        <p:nvPicPr>
          <p:cNvPr name="Picture 40" id="4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3366052" y="6095321"/>
            <a:ext cx="928129" cy="1178917"/>
          </a:xfrm>
          <a:prstGeom prst="rect">
            <a:avLst/>
          </a:prstGeom>
        </p:spPr>
      </p:pic>
      <p:pic>
        <p:nvPicPr>
          <p:cNvPr name="Picture 41" id="41"/>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4592524" y="4629238"/>
            <a:ext cx="1301643" cy="1240111"/>
          </a:xfrm>
          <a:prstGeom prst="rect">
            <a:avLst/>
          </a:prstGeom>
        </p:spPr>
      </p:pic>
      <p:pic>
        <p:nvPicPr>
          <p:cNvPr name="Picture 42" id="42"/>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873375" y="4804637"/>
            <a:ext cx="905926" cy="1107243"/>
          </a:xfrm>
          <a:prstGeom prst="rect">
            <a:avLst/>
          </a:prstGeom>
        </p:spPr>
      </p:pic>
      <p:sp>
        <p:nvSpPr>
          <p:cNvPr name="TextBox 43" id="43"/>
          <p:cNvSpPr txBox="true"/>
          <p:nvPr/>
        </p:nvSpPr>
        <p:spPr>
          <a:xfrm rot="0">
            <a:off x="7998052" y="2143710"/>
            <a:ext cx="5295601" cy="1019175"/>
          </a:xfrm>
          <a:prstGeom prst="rect">
            <a:avLst/>
          </a:prstGeom>
        </p:spPr>
        <p:txBody>
          <a:bodyPr anchor="t" rtlCol="false" tIns="0" lIns="0" bIns="0" rIns="0">
            <a:spAutoFit/>
          </a:bodyPr>
          <a:lstStyle/>
          <a:p>
            <a:pPr>
              <a:lnSpc>
                <a:spcPts val="8079"/>
              </a:lnSpc>
            </a:pPr>
            <a:r>
              <a:rPr lang="en-US" sz="6733">
                <a:solidFill>
                  <a:srgbClr val="FFFFFF"/>
                </a:solidFill>
                <a:latin typeface="Be Vietnam"/>
              </a:rPr>
              <a:t>Applications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1003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559219">
            <a:off x="-7662895" y="5644383"/>
            <a:ext cx="15465517" cy="5595705"/>
          </a:xfrm>
          <a:prstGeom prst="rect">
            <a:avLst/>
          </a:prstGeom>
        </p:spPr>
      </p:pic>
      <p:grpSp>
        <p:nvGrpSpPr>
          <p:cNvPr name="Group 3" id="3"/>
          <p:cNvGrpSpPr/>
          <p:nvPr/>
        </p:nvGrpSpPr>
        <p:grpSpPr>
          <a:xfrm rot="0">
            <a:off x="14812224" y="771089"/>
            <a:ext cx="2680777" cy="502293"/>
            <a:chOff x="0" y="0"/>
            <a:chExt cx="3574370" cy="669724"/>
          </a:xfrm>
        </p:grpSpPr>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904646" y="0"/>
              <a:ext cx="669724" cy="669724"/>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3172573" y="185060"/>
              <a:ext cx="180511" cy="299604"/>
            </a:xfrm>
            <a:prstGeom prst="rect">
              <a:avLst/>
            </a:prstGeom>
          </p:spPr>
        </p:pic>
        <p:sp>
          <p:nvSpPr>
            <p:cNvPr name="TextBox 6" id="6"/>
            <p:cNvSpPr txBox="true"/>
            <p:nvPr/>
          </p:nvSpPr>
          <p:spPr>
            <a:xfrm rot="0">
              <a:off x="0" y="134268"/>
              <a:ext cx="2644161" cy="382138"/>
            </a:xfrm>
            <a:prstGeom prst="rect">
              <a:avLst/>
            </a:prstGeom>
          </p:spPr>
          <p:txBody>
            <a:bodyPr anchor="t" rtlCol="false" tIns="0" lIns="0" bIns="0" rIns="0">
              <a:spAutoFit/>
            </a:bodyPr>
            <a:lstStyle/>
            <a:p>
              <a:pPr algn="r" marL="0" indent="0" lvl="0">
                <a:lnSpc>
                  <a:spcPts val="2340"/>
                </a:lnSpc>
                <a:spcBef>
                  <a:spcPct val="0"/>
                </a:spcBef>
              </a:pPr>
              <a:r>
                <a:rPr lang="en-US" sz="1800" u="sng">
                  <a:solidFill>
                    <a:srgbClr val="01003B"/>
                  </a:solidFill>
                  <a:latin typeface="Be Vietnam Bold"/>
                </a:rPr>
                <a:t>Back to Agenda</a:t>
              </a:r>
            </a:p>
          </p:txBody>
        </p:sp>
      </p:grpSp>
      <p:grpSp>
        <p:nvGrpSpPr>
          <p:cNvPr name="Group 7" id="7"/>
          <p:cNvGrpSpPr>
            <a:grpSpLocks noChangeAspect="true"/>
          </p:cNvGrpSpPr>
          <p:nvPr/>
        </p:nvGrpSpPr>
        <p:grpSpPr>
          <a:xfrm rot="0">
            <a:off x="12240177" y="5473093"/>
            <a:ext cx="5681243" cy="4813907"/>
            <a:chOff x="0" y="0"/>
            <a:chExt cx="19050000" cy="16141700"/>
          </a:xfrm>
        </p:grpSpPr>
        <p:sp>
          <p:nvSpPr>
            <p:cNvPr name="Freeform 8" id="8"/>
            <p:cNvSpPr/>
            <p:nvPr/>
          </p:nvSpPr>
          <p:spPr>
            <a:xfrm>
              <a:off x="367919" y="327025"/>
              <a:ext cx="18314288" cy="10660888"/>
            </a:xfrm>
            <a:custGeom>
              <a:avLst/>
              <a:gdLst/>
              <a:ahLst/>
              <a:cxnLst/>
              <a:rect r="r" b="b" t="t" l="l"/>
              <a:pathLst>
                <a:path h="10660888" w="18314288">
                  <a:moveTo>
                    <a:pt x="18314162" y="10660888"/>
                  </a:moveTo>
                  <a:lnTo>
                    <a:pt x="0" y="10660888"/>
                  </a:lnTo>
                  <a:lnTo>
                    <a:pt x="0" y="0"/>
                  </a:lnTo>
                  <a:lnTo>
                    <a:pt x="18314288" y="0"/>
                  </a:lnTo>
                  <a:lnTo>
                    <a:pt x="18314288" y="10660888"/>
                  </a:lnTo>
                  <a:close/>
                </a:path>
              </a:pathLst>
            </a:custGeom>
            <a:blipFill>
              <a:blip r:embed="rId8"/>
              <a:stretch>
                <a:fillRect l="-10515" r="-10515" t="0" b="0"/>
              </a:stretch>
            </a:blipFill>
          </p:spPr>
        </p:sp>
        <p:sp>
          <p:nvSpPr>
            <p:cNvPr name="Freeform 9" id="9"/>
            <p:cNvSpPr/>
            <p:nvPr/>
          </p:nvSpPr>
          <p:spPr>
            <a:xfrm>
              <a:off x="0" y="0"/>
              <a:ext cx="19050000" cy="16141700"/>
            </a:xfrm>
            <a:custGeom>
              <a:avLst/>
              <a:gdLst/>
              <a:ahLst/>
              <a:cxnLst/>
              <a:rect r="r" b="b" t="t" l="l"/>
              <a:pathLst>
                <a:path h="16141700" w="19050000">
                  <a:moveTo>
                    <a:pt x="19050000" y="16141700"/>
                  </a:moveTo>
                  <a:lnTo>
                    <a:pt x="0" y="16141700"/>
                  </a:lnTo>
                  <a:lnTo>
                    <a:pt x="0" y="0"/>
                  </a:lnTo>
                  <a:lnTo>
                    <a:pt x="19050000" y="0"/>
                  </a:lnTo>
                  <a:lnTo>
                    <a:pt x="19050000" y="16141700"/>
                  </a:lnTo>
                  <a:close/>
                </a:path>
              </a:pathLst>
            </a:custGeom>
            <a:blipFill>
              <a:blip r:embed="rId9"/>
              <a:stretch>
                <a:fillRect l="0" r="0" t="-9" b="-9"/>
              </a:stretch>
            </a:blipFill>
          </p:spPr>
        </p:sp>
      </p:grpSp>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295605" y="2204327"/>
            <a:ext cx="944572" cy="1332088"/>
          </a:xfrm>
          <a:prstGeom prst="rect">
            <a:avLst/>
          </a:prstGeom>
        </p:spPr>
      </p:pic>
      <p:pic>
        <p:nvPicPr>
          <p:cNvPr name="Picture 11" id="1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2747131" y="2204327"/>
            <a:ext cx="984883" cy="1388938"/>
          </a:xfrm>
          <a:prstGeom prst="rect">
            <a:avLst/>
          </a:prstGeom>
        </p:spPr>
      </p:pic>
      <p:pic>
        <p:nvPicPr>
          <p:cNvPr name="Picture 12" id="12"/>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4381219" y="2433649"/>
            <a:ext cx="1200255" cy="1110781"/>
          </a:xfrm>
          <a:prstGeom prst="rect">
            <a:avLst/>
          </a:prstGeom>
        </p:spPr>
      </p:pic>
      <p:pic>
        <p:nvPicPr>
          <p:cNvPr name="Picture 13" id="13"/>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6086411" y="2402595"/>
            <a:ext cx="1172889" cy="1172889"/>
          </a:xfrm>
          <a:prstGeom prst="rect">
            <a:avLst/>
          </a:prstGeom>
        </p:spPr>
      </p:pic>
      <p:pic>
        <p:nvPicPr>
          <p:cNvPr name="Picture 14" id="14"/>
          <p:cNvPicPr>
            <a:picLocks noChangeAspect="true"/>
          </p:cNvPicPr>
          <p:nvPr/>
        </p:nvPicPr>
        <p:blipFill>
          <a:blip r:embed="rId18"/>
          <a:srcRect l="0" t="0" r="0" b="0"/>
          <a:stretch>
            <a:fillRect/>
          </a:stretch>
        </p:blipFill>
        <p:spPr>
          <a:xfrm flipH="false" flipV="false" rot="0">
            <a:off x="596535" y="2658545"/>
            <a:ext cx="10578042" cy="5221502"/>
          </a:xfrm>
          <a:prstGeom prst="rect">
            <a:avLst/>
          </a:prstGeom>
        </p:spPr>
      </p:pic>
      <p:grpSp>
        <p:nvGrpSpPr>
          <p:cNvPr name="Group 15" id="15"/>
          <p:cNvGrpSpPr>
            <a:grpSpLocks noChangeAspect="true"/>
          </p:cNvGrpSpPr>
          <p:nvPr/>
        </p:nvGrpSpPr>
        <p:grpSpPr>
          <a:xfrm rot="0">
            <a:off x="10362003" y="6982964"/>
            <a:ext cx="1405888" cy="2830647"/>
            <a:chOff x="0" y="0"/>
            <a:chExt cx="9461500" cy="19050000"/>
          </a:xfrm>
        </p:grpSpPr>
        <p:sp>
          <p:nvSpPr>
            <p:cNvPr name="Freeform 16" id="16"/>
            <p:cNvSpPr/>
            <p:nvPr/>
          </p:nvSpPr>
          <p:spPr>
            <a:xfrm>
              <a:off x="400304" y="312801"/>
              <a:ext cx="8650859" cy="18424398"/>
            </a:xfrm>
            <a:custGeom>
              <a:avLst/>
              <a:gdLst/>
              <a:ahLst/>
              <a:cxnLst/>
              <a:rect r="r" b="b" t="t" l="l"/>
              <a:pathLst>
                <a:path h="18424398" w="8650859">
                  <a:moveTo>
                    <a:pt x="7532370" y="18424398"/>
                  </a:moveTo>
                  <a:lnTo>
                    <a:pt x="1118489" y="18424398"/>
                  </a:lnTo>
                  <a:cubicBezTo>
                    <a:pt x="500761" y="18424398"/>
                    <a:pt x="0" y="17923636"/>
                    <a:pt x="0" y="17305910"/>
                  </a:cubicBezTo>
                  <a:lnTo>
                    <a:pt x="0" y="1118489"/>
                  </a:lnTo>
                  <a:cubicBezTo>
                    <a:pt x="0" y="500761"/>
                    <a:pt x="500761" y="0"/>
                    <a:pt x="1118489" y="0"/>
                  </a:cubicBezTo>
                  <a:lnTo>
                    <a:pt x="7532370" y="0"/>
                  </a:lnTo>
                  <a:cubicBezTo>
                    <a:pt x="8150098" y="0"/>
                    <a:pt x="8650859" y="500761"/>
                    <a:pt x="8650859" y="1118489"/>
                  </a:cubicBezTo>
                  <a:lnTo>
                    <a:pt x="8650859" y="17305910"/>
                  </a:lnTo>
                  <a:cubicBezTo>
                    <a:pt x="8650732" y="17923636"/>
                    <a:pt x="8150098" y="18424398"/>
                    <a:pt x="7532370" y="18424398"/>
                  </a:cubicBezTo>
                  <a:close/>
                </a:path>
              </a:pathLst>
            </a:custGeom>
            <a:blipFill>
              <a:blip r:embed="rId8"/>
              <a:stretch>
                <a:fillRect l="-171408" r="-171408" t="0" b="0"/>
              </a:stretch>
            </a:blipFill>
          </p:spPr>
        </p:sp>
        <p:sp>
          <p:nvSpPr>
            <p:cNvPr name="Freeform 17" id="17"/>
            <p:cNvSpPr/>
            <p:nvPr/>
          </p:nvSpPr>
          <p:spPr>
            <a:xfrm>
              <a:off x="0" y="0"/>
              <a:ext cx="9461500" cy="19050000"/>
            </a:xfrm>
            <a:custGeom>
              <a:avLst/>
              <a:gdLst/>
              <a:ahLst/>
              <a:cxnLst/>
              <a:rect r="r" b="b" t="t" l="l"/>
              <a:pathLst>
                <a:path h="19050000" w="9461500">
                  <a:moveTo>
                    <a:pt x="9461500" y="19050000"/>
                  </a:moveTo>
                  <a:lnTo>
                    <a:pt x="0" y="19050000"/>
                  </a:lnTo>
                  <a:lnTo>
                    <a:pt x="0" y="0"/>
                  </a:lnTo>
                  <a:lnTo>
                    <a:pt x="9461500" y="0"/>
                  </a:lnTo>
                  <a:lnTo>
                    <a:pt x="9461500" y="19050000"/>
                  </a:lnTo>
                  <a:close/>
                </a:path>
              </a:pathLst>
            </a:custGeom>
            <a:blipFill>
              <a:blip r:embed="rId19"/>
              <a:stretch>
                <a:fillRect l="-83" r="-83" t="0" b="0"/>
              </a:stretch>
            </a:blipFill>
          </p:spPr>
        </p:sp>
      </p:grpSp>
      <p:sp>
        <p:nvSpPr>
          <p:cNvPr name="TextBox 18" id="18"/>
          <p:cNvSpPr txBox="true"/>
          <p:nvPr/>
        </p:nvSpPr>
        <p:spPr>
          <a:xfrm rot="0">
            <a:off x="691834" y="1147052"/>
            <a:ext cx="10387445" cy="1019175"/>
          </a:xfrm>
          <a:prstGeom prst="rect">
            <a:avLst/>
          </a:prstGeom>
        </p:spPr>
        <p:txBody>
          <a:bodyPr anchor="t" rtlCol="false" tIns="0" lIns="0" bIns="0" rIns="0">
            <a:spAutoFit/>
          </a:bodyPr>
          <a:lstStyle/>
          <a:p>
            <a:pPr>
              <a:lnSpc>
                <a:spcPts val="8160"/>
              </a:lnSpc>
            </a:pPr>
            <a:r>
              <a:rPr lang="en-US" sz="6800">
                <a:solidFill>
                  <a:srgbClr val="FFFFFF"/>
                </a:solidFill>
                <a:latin typeface="Be Vietnam"/>
              </a:rPr>
              <a:t>Solution</a:t>
            </a:r>
          </a:p>
        </p:txBody>
      </p:sp>
      <p:sp>
        <p:nvSpPr>
          <p:cNvPr name="TextBox 19" id="19"/>
          <p:cNvSpPr txBox="true"/>
          <p:nvPr/>
        </p:nvSpPr>
        <p:spPr>
          <a:xfrm rot="0">
            <a:off x="12596521" y="1217493"/>
            <a:ext cx="3489890" cy="628650"/>
          </a:xfrm>
          <a:prstGeom prst="rect">
            <a:avLst/>
          </a:prstGeom>
        </p:spPr>
        <p:txBody>
          <a:bodyPr anchor="t" rtlCol="false" tIns="0" lIns="0" bIns="0" rIns="0">
            <a:spAutoFit/>
          </a:bodyPr>
          <a:lstStyle/>
          <a:p>
            <a:pPr>
              <a:lnSpc>
                <a:spcPts val="5040"/>
              </a:lnSpc>
            </a:pPr>
            <a:r>
              <a:rPr lang="en-US" sz="4200">
                <a:solidFill>
                  <a:srgbClr val="FFFFFF"/>
                </a:solidFill>
                <a:latin typeface="Be Vietnam"/>
              </a:rPr>
              <a:t>TECH STACK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DAFfit36F4A</dc:identifier>
  <dcterms:modified xsi:type="dcterms:W3CDTF">2011-08-01T06:04:30Z</dcterms:modified>
  <cp:revision>1</cp:revision>
  <dc:title>Project Proposal</dc:title>
</cp:coreProperties>
</file>