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7" r:id="rId3"/>
    <p:sldId id="258" r:id="rId4"/>
    <p:sldId id="263" r:id="rId5"/>
    <p:sldId id="264" r:id="rId6"/>
    <p:sldId id="261" r:id="rId7"/>
    <p:sldId id="262" r:id="rId8"/>
    <p:sldId id="274" r:id="rId9"/>
    <p:sldId id="275" r:id="rId10"/>
    <p:sldId id="271"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180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Customer categorization by </a:t>
            </a:r>
          </a:p>
          <a:p>
            <a:pPr>
              <a:defRPr/>
            </a:pPr>
            <a:r>
              <a:rPr lang="en-US" dirty="0"/>
              <a:t>Total</a:t>
            </a:r>
            <a:r>
              <a:rPr lang="en-US" baseline="0" dirty="0"/>
              <a:t> Spending  </a:t>
            </a:r>
            <a:endParaRPr lang="en-US" dirty="0"/>
          </a:p>
        </c:rich>
      </c:tx>
      <c:layout>
        <c:manualLayout>
          <c:xMode val="edge"/>
          <c:yMode val="edge"/>
          <c:x val="7.8125872468991053E-2"/>
          <c:y val="9.3749994232898981E-3"/>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explosion val="3"/>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AAA-4283-89DB-C3A9E3EC84B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AAA-4283-89DB-C3A9E3EC84B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AAA-4283-89DB-C3A9E3EC84B5}"/>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BAAA-4283-89DB-C3A9E3EC84B5}"/>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BAAA-4283-89DB-C3A9E3EC84B5}"/>
              </c:ext>
            </c:extLst>
          </c:dPt>
          <c:dLbls>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s>
          <c:cat>
            <c:strRef>
              <c:f>Sheet1!$A$2:$A$6</c:f>
              <c:strCache>
                <c:ptCount val="5"/>
                <c:pt idx="0">
                  <c:v>Prospects</c:v>
                </c:pt>
                <c:pt idx="1">
                  <c:v>Regular</c:v>
                </c:pt>
                <c:pt idx="2">
                  <c:v>Premium </c:v>
                </c:pt>
                <c:pt idx="3">
                  <c:v>VIP </c:v>
                </c:pt>
                <c:pt idx="4">
                  <c:v>VVIP</c:v>
                </c:pt>
              </c:strCache>
            </c:strRef>
          </c:cat>
          <c:val>
            <c:numRef>
              <c:f>Sheet1!$B$2:$B$6</c:f>
              <c:numCache>
                <c:formatCode>0%</c:formatCode>
                <c:ptCount val="5"/>
                <c:pt idx="0" formatCode="0.00%">
                  <c:v>0.14699999999999999</c:v>
                </c:pt>
                <c:pt idx="1">
                  <c:v>0.18</c:v>
                </c:pt>
                <c:pt idx="2" formatCode="0.00%">
                  <c:v>0.41599999999999998</c:v>
                </c:pt>
                <c:pt idx="3" formatCode="0.00%">
                  <c:v>0.127</c:v>
                </c:pt>
                <c:pt idx="4">
                  <c:v>0.13</c:v>
                </c:pt>
              </c:numCache>
            </c:numRef>
          </c:val>
          <c:extLst>
            <c:ext xmlns:c16="http://schemas.microsoft.com/office/drawing/2014/chart" uri="{C3380CC4-5D6E-409C-BE32-E72D297353CC}">
              <c16:uniqueId val="{0000000A-BAAA-4283-89DB-C3A9E3EC84B5}"/>
            </c:ext>
          </c:extLst>
        </c:ser>
        <c:dLbls>
          <c:dLblPos val="ctr"/>
          <c:showLegendKey val="0"/>
          <c:showVal val="0"/>
          <c:showCatName val="0"/>
          <c:showSerName val="0"/>
          <c:showPercent val="1"/>
          <c:showBubbleSize val="0"/>
          <c:showLeaderLines val="0"/>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2.jp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EB0D52-61CD-40DE-8F82-55D30E318C6A}"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26C82C07-6685-47CF-945E-91FD2944B12F}">
      <dgm:prSet phldrT="[Text]"/>
      <dgm:spPr>
        <a:solidFill>
          <a:schemeClr val="accent4"/>
        </a:solidFill>
      </dgm:spPr>
      <dgm:t>
        <a:bodyPr/>
        <a:lstStyle/>
        <a:p>
          <a:r>
            <a:rPr lang="en-US" b="1" dirty="0"/>
            <a:t>Customer </a:t>
          </a:r>
        </a:p>
        <a:p>
          <a:r>
            <a:rPr lang="en-US" b="1" dirty="0"/>
            <a:t>Feedback </a:t>
          </a:r>
        </a:p>
      </dgm:t>
    </dgm:pt>
    <dgm:pt modelId="{9BEEB855-A414-4190-95CD-C42F71F252F1}" type="parTrans" cxnId="{288C958E-C713-41A5-BDDF-48A60C85934F}">
      <dgm:prSet/>
      <dgm:spPr/>
      <dgm:t>
        <a:bodyPr/>
        <a:lstStyle/>
        <a:p>
          <a:endParaRPr lang="en-US"/>
        </a:p>
      </dgm:t>
    </dgm:pt>
    <dgm:pt modelId="{AA70DE68-389A-4FFD-AB80-4D1097452285}" type="sibTrans" cxnId="{288C958E-C713-41A5-BDDF-48A60C85934F}">
      <dgm:prSet/>
      <dgm:spPr/>
      <dgm:t>
        <a:bodyPr/>
        <a:lstStyle/>
        <a:p>
          <a:endParaRPr lang="en-US"/>
        </a:p>
      </dgm:t>
    </dgm:pt>
    <dgm:pt modelId="{3C72C0DE-2E3D-40B4-AA13-562391F61747}">
      <dgm:prSet phldrT="[Text]" custT="1"/>
      <dgm:spPr/>
      <dgm:t>
        <a:bodyPr/>
        <a:lstStyle/>
        <a:p>
          <a:r>
            <a:rPr lang="en-US" sz="2000" b="1" dirty="0">
              <a:solidFill>
                <a:schemeClr val="accent1">
                  <a:lumMod val="60000"/>
                  <a:lumOff val="40000"/>
                </a:schemeClr>
              </a:solidFill>
            </a:rPr>
            <a:t>Service satisfaction</a:t>
          </a:r>
        </a:p>
      </dgm:t>
    </dgm:pt>
    <dgm:pt modelId="{1568CF31-A50E-4049-B35B-4739F4945794}" type="parTrans" cxnId="{0AF8AA5C-9546-4732-88DF-280211BF65F8}">
      <dgm:prSet/>
      <dgm:spPr/>
      <dgm:t>
        <a:bodyPr/>
        <a:lstStyle/>
        <a:p>
          <a:endParaRPr lang="en-US"/>
        </a:p>
      </dgm:t>
    </dgm:pt>
    <dgm:pt modelId="{F1A1F54C-1263-465B-83BA-CEDA98925319}" type="sibTrans" cxnId="{0AF8AA5C-9546-4732-88DF-280211BF65F8}">
      <dgm:prSet/>
      <dgm:spPr/>
      <dgm:t>
        <a:bodyPr/>
        <a:lstStyle/>
        <a:p>
          <a:endParaRPr lang="en-US"/>
        </a:p>
      </dgm:t>
    </dgm:pt>
    <dgm:pt modelId="{812AC0C4-36F5-49F7-BAAA-BBE71428546B}">
      <dgm:prSet phldrT="[Text]" custT="1"/>
      <dgm:spPr/>
      <dgm:t>
        <a:bodyPr/>
        <a:lstStyle/>
        <a:p>
          <a:r>
            <a:rPr lang="en-US" sz="2000" b="1" dirty="0">
              <a:solidFill>
                <a:schemeClr val="accent1">
                  <a:lumMod val="60000"/>
                  <a:lumOff val="40000"/>
                </a:schemeClr>
              </a:solidFill>
            </a:rPr>
            <a:t>Selection satisfaction</a:t>
          </a:r>
        </a:p>
      </dgm:t>
    </dgm:pt>
    <dgm:pt modelId="{FB087829-46E3-4214-BF81-39CD395E9111}" type="parTrans" cxnId="{99DCC8FD-B11E-4CEC-BEA1-FC36E112BA12}">
      <dgm:prSet/>
      <dgm:spPr/>
      <dgm:t>
        <a:bodyPr/>
        <a:lstStyle/>
        <a:p>
          <a:endParaRPr lang="en-US"/>
        </a:p>
      </dgm:t>
    </dgm:pt>
    <dgm:pt modelId="{BD9387AD-8CD3-4D82-98B3-8AE18B9AAF45}" type="sibTrans" cxnId="{99DCC8FD-B11E-4CEC-BEA1-FC36E112BA12}">
      <dgm:prSet/>
      <dgm:spPr/>
      <dgm:t>
        <a:bodyPr/>
        <a:lstStyle/>
        <a:p>
          <a:endParaRPr lang="en-US"/>
        </a:p>
      </dgm:t>
    </dgm:pt>
    <dgm:pt modelId="{63C82988-B1D8-4EF7-9859-E2F4E0657C74}">
      <dgm:prSet phldrT="[Text]"/>
      <dgm:spPr>
        <a:solidFill>
          <a:srgbClr val="92D050"/>
        </a:solidFill>
      </dgm:spPr>
      <dgm:t>
        <a:bodyPr/>
        <a:lstStyle/>
        <a:p>
          <a:r>
            <a:rPr lang="en-US" b="1" dirty="0"/>
            <a:t>Personal </a:t>
          </a:r>
        </a:p>
        <a:p>
          <a:r>
            <a:rPr lang="en-US" b="1" dirty="0"/>
            <a:t>Information </a:t>
          </a:r>
        </a:p>
      </dgm:t>
    </dgm:pt>
    <dgm:pt modelId="{A589384D-8735-4E5F-898D-46E628A348BB}" type="parTrans" cxnId="{168042CF-320F-46F4-9416-F8ED0D00E2A0}">
      <dgm:prSet/>
      <dgm:spPr/>
      <dgm:t>
        <a:bodyPr/>
        <a:lstStyle/>
        <a:p>
          <a:endParaRPr lang="en-US"/>
        </a:p>
      </dgm:t>
    </dgm:pt>
    <dgm:pt modelId="{C798F109-0E8E-47D9-BBCF-20D59E7FF033}" type="sibTrans" cxnId="{168042CF-320F-46F4-9416-F8ED0D00E2A0}">
      <dgm:prSet/>
      <dgm:spPr/>
      <dgm:t>
        <a:bodyPr/>
        <a:lstStyle/>
        <a:p>
          <a:endParaRPr lang="en-US"/>
        </a:p>
      </dgm:t>
    </dgm:pt>
    <dgm:pt modelId="{3BF088A8-D73A-419D-906E-F0FE22C63E7A}">
      <dgm:prSet phldrT="[Text]"/>
      <dgm:spPr/>
      <dgm:t>
        <a:bodyPr/>
        <a:lstStyle/>
        <a:p>
          <a:r>
            <a:rPr lang="en-US" b="1" dirty="0">
              <a:solidFill>
                <a:schemeClr val="accent1">
                  <a:lumMod val="60000"/>
                  <a:lumOff val="40000"/>
                </a:schemeClr>
              </a:solidFill>
            </a:rPr>
            <a:t>Cust ID</a:t>
          </a:r>
        </a:p>
      </dgm:t>
    </dgm:pt>
    <dgm:pt modelId="{36D6BE69-688F-4649-BB58-BEB774CF2694}" type="parTrans" cxnId="{A60DCFCD-9871-4E8D-B095-5EBB8318A0F5}">
      <dgm:prSet/>
      <dgm:spPr/>
      <dgm:t>
        <a:bodyPr/>
        <a:lstStyle/>
        <a:p>
          <a:endParaRPr lang="en-US"/>
        </a:p>
      </dgm:t>
    </dgm:pt>
    <dgm:pt modelId="{7A011DB4-D11B-4360-81DB-19EC80922DF1}" type="sibTrans" cxnId="{A60DCFCD-9871-4E8D-B095-5EBB8318A0F5}">
      <dgm:prSet/>
      <dgm:spPr/>
      <dgm:t>
        <a:bodyPr/>
        <a:lstStyle/>
        <a:p>
          <a:endParaRPr lang="en-US"/>
        </a:p>
      </dgm:t>
    </dgm:pt>
    <dgm:pt modelId="{2F9C7EE8-91A4-463B-8E4C-AB540B4A0E15}">
      <dgm:prSet phldrT="[Text]"/>
      <dgm:spPr>
        <a:solidFill>
          <a:srgbClr val="00B0F0"/>
        </a:solidFill>
      </dgm:spPr>
      <dgm:t>
        <a:bodyPr/>
        <a:lstStyle/>
        <a:p>
          <a:r>
            <a:rPr lang="en-US" b="1" dirty="0"/>
            <a:t>Store </a:t>
          </a:r>
        </a:p>
        <a:p>
          <a:r>
            <a:rPr lang="en-US" b="1" dirty="0"/>
            <a:t>Activity </a:t>
          </a:r>
        </a:p>
      </dgm:t>
    </dgm:pt>
    <dgm:pt modelId="{E0300A1A-8BE5-4BB7-B94C-AECDD1A8969D}" type="parTrans" cxnId="{F387DFB9-2F4B-492D-ADE7-6E4DF562139A}">
      <dgm:prSet/>
      <dgm:spPr/>
      <dgm:t>
        <a:bodyPr/>
        <a:lstStyle/>
        <a:p>
          <a:endParaRPr lang="en-US"/>
        </a:p>
      </dgm:t>
    </dgm:pt>
    <dgm:pt modelId="{6B97D050-AC21-48AB-9473-CDD138A142E7}" type="sibTrans" cxnId="{F387DFB9-2F4B-492D-ADE7-6E4DF562139A}">
      <dgm:prSet/>
      <dgm:spPr/>
      <dgm:t>
        <a:bodyPr/>
        <a:lstStyle/>
        <a:p>
          <a:endParaRPr lang="en-US"/>
        </a:p>
      </dgm:t>
    </dgm:pt>
    <dgm:pt modelId="{242302DE-FAAC-42EB-BE54-944D20B5C2F3}">
      <dgm:prSet phldrT="[Text]"/>
      <dgm:spPr/>
      <dgm:t>
        <a:bodyPr/>
        <a:lstStyle/>
        <a:p>
          <a:r>
            <a:rPr lang="en-US" b="1" dirty="0">
              <a:solidFill>
                <a:schemeClr val="accent1">
                  <a:lumMod val="60000"/>
                  <a:lumOff val="40000"/>
                </a:schemeClr>
              </a:solidFill>
            </a:rPr>
            <a:t>Store transaction </a:t>
          </a:r>
        </a:p>
      </dgm:t>
    </dgm:pt>
    <dgm:pt modelId="{5C744C96-76AF-414C-A5DE-5761F6DCA38E}" type="parTrans" cxnId="{109463FB-EC40-43CD-ADE2-E0F0312030C2}">
      <dgm:prSet/>
      <dgm:spPr/>
      <dgm:t>
        <a:bodyPr/>
        <a:lstStyle/>
        <a:p>
          <a:endParaRPr lang="en-US"/>
        </a:p>
      </dgm:t>
    </dgm:pt>
    <dgm:pt modelId="{84AE7323-7296-4D18-B10A-B1E4269A4C06}" type="sibTrans" cxnId="{109463FB-EC40-43CD-ADE2-E0F0312030C2}">
      <dgm:prSet/>
      <dgm:spPr/>
      <dgm:t>
        <a:bodyPr/>
        <a:lstStyle/>
        <a:p>
          <a:endParaRPr lang="en-US"/>
        </a:p>
      </dgm:t>
    </dgm:pt>
    <dgm:pt modelId="{53884E00-1DE7-459D-B85F-EB7E205118B8}">
      <dgm:prSet phldrT="[Text]"/>
      <dgm:spPr/>
      <dgm:t>
        <a:bodyPr/>
        <a:lstStyle/>
        <a:p>
          <a:r>
            <a:rPr lang="en-US" b="1" dirty="0">
              <a:solidFill>
                <a:schemeClr val="accent1">
                  <a:lumMod val="60000"/>
                  <a:lumOff val="40000"/>
                </a:schemeClr>
              </a:solidFill>
            </a:rPr>
            <a:t>Online Spend </a:t>
          </a:r>
        </a:p>
      </dgm:t>
    </dgm:pt>
    <dgm:pt modelId="{5A04F4D8-0A6E-44E6-9EB8-966DA75EE0F2}" type="parTrans" cxnId="{5CA3B98D-F152-4B6F-B406-DCD239137A4B}">
      <dgm:prSet/>
      <dgm:spPr/>
      <dgm:t>
        <a:bodyPr/>
        <a:lstStyle/>
        <a:p>
          <a:endParaRPr lang="en-US"/>
        </a:p>
      </dgm:t>
    </dgm:pt>
    <dgm:pt modelId="{67113403-B1DA-490D-A1F2-ED400957E321}" type="sibTrans" cxnId="{5CA3B98D-F152-4B6F-B406-DCD239137A4B}">
      <dgm:prSet/>
      <dgm:spPr/>
      <dgm:t>
        <a:bodyPr/>
        <a:lstStyle/>
        <a:p>
          <a:endParaRPr lang="en-US"/>
        </a:p>
      </dgm:t>
    </dgm:pt>
    <dgm:pt modelId="{4492A8DC-BB72-4F84-843F-DF7D5BAA6A15}">
      <dgm:prSet phldrT="[Text]"/>
      <dgm:spPr/>
      <dgm:t>
        <a:bodyPr/>
        <a:lstStyle/>
        <a:p>
          <a:r>
            <a:rPr lang="en-US" b="1">
              <a:solidFill>
                <a:schemeClr val="accent1">
                  <a:lumMod val="60000"/>
                  <a:lumOff val="40000"/>
                </a:schemeClr>
              </a:solidFill>
            </a:rPr>
            <a:t>Age</a:t>
          </a:r>
          <a:endParaRPr lang="en-US" b="1" dirty="0">
            <a:solidFill>
              <a:schemeClr val="accent1">
                <a:lumMod val="60000"/>
                <a:lumOff val="40000"/>
              </a:schemeClr>
            </a:solidFill>
          </a:endParaRPr>
        </a:p>
      </dgm:t>
    </dgm:pt>
    <dgm:pt modelId="{1F340330-F92E-43F0-8064-802BE9295DD7}" type="parTrans" cxnId="{D7E63591-5B60-4DB6-A6AD-06AC5990DE37}">
      <dgm:prSet/>
      <dgm:spPr/>
      <dgm:t>
        <a:bodyPr/>
        <a:lstStyle/>
        <a:p>
          <a:endParaRPr lang="en-US"/>
        </a:p>
      </dgm:t>
    </dgm:pt>
    <dgm:pt modelId="{5C5E784E-DB24-4128-9F2A-C7F4B42103B0}" type="sibTrans" cxnId="{D7E63591-5B60-4DB6-A6AD-06AC5990DE37}">
      <dgm:prSet/>
      <dgm:spPr/>
      <dgm:t>
        <a:bodyPr/>
        <a:lstStyle/>
        <a:p>
          <a:endParaRPr lang="en-US"/>
        </a:p>
      </dgm:t>
    </dgm:pt>
    <dgm:pt modelId="{43A3E2E1-AE31-4686-A5C7-FAE4FD28412D}">
      <dgm:prSet phldrT="[Text]"/>
      <dgm:spPr/>
      <dgm:t>
        <a:bodyPr/>
        <a:lstStyle/>
        <a:p>
          <a:r>
            <a:rPr lang="en-US" b="1" dirty="0">
              <a:solidFill>
                <a:schemeClr val="accent1">
                  <a:lumMod val="60000"/>
                  <a:lumOff val="40000"/>
                </a:schemeClr>
              </a:solidFill>
            </a:rPr>
            <a:t>Credit Score </a:t>
          </a:r>
        </a:p>
      </dgm:t>
    </dgm:pt>
    <dgm:pt modelId="{AACE3616-D29C-4CBC-A639-D182E320626B}" type="parTrans" cxnId="{2B2839F1-DBAC-4C8A-99DA-163F318DD66C}">
      <dgm:prSet/>
      <dgm:spPr/>
      <dgm:t>
        <a:bodyPr/>
        <a:lstStyle/>
        <a:p>
          <a:endParaRPr lang="en-US"/>
        </a:p>
      </dgm:t>
    </dgm:pt>
    <dgm:pt modelId="{57FB7979-C6BE-4459-B2F0-555A8B29E908}" type="sibTrans" cxnId="{2B2839F1-DBAC-4C8A-99DA-163F318DD66C}">
      <dgm:prSet/>
      <dgm:spPr/>
      <dgm:t>
        <a:bodyPr/>
        <a:lstStyle/>
        <a:p>
          <a:endParaRPr lang="en-US"/>
        </a:p>
      </dgm:t>
    </dgm:pt>
    <dgm:pt modelId="{BC0055AF-3111-4A9A-BDDF-F1A5D1A7FD68}">
      <dgm:prSet phldrT="[Text]"/>
      <dgm:spPr/>
      <dgm:t>
        <a:bodyPr/>
        <a:lstStyle/>
        <a:p>
          <a:r>
            <a:rPr lang="en-US" b="1" dirty="0">
              <a:solidFill>
                <a:schemeClr val="accent1">
                  <a:lumMod val="60000"/>
                  <a:lumOff val="40000"/>
                </a:schemeClr>
              </a:solidFill>
            </a:rPr>
            <a:t>Distance to Store </a:t>
          </a:r>
        </a:p>
      </dgm:t>
    </dgm:pt>
    <dgm:pt modelId="{F9390BDF-044B-4A68-86DF-82CB56AA5B5E}" type="parTrans" cxnId="{E505E7B3-7337-42CF-A895-15384E34829F}">
      <dgm:prSet/>
      <dgm:spPr/>
      <dgm:t>
        <a:bodyPr/>
        <a:lstStyle/>
        <a:p>
          <a:endParaRPr lang="en-US"/>
        </a:p>
      </dgm:t>
    </dgm:pt>
    <dgm:pt modelId="{DBC3A9B6-572B-4210-97DC-F694E8FACADD}" type="sibTrans" cxnId="{E505E7B3-7337-42CF-A895-15384E34829F}">
      <dgm:prSet/>
      <dgm:spPr/>
      <dgm:t>
        <a:bodyPr/>
        <a:lstStyle/>
        <a:p>
          <a:endParaRPr lang="en-US"/>
        </a:p>
      </dgm:t>
    </dgm:pt>
    <dgm:pt modelId="{C9E32E58-1E12-4EE3-973F-7148F1ADC3D8}">
      <dgm:prSet phldrT="[Text]"/>
      <dgm:spPr/>
      <dgm:t>
        <a:bodyPr/>
        <a:lstStyle/>
        <a:p>
          <a:r>
            <a:rPr lang="en-US" b="1" dirty="0">
              <a:solidFill>
                <a:schemeClr val="accent1">
                  <a:lumMod val="60000"/>
                  <a:lumOff val="40000"/>
                </a:schemeClr>
              </a:solidFill>
            </a:rPr>
            <a:t>Email</a:t>
          </a:r>
        </a:p>
      </dgm:t>
    </dgm:pt>
    <dgm:pt modelId="{2FC700D0-114D-4356-B649-CB6746FB1131}" type="parTrans" cxnId="{1F615787-E378-4E8F-BD30-91C5B448925A}">
      <dgm:prSet/>
      <dgm:spPr/>
      <dgm:t>
        <a:bodyPr/>
        <a:lstStyle/>
        <a:p>
          <a:endParaRPr lang="en-US"/>
        </a:p>
      </dgm:t>
    </dgm:pt>
    <dgm:pt modelId="{9C99CC23-279D-4024-AD73-AD2F102BA935}" type="sibTrans" cxnId="{1F615787-E378-4E8F-BD30-91C5B448925A}">
      <dgm:prSet/>
      <dgm:spPr/>
      <dgm:t>
        <a:bodyPr/>
        <a:lstStyle/>
        <a:p>
          <a:endParaRPr lang="en-US"/>
        </a:p>
      </dgm:t>
    </dgm:pt>
    <dgm:pt modelId="{1C057E16-D5F7-4A9C-8BEE-0DEA4DAA0D38}">
      <dgm:prSet phldrT="[Text]"/>
      <dgm:spPr/>
      <dgm:t>
        <a:bodyPr/>
        <a:lstStyle/>
        <a:p>
          <a:r>
            <a:rPr lang="en-US" b="1" dirty="0">
              <a:solidFill>
                <a:schemeClr val="accent1">
                  <a:lumMod val="60000"/>
                  <a:lumOff val="40000"/>
                </a:schemeClr>
              </a:solidFill>
            </a:rPr>
            <a:t>Store Spend </a:t>
          </a:r>
        </a:p>
      </dgm:t>
    </dgm:pt>
    <dgm:pt modelId="{31B4DD40-C67D-44D2-AF3C-19E5251B10A3}" type="parTrans" cxnId="{7B409D00-2F85-4A67-9CD1-A7103267FCA1}">
      <dgm:prSet/>
      <dgm:spPr/>
      <dgm:t>
        <a:bodyPr/>
        <a:lstStyle/>
        <a:p>
          <a:endParaRPr lang="en-US"/>
        </a:p>
      </dgm:t>
    </dgm:pt>
    <dgm:pt modelId="{6DE951D8-3231-4EE1-B323-8720BB027521}" type="sibTrans" cxnId="{7B409D00-2F85-4A67-9CD1-A7103267FCA1}">
      <dgm:prSet/>
      <dgm:spPr/>
      <dgm:t>
        <a:bodyPr/>
        <a:lstStyle/>
        <a:p>
          <a:endParaRPr lang="en-US"/>
        </a:p>
      </dgm:t>
    </dgm:pt>
    <dgm:pt modelId="{2D2811E7-C934-4FC2-BDDB-B3BE69A721DF}">
      <dgm:prSet phldrT="[Text]"/>
      <dgm:spPr/>
      <dgm:t>
        <a:bodyPr/>
        <a:lstStyle/>
        <a:p>
          <a:r>
            <a:rPr lang="en-US" b="1" dirty="0">
              <a:solidFill>
                <a:schemeClr val="accent1">
                  <a:lumMod val="60000"/>
                  <a:lumOff val="40000"/>
                </a:schemeClr>
              </a:solidFill>
            </a:rPr>
            <a:t>Online visit</a:t>
          </a:r>
        </a:p>
      </dgm:t>
    </dgm:pt>
    <dgm:pt modelId="{EA05614A-C4CA-475C-9796-79D156A97717}" type="parTrans" cxnId="{90B46B3C-0FAC-4DA2-BD2B-9B2D36D85D1D}">
      <dgm:prSet/>
      <dgm:spPr/>
      <dgm:t>
        <a:bodyPr/>
        <a:lstStyle/>
        <a:p>
          <a:endParaRPr lang="en-US"/>
        </a:p>
      </dgm:t>
    </dgm:pt>
    <dgm:pt modelId="{4605C215-8D98-4CCB-851C-0DDB3E1FDB08}" type="sibTrans" cxnId="{90B46B3C-0FAC-4DA2-BD2B-9B2D36D85D1D}">
      <dgm:prSet/>
      <dgm:spPr/>
      <dgm:t>
        <a:bodyPr/>
        <a:lstStyle/>
        <a:p>
          <a:endParaRPr lang="en-US"/>
        </a:p>
      </dgm:t>
    </dgm:pt>
    <dgm:pt modelId="{67A4D672-EEBA-4EF3-90A2-64EA00FB4B14}">
      <dgm:prSet phldrT="[Text]"/>
      <dgm:spPr/>
      <dgm:t>
        <a:bodyPr/>
        <a:lstStyle/>
        <a:p>
          <a:r>
            <a:rPr lang="en-US" b="1" dirty="0">
              <a:solidFill>
                <a:schemeClr val="accent1">
                  <a:lumMod val="60000"/>
                  <a:lumOff val="40000"/>
                </a:schemeClr>
              </a:solidFill>
            </a:rPr>
            <a:t>Online transaction</a:t>
          </a:r>
        </a:p>
      </dgm:t>
    </dgm:pt>
    <dgm:pt modelId="{1C8543C4-8629-4BC3-98AB-36BB237D237C}" type="parTrans" cxnId="{9F9F8DD6-150A-49AF-9AF3-1AE274D35C61}">
      <dgm:prSet/>
      <dgm:spPr/>
      <dgm:t>
        <a:bodyPr/>
        <a:lstStyle/>
        <a:p>
          <a:endParaRPr lang="en-US"/>
        </a:p>
      </dgm:t>
    </dgm:pt>
    <dgm:pt modelId="{6677A9EA-A30F-4EC4-BACC-29F444C55EDB}" type="sibTrans" cxnId="{9F9F8DD6-150A-49AF-9AF3-1AE274D35C61}">
      <dgm:prSet/>
      <dgm:spPr/>
      <dgm:t>
        <a:bodyPr/>
        <a:lstStyle/>
        <a:p>
          <a:endParaRPr lang="en-US"/>
        </a:p>
      </dgm:t>
    </dgm:pt>
    <dgm:pt modelId="{A7D900FC-0E69-46EE-B8A0-1E5F1265EE9F}" type="pres">
      <dgm:prSet presAssocID="{BAEB0D52-61CD-40DE-8F82-55D30E318C6A}" presName="composite" presStyleCnt="0">
        <dgm:presLayoutVars>
          <dgm:chMax val="5"/>
          <dgm:dir/>
          <dgm:animLvl val="ctr"/>
          <dgm:resizeHandles val="exact"/>
        </dgm:presLayoutVars>
      </dgm:prSet>
      <dgm:spPr/>
    </dgm:pt>
    <dgm:pt modelId="{979B1E66-DC15-4BA4-93AF-92C333F30FED}" type="pres">
      <dgm:prSet presAssocID="{BAEB0D52-61CD-40DE-8F82-55D30E318C6A}" presName="cycle" presStyleCnt="0"/>
      <dgm:spPr/>
    </dgm:pt>
    <dgm:pt modelId="{EF0DEE73-E1C3-4DA0-9782-C7D5FCAA6C67}" type="pres">
      <dgm:prSet presAssocID="{BAEB0D52-61CD-40DE-8F82-55D30E318C6A}" presName="centerShape" presStyleCnt="0"/>
      <dgm:spPr/>
    </dgm:pt>
    <dgm:pt modelId="{BBF68AE7-B15A-4EA3-B24A-17D9BA5DF8B7}" type="pres">
      <dgm:prSet presAssocID="{BAEB0D52-61CD-40DE-8F82-55D30E318C6A}" presName="connSite" presStyleLbl="node1" presStyleIdx="0" presStyleCnt="4"/>
      <dgm:spPr/>
    </dgm:pt>
    <dgm:pt modelId="{E38C8562-D916-4E9F-8DFC-76D9B88E15CB}" type="pres">
      <dgm:prSet presAssocID="{BAEB0D52-61CD-40DE-8F82-55D30E318C6A}" presName="visible" presStyleLbl="node1" presStyleIdx="0" presStyleCnt="4" custScaleX="86394" custScaleY="88073" custLinFactNeighborX="-4725" custLinFactNeighborY="-3064">
        <dgm:style>
          <a:lnRef idx="2">
            <a:schemeClr val="accent1">
              <a:shade val="50000"/>
            </a:schemeClr>
          </a:lnRef>
          <a:fillRef idx="1">
            <a:schemeClr val="accent1"/>
          </a:fillRef>
          <a:effectRef idx="0">
            <a:schemeClr val="accent1"/>
          </a:effectRef>
          <a:fontRef idx="minor">
            <a:schemeClr val="lt1"/>
          </a:fontRef>
        </dgm:style>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8223FF20-0AAB-4945-A71D-346FF0673DBE}" type="pres">
      <dgm:prSet presAssocID="{9BEEB855-A414-4190-95CD-C42F71F252F1}" presName="Name25" presStyleLbl="parChTrans1D1" presStyleIdx="0" presStyleCnt="3"/>
      <dgm:spPr/>
    </dgm:pt>
    <dgm:pt modelId="{604E86BC-2ACD-46E0-8EB4-8AF6E1B83B20}" type="pres">
      <dgm:prSet presAssocID="{26C82C07-6685-47CF-945E-91FD2944B12F}" presName="node" presStyleCnt="0"/>
      <dgm:spPr/>
    </dgm:pt>
    <dgm:pt modelId="{C6A45B07-5605-464A-86B1-9A4154D00EA4}" type="pres">
      <dgm:prSet presAssocID="{26C82C07-6685-47CF-945E-91FD2944B12F}" presName="parentNode" presStyleLbl="node1" presStyleIdx="1" presStyleCnt="4" custLinFactNeighborX="32852" custLinFactNeighborY="-78">
        <dgm:presLayoutVars>
          <dgm:chMax val="1"/>
          <dgm:bulletEnabled val="1"/>
        </dgm:presLayoutVars>
      </dgm:prSet>
      <dgm:spPr/>
    </dgm:pt>
    <dgm:pt modelId="{3DC26DB9-6041-4922-9274-FF00ABFE68F2}" type="pres">
      <dgm:prSet presAssocID="{26C82C07-6685-47CF-945E-91FD2944B12F}" presName="childNode" presStyleLbl="revTx" presStyleIdx="0" presStyleCnt="3">
        <dgm:presLayoutVars>
          <dgm:bulletEnabled val="1"/>
        </dgm:presLayoutVars>
      </dgm:prSet>
      <dgm:spPr/>
    </dgm:pt>
    <dgm:pt modelId="{A47E54B4-2BA4-41BA-BEF5-B17C1FDF56D4}" type="pres">
      <dgm:prSet presAssocID="{A589384D-8735-4E5F-898D-46E628A348BB}" presName="Name25" presStyleLbl="parChTrans1D1" presStyleIdx="1" presStyleCnt="3"/>
      <dgm:spPr/>
    </dgm:pt>
    <dgm:pt modelId="{DE6EF2C7-0841-4911-B3CE-52D1CE9AFDA0}" type="pres">
      <dgm:prSet presAssocID="{63C82988-B1D8-4EF7-9859-E2F4E0657C74}" presName="node" presStyleCnt="0"/>
      <dgm:spPr/>
    </dgm:pt>
    <dgm:pt modelId="{0C921472-D2C0-4A33-827A-596A5F190674}" type="pres">
      <dgm:prSet presAssocID="{63C82988-B1D8-4EF7-9859-E2F4E0657C74}" presName="parentNode" presStyleLbl="node1" presStyleIdx="2" presStyleCnt="4">
        <dgm:presLayoutVars>
          <dgm:chMax val="1"/>
          <dgm:bulletEnabled val="1"/>
        </dgm:presLayoutVars>
      </dgm:prSet>
      <dgm:spPr/>
    </dgm:pt>
    <dgm:pt modelId="{DD532934-2C00-4389-82AA-6BB5F516CB20}" type="pres">
      <dgm:prSet presAssocID="{63C82988-B1D8-4EF7-9859-E2F4E0657C74}" presName="childNode" presStyleLbl="revTx" presStyleIdx="1" presStyleCnt="3">
        <dgm:presLayoutVars>
          <dgm:bulletEnabled val="1"/>
        </dgm:presLayoutVars>
      </dgm:prSet>
      <dgm:spPr/>
    </dgm:pt>
    <dgm:pt modelId="{D88F640A-89CF-4236-B4AF-38CB01FBD8BA}" type="pres">
      <dgm:prSet presAssocID="{E0300A1A-8BE5-4BB7-B94C-AECDD1A8969D}" presName="Name25" presStyleLbl="parChTrans1D1" presStyleIdx="2" presStyleCnt="3"/>
      <dgm:spPr/>
    </dgm:pt>
    <dgm:pt modelId="{F0C377D1-0694-44F6-B53F-6B8F8B2FD4F2}" type="pres">
      <dgm:prSet presAssocID="{2F9C7EE8-91A4-463B-8E4C-AB540B4A0E15}" presName="node" presStyleCnt="0"/>
      <dgm:spPr/>
    </dgm:pt>
    <dgm:pt modelId="{4DCAE886-6634-4F14-8DA0-CB7D2BDE1EB0}" type="pres">
      <dgm:prSet presAssocID="{2F9C7EE8-91A4-463B-8E4C-AB540B4A0E15}" presName="parentNode" presStyleLbl="node1" presStyleIdx="3" presStyleCnt="4">
        <dgm:presLayoutVars>
          <dgm:chMax val="1"/>
          <dgm:bulletEnabled val="1"/>
        </dgm:presLayoutVars>
      </dgm:prSet>
      <dgm:spPr/>
    </dgm:pt>
    <dgm:pt modelId="{A7302BB7-E560-4879-9DDB-8B52146CEF79}" type="pres">
      <dgm:prSet presAssocID="{2F9C7EE8-91A4-463B-8E4C-AB540B4A0E15}" presName="childNode" presStyleLbl="revTx" presStyleIdx="2" presStyleCnt="3">
        <dgm:presLayoutVars>
          <dgm:bulletEnabled val="1"/>
        </dgm:presLayoutVars>
      </dgm:prSet>
      <dgm:spPr/>
    </dgm:pt>
  </dgm:ptLst>
  <dgm:cxnLst>
    <dgm:cxn modelId="{7B409D00-2F85-4A67-9CD1-A7103267FCA1}" srcId="{2F9C7EE8-91A4-463B-8E4C-AB540B4A0E15}" destId="{1C057E16-D5F7-4A9C-8BEE-0DEA4DAA0D38}" srcOrd="1" destOrd="0" parTransId="{31B4DD40-C67D-44D2-AF3C-19E5251B10A3}" sibTransId="{6DE951D8-3231-4EE1-B323-8720BB027521}"/>
    <dgm:cxn modelId="{743E3214-B39B-45AE-BB00-40DA04BAC0FD}" type="presOf" srcId="{3BF088A8-D73A-419D-906E-F0FE22C63E7A}" destId="{DD532934-2C00-4389-82AA-6BB5F516CB20}" srcOrd="0" destOrd="0" presId="urn:microsoft.com/office/officeart/2005/8/layout/radial2"/>
    <dgm:cxn modelId="{E757AC22-1211-4651-8A71-AA097FBDFCFB}" type="presOf" srcId="{812AC0C4-36F5-49F7-BAAA-BBE71428546B}" destId="{3DC26DB9-6041-4922-9274-FF00ABFE68F2}" srcOrd="0" destOrd="1" presId="urn:microsoft.com/office/officeart/2005/8/layout/radial2"/>
    <dgm:cxn modelId="{5823F327-D75B-43EF-A5A6-EDD0BDAC14DA}" type="presOf" srcId="{26C82C07-6685-47CF-945E-91FD2944B12F}" destId="{C6A45B07-5605-464A-86B1-9A4154D00EA4}" srcOrd="0" destOrd="0" presId="urn:microsoft.com/office/officeart/2005/8/layout/radial2"/>
    <dgm:cxn modelId="{90B46B3C-0FAC-4DA2-BD2B-9B2D36D85D1D}" srcId="{2F9C7EE8-91A4-463B-8E4C-AB540B4A0E15}" destId="{2D2811E7-C934-4FC2-BDDB-B3BE69A721DF}" srcOrd="2" destOrd="0" parTransId="{EA05614A-C4CA-475C-9796-79D156A97717}" sibTransId="{4605C215-8D98-4CCB-851C-0DDB3E1FDB08}"/>
    <dgm:cxn modelId="{2E8CEB3D-9E36-4CE3-A441-9513D28AA208}" type="presOf" srcId="{3C72C0DE-2E3D-40B4-AA13-562391F61747}" destId="{3DC26DB9-6041-4922-9274-FF00ABFE68F2}" srcOrd="0" destOrd="0" presId="urn:microsoft.com/office/officeart/2005/8/layout/radial2"/>
    <dgm:cxn modelId="{0AF8AA5C-9546-4732-88DF-280211BF65F8}" srcId="{26C82C07-6685-47CF-945E-91FD2944B12F}" destId="{3C72C0DE-2E3D-40B4-AA13-562391F61747}" srcOrd="0" destOrd="0" parTransId="{1568CF31-A50E-4049-B35B-4739F4945794}" sibTransId="{F1A1F54C-1263-465B-83BA-CEDA98925319}"/>
    <dgm:cxn modelId="{08FEFC45-A63D-42A6-A3B4-C8BD30171C6C}" type="presOf" srcId="{67A4D672-EEBA-4EF3-90A2-64EA00FB4B14}" destId="{A7302BB7-E560-4879-9DDB-8B52146CEF79}" srcOrd="0" destOrd="3" presId="urn:microsoft.com/office/officeart/2005/8/layout/radial2"/>
    <dgm:cxn modelId="{ACC14D71-133E-443A-AF40-C455A9CB6533}" type="presOf" srcId="{BC0055AF-3111-4A9A-BDDF-F1A5D1A7FD68}" destId="{DD532934-2C00-4389-82AA-6BB5F516CB20}" srcOrd="0" destOrd="4" presId="urn:microsoft.com/office/officeart/2005/8/layout/radial2"/>
    <dgm:cxn modelId="{D1910758-5954-457B-A99A-83FBC69737E1}" type="presOf" srcId="{53884E00-1DE7-459D-B85F-EB7E205118B8}" destId="{A7302BB7-E560-4879-9DDB-8B52146CEF79}" srcOrd="0" destOrd="4" presId="urn:microsoft.com/office/officeart/2005/8/layout/radial2"/>
    <dgm:cxn modelId="{7FBCFC7E-7F69-4955-A139-A79EA76C1D39}" type="presOf" srcId="{63C82988-B1D8-4EF7-9859-E2F4E0657C74}" destId="{0C921472-D2C0-4A33-827A-596A5F190674}" srcOrd="0" destOrd="0" presId="urn:microsoft.com/office/officeart/2005/8/layout/radial2"/>
    <dgm:cxn modelId="{1978FD81-D920-4B7C-A5C9-E737D36E5995}" type="presOf" srcId="{1C057E16-D5F7-4A9C-8BEE-0DEA4DAA0D38}" destId="{A7302BB7-E560-4879-9DDB-8B52146CEF79}" srcOrd="0" destOrd="1" presId="urn:microsoft.com/office/officeart/2005/8/layout/radial2"/>
    <dgm:cxn modelId="{1F615787-E378-4E8F-BD30-91C5B448925A}" srcId="{63C82988-B1D8-4EF7-9859-E2F4E0657C74}" destId="{C9E32E58-1E12-4EE3-973F-7148F1ADC3D8}" srcOrd="2" destOrd="0" parTransId="{2FC700D0-114D-4356-B649-CB6746FB1131}" sibTransId="{9C99CC23-279D-4024-AD73-AD2F102BA935}"/>
    <dgm:cxn modelId="{A214878B-F5A1-48AC-9E71-182094083440}" type="presOf" srcId="{9BEEB855-A414-4190-95CD-C42F71F252F1}" destId="{8223FF20-0AAB-4945-A71D-346FF0673DBE}" srcOrd="0" destOrd="0" presId="urn:microsoft.com/office/officeart/2005/8/layout/radial2"/>
    <dgm:cxn modelId="{5CA3B98D-F152-4B6F-B406-DCD239137A4B}" srcId="{2F9C7EE8-91A4-463B-8E4C-AB540B4A0E15}" destId="{53884E00-1DE7-459D-B85F-EB7E205118B8}" srcOrd="4" destOrd="0" parTransId="{5A04F4D8-0A6E-44E6-9EB8-966DA75EE0F2}" sibTransId="{67113403-B1DA-490D-A1F2-ED400957E321}"/>
    <dgm:cxn modelId="{288C958E-C713-41A5-BDDF-48A60C85934F}" srcId="{BAEB0D52-61CD-40DE-8F82-55D30E318C6A}" destId="{26C82C07-6685-47CF-945E-91FD2944B12F}" srcOrd="0" destOrd="0" parTransId="{9BEEB855-A414-4190-95CD-C42F71F252F1}" sibTransId="{AA70DE68-389A-4FFD-AB80-4D1097452285}"/>
    <dgm:cxn modelId="{D7E63591-5B60-4DB6-A6AD-06AC5990DE37}" srcId="{63C82988-B1D8-4EF7-9859-E2F4E0657C74}" destId="{4492A8DC-BB72-4F84-843F-DF7D5BAA6A15}" srcOrd="1" destOrd="0" parTransId="{1F340330-F92E-43F0-8064-802BE9295DD7}" sibTransId="{5C5E784E-DB24-4128-9F2A-C7F4B42103B0}"/>
    <dgm:cxn modelId="{F5B62F93-0918-4DB2-BCFE-90DB6B829952}" type="presOf" srcId="{242302DE-FAAC-42EB-BE54-944D20B5C2F3}" destId="{A7302BB7-E560-4879-9DDB-8B52146CEF79}" srcOrd="0" destOrd="0" presId="urn:microsoft.com/office/officeart/2005/8/layout/radial2"/>
    <dgm:cxn modelId="{9F8053AA-01F1-44E0-B062-64C5758517B0}" type="presOf" srcId="{4492A8DC-BB72-4F84-843F-DF7D5BAA6A15}" destId="{DD532934-2C00-4389-82AA-6BB5F516CB20}" srcOrd="0" destOrd="1" presId="urn:microsoft.com/office/officeart/2005/8/layout/radial2"/>
    <dgm:cxn modelId="{F85D51AE-7BDD-4936-934E-EAF78F8E6B83}" type="presOf" srcId="{2F9C7EE8-91A4-463B-8E4C-AB540B4A0E15}" destId="{4DCAE886-6634-4F14-8DA0-CB7D2BDE1EB0}" srcOrd="0" destOrd="0" presId="urn:microsoft.com/office/officeart/2005/8/layout/radial2"/>
    <dgm:cxn modelId="{6F0C8EAE-70AC-4595-9A8C-18441F56936E}" type="presOf" srcId="{2D2811E7-C934-4FC2-BDDB-B3BE69A721DF}" destId="{A7302BB7-E560-4879-9DDB-8B52146CEF79}" srcOrd="0" destOrd="2" presId="urn:microsoft.com/office/officeart/2005/8/layout/radial2"/>
    <dgm:cxn modelId="{E505E7B3-7337-42CF-A895-15384E34829F}" srcId="{63C82988-B1D8-4EF7-9859-E2F4E0657C74}" destId="{BC0055AF-3111-4A9A-BDDF-F1A5D1A7FD68}" srcOrd="4" destOrd="0" parTransId="{F9390BDF-044B-4A68-86DF-82CB56AA5B5E}" sibTransId="{DBC3A9B6-572B-4210-97DC-F694E8FACADD}"/>
    <dgm:cxn modelId="{F387DFB9-2F4B-492D-ADE7-6E4DF562139A}" srcId="{BAEB0D52-61CD-40DE-8F82-55D30E318C6A}" destId="{2F9C7EE8-91A4-463B-8E4C-AB540B4A0E15}" srcOrd="2" destOrd="0" parTransId="{E0300A1A-8BE5-4BB7-B94C-AECDD1A8969D}" sibTransId="{6B97D050-AC21-48AB-9473-CDD138A142E7}"/>
    <dgm:cxn modelId="{1635CDC5-A52E-4792-890F-2632918BFA34}" type="presOf" srcId="{A589384D-8735-4E5F-898D-46E628A348BB}" destId="{A47E54B4-2BA4-41BA-BEF5-B17C1FDF56D4}" srcOrd="0" destOrd="0" presId="urn:microsoft.com/office/officeart/2005/8/layout/radial2"/>
    <dgm:cxn modelId="{A60DCFCD-9871-4E8D-B095-5EBB8318A0F5}" srcId="{63C82988-B1D8-4EF7-9859-E2F4E0657C74}" destId="{3BF088A8-D73A-419D-906E-F0FE22C63E7A}" srcOrd="0" destOrd="0" parTransId="{36D6BE69-688F-4649-BB58-BEB774CF2694}" sibTransId="{7A011DB4-D11B-4360-81DB-19EC80922DF1}"/>
    <dgm:cxn modelId="{168042CF-320F-46F4-9416-F8ED0D00E2A0}" srcId="{BAEB0D52-61CD-40DE-8F82-55D30E318C6A}" destId="{63C82988-B1D8-4EF7-9859-E2F4E0657C74}" srcOrd="1" destOrd="0" parTransId="{A589384D-8735-4E5F-898D-46E628A348BB}" sibTransId="{C798F109-0E8E-47D9-BBCF-20D59E7FF033}"/>
    <dgm:cxn modelId="{9F9F8DD6-150A-49AF-9AF3-1AE274D35C61}" srcId="{2F9C7EE8-91A4-463B-8E4C-AB540B4A0E15}" destId="{67A4D672-EEBA-4EF3-90A2-64EA00FB4B14}" srcOrd="3" destOrd="0" parTransId="{1C8543C4-8629-4BC3-98AB-36BB237D237C}" sibTransId="{6677A9EA-A30F-4EC4-BACC-29F444C55EDB}"/>
    <dgm:cxn modelId="{8259CDDA-C7BD-4408-8EB7-FD4F27C6AAD5}" type="presOf" srcId="{E0300A1A-8BE5-4BB7-B94C-AECDD1A8969D}" destId="{D88F640A-89CF-4236-B4AF-38CB01FBD8BA}" srcOrd="0" destOrd="0" presId="urn:microsoft.com/office/officeart/2005/8/layout/radial2"/>
    <dgm:cxn modelId="{A6C616EB-4077-4DE9-B706-3CCEB04D53E4}" type="presOf" srcId="{43A3E2E1-AE31-4686-A5C7-FAE4FD28412D}" destId="{DD532934-2C00-4389-82AA-6BB5F516CB20}" srcOrd="0" destOrd="3" presId="urn:microsoft.com/office/officeart/2005/8/layout/radial2"/>
    <dgm:cxn modelId="{2B2839F1-DBAC-4C8A-99DA-163F318DD66C}" srcId="{63C82988-B1D8-4EF7-9859-E2F4E0657C74}" destId="{43A3E2E1-AE31-4686-A5C7-FAE4FD28412D}" srcOrd="3" destOrd="0" parTransId="{AACE3616-D29C-4CBC-A639-D182E320626B}" sibTransId="{57FB7979-C6BE-4459-B2F0-555A8B29E908}"/>
    <dgm:cxn modelId="{1E0494F6-C712-474C-8727-26D7B281420C}" type="presOf" srcId="{BAEB0D52-61CD-40DE-8F82-55D30E318C6A}" destId="{A7D900FC-0E69-46EE-B8A0-1E5F1265EE9F}" srcOrd="0" destOrd="0" presId="urn:microsoft.com/office/officeart/2005/8/layout/radial2"/>
    <dgm:cxn modelId="{CA3834F8-53FA-4271-B5CF-247213407133}" type="presOf" srcId="{C9E32E58-1E12-4EE3-973F-7148F1ADC3D8}" destId="{DD532934-2C00-4389-82AA-6BB5F516CB20}" srcOrd="0" destOrd="2" presId="urn:microsoft.com/office/officeart/2005/8/layout/radial2"/>
    <dgm:cxn modelId="{109463FB-EC40-43CD-ADE2-E0F0312030C2}" srcId="{2F9C7EE8-91A4-463B-8E4C-AB540B4A0E15}" destId="{242302DE-FAAC-42EB-BE54-944D20B5C2F3}" srcOrd="0" destOrd="0" parTransId="{5C744C96-76AF-414C-A5DE-5761F6DCA38E}" sibTransId="{84AE7323-7296-4D18-B10A-B1E4269A4C06}"/>
    <dgm:cxn modelId="{99DCC8FD-B11E-4CEC-BEA1-FC36E112BA12}" srcId="{26C82C07-6685-47CF-945E-91FD2944B12F}" destId="{812AC0C4-36F5-49F7-BAAA-BBE71428546B}" srcOrd="1" destOrd="0" parTransId="{FB087829-46E3-4214-BF81-39CD395E9111}" sibTransId="{BD9387AD-8CD3-4D82-98B3-8AE18B9AAF45}"/>
    <dgm:cxn modelId="{E8BBDDCF-FA66-4157-9570-CB9CAB990291}" type="presParOf" srcId="{A7D900FC-0E69-46EE-B8A0-1E5F1265EE9F}" destId="{979B1E66-DC15-4BA4-93AF-92C333F30FED}" srcOrd="0" destOrd="0" presId="urn:microsoft.com/office/officeart/2005/8/layout/radial2"/>
    <dgm:cxn modelId="{F388136B-C0F3-457B-B67E-B0FD11A1353A}" type="presParOf" srcId="{979B1E66-DC15-4BA4-93AF-92C333F30FED}" destId="{EF0DEE73-E1C3-4DA0-9782-C7D5FCAA6C67}" srcOrd="0" destOrd="0" presId="urn:microsoft.com/office/officeart/2005/8/layout/radial2"/>
    <dgm:cxn modelId="{2EC322E2-3DA1-45B5-B5FB-663661560CE2}" type="presParOf" srcId="{EF0DEE73-E1C3-4DA0-9782-C7D5FCAA6C67}" destId="{BBF68AE7-B15A-4EA3-B24A-17D9BA5DF8B7}" srcOrd="0" destOrd="0" presId="urn:microsoft.com/office/officeart/2005/8/layout/radial2"/>
    <dgm:cxn modelId="{2E62F2BF-24C6-47B4-8DEE-851BCAA780C3}" type="presParOf" srcId="{EF0DEE73-E1C3-4DA0-9782-C7D5FCAA6C67}" destId="{E38C8562-D916-4E9F-8DFC-76D9B88E15CB}" srcOrd="1" destOrd="0" presId="urn:microsoft.com/office/officeart/2005/8/layout/radial2"/>
    <dgm:cxn modelId="{34AE5B58-32D6-4D6B-AB81-F97606689FDF}" type="presParOf" srcId="{979B1E66-DC15-4BA4-93AF-92C333F30FED}" destId="{8223FF20-0AAB-4945-A71D-346FF0673DBE}" srcOrd="1" destOrd="0" presId="urn:microsoft.com/office/officeart/2005/8/layout/radial2"/>
    <dgm:cxn modelId="{CA770CCA-1B55-48BD-BD85-7279F9FDF4EB}" type="presParOf" srcId="{979B1E66-DC15-4BA4-93AF-92C333F30FED}" destId="{604E86BC-2ACD-46E0-8EB4-8AF6E1B83B20}" srcOrd="2" destOrd="0" presId="urn:microsoft.com/office/officeart/2005/8/layout/radial2"/>
    <dgm:cxn modelId="{AF5618B2-0D03-43F0-9A8F-8A1D34403780}" type="presParOf" srcId="{604E86BC-2ACD-46E0-8EB4-8AF6E1B83B20}" destId="{C6A45B07-5605-464A-86B1-9A4154D00EA4}" srcOrd="0" destOrd="0" presId="urn:microsoft.com/office/officeart/2005/8/layout/radial2"/>
    <dgm:cxn modelId="{398117AE-14D8-4AB1-8620-03BCFD5B0DE7}" type="presParOf" srcId="{604E86BC-2ACD-46E0-8EB4-8AF6E1B83B20}" destId="{3DC26DB9-6041-4922-9274-FF00ABFE68F2}" srcOrd="1" destOrd="0" presId="urn:microsoft.com/office/officeart/2005/8/layout/radial2"/>
    <dgm:cxn modelId="{1249D075-BDDD-43FE-8AD2-D55C9431E009}" type="presParOf" srcId="{979B1E66-DC15-4BA4-93AF-92C333F30FED}" destId="{A47E54B4-2BA4-41BA-BEF5-B17C1FDF56D4}" srcOrd="3" destOrd="0" presId="urn:microsoft.com/office/officeart/2005/8/layout/radial2"/>
    <dgm:cxn modelId="{BEC1A067-7D53-4811-AB0C-25F493AA15B7}" type="presParOf" srcId="{979B1E66-DC15-4BA4-93AF-92C333F30FED}" destId="{DE6EF2C7-0841-4911-B3CE-52D1CE9AFDA0}" srcOrd="4" destOrd="0" presId="urn:microsoft.com/office/officeart/2005/8/layout/radial2"/>
    <dgm:cxn modelId="{37D4EE38-6BD4-4A36-A69B-350580EAE204}" type="presParOf" srcId="{DE6EF2C7-0841-4911-B3CE-52D1CE9AFDA0}" destId="{0C921472-D2C0-4A33-827A-596A5F190674}" srcOrd="0" destOrd="0" presId="urn:microsoft.com/office/officeart/2005/8/layout/radial2"/>
    <dgm:cxn modelId="{833DB647-25F0-4DA0-859D-C03AE5B6D6FA}" type="presParOf" srcId="{DE6EF2C7-0841-4911-B3CE-52D1CE9AFDA0}" destId="{DD532934-2C00-4389-82AA-6BB5F516CB20}" srcOrd="1" destOrd="0" presId="urn:microsoft.com/office/officeart/2005/8/layout/radial2"/>
    <dgm:cxn modelId="{90ADE66C-145C-42D1-A897-DFF4670FA61F}" type="presParOf" srcId="{979B1E66-DC15-4BA4-93AF-92C333F30FED}" destId="{D88F640A-89CF-4236-B4AF-38CB01FBD8BA}" srcOrd="5" destOrd="0" presId="urn:microsoft.com/office/officeart/2005/8/layout/radial2"/>
    <dgm:cxn modelId="{A19368F0-31AA-45AA-A466-EFFFA19AE3B5}" type="presParOf" srcId="{979B1E66-DC15-4BA4-93AF-92C333F30FED}" destId="{F0C377D1-0694-44F6-B53F-6B8F8B2FD4F2}" srcOrd="6" destOrd="0" presId="urn:microsoft.com/office/officeart/2005/8/layout/radial2"/>
    <dgm:cxn modelId="{CB62AA3D-C0BA-409B-95AC-DCC15EB91D8D}" type="presParOf" srcId="{F0C377D1-0694-44F6-B53F-6B8F8B2FD4F2}" destId="{4DCAE886-6634-4F14-8DA0-CB7D2BDE1EB0}" srcOrd="0" destOrd="0" presId="urn:microsoft.com/office/officeart/2005/8/layout/radial2"/>
    <dgm:cxn modelId="{F7E93D1F-937F-4F59-97C3-10C9A7E9906B}" type="presParOf" srcId="{F0C377D1-0694-44F6-B53F-6B8F8B2FD4F2}" destId="{A7302BB7-E560-4879-9DDB-8B52146CEF79}"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640A-89CF-4236-B4AF-38CB01FBD8BA}">
      <dsp:nvSpPr>
        <dsp:cNvPr id="0" name=""/>
        <dsp:cNvSpPr/>
      </dsp:nvSpPr>
      <dsp:spPr>
        <a:xfrm rot="2562588">
          <a:off x="5288511" y="3863752"/>
          <a:ext cx="830313" cy="34497"/>
        </a:xfrm>
        <a:custGeom>
          <a:avLst/>
          <a:gdLst/>
          <a:ahLst/>
          <a:cxnLst/>
          <a:rect l="0" t="0" r="0" b="0"/>
          <a:pathLst>
            <a:path>
              <a:moveTo>
                <a:pt x="0" y="17248"/>
              </a:moveTo>
              <a:lnTo>
                <a:pt x="830313" y="172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7E54B4-2BA4-41BA-BEF5-B17C1FDF56D4}">
      <dsp:nvSpPr>
        <dsp:cNvPr id="0" name=""/>
        <dsp:cNvSpPr/>
      </dsp:nvSpPr>
      <dsp:spPr>
        <a:xfrm>
          <a:off x="5398611" y="2729251"/>
          <a:ext cx="923460" cy="34497"/>
        </a:xfrm>
        <a:custGeom>
          <a:avLst/>
          <a:gdLst/>
          <a:ahLst/>
          <a:cxnLst/>
          <a:rect l="0" t="0" r="0" b="0"/>
          <a:pathLst>
            <a:path>
              <a:moveTo>
                <a:pt x="0" y="17248"/>
              </a:moveTo>
              <a:lnTo>
                <a:pt x="923460" y="172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3FF20-0AAB-4945-A71D-346FF0673DBE}">
      <dsp:nvSpPr>
        <dsp:cNvPr id="0" name=""/>
        <dsp:cNvSpPr/>
      </dsp:nvSpPr>
      <dsp:spPr>
        <a:xfrm rot="19406888">
          <a:off x="5266864" y="1645326"/>
          <a:ext cx="1339700" cy="34497"/>
        </a:xfrm>
        <a:custGeom>
          <a:avLst/>
          <a:gdLst/>
          <a:ahLst/>
          <a:cxnLst/>
          <a:rect l="0" t="0" r="0" b="0"/>
          <a:pathLst>
            <a:path>
              <a:moveTo>
                <a:pt x="0" y="17248"/>
              </a:moveTo>
              <a:lnTo>
                <a:pt x="1339700" y="172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8C8562-D916-4E9F-8DFC-76D9B88E15CB}">
      <dsp:nvSpPr>
        <dsp:cNvPr id="0" name=""/>
        <dsp:cNvSpPr/>
      </dsp:nvSpPr>
      <dsp:spPr>
        <a:xfrm>
          <a:off x="3209545" y="1503089"/>
          <a:ext cx="2280723" cy="232504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C6A45B07-5605-464A-86B1-9A4154D00EA4}">
      <dsp:nvSpPr>
        <dsp:cNvPr id="0" name=""/>
        <dsp:cNvSpPr/>
      </dsp:nvSpPr>
      <dsp:spPr>
        <a:xfrm>
          <a:off x="6319050" y="12"/>
          <a:ext cx="1583945" cy="1583945"/>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Customer </a:t>
          </a:r>
        </a:p>
        <a:p>
          <a:pPr marL="0" lvl="0" indent="0" algn="ctr" defTabSz="755650">
            <a:lnSpc>
              <a:spcPct val="90000"/>
            </a:lnSpc>
            <a:spcBef>
              <a:spcPct val="0"/>
            </a:spcBef>
            <a:spcAft>
              <a:spcPct val="35000"/>
            </a:spcAft>
            <a:buNone/>
          </a:pPr>
          <a:r>
            <a:rPr lang="en-US" sz="1700" b="1" kern="1200" dirty="0"/>
            <a:t>Feedback </a:t>
          </a:r>
        </a:p>
      </dsp:txBody>
      <dsp:txXfrm>
        <a:off x="6551013" y="231975"/>
        <a:ext cx="1120019" cy="1120019"/>
      </dsp:txXfrm>
    </dsp:sp>
    <dsp:sp modelId="{3DC26DB9-6041-4922-9274-FF00ABFE68F2}">
      <dsp:nvSpPr>
        <dsp:cNvPr id="0" name=""/>
        <dsp:cNvSpPr/>
      </dsp:nvSpPr>
      <dsp:spPr>
        <a:xfrm>
          <a:off x="8061391" y="12"/>
          <a:ext cx="2375918" cy="1583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Service satisfaction</a:t>
          </a:r>
        </a:p>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Selection satisfaction</a:t>
          </a:r>
        </a:p>
      </dsp:txBody>
      <dsp:txXfrm>
        <a:off x="8061391" y="12"/>
        <a:ext cx="2375918" cy="1583945"/>
      </dsp:txXfrm>
    </dsp:sp>
    <dsp:sp modelId="{0C921472-D2C0-4A33-827A-596A5F190674}">
      <dsp:nvSpPr>
        <dsp:cNvPr id="0" name=""/>
        <dsp:cNvSpPr/>
      </dsp:nvSpPr>
      <dsp:spPr>
        <a:xfrm>
          <a:off x="6322072" y="1954527"/>
          <a:ext cx="1583945" cy="1583945"/>
        </a:xfrm>
        <a:prstGeom prst="ellips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Personal </a:t>
          </a:r>
        </a:p>
        <a:p>
          <a:pPr marL="0" lvl="0" indent="0" algn="ctr" defTabSz="755650">
            <a:lnSpc>
              <a:spcPct val="90000"/>
            </a:lnSpc>
            <a:spcBef>
              <a:spcPct val="0"/>
            </a:spcBef>
            <a:spcAft>
              <a:spcPct val="35000"/>
            </a:spcAft>
            <a:buNone/>
          </a:pPr>
          <a:r>
            <a:rPr lang="en-US" sz="1700" b="1" kern="1200" dirty="0"/>
            <a:t>Information </a:t>
          </a:r>
        </a:p>
      </dsp:txBody>
      <dsp:txXfrm>
        <a:off x="6554035" y="2186490"/>
        <a:ext cx="1120019" cy="1120019"/>
      </dsp:txXfrm>
    </dsp:sp>
    <dsp:sp modelId="{DD532934-2C00-4389-82AA-6BB5F516CB20}">
      <dsp:nvSpPr>
        <dsp:cNvPr id="0" name=""/>
        <dsp:cNvSpPr/>
      </dsp:nvSpPr>
      <dsp:spPr>
        <a:xfrm>
          <a:off x="8064412" y="1954527"/>
          <a:ext cx="2375918" cy="1583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Cust ID</a:t>
          </a:r>
        </a:p>
        <a:p>
          <a:pPr marL="228600" lvl="1" indent="-228600" algn="l" defTabSz="889000">
            <a:lnSpc>
              <a:spcPct val="90000"/>
            </a:lnSpc>
            <a:spcBef>
              <a:spcPct val="0"/>
            </a:spcBef>
            <a:spcAft>
              <a:spcPct val="15000"/>
            </a:spcAft>
            <a:buChar char="•"/>
          </a:pPr>
          <a:r>
            <a:rPr lang="en-US" sz="2000" b="1" kern="1200">
              <a:solidFill>
                <a:schemeClr val="accent1">
                  <a:lumMod val="60000"/>
                  <a:lumOff val="40000"/>
                </a:schemeClr>
              </a:solidFill>
            </a:rPr>
            <a:t>Age</a:t>
          </a:r>
          <a:endParaRPr lang="en-US" sz="2000" b="1" kern="1200" dirty="0">
            <a:solidFill>
              <a:schemeClr val="accent1">
                <a:lumMod val="60000"/>
                <a:lumOff val="40000"/>
              </a:schemeClr>
            </a:solidFill>
          </a:endParaRPr>
        </a:p>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Email</a:t>
          </a:r>
        </a:p>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Credit Score </a:t>
          </a:r>
        </a:p>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Distance to Store </a:t>
          </a:r>
        </a:p>
      </dsp:txBody>
      <dsp:txXfrm>
        <a:off x="8064412" y="1954527"/>
        <a:ext cx="2375918" cy="1583945"/>
      </dsp:txXfrm>
    </dsp:sp>
    <dsp:sp modelId="{4DCAE886-6634-4F14-8DA0-CB7D2BDE1EB0}">
      <dsp:nvSpPr>
        <dsp:cNvPr id="0" name=""/>
        <dsp:cNvSpPr/>
      </dsp:nvSpPr>
      <dsp:spPr>
        <a:xfrm>
          <a:off x="5798692" y="3907806"/>
          <a:ext cx="1583945" cy="1583945"/>
        </a:xfrm>
        <a:prstGeom prst="ellips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Store </a:t>
          </a:r>
        </a:p>
        <a:p>
          <a:pPr marL="0" lvl="0" indent="0" algn="ctr" defTabSz="755650">
            <a:lnSpc>
              <a:spcPct val="90000"/>
            </a:lnSpc>
            <a:spcBef>
              <a:spcPct val="0"/>
            </a:spcBef>
            <a:spcAft>
              <a:spcPct val="35000"/>
            </a:spcAft>
            <a:buNone/>
          </a:pPr>
          <a:r>
            <a:rPr lang="en-US" sz="1700" b="1" kern="1200" dirty="0"/>
            <a:t>Activity </a:t>
          </a:r>
        </a:p>
      </dsp:txBody>
      <dsp:txXfrm>
        <a:off x="6030655" y="4139769"/>
        <a:ext cx="1120019" cy="1120019"/>
      </dsp:txXfrm>
    </dsp:sp>
    <dsp:sp modelId="{A7302BB7-E560-4879-9DDB-8B52146CEF79}">
      <dsp:nvSpPr>
        <dsp:cNvPr id="0" name=""/>
        <dsp:cNvSpPr/>
      </dsp:nvSpPr>
      <dsp:spPr>
        <a:xfrm>
          <a:off x="7541033" y="3907806"/>
          <a:ext cx="2375918" cy="1583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Store transaction </a:t>
          </a:r>
        </a:p>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Store Spend </a:t>
          </a:r>
        </a:p>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Online visit</a:t>
          </a:r>
        </a:p>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Online transaction</a:t>
          </a:r>
        </a:p>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Online Spend </a:t>
          </a:r>
        </a:p>
      </dsp:txBody>
      <dsp:txXfrm>
        <a:off x="7541033" y="3907806"/>
        <a:ext cx="2375918" cy="1583945"/>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2E570-F0B7-4729-B123-59C3245BC9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E435B3-D07A-4656-AAF3-E8A4BC0F4A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E80C23-8DE0-41B9-9CBF-16C373B2977E}"/>
              </a:ext>
            </a:extLst>
          </p:cNvPr>
          <p:cNvSpPr>
            <a:spLocks noGrp="1"/>
          </p:cNvSpPr>
          <p:nvPr>
            <p:ph type="dt" sz="half" idx="10"/>
          </p:nvPr>
        </p:nvSpPr>
        <p:spPr/>
        <p:txBody>
          <a:bodyPr/>
          <a:lstStyle/>
          <a:p>
            <a:fld id="{ACD7CB96-085D-42F9-A438-0AA6054EBF8F}" type="datetimeFigureOut">
              <a:rPr lang="en-US" smtClean="0"/>
              <a:t>4/5/2018</a:t>
            </a:fld>
            <a:endParaRPr lang="en-US"/>
          </a:p>
        </p:txBody>
      </p:sp>
      <p:sp>
        <p:nvSpPr>
          <p:cNvPr id="5" name="Footer Placeholder 4">
            <a:extLst>
              <a:ext uri="{FF2B5EF4-FFF2-40B4-BE49-F238E27FC236}">
                <a16:creationId xmlns:a16="http://schemas.microsoft.com/office/drawing/2014/main" id="{53899AAD-083C-4F2C-8D20-D9529F17A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BEA12-DC6E-4086-9379-990CEB6C65FE}"/>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307342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F55E-453C-4573-A665-3AEDCE71E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8A1EAC-EC51-41E3-8279-A97B21CD96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571DF-134C-4403-BED1-1C5691F2A98E}"/>
              </a:ext>
            </a:extLst>
          </p:cNvPr>
          <p:cNvSpPr>
            <a:spLocks noGrp="1"/>
          </p:cNvSpPr>
          <p:nvPr>
            <p:ph type="dt" sz="half" idx="10"/>
          </p:nvPr>
        </p:nvSpPr>
        <p:spPr/>
        <p:txBody>
          <a:bodyPr/>
          <a:lstStyle/>
          <a:p>
            <a:fld id="{ACD7CB96-085D-42F9-A438-0AA6054EBF8F}" type="datetimeFigureOut">
              <a:rPr lang="en-US" smtClean="0"/>
              <a:t>4/5/2018</a:t>
            </a:fld>
            <a:endParaRPr lang="en-US"/>
          </a:p>
        </p:txBody>
      </p:sp>
      <p:sp>
        <p:nvSpPr>
          <p:cNvPr id="5" name="Footer Placeholder 4">
            <a:extLst>
              <a:ext uri="{FF2B5EF4-FFF2-40B4-BE49-F238E27FC236}">
                <a16:creationId xmlns:a16="http://schemas.microsoft.com/office/drawing/2014/main" id="{9E4C97FF-C5CE-4DCE-B7B9-A8128DE43A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DF5F2-AB00-44BB-8970-505F8E5D4ACC}"/>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2299999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4C1F03-2D9C-414B-B477-4B43C579B2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8165E3-01BF-4C89-88A0-7DDFDE0C8D9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A5F60-53EC-44C0-ABDC-9E1291B59414}"/>
              </a:ext>
            </a:extLst>
          </p:cNvPr>
          <p:cNvSpPr>
            <a:spLocks noGrp="1"/>
          </p:cNvSpPr>
          <p:nvPr>
            <p:ph type="dt" sz="half" idx="10"/>
          </p:nvPr>
        </p:nvSpPr>
        <p:spPr/>
        <p:txBody>
          <a:bodyPr/>
          <a:lstStyle/>
          <a:p>
            <a:fld id="{ACD7CB96-085D-42F9-A438-0AA6054EBF8F}" type="datetimeFigureOut">
              <a:rPr lang="en-US" smtClean="0"/>
              <a:t>4/5/2018</a:t>
            </a:fld>
            <a:endParaRPr lang="en-US"/>
          </a:p>
        </p:txBody>
      </p:sp>
      <p:sp>
        <p:nvSpPr>
          <p:cNvPr id="5" name="Footer Placeholder 4">
            <a:extLst>
              <a:ext uri="{FF2B5EF4-FFF2-40B4-BE49-F238E27FC236}">
                <a16:creationId xmlns:a16="http://schemas.microsoft.com/office/drawing/2014/main" id="{51F67ADA-AF47-4513-BE10-F3DEC9B3A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92B14-FD1C-4761-BD99-1595A5F11AB3}"/>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2944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6C91-12D4-4F5F-A917-910262C402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302F12-675F-4356-9AD6-A5E46EB960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A4B2F-46C6-4030-AEF5-DE3E1C9EA833}"/>
              </a:ext>
            </a:extLst>
          </p:cNvPr>
          <p:cNvSpPr>
            <a:spLocks noGrp="1"/>
          </p:cNvSpPr>
          <p:nvPr>
            <p:ph type="dt" sz="half" idx="10"/>
          </p:nvPr>
        </p:nvSpPr>
        <p:spPr/>
        <p:txBody>
          <a:bodyPr/>
          <a:lstStyle/>
          <a:p>
            <a:fld id="{ACD7CB96-085D-42F9-A438-0AA6054EBF8F}" type="datetimeFigureOut">
              <a:rPr lang="en-US" smtClean="0"/>
              <a:t>4/5/2018</a:t>
            </a:fld>
            <a:endParaRPr lang="en-US"/>
          </a:p>
        </p:txBody>
      </p:sp>
      <p:sp>
        <p:nvSpPr>
          <p:cNvPr id="5" name="Footer Placeholder 4">
            <a:extLst>
              <a:ext uri="{FF2B5EF4-FFF2-40B4-BE49-F238E27FC236}">
                <a16:creationId xmlns:a16="http://schemas.microsoft.com/office/drawing/2014/main" id="{6D25C62C-683D-44F3-B76A-BB47AF1D5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F13CF-88EC-4AD0-83F7-764716470F4A}"/>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92831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7DF0A-4E23-4896-8F87-555C9B7EBB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D7B396-7D95-4FE3-90EC-38BA75FF2A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543E08-A6BE-46A6-A79B-073CE6802EE7}"/>
              </a:ext>
            </a:extLst>
          </p:cNvPr>
          <p:cNvSpPr>
            <a:spLocks noGrp="1"/>
          </p:cNvSpPr>
          <p:nvPr>
            <p:ph type="dt" sz="half" idx="10"/>
          </p:nvPr>
        </p:nvSpPr>
        <p:spPr/>
        <p:txBody>
          <a:bodyPr/>
          <a:lstStyle/>
          <a:p>
            <a:fld id="{ACD7CB96-085D-42F9-A438-0AA6054EBF8F}" type="datetimeFigureOut">
              <a:rPr lang="en-US" smtClean="0"/>
              <a:t>4/5/2018</a:t>
            </a:fld>
            <a:endParaRPr lang="en-US"/>
          </a:p>
        </p:txBody>
      </p:sp>
      <p:sp>
        <p:nvSpPr>
          <p:cNvPr id="5" name="Footer Placeholder 4">
            <a:extLst>
              <a:ext uri="{FF2B5EF4-FFF2-40B4-BE49-F238E27FC236}">
                <a16:creationId xmlns:a16="http://schemas.microsoft.com/office/drawing/2014/main" id="{04EFE684-DC6A-42E8-ABE3-A018598B8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4E3EE-3009-4DD5-BAE9-9270EF16A977}"/>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368988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DF15-7CB1-4AF7-B86C-FE561297E7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CD4076-8EF4-4D44-B216-4690153FC8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00D330-9A39-43AD-BE9E-F6C473CA17D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412548-49EF-4B72-AB49-2803C3BE00AC}"/>
              </a:ext>
            </a:extLst>
          </p:cNvPr>
          <p:cNvSpPr>
            <a:spLocks noGrp="1"/>
          </p:cNvSpPr>
          <p:nvPr>
            <p:ph type="dt" sz="half" idx="10"/>
          </p:nvPr>
        </p:nvSpPr>
        <p:spPr/>
        <p:txBody>
          <a:bodyPr/>
          <a:lstStyle/>
          <a:p>
            <a:fld id="{ACD7CB96-085D-42F9-A438-0AA6054EBF8F}" type="datetimeFigureOut">
              <a:rPr lang="en-US" smtClean="0"/>
              <a:t>4/5/2018</a:t>
            </a:fld>
            <a:endParaRPr lang="en-US"/>
          </a:p>
        </p:txBody>
      </p:sp>
      <p:sp>
        <p:nvSpPr>
          <p:cNvPr id="6" name="Footer Placeholder 5">
            <a:extLst>
              <a:ext uri="{FF2B5EF4-FFF2-40B4-BE49-F238E27FC236}">
                <a16:creationId xmlns:a16="http://schemas.microsoft.com/office/drawing/2014/main" id="{D6C11DC2-AC8B-4022-B453-4400B8CA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7510E-2491-429C-8399-123C8CDD848B}"/>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225940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4002-90B9-42D5-9114-D6346F9EA9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2C770D-E660-4347-B559-3537014E20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BC2DCD-C41F-4688-8DD4-9D6A9B5BD6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8955DC-9FDE-4055-9D59-0FEEDD8ED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5CC393-2EF2-4ECF-8759-3E74A2B63B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E54035-CB32-41D6-B31A-AC681AFD540F}"/>
              </a:ext>
            </a:extLst>
          </p:cNvPr>
          <p:cNvSpPr>
            <a:spLocks noGrp="1"/>
          </p:cNvSpPr>
          <p:nvPr>
            <p:ph type="dt" sz="half" idx="10"/>
          </p:nvPr>
        </p:nvSpPr>
        <p:spPr/>
        <p:txBody>
          <a:bodyPr/>
          <a:lstStyle/>
          <a:p>
            <a:fld id="{ACD7CB96-085D-42F9-A438-0AA6054EBF8F}" type="datetimeFigureOut">
              <a:rPr lang="en-US" smtClean="0"/>
              <a:t>4/5/2018</a:t>
            </a:fld>
            <a:endParaRPr lang="en-US"/>
          </a:p>
        </p:txBody>
      </p:sp>
      <p:sp>
        <p:nvSpPr>
          <p:cNvPr id="8" name="Footer Placeholder 7">
            <a:extLst>
              <a:ext uri="{FF2B5EF4-FFF2-40B4-BE49-F238E27FC236}">
                <a16:creationId xmlns:a16="http://schemas.microsoft.com/office/drawing/2014/main" id="{7F4409B1-F1B9-45A0-B1A1-C1B111DBC3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7C98FB-1E87-4FD0-A94E-F0B406971BCC}"/>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129632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AA17-D0F2-4F31-BE16-78FE3D40DF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623443-D7DC-4087-AE90-4E2E2DAC9C43}"/>
              </a:ext>
            </a:extLst>
          </p:cNvPr>
          <p:cNvSpPr>
            <a:spLocks noGrp="1"/>
          </p:cNvSpPr>
          <p:nvPr>
            <p:ph type="dt" sz="half" idx="10"/>
          </p:nvPr>
        </p:nvSpPr>
        <p:spPr/>
        <p:txBody>
          <a:bodyPr/>
          <a:lstStyle/>
          <a:p>
            <a:fld id="{ACD7CB96-085D-42F9-A438-0AA6054EBF8F}" type="datetimeFigureOut">
              <a:rPr lang="en-US" smtClean="0"/>
              <a:t>4/5/2018</a:t>
            </a:fld>
            <a:endParaRPr lang="en-US"/>
          </a:p>
        </p:txBody>
      </p:sp>
      <p:sp>
        <p:nvSpPr>
          <p:cNvPr id="4" name="Footer Placeholder 3">
            <a:extLst>
              <a:ext uri="{FF2B5EF4-FFF2-40B4-BE49-F238E27FC236}">
                <a16:creationId xmlns:a16="http://schemas.microsoft.com/office/drawing/2014/main" id="{98D31B3B-722F-4557-B30A-2CBDBD3561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4E6C86-7EEF-4738-9420-F211BB22030D}"/>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2659081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E71094-2FFA-4DF1-B120-20FD69145483}"/>
              </a:ext>
            </a:extLst>
          </p:cNvPr>
          <p:cNvSpPr>
            <a:spLocks noGrp="1"/>
          </p:cNvSpPr>
          <p:nvPr>
            <p:ph type="dt" sz="half" idx="10"/>
          </p:nvPr>
        </p:nvSpPr>
        <p:spPr/>
        <p:txBody>
          <a:bodyPr/>
          <a:lstStyle/>
          <a:p>
            <a:fld id="{ACD7CB96-085D-42F9-A438-0AA6054EBF8F}" type="datetimeFigureOut">
              <a:rPr lang="en-US" smtClean="0"/>
              <a:t>4/5/2018</a:t>
            </a:fld>
            <a:endParaRPr lang="en-US"/>
          </a:p>
        </p:txBody>
      </p:sp>
      <p:sp>
        <p:nvSpPr>
          <p:cNvPr id="3" name="Footer Placeholder 2">
            <a:extLst>
              <a:ext uri="{FF2B5EF4-FFF2-40B4-BE49-F238E27FC236}">
                <a16:creationId xmlns:a16="http://schemas.microsoft.com/office/drawing/2014/main" id="{CD0A0282-A4A4-43A4-B3F5-5EF5592C60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259002-B922-4451-8DE0-F7E724B47AB1}"/>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4032341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2CDA-FB08-4CCE-B05C-F20E50E6C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638140-23C6-49F1-8F09-4F8186D951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371B15-EDA7-4FBD-A457-372B1BC35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487DB9-9923-4B5F-A412-47C830DA8BBB}"/>
              </a:ext>
            </a:extLst>
          </p:cNvPr>
          <p:cNvSpPr>
            <a:spLocks noGrp="1"/>
          </p:cNvSpPr>
          <p:nvPr>
            <p:ph type="dt" sz="half" idx="10"/>
          </p:nvPr>
        </p:nvSpPr>
        <p:spPr/>
        <p:txBody>
          <a:bodyPr/>
          <a:lstStyle/>
          <a:p>
            <a:fld id="{ACD7CB96-085D-42F9-A438-0AA6054EBF8F}" type="datetimeFigureOut">
              <a:rPr lang="en-US" smtClean="0"/>
              <a:t>4/5/2018</a:t>
            </a:fld>
            <a:endParaRPr lang="en-US"/>
          </a:p>
        </p:txBody>
      </p:sp>
      <p:sp>
        <p:nvSpPr>
          <p:cNvPr id="6" name="Footer Placeholder 5">
            <a:extLst>
              <a:ext uri="{FF2B5EF4-FFF2-40B4-BE49-F238E27FC236}">
                <a16:creationId xmlns:a16="http://schemas.microsoft.com/office/drawing/2014/main" id="{E17F5170-B3DA-408C-9B38-60F41ECCB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45FE6E-AEEF-4937-BB60-E1915C88BD41}"/>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379918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38264-E280-40B7-8D12-4958FE455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810BDC-3A92-4B79-A58C-7AF1BE77B4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8BB2FF-F666-4372-8FDB-D353216B8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6E100D-FE98-4B75-A741-9B8997653C58}"/>
              </a:ext>
            </a:extLst>
          </p:cNvPr>
          <p:cNvSpPr>
            <a:spLocks noGrp="1"/>
          </p:cNvSpPr>
          <p:nvPr>
            <p:ph type="dt" sz="half" idx="10"/>
          </p:nvPr>
        </p:nvSpPr>
        <p:spPr/>
        <p:txBody>
          <a:bodyPr/>
          <a:lstStyle/>
          <a:p>
            <a:fld id="{ACD7CB96-085D-42F9-A438-0AA6054EBF8F}" type="datetimeFigureOut">
              <a:rPr lang="en-US" smtClean="0"/>
              <a:t>4/5/2018</a:t>
            </a:fld>
            <a:endParaRPr lang="en-US"/>
          </a:p>
        </p:txBody>
      </p:sp>
      <p:sp>
        <p:nvSpPr>
          <p:cNvPr id="6" name="Footer Placeholder 5">
            <a:extLst>
              <a:ext uri="{FF2B5EF4-FFF2-40B4-BE49-F238E27FC236}">
                <a16:creationId xmlns:a16="http://schemas.microsoft.com/office/drawing/2014/main" id="{0E901B87-A266-4A01-94E7-B7A94B23C3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66C82-162C-4510-BE01-54BBD1C33507}"/>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543118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9457B4-B7E7-4934-BF20-68F7DC90D6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032C9A-5D3F-4F60-8080-7345F409CF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00432-8353-4A22-8A04-CD3D8C43BE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D7CB96-085D-42F9-A438-0AA6054EBF8F}" type="datetimeFigureOut">
              <a:rPr lang="en-US" smtClean="0"/>
              <a:t>4/5/2018</a:t>
            </a:fld>
            <a:endParaRPr lang="en-US"/>
          </a:p>
        </p:txBody>
      </p:sp>
      <p:sp>
        <p:nvSpPr>
          <p:cNvPr id="5" name="Footer Placeholder 4">
            <a:extLst>
              <a:ext uri="{FF2B5EF4-FFF2-40B4-BE49-F238E27FC236}">
                <a16:creationId xmlns:a16="http://schemas.microsoft.com/office/drawing/2014/main" id="{F2202702-FC94-4F4E-B311-847468955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324788-D9C6-4D78-B130-9B0BBB362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40566-A768-4326-922D-3D817A8D5126}" type="slidenum">
              <a:rPr lang="en-US" smtClean="0"/>
              <a:t>‹#›</a:t>
            </a:fld>
            <a:endParaRPr lang="en-US"/>
          </a:p>
        </p:txBody>
      </p:sp>
    </p:spTree>
    <p:extLst>
      <p:ext uri="{BB962C8B-B14F-4D97-AF65-F5344CB8AC3E}">
        <p14:creationId xmlns:p14="http://schemas.microsoft.com/office/powerpoint/2010/main" val="3904417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CC0CD2-4EF1-43A1-B702-5B370AF4A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2298356"/>
          </a:xfrm>
          <a:prstGeom prst="rect">
            <a:avLst/>
          </a:prstGeom>
        </p:spPr>
      </p:pic>
      <p:sp>
        <p:nvSpPr>
          <p:cNvPr id="4" name="TextBox 3">
            <a:extLst>
              <a:ext uri="{FF2B5EF4-FFF2-40B4-BE49-F238E27FC236}">
                <a16:creationId xmlns:a16="http://schemas.microsoft.com/office/drawing/2014/main" id="{F32DA1B5-E9D4-476D-9ECA-BD29CB9A1AA2}"/>
              </a:ext>
            </a:extLst>
          </p:cNvPr>
          <p:cNvSpPr txBox="1"/>
          <p:nvPr/>
        </p:nvSpPr>
        <p:spPr>
          <a:xfrm>
            <a:off x="0" y="0"/>
            <a:ext cx="12192000" cy="707886"/>
          </a:xfrm>
          <a:prstGeom prst="rect">
            <a:avLst/>
          </a:prstGeom>
          <a:solidFill>
            <a:schemeClr val="tx1">
              <a:lumMod val="75000"/>
              <a:lumOff val="25000"/>
            </a:schemeClr>
          </a:solidFill>
        </p:spPr>
        <p:txBody>
          <a:bodyPr wrap="square" rtlCol="0">
            <a:spAutoFit/>
          </a:bodyPr>
          <a:lstStyle/>
          <a:p>
            <a:r>
              <a:rPr lang="en-US" sz="4000" dirty="0">
                <a:solidFill>
                  <a:srgbClr val="0070C0"/>
                </a:solidFill>
                <a:latin typeface="Copperplate Gothic Light" panose="020E0507020206020404" pitchFamily="34" charset="0"/>
              </a:rPr>
              <a:t>Analysis of the Customer Survey Dataset </a:t>
            </a:r>
          </a:p>
        </p:txBody>
      </p:sp>
      <p:sp>
        <p:nvSpPr>
          <p:cNvPr id="5" name="TextBox 4">
            <a:extLst>
              <a:ext uri="{FF2B5EF4-FFF2-40B4-BE49-F238E27FC236}">
                <a16:creationId xmlns:a16="http://schemas.microsoft.com/office/drawing/2014/main" id="{50F2014F-3CC0-4A00-BF9B-02F4A6509AAF}"/>
              </a:ext>
            </a:extLst>
          </p:cNvPr>
          <p:cNvSpPr txBox="1"/>
          <p:nvPr/>
        </p:nvSpPr>
        <p:spPr>
          <a:xfrm>
            <a:off x="185351" y="3353360"/>
            <a:ext cx="11911914" cy="892552"/>
          </a:xfrm>
          <a:prstGeom prst="rect">
            <a:avLst/>
          </a:prstGeom>
          <a:noFill/>
        </p:spPr>
        <p:txBody>
          <a:bodyPr wrap="square" rtlCol="0">
            <a:spAutoFit/>
          </a:bodyPr>
          <a:lstStyle/>
          <a:p>
            <a:pPr marL="285750" indent="-285750">
              <a:buFont typeface="Arial" panose="020B0604020202020204" pitchFamily="34" charset="0"/>
              <a:buChar char="•"/>
            </a:pPr>
            <a:endParaRPr lang="en-US" sz="2800" dirty="0">
              <a:solidFill>
                <a:srgbClr val="00B0F0"/>
              </a:solidFill>
            </a:endParaRPr>
          </a:p>
          <a:p>
            <a:pPr marL="285750" indent="-285750">
              <a:buFont typeface="Arial" panose="020B0604020202020204" pitchFamily="34" charset="0"/>
              <a:buChar char="•"/>
            </a:pPr>
            <a:endParaRPr lang="en-US" sz="2400" dirty="0"/>
          </a:p>
        </p:txBody>
      </p:sp>
      <p:sp>
        <p:nvSpPr>
          <p:cNvPr id="6" name="Rectangle 5">
            <a:extLst>
              <a:ext uri="{FF2B5EF4-FFF2-40B4-BE49-F238E27FC236}">
                <a16:creationId xmlns:a16="http://schemas.microsoft.com/office/drawing/2014/main" id="{377F22F6-64E2-4D73-9A10-CDDAA83DC31B}"/>
              </a:ext>
            </a:extLst>
          </p:cNvPr>
          <p:cNvSpPr/>
          <p:nvPr/>
        </p:nvSpPr>
        <p:spPr>
          <a:xfrm>
            <a:off x="0" y="2298357"/>
            <a:ext cx="11911914" cy="4031873"/>
          </a:xfrm>
          <a:prstGeom prst="rect">
            <a:avLst/>
          </a:prstGeom>
        </p:spPr>
        <p:txBody>
          <a:bodyPr wrap="square">
            <a:spAutoFit/>
          </a:bodyPr>
          <a:lstStyle/>
          <a:p>
            <a:r>
              <a:rPr lang="en-US" sz="3600" b="1" dirty="0">
                <a:solidFill>
                  <a:srgbClr val="FF0000"/>
                </a:solidFill>
              </a:rPr>
              <a:t>Key Questions: </a:t>
            </a:r>
            <a:endParaRPr lang="en-US" sz="3600" b="1" dirty="0">
              <a:solidFill>
                <a:schemeClr val="tx1">
                  <a:lumMod val="50000"/>
                  <a:lumOff val="50000"/>
                </a:schemeClr>
              </a:solidFill>
            </a:endParaRPr>
          </a:p>
          <a:p>
            <a:pPr marL="342900" indent="-342900">
              <a:buFont typeface="Wingdings" panose="05000000000000000000" pitchFamily="2" charset="2"/>
              <a:buChar char="q"/>
            </a:pPr>
            <a:r>
              <a:rPr lang="en-US" sz="2000" dirty="0">
                <a:solidFill>
                  <a:schemeClr val="tx1">
                    <a:lumMod val="50000"/>
                    <a:lumOff val="50000"/>
                  </a:schemeClr>
                </a:solidFill>
              </a:rPr>
              <a:t>Who are our customers? </a:t>
            </a:r>
          </a:p>
          <a:p>
            <a:pPr marL="342900" indent="-342900">
              <a:buFont typeface="Wingdings" panose="05000000000000000000" pitchFamily="2" charset="2"/>
              <a:buChar char="q"/>
            </a:pPr>
            <a:r>
              <a:rPr lang="en-US" sz="2000" dirty="0">
                <a:solidFill>
                  <a:schemeClr val="tx1">
                    <a:lumMod val="50000"/>
                    <a:lumOff val="50000"/>
                  </a:schemeClr>
                </a:solidFill>
              </a:rPr>
              <a:t>What is their financial status? </a:t>
            </a:r>
          </a:p>
          <a:p>
            <a:pPr marL="342900" indent="-342900">
              <a:buFont typeface="Wingdings" panose="05000000000000000000" pitchFamily="2" charset="2"/>
              <a:buChar char="q"/>
            </a:pPr>
            <a:r>
              <a:rPr lang="en-US" sz="2000" dirty="0">
                <a:solidFill>
                  <a:schemeClr val="tx1">
                    <a:lumMod val="50000"/>
                    <a:lumOff val="50000"/>
                  </a:schemeClr>
                </a:solidFill>
              </a:rPr>
              <a:t>Can we categorize them into group for future communication?</a:t>
            </a:r>
          </a:p>
          <a:p>
            <a:pPr marL="342900" indent="-342900">
              <a:buFont typeface="Wingdings" panose="05000000000000000000" pitchFamily="2" charset="2"/>
              <a:buChar char="q"/>
            </a:pPr>
            <a:r>
              <a:rPr lang="en-US" sz="2000" dirty="0">
                <a:solidFill>
                  <a:schemeClr val="tx1">
                    <a:lumMod val="50000"/>
                    <a:lumOff val="50000"/>
                  </a:schemeClr>
                </a:solidFill>
              </a:rPr>
              <a:t>Are we making happy customers? What are the levels of satisfaction? </a:t>
            </a:r>
          </a:p>
          <a:p>
            <a:pPr marL="342900" indent="-342900">
              <a:buFont typeface="Wingdings" panose="05000000000000000000" pitchFamily="2" charset="2"/>
              <a:buChar char="q"/>
            </a:pPr>
            <a:r>
              <a:rPr lang="en-US" sz="2000" dirty="0">
                <a:solidFill>
                  <a:schemeClr val="tx1">
                    <a:lumMod val="50000"/>
                    <a:lumOff val="50000"/>
                  </a:schemeClr>
                </a:solidFill>
              </a:rPr>
              <a:t>Is there a business model that the customers prefer?</a:t>
            </a:r>
          </a:p>
          <a:p>
            <a:pPr marL="342900" indent="-342900">
              <a:buFont typeface="Wingdings" panose="05000000000000000000" pitchFamily="2" charset="2"/>
              <a:buChar char="q"/>
            </a:pPr>
            <a:r>
              <a:rPr lang="en-US" sz="2000" dirty="0">
                <a:solidFill>
                  <a:schemeClr val="tx1">
                    <a:lumMod val="50000"/>
                    <a:lumOff val="50000"/>
                  </a:schemeClr>
                </a:solidFill>
              </a:rPr>
              <a:t>How many return customer( happy customer) come back to shop?</a:t>
            </a:r>
          </a:p>
          <a:p>
            <a:pPr marL="342900" indent="-342900">
              <a:buFont typeface="Wingdings" panose="05000000000000000000" pitchFamily="2" charset="2"/>
              <a:buChar char="q"/>
            </a:pPr>
            <a:r>
              <a:rPr lang="en-US" sz="2000" dirty="0">
                <a:solidFill>
                  <a:schemeClr val="tx1">
                    <a:lumMod val="50000"/>
                    <a:lumOff val="50000"/>
                  </a:schemeClr>
                </a:solidFill>
              </a:rPr>
              <a:t>Do we have a loyal customer base that we can count for sustainability?</a:t>
            </a:r>
          </a:p>
          <a:p>
            <a:pPr marL="342900" indent="-342900">
              <a:buFont typeface="Wingdings" panose="05000000000000000000" pitchFamily="2" charset="2"/>
              <a:buChar char="q"/>
            </a:pPr>
            <a:r>
              <a:rPr lang="en-US" sz="2000" dirty="0">
                <a:solidFill>
                  <a:schemeClr val="tx1">
                    <a:lumMod val="50000"/>
                    <a:lumOff val="50000"/>
                  </a:schemeClr>
                </a:solidFill>
              </a:rPr>
              <a:t>Can we make crucial business and marketing decisions from the analysis? </a:t>
            </a:r>
          </a:p>
          <a:p>
            <a:pPr marL="342900" indent="-342900">
              <a:buFont typeface="Wingdings" panose="05000000000000000000" pitchFamily="2" charset="2"/>
              <a:buChar char="q"/>
            </a:pPr>
            <a:r>
              <a:rPr lang="en-US" sz="2000" dirty="0">
                <a:solidFill>
                  <a:schemeClr val="tx1">
                    <a:lumMod val="50000"/>
                    <a:lumOff val="50000"/>
                  </a:schemeClr>
                </a:solidFill>
              </a:rPr>
              <a:t>What are the limits of the dataset ? </a:t>
            </a:r>
          </a:p>
          <a:p>
            <a:pPr marL="342900" indent="-342900">
              <a:buFont typeface="Wingdings" panose="05000000000000000000" pitchFamily="2" charset="2"/>
              <a:buChar char="q"/>
            </a:pPr>
            <a:r>
              <a:rPr lang="en-US" sz="2000" dirty="0">
                <a:solidFill>
                  <a:schemeClr val="tx1">
                    <a:lumMod val="50000"/>
                    <a:lumOff val="50000"/>
                  </a:schemeClr>
                </a:solidFill>
              </a:rPr>
              <a:t>How can we use the findings for future analysis ?</a:t>
            </a:r>
          </a:p>
          <a:p>
            <a:pPr marL="342900" indent="-342900">
              <a:buFont typeface="Wingdings" panose="05000000000000000000" pitchFamily="2" charset="2"/>
              <a:buChar char="q"/>
            </a:pPr>
            <a:r>
              <a:rPr lang="en-US" sz="2000" dirty="0">
                <a:solidFill>
                  <a:schemeClr val="tx1">
                    <a:lumMod val="50000"/>
                    <a:lumOff val="50000"/>
                  </a:schemeClr>
                </a:solidFill>
              </a:rPr>
              <a:t>How popular is the store? </a:t>
            </a:r>
          </a:p>
        </p:txBody>
      </p:sp>
    </p:spTree>
    <p:extLst>
      <p:ext uri="{BB962C8B-B14F-4D97-AF65-F5344CB8AC3E}">
        <p14:creationId xmlns:p14="http://schemas.microsoft.com/office/powerpoint/2010/main" val="817740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BC2AF-F3A7-4646-83FE-F2A19C1872C3}"/>
              </a:ext>
            </a:extLst>
          </p:cNvPr>
          <p:cNvSpPr>
            <a:spLocks noGrp="1"/>
          </p:cNvSpPr>
          <p:nvPr>
            <p:ph type="title"/>
          </p:nvPr>
        </p:nvSpPr>
        <p:spPr>
          <a:xfrm>
            <a:off x="0" y="1"/>
            <a:ext cx="12192000" cy="1686490"/>
          </a:xfrm>
          <a:solidFill>
            <a:schemeClr val="bg2">
              <a:lumMod val="90000"/>
            </a:schemeClr>
          </a:solidFill>
        </p:spPr>
        <p:txBody>
          <a:bodyPr>
            <a:normAutofit fontScale="90000"/>
          </a:bodyPr>
          <a:lstStyle/>
          <a:p>
            <a:r>
              <a:rPr lang="en-US" sz="5400" dirty="0">
                <a:solidFill>
                  <a:schemeClr val="accent4">
                    <a:lumMod val="60000"/>
                    <a:lumOff val="40000"/>
                  </a:schemeClr>
                </a:solidFill>
                <a:latin typeface="Copperplate Gothic Light" panose="020E0507020206020404" pitchFamily="34" charset="0"/>
              </a:rPr>
              <a:t>                                         </a:t>
            </a:r>
            <a:r>
              <a:rPr lang="en-US" sz="7200" dirty="0">
                <a:solidFill>
                  <a:srgbClr val="0070C0"/>
                </a:solidFill>
                <a:latin typeface="Copperplate Gothic Light" panose="020E0507020206020404" pitchFamily="34" charset="0"/>
              </a:rPr>
              <a:t>Key Findings </a:t>
            </a:r>
          </a:p>
        </p:txBody>
      </p:sp>
      <p:sp>
        <p:nvSpPr>
          <p:cNvPr id="3" name="Rectangle 2">
            <a:extLst>
              <a:ext uri="{FF2B5EF4-FFF2-40B4-BE49-F238E27FC236}">
                <a16:creationId xmlns:a16="http://schemas.microsoft.com/office/drawing/2014/main" id="{B652D540-65C1-4759-AAFC-78351AFA6F01}"/>
              </a:ext>
            </a:extLst>
          </p:cNvPr>
          <p:cNvSpPr/>
          <p:nvPr/>
        </p:nvSpPr>
        <p:spPr>
          <a:xfrm>
            <a:off x="0" y="1686490"/>
            <a:ext cx="12192000" cy="9171742"/>
          </a:xfrm>
          <a:prstGeom prst="rect">
            <a:avLst/>
          </a:prstGeom>
        </p:spPr>
        <p:txBody>
          <a:bodyPr wrap="square">
            <a:spAutoFit/>
          </a:bodyPr>
          <a:lstStyle/>
          <a:p>
            <a:r>
              <a:rPr lang="en-US" sz="2800" b="1" dirty="0">
                <a:solidFill>
                  <a:schemeClr val="accent2">
                    <a:lumMod val="75000"/>
                  </a:schemeClr>
                </a:solidFill>
              </a:rPr>
              <a:t>Meet the Customer </a:t>
            </a:r>
          </a:p>
          <a:p>
            <a:pPr marL="342900" indent="-342900">
              <a:buFont typeface="Wingdings" panose="05000000000000000000" pitchFamily="2" charset="2"/>
              <a:buChar char="ü"/>
            </a:pPr>
            <a:r>
              <a:rPr lang="en-US" sz="2000" b="1" dirty="0"/>
              <a:t>Young adults majority of whom belong to (25-45 years) age group but overall range from 18 to 55 years.</a:t>
            </a:r>
          </a:p>
          <a:p>
            <a:pPr marL="342900" indent="-342900">
              <a:buFont typeface="Wingdings" panose="05000000000000000000" pitchFamily="2" charset="2"/>
              <a:buChar char="ü"/>
            </a:pPr>
            <a:endParaRPr lang="en-US" sz="2000" b="1" dirty="0"/>
          </a:p>
          <a:p>
            <a:pPr marL="342900" indent="-342900">
              <a:buFont typeface="Wingdings" panose="05000000000000000000" pitchFamily="2" charset="2"/>
              <a:buChar char="ü"/>
            </a:pPr>
            <a:r>
              <a:rPr lang="en-US" sz="2000" b="1" dirty="0"/>
              <a:t>Prefer online shopping as 78% shop online and only 22% in-store. </a:t>
            </a:r>
          </a:p>
          <a:p>
            <a:pPr marL="342900" indent="-342900">
              <a:buFont typeface="Wingdings" panose="05000000000000000000" pitchFamily="2" charset="2"/>
              <a:buChar char="ü"/>
            </a:pPr>
            <a:endParaRPr lang="en-US" sz="2000" b="1" dirty="0"/>
          </a:p>
          <a:p>
            <a:pPr marL="342900" indent="-342900">
              <a:buFont typeface="Wingdings" panose="05000000000000000000" pitchFamily="2" charset="2"/>
              <a:buChar char="ü"/>
            </a:pPr>
            <a:r>
              <a:rPr lang="en-US" sz="2000" b="1" dirty="0"/>
              <a:t>Mostly financially stable, credit score range from (600-950) </a:t>
            </a:r>
          </a:p>
          <a:p>
            <a:pPr marL="342900" indent="-342900">
              <a:buFont typeface="Wingdings" panose="05000000000000000000" pitchFamily="2" charset="2"/>
              <a:buChar char="ü"/>
            </a:pPr>
            <a:endParaRPr lang="en-US" sz="2000" b="1" dirty="0"/>
          </a:p>
          <a:p>
            <a:pPr marL="342900" indent="-342900">
              <a:buFont typeface="Wingdings" panose="05000000000000000000" pitchFamily="2" charset="2"/>
              <a:buChar char="ü"/>
            </a:pPr>
            <a:r>
              <a:rPr lang="en-US" sz="2000" b="1" dirty="0"/>
              <a:t>71% of our total customers return to shop. While 85% of total online customers return and 55% first time store buyers return to store </a:t>
            </a:r>
          </a:p>
          <a:p>
            <a:pPr marL="342900" indent="-342900">
              <a:buFont typeface="Wingdings" panose="05000000000000000000" pitchFamily="2" charset="2"/>
              <a:buChar char="ü"/>
            </a:pPr>
            <a:endParaRPr lang="en-US" sz="2000" b="1" dirty="0"/>
          </a:p>
          <a:p>
            <a:pPr marL="342900" indent="-342900">
              <a:buFont typeface="Wingdings" panose="05000000000000000000" pitchFamily="2" charset="2"/>
              <a:buChar char="ü"/>
            </a:pPr>
            <a:r>
              <a:rPr lang="en-US" sz="2000" b="1" dirty="0"/>
              <a:t>Customer have significantly higher number of transactions online(169) compare to store(12) </a:t>
            </a:r>
          </a:p>
          <a:p>
            <a:r>
              <a:rPr lang="en-US" sz="2000" b="1" dirty="0"/>
              <a:t>      and spend a lot more online in a single purchase($3593) as oppose to store purchase(706). </a:t>
            </a:r>
          </a:p>
          <a:p>
            <a:r>
              <a:rPr lang="en-US" sz="2800" b="1" dirty="0">
                <a:solidFill>
                  <a:schemeClr val="accent2">
                    <a:lumMod val="75000"/>
                  </a:schemeClr>
                </a:solidFill>
              </a:rPr>
              <a:t>Store: </a:t>
            </a:r>
          </a:p>
          <a:p>
            <a:pPr marL="342900" lvl="0" indent="-342900">
              <a:buFont typeface="Wingdings" panose="05000000000000000000" pitchFamily="2" charset="2"/>
              <a:buChar char="ü"/>
            </a:pPr>
            <a:r>
              <a:rPr lang="en-US" sz="2000" b="1" dirty="0"/>
              <a:t>The store seem to have moderate physical presence which indicate that it might not be a very popular store. </a:t>
            </a:r>
          </a:p>
          <a:p>
            <a:r>
              <a:rPr lang="en-US" dirty="0"/>
              <a:t> </a:t>
            </a:r>
            <a:endParaRPr lang="en-US" sz="2400" b="1" dirty="0"/>
          </a:p>
          <a:p>
            <a:endParaRPr lang="en-US" sz="2400" b="1" dirty="0"/>
          </a:p>
          <a:p>
            <a:endParaRPr lang="en-US" sz="2400" b="1" dirty="0"/>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endParaRPr lang="en-US" sz="2400" b="1" dirty="0"/>
          </a:p>
          <a:p>
            <a:endParaRPr lang="en-US" b="1" dirty="0"/>
          </a:p>
          <a:p>
            <a:endParaRPr lang="en-US" sz="3200" b="1" dirty="0">
              <a:solidFill>
                <a:schemeClr val="accent2">
                  <a:lumMod val="75000"/>
                </a:schemeClr>
              </a:solidFill>
            </a:endParaRPr>
          </a:p>
          <a:p>
            <a:endParaRPr lang="en-US" sz="3200" b="1" dirty="0">
              <a:solidFill>
                <a:schemeClr val="accent2">
                  <a:lumMod val="75000"/>
                </a:schemeClr>
              </a:solidFill>
            </a:endParaRPr>
          </a:p>
          <a:p>
            <a:endParaRPr lang="en-US" sz="3200" b="1" dirty="0">
              <a:solidFill>
                <a:schemeClr val="accent2">
                  <a:lumMod val="75000"/>
                </a:schemeClr>
              </a:solidFill>
            </a:endParaRPr>
          </a:p>
          <a:p>
            <a:endParaRPr lang="en-US" sz="3200" b="1" dirty="0">
              <a:solidFill>
                <a:schemeClr val="accent2">
                  <a:lumMod val="75000"/>
                </a:schemeClr>
              </a:solidFill>
            </a:endParaRPr>
          </a:p>
          <a:p>
            <a:endParaRPr lang="en-US" b="1" dirty="0"/>
          </a:p>
          <a:p>
            <a:endParaRPr lang="en-US" b="1" dirty="0"/>
          </a:p>
        </p:txBody>
      </p:sp>
      <p:pic>
        <p:nvPicPr>
          <p:cNvPr id="17" name="Picture 16">
            <a:extLst>
              <a:ext uri="{FF2B5EF4-FFF2-40B4-BE49-F238E27FC236}">
                <a16:creationId xmlns:a16="http://schemas.microsoft.com/office/drawing/2014/main" id="{58FC8B24-0D42-4FA8-AFCB-203CB033B50A}"/>
              </a:ext>
            </a:extLst>
          </p:cNvPr>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 y="0"/>
            <a:ext cx="6096001" cy="1686490"/>
          </a:xfrm>
          <a:prstGeom prst="rect">
            <a:avLst/>
          </a:prstGeom>
          <a:solidFill>
            <a:srgbClr val="FFC000">
              <a:alpha val="7000"/>
            </a:srgbClr>
          </a:solidFill>
        </p:spPr>
      </p:pic>
    </p:spTree>
    <p:extLst>
      <p:ext uri="{BB962C8B-B14F-4D97-AF65-F5344CB8AC3E}">
        <p14:creationId xmlns:p14="http://schemas.microsoft.com/office/powerpoint/2010/main" val="4040976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745D14-5F71-4F15-8D25-CF8EB184389E}"/>
              </a:ext>
            </a:extLst>
          </p:cNvPr>
          <p:cNvSpPr/>
          <p:nvPr/>
        </p:nvSpPr>
        <p:spPr>
          <a:xfrm>
            <a:off x="87923" y="164123"/>
            <a:ext cx="12016154" cy="6432530"/>
          </a:xfrm>
          <a:prstGeom prst="rect">
            <a:avLst/>
          </a:prstGeom>
        </p:spPr>
        <p:txBody>
          <a:bodyPr wrap="square">
            <a:spAutoFit/>
          </a:bodyPr>
          <a:lstStyle/>
          <a:p>
            <a:r>
              <a:rPr lang="en-US" sz="3600" b="1" dirty="0">
                <a:solidFill>
                  <a:srgbClr val="C00000"/>
                </a:solidFill>
              </a:rPr>
              <a:t>Levels of Customer Satisfaction </a:t>
            </a:r>
          </a:p>
          <a:p>
            <a:pPr marL="342900" indent="-342900">
              <a:buFont typeface="Wingdings" panose="05000000000000000000" pitchFamily="2" charset="2"/>
              <a:buChar char="ü"/>
            </a:pPr>
            <a:endParaRPr lang="en-US" sz="2800" b="1" dirty="0"/>
          </a:p>
          <a:p>
            <a:pPr marL="342900" indent="-342900">
              <a:buFont typeface="Wingdings" panose="05000000000000000000" pitchFamily="2" charset="2"/>
              <a:buChar char="ü"/>
            </a:pPr>
            <a:r>
              <a:rPr lang="en-US" sz="2400" b="1" dirty="0"/>
              <a:t>Happy customers make successful business but analysis of the customer feedback in the dataset shows that most customer are neither satisfied with service nor selection. </a:t>
            </a:r>
          </a:p>
          <a:p>
            <a:endParaRPr lang="en-US" sz="2400" b="1" dirty="0"/>
          </a:p>
          <a:p>
            <a:pPr marL="342900" indent="-342900">
              <a:buFont typeface="Wingdings" panose="05000000000000000000" pitchFamily="2" charset="2"/>
              <a:buChar char="ü"/>
            </a:pPr>
            <a:r>
              <a:rPr lang="en-US" sz="2400" b="1" dirty="0"/>
              <a:t>Service and Selection both have opportunities for enhancements, but selection is rated lower than service and may need extra attention. </a:t>
            </a:r>
          </a:p>
          <a:p>
            <a:endParaRPr lang="en-US" sz="2400" b="1" dirty="0"/>
          </a:p>
          <a:p>
            <a:r>
              <a:rPr lang="en-US" sz="3200" b="1" dirty="0">
                <a:solidFill>
                  <a:srgbClr val="C00000"/>
                </a:solidFill>
              </a:rPr>
              <a:t>Utilization of Customer Segmentation</a:t>
            </a:r>
          </a:p>
          <a:p>
            <a:pPr marL="342900" indent="-342900">
              <a:buFont typeface="Wingdings" panose="05000000000000000000" pitchFamily="2" charset="2"/>
              <a:buChar char="ü"/>
            </a:pPr>
            <a:r>
              <a:rPr lang="en-US" sz="2400" b="1" dirty="0"/>
              <a:t>Based on the average total spending amount we divided our customers in to a group of five. (Prospects, Regular, Premium, VIP, VVIP). </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With the precise target group in mind marketing, sales and customer communication teams of the business can develop unique communication tools and strategies to lure new customers and retain our most valuable loyal base. </a:t>
            </a:r>
          </a:p>
          <a:p>
            <a:endParaRPr lang="en-US" sz="2800" b="1" dirty="0"/>
          </a:p>
        </p:txBody>
      </p:sp>
    </p:spTree>
    <p:extLst>
      <p:ext uri="{BB962C8B-B14F-4D97-AF65-F5344CB8AC3E}">
        <p14:creationId xmlns:p14="http://schemas.microsoft.com/office/powerpoint/2010/main" val="2618062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9027F4-5A7B-4F5F-8AE2-608BB9CA7C89}"/>
              </a:ext>
            </a:extLst>
          </p:cNvPr>
          <p:cNvSpPr txBox="1"/>
          <p:nvPr/>
        </p:nvSpPr>
        <p:spPr>
          <a:xfrm>
            <a:off x="621323" y="386862"/>
            <a:ext cx="11101754" cy="861774"/>
          </a:xfrm>
          <a:prstGeom prst="rect">
            <a:avLst/>
          </a:prstGeom>
          <a:noFill/>
        </p:spPr>
        <p:txBody>
          <a:bodyPr wrap="square" rtlCol="0">
            <a:spAutoFit/>
          </a:bodyPr>
          <a:lstStyle/>
          <a:p>
            <a:r>
              <a:rPr lang="en-US" sz="3200" b="1" dirty="0">
                <a:solidFill>
                  <a:srgbClr val="C00000"/>
                </a:solidFill>
              </a:rPr>
              <a:t> </a:t>
            </a:r>
          </a:p>
          <a:p>
            <a:endParaRPr lang="en-US" dirty="0"/>
          </a:p>
        </p:txBody>
      </p:sp>
      <p:pic>
        <p:nvPicPr>
          <p:cNvPr id="4" name="Picture 3">
            <a:extLst>
              <a:ext uri="{FF2B5EF4-FFF2-40B4-BE49-F238E27FC236}">
                <a16:creationId xmlns:a16="http://schemas.microsoft.com/office/drawing/2014/main" id="{34DD7AB9-44D1-4C1A-826F-462705817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12192000" cy="2815737"/>
          </a:xfrm>
          <a:prstGeom prst="rect">
            <a:avLst/>
          </a:prstGeom>
        </p:spPr>
      </p:pic>
      <p:sp>
        <p:nvSpPr>
          <p:cNvPr id="6" name="TextBox 5">
            <a:extLst>
              <a:ext uri="{FF2B5EF4-FFF2-40B4-BE49-F238E27FC236}">
                <a16:creationId xmlns:a16="http://schemas.microsoft.com/office/drawing/2014/main" id="{A8CB9B25-4479-4DDF-A06F-51B06322B020}"/>
              </a:ext>
            </a:extLst>
          </p:cNvPr>
          <p:cNvSpPr txBox="1"/>
          <p:nvPr/>
        </p:nvSpPr>
        <p:spPr>
          <a:xfrm>
            <a:off x="0" y="2897799"/>
            <a:ext cx="11136923" cy="3693319"/>
          </a:xfrm>
          <a:prstGeom prst="rect">
            <a:avLst/>
          </a:prstGeom>
          <a:noFill/>
        </p:spPr>
        <p:txBody>
          <a:bodyPr wrap="square" rtlCol="0">
            <a:spAutoFit/>
          </a:bodyPr>
          <a:lstStyle/>
          <a:p>
            <a:r>
              <a:rPr lang="en-US" sz="3600" b="1" dirty="0">
                <a:solidFill>
                  <a:schemeClr val="accent4"/>
                </a:solidFill>
              </a:rPr>
              <a:t>Proposals for Further Usage of This Analysis</a:t>
            </a:r>
          </a:p>
          <a:p>
            <a:endParaRPr lang="en-US" sz="3600" dirty="0">
              <a:solidFill>
                <a:schemeClr val="accent4"/>
              </a:solidFill>
            </a:endParaRPr>
          </a:p>
          <a:p>
            <a:pPr marL="571500" indent="-571500">
              <a:buFont typeface="Arial" panose="020B0604020202020204" pitchFamily="34" charset="0"/>
              <a:buChar char="•"/>
            </a:pPr>
            <a:r>
              <a:rPr lang="en-US" sz="2400" dirty="0">
                <a:solidFill>
                  <a:schemeClr val="tx2">
                    <a:lumMod val="50000"/>
                  </a:schemeClr>
                </a:solidFill>
              </a:rPr>
              <a:t>Dig deeper into customer segmentation by pairing the available analysis with purchase time frame to identify discount lovers, loyal and impulsive buyers. </a:t>
            </a:r>
          </a:p>
          <a:p>
            <a:pPr marL="571500" indent="-571500">
              <a:buFont typeface="Arial" panose="020B0604020202020204" pitchFamily="34" charset="0"/>
              <a:buChar char="•"/>
            </a:pPr>
            <a:r>
              <a:rPr lang="en-US" sz="2400" dirty="0">
                <a:solidFill>
                  <a:schemeClr val="tx2">
                    <a:lumMod val="50000"/>
                  </a:schemeClr>
                </a:solidFill>
              </a:rPr>
              <a:t>Analyze product performance by mapping the satisfaction rating break down to </a:t>
            </a:r>
          </a:p>
          <a:p>
            <a:r>
              <a:rPr lang="en-US" sz="2400" dirty="0">
                <a:solidFill>
                  <a:schemeClr val="tx2">
                    <a:lumMod val="50000"/>
                  </a:schemeClr>
                </a:solidFill>
              </a:rPr>
              <a:t>         individual product and it’s category. </a:t>
            </a:r>
          </a:p>
          <a:p>
            <a:pPr marL="342900" indent="-342900">
              <a:buFont typeface="Arial" panose="020B0604020202020204" pitchFamily="34" charset="0"/>
              <a:buChar char="•"/>
            </a:pPr>
            <a:r>
              <a:rPr lang="en-US" sz="2400" dirty="0">
                <a:solidFill>
                  <a:schemeClr val="tx2">
                    <a:lumMod val="50000"/>
                  </a:schemeClr>
                </a:solidFill>
              </a:rPr>
              <a:t>Predict product preference of customers and offer suggestions by mapping customer’s to the purchased and browsed products. </a:t>
            </a:r>
          </a:p>
          <a:p>
            <a:endParaRPr lang="en-US" dirty="0"/>
          </a:p>
        </p:txBody>
      </p:sp>
    </p:spTree>
    <p:extLst>
      <p:ext uri="{BB962C8B-B14F-4D97-AF65-F5344CB8AC3E}">
        <p14:creationId xmlns:p14="http://schemas.microsoft.com/office/powerpoint/2010/main" val="280393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CCB3-BEDC-4B44-B233-45F7F2FB65FA}"/>
              </a:ext>
            </a:extLst>
          </p:cNvPr>
          <p:cNvSpPr>
            <a:spLocks noGrp="1"/>
          </p:cNvSpPr>
          <p:nvPr>
            <p:ph type="title"/>
          </p:nvPr>
        </p:nvSpPr>
        <p:spPr>
          <a:xfrm>
            <a:off x="0" y="-146598"/>
            <a:ext cx="12192000" cy="1279349"/>
          </a:xfrm>
          <a:solidFill>
            <a:schemeClr val="bg2">
              <a:lumMod val="90000"/>
            </a:schemeClr>
          </a:solidFill>
        </p:spPr>
        <p:txBody>
          <a:bodyPr>
            <a:normAutofit/>
          </a:bodyPr>
          <a:lstStyle/>
          <a:p>
            <a:r>
              <a:rPr lang="en-US" sz="4000" b="1" dirty="0">
                <a:solidFill>
                  <a:srgbClr val="0070C0"/>
                </a:solidFill>
                <a:latin typeface="Copperplate Gothic Light" panose="020E0507020206020404" pitchFamily="34" charset="0"/>
                <a:cs typeface="Aldhabi" panose="020B0604020202020204" pitchFamily="2" charset="-78"/>
              </a:rPr>
              <a:t>               </a:t>
            </a:r>
            <a:r>
              <a:rPr lang="en-US" sz="5400" b="1" dirty="0">
                <a:solidFill>
                  <a:srgbClr val="0070C0"/>
                </a:solidFill>
                <a:latin typeface="Copperplate Gothic Light" panose="020E0507020206020404" pitchFamily="34" charset="0"/>
                <a:cs typeface="Aldhabi" panose="020B0604020202020204" pitchFamily="2" charset="-78"/>
              </a:rPr>
              <a:t>Overview of the dataset</a:t>
            </a:r>
            <a:r>
              <a:rPr lang="en-US" sz="4000" b="1" dirty="0">
                <a:solidFill>
                  <a:srgbClr val="0070C0"/>
                </a:solidFill>
                <a:latin typeface="Copperplate Gothic Light" panose="020E0507020206020404" pitchFamily="34" charset="0"/>
                <a:cs typeface="Aldhabi" panose="020B0604020202020204" pitchFamily="2" charset="-78"/>
              </a:rPr>
              <a:t> </a:t>
            </a:r>
          </a:p>
        </p:txBody>
      </p:sp>
      <p:sp>
        <p:nvSpPr>
          <p:cNvPr id="10" name="TextBox 9">
            <a:extLst>
              <a:ext uri="{FF2B5EF4-FFF2-40B4-BE49-F238E27FC236}">
                <a16:creationId xmlns:a16="http://schemas.microsoft.com/office/drawing/2014/main" id="{E8C04BF5-4471-4F71-AC92-AB2ED1AD547E}"/>
              </a:ext>
            </a:extLst>
          </p:cNvPr>
          <p:cNvSpPr txBox="1"/>
          <p:nvPr/>
        </p:nvSpPr>
        <p:spPr>
          <a:xfrm>
            <a:off x="-6120371" y="0"/>
            <a:ext cx="4028304" cy="5078313"/>
          </a:xfrm>
          <a:prstGeom prst="rect">
            <a:avLst/>
          </a:prstGeom>
          <a:noFill/>
        </p:spPr>
        <p:txBody>
          <a:bodyPr wrap="square" rtlCol="0">
            <a:spAutoFit/>
          </a:bodyPr>
          <a:lstStyle/>
          <a:p>
            <a:endParaRPr lang="en-US" b="1" dirty="0"/>
          </a:p>
          <a:p>
            <a:pPr marL="285750" indent="-285750">
              <a:buFont typeface="Arial" panose="020B0604020202020204" pitchFamily="34" charset="0"/>
              <a:buChar char="•"/>
            </a:pPr>
            <a:endParaRPr lang="en-US" dirty="0">
              <a:solidFill>
                <a:schemeClr val="tx1">
                  <a:lumMod val="50000"/>
                  <a:lumOff val="50000"/>
                </a:schemeClr>
              </a:solidFill>
            </a:endParaRP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b="1" dirty="0"/>
          </a:p>
          <a:p>
            <a:endParaRPr lang="en-US" b="1" dirty="0"/>
          </a:p>
          <a:p>
            <a:pPr marL="285750" indent="-285750">
              <a:buFont typeface="Arial" panose="020B0604020202020204" pitchFamily="34" charset="0"/>
              <a:buChar char="•"/>
            </a:pPr>
            <a:endParaRPr lang="en-US" b="1" dirty="0"/>
          </a:p>
          <a:p>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endParaRPr lang="en-US" b="1" dirty="0"/>
          </a:p>
          <a:p>
            <a:endParaRPr lang="en-US" b="1" dirty="0"/>
          </a:p>
          <a:p>
            <a:endParaRPr lang="en-US" b="1" dirty="0"/>
          </a:p>
        </p:txBody>
      </p:sp>
      <p:graphicFrame>
        <p:nvGraphicFramePr>
          <p:cNvPr id="15" name="Content Placeholder 14">
            <a:extLst>
              <a:ext uri="{FF2B5EF4-FFF2-40B4-BE49-F238E27FC236}">
                <a16:creationId xmlns:a16="http://schemas.microsoft.com/office/drawing/2014/main" id="{0898C28A-1FC3-4BA5-8E83-EE948A7BEF89}"/>
              </a:ext>
            </a:extLst>
          </p:cNvPr>
          <p:cNvGraphicFramePr>
            <a:graphicFrameLocks noGrp="1"/>
          </p:cNvGraphicFramePr>
          <p:nvPr>
            <p:ph idx="1"/>
            <p:extLst>
              <p:ext uri="{D42A27DB-BD31-4B8C-83A1-F6EECF244321}">
                <p14:modId xmlns:p14="http://schemas.microsoft.com/office/powerpoint/2010/main" val="2762514829"/>
              </p:ext>
            </p:extLst>
          </p:nvPr>
        </p:nvGraphicFramePr>
        <p:xfrm>
          <a:off x="-1582615" y="1322174"/>
          <a:ext cx="13774613" cy="5493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TextBox 17">
            <a:extLst>
              <a:ext uri="{FF2B5EF4-FFF2-40B4-BE49-F238E27FC236}">
                <a16:creationId xmlns:a16="http://schemas.microsoft.com/office/drawing/2014/main" id="{CC94A6FC-BBA1-472B-9C72-75E408EB0122}"/>
              </a:ext>
            </a:extLst>
          </p:cNvPr>
          <p:cNvSpPr txBox="1"/>
          <p:nvPr/>
        </p:nvSpPr>
        <p:spPr>
          <a:xfrm>
            <a:off x="0" y="3237678"/>
            <a:ext cx="1656114" cy="1138773"/>
          </a:xfrm>
          <a:prstGeom prst="rect">
            <a:avLst/>
          </a:prstGeom>
          <a:noFill/>
        </p:spPr>
        <p:txBody>
          <a:bodyPr wrap="square" rtlCol="0">
            <a:spAutoFit/>
          </a:bodyPr>
          <a:lstStyle/>
          <a:p>
            <a:r>
              <a:rPr lang="en-US" sz="3200" b="1" dirty="0"/>
              <a:t>            </a:t>
            </a:r>
            <a:r>
              <a:rPr lang="en-US" sz="3600" b="1" dirty="0"/>
              <a:t>Dataset</a:t>
            </a:r>
            <a:r>
              <a:rPr lang="en-US" sz="3600" b="1" dirty="0">
                <a:solidFill>
                  <a:srgbClr val="FF0000"/>
                </a:solidFill>
              </a:rPr>
              <a:t> </a:t>
            </a:r>
          </a:p>
        </p:txBody>
      </p:sp>
      <p:sp>
        <p:nvSpPr>
          <p:cNvPr id="19" name="TextBox 18">
            <a:extLst>
              <a:ext uri="{FF2B5EF4-FFF2-40B4-BE49-F238E27FC236}">
                <a16:creationId xmlns:a16="http://schemas.microsoft.com/office/drawing/2014/main" id="{A7B58040-ED88-4E57-B31B-414AB80B4A7F}"/>
              </a:ext>
            </a:extLst>
          </p:cNvPr>
          <p:cNvSpPr txBox="1"/>
          <p:nvPr/>
        </p:nvSpPr>
        <p:spPr>
          <a:xfrm>
            <a:off x="214053" y="6291955"/>
            <a:ext cx="3756064" cy="523220"/>
          </a:xfrm>
          <a:prstGeom prst="rect">
            <a:avLst/>
          </a:prstGeom>
          <a:noFill/>
        </p:spPr>
        <p:txBody>
          <a:bodyPr wrap="square" rtlCol="0">
            <a:spAutoFit/>
          </a:bodyPr>
          <a:lstStyle/>
          <a:p>
            <a:r>
              <a:rPr lang="en-US" sz="1400" dirty="0">
                <a:solidFill>
                  <a:srgbClr val="FF0000"/>
                </a:solidFill>
              </a:rPr>
              <a:t>*Graphics show dataset distribution by defined categories not original column names </a:t>
            </a:r>
          </a:p>
        </p:txBody>
      </p:sp>
    </p:spTree>
    <p:extLst>
      <p:ext uri="{BB962C8B-B14F-4D97-AF65-F5344CB8AC3E}">
        <p14:creationId xmlns:p14="http://schemas.microsoft.com/office/powerpoint/2010/main" val="94105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B45DD-69AA-442F-9074-CB0657CDB8B7}"/>
              </a:ext>
            </a:extLst>
          </p:cNvPr>
          <p:cNvSpPr>
            <a:spLocks noGrp="1"/>
          </p:cNvSpPr>
          <p:nvPr>
            <p:ph type="title"/>
          </p:nvPr>
        </p:nvSpPr>
        <p:spPr>
          <a:xfrm>
            <a:off x="0" y="-9525"/>
            <a:ext cx="12192000" cy="941766"/>
          </a:xfrm>
          <a:solidFill>
            <a:schemeClr val="bg2">
              <a:lumMod val="90000"/>
            </a:schemeClr>
          </a:solidFill>
        </p:spPr>
        <p:txBody>
          <a:bodyPr>
            <a:noAutofit/>
          </a:bodyPr>
          <a:lstStyle/>
          <a:p>
            <a:r>
              <a:rPr lang="en-US" sz="4800" b="1" dirty="0">
                <a:solidFill>
                  <a:srgbClr val="0070C0"/>
                </a:solidFill>
              </a:rPr>
              <a:t>             </a:t>
            </a:r>
            <a:r>
              <a:rPr lang="en-US" sz="4800" b="1" dirty="0">
                <a:solidFill>
                  <a:srgbClr val="0070C0"/>
                </a:solidFill>
                <a:latin typeface="Copperplate Gothic Light" panose="020E0507020206020404" pitchFamily="34" charset="0"/>
              </a:rPr>
              <a:t>Customer Categorization   </a:t>
            </a:r>
          </a:p>
        </p:txBody>
      </p:sp>
      <p:sp>
        <p:nvSpPr>
          <p:cNvPr id="4" name="Text Placeholder 3">
            <a:extLst>
              <a:ext uri="{FF2B5EF4-FFF2-40B4-BE49-F238E27FC236}">
                <a16:creationId xmlns:a16="http://schemas.microsoft.com/office/drawing/2014/main" id="{C7E7F641-9EF4-4578-94A9-8AD6CED34C24}"/>
              </a:ext>
            </a:extLst>
          </p:cNvPr>
          <p:cNvSpPr>
            <a:spLocks noGrp="1"/>
          </p:cNvSpPr>
          <p:nvPr>
            <p:ph type="body" sz="half" idx="2"/>
          </p:nvPr>
        </p:nvSpPr>
        <p:spPr>
          <a:xfrm>
            <a:off x="839788" y="1451919"/>
            <a:ext cx="3932237" cy="4417069"/>
          </a:xfrm>
        </p:spPr>
        <p:txBody>
          <a:bodyPr>
            <a:normAutofit fontScale="92500"/>
          </a:bodyPr>
          <a:lstStyle/>
          <a:p>
            <a:pPr marL="342900" indent="-342900">
              <a:buFont typeface="+mj-lt"/>
              <a:buAutoNum type="arabicPeriod"/>
            </a:pPr>
            <a:r>
              <a:rPr lang="en-US" sz="1800" b="1" dirty="0">
                <a:solidFill>
                  <a:schemeClr val="accent1"/>
                </a:solidFill>
              </a:rPr>
              <a:t>Prospects: Visited but no transaction </a:t>
            </a:r>
          </a:p>
          <a:p>
            <a:r>
              <a:rPr lang="en-US" sz="1800" b="1" dirty="0">
                <a:solidFill>
                  <a:schemeClr val="accent1"/>
                </a:solidFill>
              </a:rPr>
              <a:t>(Potential target)</a:t>
            </a:r>
          </a:p>
          <a:p>
            <a:r>
              <a:rPr lang="en-US" sz="1800" b="1" dirty="0">
                <a:solidFill>
                  <a:schemeClr val="accent2"/>
                </a:solidFill>
              </a:rPr>
              <a:t>2. Regular : Spent between $1-$50</a:t>
            </a:r>
          </a:p>
          <a:p>
            <a:r>
              <a:rPr lang="en-US" sz="1800" b="1" dirty="0">
                <a:solidFill>
                  <a:schemeClr val="accent2"/>
                </a:solidFill>
              </a:rPr>
              <a:t>(New/average customer)  </a:t>
            </a:r>
          </a:p>
          <a:p>
            <a:r>
              <a:rPr lang="en-US" sz="1800" b="1" dirty="0">
                <a:solidFill>
                  <a:schemeClr val="bg2">
                    <a:lumMod val="50000"/>
                  </a:schemeClr>
                </a:solidFill>
              </a:rPr>
              <a:t>3. Premium : Spent between $250 –$ 500</a:t>
            </a:r>
          </a:p>
          <a:p>
            <a:r>
              <a:rPr lang="en-US" sz="1800" b="1" dirty="0">
                <a:solidFill>
                  <a:schemeClr val="bg2">
                    <a:lumMod val="50000"/>
                  </a:schemeClr>
                </a:solidFill>
              </a:rPr>
              <a:t>(Makes the largest percentage of our customers) </a:t>
            </a:r>
          </a:p>
          <a:p>
            <a:r>
              <a:rPr lang="en-US" sz="1800" b="1" dirty="0">
                <a:solidFill>
                  <a:schemeClr val="accent4"/>
                </a:solidFill>
              </a:rPr>
              <a:t>4. VIP : Spent between $250-500</a:t>
            </a:r>
          </a:p>
          <a:p>
            <a:r>
              <a:rPr lang="en-US" sz="1800" b="1" dirty="0">
                <a:solidFill>
                  <a:schemeClr val="accent4"/>
                </a:solidFill>
              </a:rPr>
              <a:t>(Key targets for specifically designed  promotions and offers) </a:t>
            </a:r>
          </a:p>
          <a:p>
            <a:r>
              <a:rPr lang="en-US" sz="1800" b="1" dirty="0">
                <a:solidFill>
                  <a:srgbClr val="0070C0"/>
                </a:solidFill>
              </a:rPr>
              <a:t>5. VVIP : Spent over $500 </a:t>
            </a:r>
          </a:p>
          <a:p>
            <a:r>
              <a:rPr lang="en-US" sz="1800" b="1" dirty="0">
                <a:solidFill>
                  <a:srgbClr val="0070C0"/>
                </a:solidFill>
              </a:rPr>
              <a:t>(Prime targets for specifically designed  promotions and offers) </a:t>
            </a:r>
          </a:p>
          <a:p>
            <a:endParaRPr lang="en-US" sz="1800" b="1" dirty="0">
              <a:solidFill>
                <a:schemeClr val="accent4"/>
              </a:solidFill>
            </a:endParaRPr>
          </a:p>
        </p:txBody>
      </p:sp>
      <p:graphicFrame>
        <p:nvGraphicFramePr>
          <p:cNvPr id="9" name="Content Placeholder 8">
            <a:extLst>
              <a:ext uri="{FF2B5EF4-FFF2-40B4-BE49-F238E27FC236}">
                <a16:creationId xmlns:a16="http://schemas.microsoft.com/office/drawing/2014/main" id="{8B72F08D-F350-43C0-BD38-0152A96B6E4E}"/>
              </a:ext>
            </a:extLst>
          </p:cNvPr>
          <p:cNvGraphicFramePr>
            <a:graphicFrameLocks noGrp="1"/>
          </p:cNvGraphicFramePr>
          <p:nvPr>
            <p:ph idx="1"/>
            <p:extLst>
              <p:ext uri="{D42A27DB-BD31-4B8C-83A1-F6EECF244321}">
                <p14:modId xmlns:p14="http://schemas.microsoft.com/office/powerpoint/2010/main" val="3801960670"/>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8746E825-5C7A-4C1C-A944-0D3779CD6C60}"/>
              </a:ext>
            </a:extLst>
          </p:cNvPr>
          <p:cNvGraphicFramePr/>
          <p:nvPr>
            <p:extLst>
              <p:ext uri="{D42A27DB-BD31-4B8C-83A1-F6EECF244321}">
                <p14:modId xmlns:p14="http://schemas.microsoft.com/office/powerpoint/2010/main" val="2348214219"/>
              </p:ext>
            </p:extLst>
          </p:nvPr>
        </p:nvGraphicFramePr>
        <p:xfrm>
          <a:off x="2738629" y="1439333"/>
          <a:ext cx="9263449" cy="54186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82C78071-CC08-420B-9508-8E73CA441D05}"/>
              </a:ext>
            </a:extLst>
          </p:cNvPr>
          <p:cNvGraphicFramePr/>
          <p:nvPr>
            <p:extLst>
              <p:ext uri="{D42A27DB-BD31-4B8C-83A1-F6EECF244321}">
                <p14:modId xmlns:p14="http://schemas.microsoft.com/office/powerpoint/2010/main" val="31357731"/>
              </p:ext>
            </p:extLst>
          </p:nvPr>
        </p:nvGraphicFramePr>
        <p:xfrm>
          <a:off x="5978768" y="1294203"/>
          <a:ext cx="4882343" cy="4942755"/>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A51520A6-D978-4FF6-9D78-FA844309FF08}"/>
              </a:ext>
            </a:extLst>
          </p:cNvPr>
          <p:cNvSpPr txBox="1"/>
          <p:nvPr/>
        </p:nvSpPr>
        <p:spPr>
          <a:xfrm>
            <a:off x="839788" y="6223013"/>
            <a:ext cx="6018635" cy="369332"/>
          </a:xfrm>
          <a:prstGeom prst="rect">
            <a:avLst/>
          </a:prstGeom>
          <a:noFill/>
        </p:spPr>
        <p:txBody>
          <a:bodyPr wrap="none" rtlCol="0">
            <a:spAutoFit/>
          </a:bodyPr>
          <a:lstStyle/>
          <a:p>
            <a:r>
              <a:rPr lang="en-US" b="1" dirty="0">
                <a:solidFill>
                  <a:srgbClr val="FF0000"/>
                </a:solidFill>
              </a:rPr>
              <a:t>*Pie chart showcase the distribution of total 1000 customers  </a:t>
            </a:r>
          </a:p>
        </p:txBody>
      </p:sp>
    </p:spTree>
    <p:extLst>
      <p:ext uri="{BB962C8B-B14F-4D97-AF65-F5344CB8AC3E}">
        <p14:creationId xmlns:p14="http://schemas.microsoft.com/office/powerpoint/2010/main" val="271628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F53F-E711-477B-A1CF-DC71DFC868D3}"/>
              </a:ext>
            </a:extLst>
          </p:cNvPr>
          <p:cNvSpPr>
            <a:spLocks noGrp="1"/>
          </p:cNvSpPr>
          <p:nvPr>
            <p:ph type="title"/>
          </p:nvPr>
        </p:nvSpPr>
        <p:spPr>
          <a:xfrm>
            <a:off x="0" y="1"/>
            <a:ext cx="12192000" cy="1164691"/>
          </a:xfrm>
          <a:solidFill>
            <a:schemeClr val="bg2">
              <a:lumMod val="90000"/>
            </a:schemeClr>
          </a:solidFill>
        </p:spPr>
        <p:txBody>
          <a:bodyPr>
            <a:normAutofit/>
          </a:bodyPr>
          <a:lstStyle/>
          <a:p>
            <a:r>
              <a:rPr lang="en-US" sz="5400" b="1" dirty="0">
                <a:solidFill>
                  <a:srgbClr val="0070C0"/>
                </a:solidFill>
              </a:rPr>
              <a:t>     </a:t>
            </a:r>
            <a:r>
              <a:rPr lang="en-US" sz="5400" b="1" dirty="0">
                <a:solidFill>
                  <a:srgbClr val="0070C0"/>
                </a:solidFill>
                <a:latin typeface="Copperplate Gothic Light" panose="020E0507020206020404" pitchFamily="34" charset="0"/>
              </a:rPr>
              <a:t>Age and Financial Stability ?</a:t>
            </a:r>
            <a:r>
              <a:rPr lang="en-US" sz="5400" b="1" dirty="0">
                <a:solidFill>
                  <a:srgbClr val="0070C0"/>
                </a:solidFill>
                <a:latin typeface="Algerian" panose="04020705040A02060702" pitchFamily="82" charset="0"/>
              </a:rPr>
              <a:t> </a:t>
            </a:r>
          </a:p>
        </p:txBody>
      </p:sp>
      <p:sp>
        <p:nvSpPr>
          <p:cNvPr id="3" name="Text Placeholder 2">
            <a:extLst>
              <a:ext uri="{FF2B5EF4-FFF2-40B4-BE49-F238E27FC236}">
                <a16:creationId xmlns:a16="http://schemas.microsoft.com/office/drawing/2014/main" id="{9D3D67F9-6274-4BD5-B467-5BBDB71BE50D}"/>
              </a:ext>
            </a:extLst>
          </p:cNvPr>
          <p:cNvSpPr>
            <a:spLocks noGrp="1"/>
          </p:cNvSpPr>
          <p:nvPr>
            <p:ph type="body" idx="1"/>
          </p:nvPr>
        </p:nvSpPr>
        <p:spPr>
          <a:xfrm>
            <a:off x="836612" y="1164692"/>
            <a:ext cx="5157787" cy="1000707"/>
          </a:xfrm>
        </p:spPr>
        <p:txBody>
          <a:bodyPr>
            <a:noAutofit/>
          </a:bodyPr>
          <a:lstStyle/>
          <a:p>
            <a:pPr marL="342900" indent="-342900">
              <a:buFont typeface="Arial" panose="020B0604020202020204" pitchFamily="34" charset="0"/>
              <a:buChar char="•"/>
            </a:pPr>
            <a:r>
              <a:rPr lang="en-US" sz="2000" dirty="0"/>
              <a:t>Average age :35 years </a:t>
            </a:r>
          </a:p>
          <a:p>
            <a:pPr marL="342900" indent="-342900">
              <a:buFont typeface="Arial" panose="020B0604020202020204" pitchFamily="34" charset="0"/>
              <a:buChar char="•"/>
            </a:pPr>
            <a:r>
              <a:rPr lang="en-US" sz="2000" dirty="0"/>
              <a:t>Most customer belong to 25-45 years group </a:t>
            </a:r>
          </a:p>
        </p:txBody>
      </p:sp>
      <p:sp>
        <p:nvSpPr>
          <p:cNvPr id="5" name="Text Placeholder 4">
            <a:extLst>
              <a:ext uri="{FF2B5EF4-FFF2-40B4-BE49-F238E27FC236}">
                <a16:creationId xmlns:a16="http://schemas.microsoft.com/office/drawing/2014/main" id="{91DA9052-1C49-40AB-9F70-F27C85542F4E}"/>
              </a:ext>
            </a:extLst>
          </p:cNvPr>
          <p:cNvSpPr>
            <a:spLocks noGrp="1"/>
          </p:cNvSpPr>
          <p:nvPr>
            <p:ph type="body" sz="quarter" idx="3"/>
          </p:nvPr>
        </p:nvSpPr>
        <p:spPr>
          <a:xfrm>
            <a:off x="6172200" y="1449998"/>
            <a:ext cx="5183188" cy="885239"/>
          </a:xfrm>
        </p:spPr>
        <p:txBody>
          <a:bodyPr>
            <a:noAutofit/>
          </a:bodyPr>
          <a:lstStyle/>
          <a:p>
            <a:pPr marL="342900" indent="-342900">
              <a:buFont typeface="Arial" panose="020B0604020202020204" pitchFamily="34" charset="0"/>
              <a:buChar char="•"/>
            </a:pPr>
            <a:r>
              <a:rPr lang="en-US" sz="2000" dirty="0"/>
              <a:t>Average Credit Score: 726</a:t>
            </a:r>
          </a:p>
          <a:p>
            <a:pPr marL="342900" indent="-342900">
              <a:buFont typeface="Arial" panose="020B0604020202020204" pitchFamily="34" charset="0"/>
              <a:buChar char="•"/>
            </a:pPr>
            <a:r>
              <a:rPr lang="en-US" sz="2000" dirty="0"/>
              <a:t> Most 25-45 years old have good to excellent score </a:t>
            </a:r>
          </a:p>
        </p:txBody>
      </p:sp>
      <p:pic>
        <p:nvPicPr>
          <p:cNvPr id="14" name="Content Placeholder 13">
            <a:extLst>
              <a:ext uri="{FF2B5EF4-FFF2-40B4-BE49-F238E27FC236}">
                <a16:creationId xmlns:a16="http://schemas.microsoft.com/office/drawing/2014/main" id="{5E0A3F51-40B6-423C-AEEE-F53ED46B047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2032" y="2505075"/>
            <a:ext cx="5272712" cy="3684588"/>
          </a:xfrm>
        </p:spPr>
      </p:pic>
      <p:sp>
        <p:nvSpPr>
          <p:cNvPr id="15" name="TextBox 14">
            <a:extLst>
              <a:ext uri="{FF2B5EF4-FFF2-40B4-BE49-F238E27FC236}">
                <a16:creationId xmlns:a16="http://schemas.microsoft.com/office/drawing/2014/main" id="{570F3BBC-E48C-486F-ACAB-0C93A5BB0665}"/>
              </a:ext>
            </a:extLst>
          </p:cNvPr>
          <p:cNvSpPr txBox="1"/>
          <p:nvPr/>
        </p:nvSpPr>
        <p:spPr>
          <a:xfrm>
            <a:off x="839788" y="6211668"/>
            <a:ext cx="2251257" cy="800219"/>
          </a:xfrm>
          <a:prstGeom prst="rect">
            <a:avLst/>
          </a:prstGeom>
          <a:noFill/>
        </p:spPr>
        <p:txBody>
          <a:bodyPr wrap="none" rtlCol="0">
            <a:spAutoFit/>
          </a:bodyPr>
          <a:lstStyle/>
          <a:p>
            <a:r>
              <a:rPr lang="en-US" sz="1400" b="1" dirty="0">
                <a:solidFill>
                  <a:srgbClr val="FF0000"/>
                </a:solidFill>
              </a:rPr>
              <a:t>Age Range: </a:t>
            </a:r>
            <a:r>
              <a:rPr lang="en-US" sz="1400" dirty="0"/>
              <a:t>(18-55 years) </a:t>
            </a:r>
          </a:p>
          <a:p>
            <a:r>
              <a:rPr lang="en-US" sz="1400" b="1" dirty="0">
                <a:solidFill>
                  <a:srgbClr val="FF0000"/>
                </a:solidFill>
              </a:rPr>
              <a:t>Credit Score Range: </a:t>
            </a:r>
            <a:r>
              <a:rPr lang="en-US" sz="1400" b="1" dirty="0"/>
              <a:t>600-950</a:t>
            </a:r>
          </a:p>
          <a:p>
            <a:endParaRPr lang="en-US" b="1" dirty="0">
              <a:solidFill>
                <a:srgbClr val="FF0000"/>
              </a:solidFill>
            </a:endParaRPr>
          </a:p>
        </p:txBody>
      </p:sp>
      <p:pic>
        <p:nvPicPr>
          <p:cNvPr id="23" name="Content Placeholder 22">
            <a:extLst>
              <a:ext uri="{FF2B5EF4-FFF2-40B4-BE49-F238E27FC236}">
                <a16:creationId xmlns:a16="http://schemas.microsoft.com/office/drawing/2014/main" id="{95A68CE2-57C0-4BCA-84CA-0E28E430047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85157" y="2341534"/>
            <a:ext cx="3513212" cy="3684588"/>
          </a:xfrm>
        </p:spPr>
      </p:pic>
    </p:spTree>
    <p:extLst>
      <p:ext uri="{BB962C8B-B14F-4D97-AF65-F5344CB8AC3E}">
        <p14:creationId xmlns:p14="http://schemas.microsoft.com/office/powerpoint/2010/main" val="281219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BEA7-022C-48D5-9E84-59B3C0B8D204}"/>
              </a:ext>
            </a:extLst>
          </p:cNvPr>
          <p:cNvSpPr>
            <a:spLocks noGrp="1"/>
          </p:cNvSpPr>
          <p:nvPr>
            <p:ph type="title"/>
          </p:nvPr>
        </p:nvSpPr>
        <p:spPr>
          <a:xfrm>
            <a:off x="0" y="0"/>
            <a:ext cx="12192000" cy="949569"/>
          </a:xfrm>
          <a:solidFill>
            <a:schemeClr val="bg2">
              <a:lumMod val="90000"/>
            </a:schemeClr>
          </a:solidFill>
        </p:spPr>
        <p:txBody>
          <a:bodyPr>
            <a:noAutofit/>
          </a:bodyPr>
          <a:lstStyle/>
          <a:p>
            <a:r>
              <a:rPr lang="en-US" sz="4000" b="1" dirty="0">
                <a:solidFill>
                  <a:srgbClr val="0070C0"/>
                </a:solidFill>
                <a:latin typeface="Copperplate Gothic Light" panose="020E0507020206020404" pitchFamily="34" charset="0"/>
              </a:rPr>
              <a:t>  Online and Store Purchase Distribution  </a:t>
            </a:r>
          </a:p>
        </p:txBody>
      </p:sp>
      <p:sp>
        <p:nvSpPr>
          <p:cNvPr id="3" name="Text Placeholder 2">
            <a:extLst>
              <a:ext uri="{FF2B5EF4-FFF2-40B4-BE49-F238E27FC236}">
                <a16:creationId xmlns:a16="http://schemas.microsoft.com/office/drawing/2014/main" id="{C0A99891-B4D6-4E3E-A9DE-338BF97D59E8}"/>
              </a:ext>
            </a:extLst>
          </p:cNvPr>
          <p:cNvSpPr>
            <a:spLocks noGrp="1"/>
          </p:cNvSpPr>
          <p:nvPr>
            <p:ph type="body" idx="1"/>
          </p:nvPr>
        </p:nvSpPr>
        <p:spPr>
          <a:xfrm>
            <a:off x="148118" y="5109179"/>
            <a:ext cx="4415856" cy="1585256"/>
          </a:xfrm>
        </p:spPr>
        <p:txBody>
          <a:bodyPr>
            <a:normAutofit fontScale="25000" lnSpcReduction="20000"/>
          </a:bodyPr>
          <a:lstStyle/>
          <a:p>
            <a:pPr algn="just"/>
            <a:endParaRPr lang="en-US" sz="2000" dirty="0">
              <a:solidFill>
                <a:srgbClr val="0070C0"/>
              </a:solidFill>
            </a:endParaRPr>
          </a:p>
          <a:p>
            <a:pPr algn="just"/>
            <a:endParaRPr lang="en-US" sz="2000" dirty="0">
              <a:solidFill>
                <a:srgbClr val="0070C0"/>
              </a:solidFill>
            </a:endParaRPr>
          </a:p>
          <a:p>
            <a:pPr algn="just"/>
            <a:r>
              <a:rPr lang="en-US" sz="6400" u="sng" dirty="0">
                <a:solidFill>
                  <a:srgbClr val="0070C0"/>
                </a:solidFill>
              </a:rPr>
              <a:t>Online: </a:t>
            </a:r>
          </a:p>
          <a:p>
            <a:pPr algn="just"/>
            <a:r>
              <a:rPr lang="en-US" sz="6400" dirty="0">
                <a:solidFill>
                  <a:schemeClr val="accent2"/>
                </a:solidFill>
              </a:rPr>
              <a:t>78% customers shop online </a:t>
            </a:r>
          </a:p>
          <a:p>
            <a:pPr algn="just"/>
            <a:r>
              <a:rPr lang="en-US" sz="6400" dirty="0">
                <a:solidFill>
                  <a:schemeClr val="accent2"/>
                </a:solidFill>
              </a:rPr>
              <a:t>Average no. of transaction: 8 (range 0-169)</a:t>
            </a:r>
          </a:p>
          <a:p>
            <a:pPr algn="just"/>
            <a:r>
              <a:rPr lang="en-US" sz="6400" dirty="0">
                <a:solidFill>
                  <a:schemeClr val="accent2"/>
                </a:solidFill>
              </a:rPr>
              <a:t>Average online spend: $170 (range: $0-$3593) </a:t>
            </a:r>
          </a:p>
          <a:p>
            <a:pPr algn="just"/>
            <a:r>
              <a:rPr lang="en-US" sz="6400" dirty="0">
                <a:solidFill>
                  <a:schemeClr val="accent2"/>
                </a:solidFill>
              </a:rPr>
              <a:t>Average amount per transaction: $21</a:t>
            </a:r>
          </a:p>
        </p:txBody>
      </p:sp>
      <p:sp>
        <p:nvSpPr>
          <p:cNvPr id="5" name="Text Placeholder 4">
            <a:extLst>
              <a:ext uri="{FF2B5EF4-FFF2-40B4-BE49-F238E27FC236}">
                <a16:creationId xmlns:a16="http://schemas.microsoft.com/office/drawing/2014/main" id="{11863999-BD1B-498E-B971-05596B7F0785}"/>
              </a:ext>
            </a:extLst>
          </p:cNvPr>
          <p:cNvSpPr>
            <a:spLocks noGrp="1"/>
          </p:cNvSpPr>
          <p:nvPr>
            <p:ph type="body" sz="quarter" idx="3"/>
          </p:nvPr>
        </p:nvSpPr>
        <p:spPr>
          <a:xfrm>
            <a:off x="5357328" y="5042050"/>
            <a:ext cx="4316459" cy="1257739"/>
          </a:xfrm>
        </p:spPr>
        <p:txBody>
          <a:bodyPr anchor="t">
            <a:normAutofit fontScale="25000" lnSpcReduction="20000"/>
          </a:bodyPr>
          <a:lstStyle/>
          <a:p>
            <a:pPr algn="just"/>
            <a:endParaRPr lang="en-US" sz="2000" dirty="0">
              <a:solidFill>
                <a:srgbClr val="FF0000"/>
              </a:solidFill>
            </a:endParaRPr>
          </a:p>
          <a:p>
            <a:pPr algn="just"/>
            <a:r>
              <a:rPr lang="en-US" sz="7200" u="sng" dirty="0">
                <a:solidFill>
                  <a:srgbClr val="FF0000"/>
                </a:solidFill>
              </a:rPr>
              <a:t> Store</a:t>
            </a:r>
          </a:p>
          <a:p>
            <a:pPr algn="just"/>
            <a:r>
              <a:rPr lang="en-US" sz="6400" dirty="0">
                <a:solidFill>
                  <a:schemeClr val="accent2"/>
                </a:solidFill>
              </a:rPr>
              <a:t>22% of our customer shop at store</a:t>
            </a:r>
          </a:p>
          <a:p>
            <a:pPr algn="just"/>
            <a:r>
              <a:rPr lang="en-US" sz="6400" dirty="0">
                <a:solidFill>
                  <a:schemeClr val="accent2"/>
                </a:solidFill>
              </a:rPr>
              <a:t>Average no. of transaction: 1 (range: 0-12)</a:t>
            </a:r>
          </a:p>
          <a:p>
            <a:pPr algn="just"/>
            <a:r>
              <a:rPr lang="en-US" sz="6400" dirty="0">
                <a:solidFill>
                  <a:schemeClr val="accent2"/>
                </a:solidFill>
              </a:rPr>
              <a:t>Average store spend: $48 ( range: $0 - $706) </a:t>
            </a:r>
          </a:p>
          <a:p>
            <a:pPr algn="just"/>
            <a:r>
              <a:rPr lang="en-US" sz="6400" dirty="0">
                <a:solidFill>
                  <a:schemeClr val="accent2"/>
                </a:solidFill>
              </a:rPr>
              <a:t>Average amount per transaction: $48 </a:t>
            </a:r>
          </a:p>
          <a:p>
            <a:pPr algn="just"/>
            <a:endParaRPr lang="en-US" sz="6400" dirty="0">
              <a:solidFill>
                <a:schemeClr val="accent2"/>
              </a:solidFill>
            </a:endParaRPr>
          </a:p>
          <a:p>
            <a:pPr algn="just"/>
            <a:endParaRPr lang="en-US" sz="2000" dirty="0">
              <a:solidFill>
                <a:srgbClr val="FF0000"/>
              </a:solidFill>
            </a:endParaRPr>
          </a:p>
        </p:txBody>
      </p:sp>
      <p:sp>
        <p:nvSpPr>
          <p:cNvPr id="25" name="TextBox 24">
            <a:extLst>
              <a:ext uri="{FF2B5EF4-FFF2-40B4-BE49-F238E27FC236}">
                <a16:creationId xmlns:a16="http://schemas.microsoft.com/office/drawing/2014/main" id="{8200409E-8523-488C-89FB-3F4BF4B8B9F1}"/>
              </a:ext>
            </a:extLst>
          </p:cNvPr>
          <p:cNvSpPr txBox="1"/>
          <p:nvPr/>
        </p:nvSpPr>
        <p:spPr>
          <a:xfrm>
            <a:off x="1955135" y="1041353"/>
            <a:ext cx="1429302" cy="369332"/>
          </a:xfrm>
          <a:prstGeom prst="rect">
            <a:avLst/>
          </a:prstGeom>
          <a:noFill/>
        </p:spPr>
        <p:txBody>
          <a:bodyPr wrap="none" rtlCol="0">
            <a:spAutoFit/>
          </a:bodyPr>
          <a:lstStyle/>
          <a:p>
            <a:r>
              <a:rPr lang="en-US" b="1" dirty="0">
                <a:solidFill>
                  <a:schemeClr val="accent2"/>
                </a:solidFill>
              </a:rPr>
              <a:t>Transactions </a:t>
            </a:r>
          </a:p>
        </p:txBody>
      </p:sp>
      <p:sp>
        <p:nvSpPr>
          <p:cNvPr id="27" name="TextBox 26">
            <a:extLst>
              <a:ext uri="{FF2B5EF4-FFF2-40B4-BE49-F238E27FC236}">
                <a16:creationId xmlns:a16="http://schemas.microsoft.com/office/drawing/2014/main" id="{80E47298-C8B3-488C-AC4C-A170EDA32C70}"/>
              </a:ext>
            </a:extLst>
          </p:cNvPr>
          <p:cNvSpPr txBox="1"/>
          <p:nvPr/>
        </p:nvSpPr>
        <p:spPr>
          <a:xfrm>
            <a:off x="7384234" y="1041353"/>
            <a:ext cx="1173719" cy="369332"/>
          </a:xfrm>
          <a:prstGeom prst="rect">
            <a:avLst/>
          </a:prstGeom>
          <a:noFill/>
        </p:spPr>
        <p:txBody>
          <a:bodyPr wrap="none" rtlCol="0">
            <a:spAutoFit/>
          </a:bodyPr>
          <a:lstStyle/>
          <a:p>
            <a:r>
              <a:rPr lang="en-US" b="1" dirty="0">
                <a:solidFill>
                  <a:schemeClr val="accent2"/>
                </a:solidFill>
              </a:rPr>
              <a:t>Spending </a:t>
            </a:r>
            <a:r>
              <a:rPr lang="en-US" dirty="0"/>
              <a:t> </a:t>
            </a:r>
          </a:p>
        </p:txBody>
      </p:sp>
      <p:pic>
        <p:nvPicPr>
          <p:cNvPr id="11" name="Content Placeholder 10">
            <a:extLst>
              <a:ext uri="{FF2B5EF4-FFF2-40B4-BE49-F238E27FC236}">
                <a16:creationId xmlns:a16="http://schemas.microsoft.com/office/drawing/2014/main" id="{A6E4934C-D915-4A78-9680-68F72456CFC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10169" y="1417638"/>
            <a:ext cx="4415855" cy="3684587"/>
          </a:xfrm>
        </p:spPr>
      </p:pic>
      <p:pic>
        <p:nvPicPr>
          <p:cNvPr id="13" name="Content Placeholder 12">
            <a:extLst>
              <a:ext uri="{FF2B5EF4-FFF2-40B4-BE49-F238E27FC236}">
                <a16:creationId xmlns:a16="http://schemas.microsoft.com/office/drawing/2014/main" id="{BAF47DD8-9324-48E6-B3E2-6CF63B7E2703}"/>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27742" y="1411288"/>
            <a:ext cx="4316458" cy="3684587"/>
          </a:xfrm>
        </p:spPr>
      </p:pic>
    </p:spTree>
    <p:extLst>
      <p:ext uri="{BB962C8B-B14F-4D97-AF65-F5344CB8AC3E}">
        <p14:creationId xmlns:p14="http://schemas.microsoft.com/office/powerpoint/2010/main" val="256694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4AE6-F037-4B4E-947D-45AE0D6DA62F}"/>
              </a:ext>
            </a:extLst>
          </p:cNvPr>
          <p:cNvSpPr>
            <a:spLocks noGrp="1"/>
          </p:cNvSpPr>
          <p:nvPr>
            <p:ph type="title"/>
          </p:nvPr>
        </p:nvSpPr>
        <p:spPr>
          <a:xfrm>
            <a:off x="0" y="1"/>
            <a:ext cx="12192000" cy="879230"/>
          </a:xfrm>
          <a:solidFill>
            <a:schemeClr val="bg2">
              <a:lumMod val="90000"/>
            </a:schemeClr>
          </a:solidFill>
        </p:spPr>
        <p:txBody>
          <a:bodyPr>
            <a:normAutofit fontScale="90000"/>
          </a:bodyPr>
          <a:lstStyle/>
          <a:p>
            <a:r>
              <a:rPr lang="en-US" sz="5400" b="1" dirty="0">
                <a:solidFill>
                  <a:srgbClr val="0070C0"/>
                </a:solidFill>
                <a:latin typeface="Copperplate Gothic Light" panose="020E0507020206020404" pitchFamily="34" charset="0"/>
              </a:rPr>
              <a:t>   Satisfaction Rating Distribution  </a:t>
            </a:r>
          </a:p>
        </p:txBody>
      </p:sp>
      <p:sp>
        <p:nvSpPr>
          <p:cNvPr id="3" name="Content Placeholder 2">
            <a:extLst>
              <a:ext uri="{FF2B5EF4-FFF2-40B4-BE49-F238E27FC236}">
                <a16:creationId xmlns:a16="http://schemas.microsoft.com/office/drawing/2014/main" id="{685243FF-1849-4510-AF3A-2B7A462EF0A5}"/>
              </a:ext>
            </a:extLst>
          </p:cNvPr>
          <p:cNvSpPr>
            <a:spLocks noGrp="1"/>
          </p:cNvSpPr>
          <p:nvPr>
            <p:ph sz="half" idx="1"/>
          </p:nvPr>
        </p:nvSpPr>
        <p:spPr>
          <a:xfrm>
            <a:off x="838200" y="1181687"/>
            <a:ext cx="5181600" cy="4995276"/>
          </a:xfrm>
        </p:spPr>
        <p:txBody>
          <a:bodyPr/>
          <a:lstStyle/>
          <a:p>
            <a:r>
              <a:rPr lang="en-US" dirty="0">
                <a:solidFill>
                  <a:schemeClr val="accent2"/>
                </a:solidFill>
              </a:rPr>
              <a:t>Service Satisfaction</a:t>
            </a:r>
          </a:p>
          <a:p>
            <a:pPr marL="0" indent="0">
              <a:buNone/>
            </a:pPr>
            <a:endParaRPr lang="en-US" dirty="0">
              <a:solidFill>
                <a:schemeClr val="accent2"/>
              </a:solidFill>
            </a:endParaRPr>
          </a:p>
        </p:txBody>
      </p:sp>
      <p:sp>
        <p:nvSpPr>
          <p:cNvPr id="4" name="Content Placeholder 3">
            <a:extLst>
              <a:ext uri="{FF2B5EF4-FFF2-40B4-BE49-F238E27FC236}">
                <a16:creationId xmlns:a16="http://schemas.microsoft.com/office/drawing/2014/main" id="{DAF37FDD-1414-4BEA-8F8C-12AF42094161}"/>
              </a:ext>
            </a:extLst>
          </p:cNvPr>
          <p:cNvSpPr>
            <a:spLocks noGrp="1"/>
          </p:cNvSpPr>
          <p:nvPr>
            <p:ph sz="half" idx="2"/>
          </p:nvPr>
        </p:nvSpPr>
        <p:spPr>
          <a:xfrm>
            <a:off x="6172200" y="1181687"/>
            <a:ext cx="5181600" cy="4995276"/>
          </a:xfrm>
        </p:spPr>
        <p:txBody>
          <a:bodyPr/>
          <a:lstStyle/>
          <a:p>
            <a:r>
              <a:rPr lang="en-US" dirty="0">
                <a:solidFill>
                  <a:schemeClr val="accent2"/>
                </a:solidFill>
              </a:rPr>
              <a:t>Selection Satisfaction</a:t>
            </a:r>
          </a:p>
          <a:p>
            <a:pPr marL="0" indent="0">
              <a:buNone/>
            </a:pPr>
            <a:endParaRPr lang="en-US" dirty="0">
              <a:solidFill>
                <a:schemeClr val="accent2"/>
              </a:solidFill>
            </a:endParaRPr>
          </a:p>
        </p:txBody>
      </p:sp>
      <p:pic>
        <p:nvPicPr>
          <p:cNvPr id="6" name="Picture 5">
            <a:extLst>
              <a:ext uri="{FF2B5EF4-FFF2-40B4-BE49-F238E27FC236}">
                <a16:creationId xmlns:a16="http://schemas.microsoft.com/office/drawing/2014/main" id="{17AED931-AB20-43B4-9187-2979A051C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927275"/>
            <a:ext cx="4572638" cy="3686689"/>
          </a:xfrm>
          <a:prstGeom prst="rect">
            <a:avLst/>
          </a:prstGeom>
        </p:spPr>
      </p:pic>
      <p:pic>
        <p:nvPicPr>
          <p:cNvPr id="9" name="Picture 8">
            <a:extLst>
              <a:ext uri="{FF2B5EF4-FFF2-40B4-BE49-F238E27FC236}">
                <a16:creationId xmlns:a16="http://schemas.microsoft.com/office/drawing/2014/main" id="{C37341CB-010D-4721-B27E-DD055D3C9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681" y="1585655"/>
            <a:ext cx="4572638" cy="3686689"/>
          </a:xfrm>
          <a:prstGeom prst="rect">
            <a:avLst/>
          </a:prstGeom>
        </p:spPr>
      </p:pic>
    </p:spTree>
    <p:extLst>
      <p:ext uri="{BB962C8B-B14F-4D97-AF65-F5344CB8AC3E}">
        <p14:creationId xmlns:p14="http://schemas.microsoft.com/office/powerpoint/2010/main" val="2673447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292D-EA48-4185-88DA-4FFBDF35819F}"/>
              </a:ext>
            </a:extLst>
          </p:cNvPr>
          <p:cNvSpPr>
            <a:spLocks noGrp="1"/>
          </p:cNvSpPr>
          <p:nvPr>
            <p:ph type="title"/>
          </p:nvPr>
        </p:nvSpPr>
        <p:spPr>
          <a:xfrm>
            <a:off x="1" y="0"/>
            <a:ext cx="12192000" cy="1277815"/>
          </a:xfrm>
          <a:solidFill>
            <a:schemeClr val="bg2">
              <a:lumMod val="90000"/>
            </a:schemeClr>
          </a:solidFill>
        </p:spPr>
        <p:txBody>
          <a:bodyPr>
            <a:normAutofit/>
          </a:bodyPr>
          <a:lstStyle/>
          <a:p>
            <a:r>
              <a:rPr lang="en-US" sz="3600" b="1" dirty="0">
                <a:solidFill>
                  <a:srgbClr val="0070C0"/>
                </a:solidFill>
              </a:rPr>
              <a:t> </a:t>
            </a:r>
            <a:r>
              <a:rPr lang="en-US" sz="2800" b="1" dirty="0">
                <a:solidFill>
                  <a:srgbClr val="0070C0"/>
                </a:solidFill>
                <a:latin typeface="Copperplate Gothic Light" panose="020E0507020206020404" pitchFamily="34" charset="0"/>
              </a:rPr>
              <a:t>Satisfaction Rating Break Down as Per Customer Category </a:t>
            </a:r>
          </a:p>
        </p:txBody>
      </p:sp>
      <p:sp>
        <p:nvSpPr>
          <p:cNvPr id="3" name="Content Placeholder 2">
            <a:extLst>
              <a:ext uri="{FF2B5EF4-FFF2-40B4-BE49-F238E27FC236}">
                <a16:creationId xmlns:a16="http://schemas.microsoft.com/office/drawing/2014/main" id="{F05AFED1-EC51-4D7E-BCAF-822FC0678135}"/>
              </a:ext>
            </a:extLst>
          </p:cNvPr>
          <p:cNvSpPr>
            <a:spLocks noGrp="1"/>
          </p:cNvSpPr>
          <p:nvPr>
            <p:ph sz="half" idx="1"/>
          </p:nvPr>
        </p:nvSpPr>
        <p:spPr>
          <a:xfrm>
            <a:off x="501744" y="1172084"/>
            <a:ext cx="5406688" cy="5004880"/>
          </a:xfrm>
        </p:spPr>
        <p:txBody>
          <a:bodyPr/>
          <a:lstStyle/>
          <a:p>
            <a:pPr marL="0" indent="0">
              <a:buNone/>
            </a:pPr>
            <a:r>
              <a:rPr lang="en-US" sz="4400" dirty="0">
                <a:solidFill>
                  <a:srgbClr val="002060"/>
                </a:solidFill>
              </a:rPr>
              <a:t>    </a:t>
            </a:r>
            <a:r>
              <a:rPr lang="en-US" sz="4000" dirty="0">
                <a:solidFill>
                  <a:srgbClr val="002060"/>
                </a:solidFill>
              </a:rPr>
              <a:t>Service Satisfaction </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812F7CE2-DD19-418D-96E6-AA516E503FED}"/>
              </a:ext>
            </a:extLst>
          </p:cNvPr>
          <p:cNvSpPr>
            <a:spLocks noGrp="1"/>
          </p:cNvSpPr>
          <p:nvPr>
            <p:ph sz="half" idx="2"/>
          </p:nvPr>
        </p:nvSpPr>
        <p:spPr>
          <a:xfrm>
            <a:off x="6172200" y="1172084"/>
            <a:ext cx="5181600" cy="5004880"/>
          </a:xfrm>
        </p:spPr>
        <p:txBody>
          <a:bodyPr/>
          <a:lstStyle/>
          <a:p>
            <a:pPr marL="0" indent="0">
              <a:buNone/>
            </a:pPr>
            <a:r>
              <a:rPr lang="en-US" sz="4000" dirty="0">
                <a:solidFill>
                  <a:srgbClr val="002060"/>
                </a:solidFill>
              </a:rPr>
              <a:t>    Selection Satisfaction</a:t>
            </a:r>
          </a:p>
          <a:p>
            <a:pPr marL="0" indent="0">
              <a:buNone/>
            </a:pPr>
            <a:endParaRPr lang="en-US" dirty="0"/>
          </a:p>
          <a:p>
            <a:pPr marL="0" indent="0">
              <a:buNone/>
            </a:pPr>
            <a:r>
              <a:rPr lang="en-US" dirty="0"/>
              <a:t> </a:t>
            </a:r>
          </a:p>
        </p:txBody>
      </p:sp>
      <p:graphicFrame>
        <p:nvGraphicFramePr>
          <p:cNvPr id="6" name="Table 5">
            <a:extLst>
              <a:ext uri="{FF2B5EF4-FFF2-40B4-BE49-F238E27FC236}">
                <a16:creationId xmlns:a16="http://schemas.microsoft.com/office/drawing/2014/main" id="{8CA70D46-F77A-42D8-800F-70BC85F4E660}"/>
              </a:ext>
            </a:extLst>
          </p:cNvPr>
          <p:cNvGraphicFramePr>
            <a:graphicFrameLocks noGrp="1"/>
          </p:cNvGraphicFramePr>
          <p:nvPr>
            <p:extLst>
              <p:ext uri="{D42A27DB-BD31-4B8C-83A1-F6EECF244321}">
                <p14:modId xmlns:p14="http://schemas.microsoft.com/office/powerpoint/2010/main" val="579932421"/>
              </p:ext>
            </p:extLst>
          </p:nvPr>
        </p:nvGraphicFramePr>
        <p:xfrm>
          <a:off x="369276" y="1916064"/>
          <a:ext cx="5105401" cy="3516919"/>
        </p:xfrm>
        <a:graphic>
          <a:graphicData uri="http://schemas.openxmlformats.org/drawingml/2006/table">
            <a:tbl>
              <a:tblPr firstRow="1" bandRow="1">
                <a:tableStyleId>{5C22544A-7EE6-4342-B048-85BDC9FD1C3A}</a:tableStyleId>
              </a:tblPr>
              <a:tblGrid>
                <a:gridCol w="1290763">
                  <a:extLst>
                    <a:ext uri="{9D8B030D-6E8A-4147-A177-3AD203B41FA5}">
                      <a16:colId xmlns:a16="http://schemas.microsoft.com/office/drawing/2014/main" val="1947681374"/>
                    </a:ext>
                  </a:extLst>
                </a:gridCol>
                <a:gridCol w="762419">
                  <a:extLst>
                    <a:ext uri="{9D8B030D-6E8A-4147-A177-3AD203B41FA5}">
                      <a16:colId xmlns:a16="http://schemas.microsoft.com/office/drawing/2014/main" val="599146346"/>
                    </a:ext>
                  </a:extLst>
                </a:gridCol>
                <a:gridCol w="672434">
                  <a:extLst>
                    <a:ext uri="{9D8B030D-6E8A-4147-A177-3AD203B41FA5}">
                      <a16:colId xmlns:a16="http://schemas.microsoft.com/office/drawing/2014/main" val="1651295491"/>
                    </a:ext>
                  </a:extLst>
                </a:gridCol>
                <a:gridCol w="832339">
                  <a:extLst>
                    <a:ext uri="{9D8B030D-6E8A-4147-A177-3AD203B41FA5}">
                      <a16:colId xmlns:a16="http://schemas.microsoft.com/office/drawing/2014/main" val="4143154864"/>
                    </a:ext>
                  </a:extLst>
                </a:gridCol>
                <a:gridCol w="757706">
                  <a:extLst>
                    <a:ext uri="{9D8B030D-6E8A-4147-A177-3AD203B41FA5}">
                      <a16:colId xmlns:a16="http://schemas.microsoft.com/office/drawing/2014/main" val="2886503308"/>
                    </a:ext>
                  </a:extLst>
                </a:gridCol>
                <a:gridCol w="789740">
                  <a:extLst>
                    <a:ext uri="{9D8B030D-6E8A-4147-A177-3AD203B41FA5}">
                      <a16:colId xmlns:a16="http://schemas.microsoft.com/office/drawing/2014/main" val="2141072062"/>
                    </a:ext>
                  </a:extLst>
                </a:gridCol>
              </a:tblGrid>
              <a:tr h="433419">
                <a:tc>
                  <a:txBody>
                    <a:bodyPr/>
                    <a:lstStyle/>
                    <a:p>
                      <a:r>
                        <a:rPr lang="en-US" dirty="0"/>
                        <a:t>Rating </a:t>
                      </a:r>
                    </a:p>
                  </a:txBody>
                  <a:tcPr>
                    <a:solidFill>
                      <a:schemeClr val="accent4"/>
                    </a:solidFill>
                  </a:tcPr>
                </a:tc>
                <a:tc>
                  <a:txBody>
                    <a:bodyPr/>
                    <a:lstStyle/>
                    <a:p>
                      <a:r>
                        <a:rPr lang="en-US" dirty="0"/>
                        <a:t>    1 </a:t>
                      </a:r>
                    </a:p>
                  </a:txBody>
                  <a:tcPr>
                    <a:solidFill>
                      <a:schemeClr val="accent4"/>
                    </a:solidFill>
                  </a:tcPr>
                </a:tc>
                <a:tc>
                  <a:txBody>
                    <a:bodyPr/>
                    <a:lstStyle/>
                    <a:p>
                      <a:r>
                        <a:rPr lang="en-US" dirty="0"/>
                        <a:t>     2 </a:t>
                      </a:r>
                    </a:p>
                  </a:txBody>
                  <a:tcPr>
                    <a:solidFill>
                      <a:schemeClr val="accent4"/>
                    </a:solidFill>
                  </a:tcPr>
                </a:tc>
                <a:tc>
                  <a:txBody>
                    <a:bodyPr/>
                    <a:lstStyle/>
                    <a:p>
                      <a:r>
                        <a:rPr lang="en-US" dirty="0"/>
                        <a:t>       3 </a:t>
                      </a:r>
                    </a:p>
                  </a:txBody>
                  <a:tcPr>
                    <a:solidFill>
                      <a:schemeClr val="accent4"/>
                    </a:solidFill>
                  </a:tcPr>
                </a:tc>
                <a:tc>
                  <a:txBody>
                    <a:bodyPr/>
                    <a:lstStyle/>
                    <a:p>
                      <a:r>
                        <a:rPr lang="en-US" dirty="0"/>
                        <a:t>     4 </a:t>
                      </a:r>
                    </a:p>
                  </a:txBody>
                  <a:tcPr>
                    <a:solidFill>
                      <a:schemeClr val="accent4"/>
                    </a:solidFill>
                  </a:tcPr>
                </a:tc>
                <a:tc>
                  <a:txBody>
                    <a:bodyPr/>
                    <a:lstStyle/>
                    <a:p>
                      <a:r>
                        <a:rPr lang="en-US" dirty="0"/>
                        <a:t>      5</a:t>
                      </a:r>
                    </a:p>
                  </a:txBody>
                  <a:tcPr>
                    <a:solidFill>
                      <a:schemeClr val="accent4"/>
                    </a:solidFill>
                  </a:tcPr>
                </a:tc>
                <a:extLst>
                  <a:ext uri="{0D108BD9-81ED-4DB2-BD59-A6C34878D82A}">
                    <a16:rowId xmlns:a16="http://schemas.microsoft.com/office/drawing/2014/main" val="1884123991"/>
                  </a:ext>
                </a:extLst>
              </a:tr>
              <a:tr h="616700">
                <a:tc>
                  <a:txBody>
                    <a:bodyPr/>
                    <a:lstStyle/>
                    <a:p>
                      <a:r>
                        <a:rPr lang="en-US" b="1" dirty="0"/>
                        <a:t>Prospects</a:t>
                      </a:r>
                    </a:p>
                  </a:txBody>
                  <a:tcPr>
                    <a:solidFill>
                      <a:schemeClr val="accent4"/>
                    </a:solidFill>
                  </a:tcPr>
                </a:tc>
                <a:tc>
                  <a:txBody>
                    <a:bodyPr/>
                    <a:lstStyle/>
                    <a:p>
                      <a:r>
                        <a:rPr lang="en-US" b="1" dirty="0"/>
                        <a:t>1 %</a:t>
                      </a:r>
                    </a:p>
                  </a:txBody>
                  <a:tcPr/>
                </a:tc>
                <a:tc>
                  <a:txBody>
                    <a:bodyPr/>
                    <a:lstStyle/>
                    <a:p>
                      <a:r>
                        <a:rPr lang="en-US" b="1" dirty="0"/>
                        <a:t>46% </a:t>
                      </a:r>
                    </a:p>
                  </a:txBody>
                  <a:tcPr/>
                </a:tc>
                <a:tc>
                  <a:txBody>
                    <a:bodyPr/>
                    <a:lstStyle/>
                    <a:p>
                      <a:r>
                        <a:rPr lang="en-US" b="1" dirty="0"/>
                        <a:t>34% </a:t>
                      </a:r>
                    </a:p>
                  </a:txBody>
                  <a:tcPr/>
                </a:tc>
                <a:tc>
                  <a:txBody>
                    <a:bodyPr/>
                    <a:lstStyle/>
                    <a:p>
                      <a:r>
                        <a:rPr lang="en-US" b="1" dirty="0"/>
                        <a:t>15% </a:t>
                      </a:r>
                    </a:p>
                  </a:txBody>
                  <a:tcPr/>
                </a:tc>
                <a:tc>
                  <a:txBody>
                    <a:bodyPr/>
                    <a:lstStyle/>
                    <a:p>
                      <a:r>
                        <a:rPr lang="en-US" b="1" dirty="0"/>
                        <a:t>4% </a:t>
                      </a:r>
                    </a:p>
                  </a:txBody>
                  <a:tcPr/>
                </a:tc>
                <a:extLst>
                  <a:ext uri="{0D108BD9-81ED-4DB2-BD59-A6C34878D82A}">
                    <a16:rowId xmlns:a16="http://schemas.microsoft.com/office/drawing/2014/main" val="797610696"/>
                  </a:ext>
                </a:extLst>
              </a:tr>
              <a:tr h="616700">
                <a:tc>
                  <a:txBody>
                    <a:bodyPr/>
                    <a:lstStyle/>
                    <a:p>
                      <a:r>
                        <a:rPr lang="en-US" b="1" dirty="0"/>
                        <a:t>Regular </a:t>
                      </a:r>
                    </a:p>
                  </a:txBody>
                  <a:tcPr>
                    <a:solidFill>
                      <a:schemeClr val="accent4"/>
                    </a:solidFill>
                  </a:tcPr>
                </a:tc>
                <a:tc>
                  <a:txBody>
                    <a:bodyPr/>
                    <a:lstStyle/>
                    <a:p>
                      <a:r>
                        <a:rPr lang="en-US" b="1" dirty="0"/>
                        <a:t>1 % </a:t>
                      </a:r>
                    </a:p>
                  </a:txBody>
                  <a:tcPr/>
                </a:tc>
                <a:tc>
                  <a:txBody>
                    <a:bodyPr/>
                    <a:lstStyle/>
                    <a:p>
                      <a:r>
                        <a:rPr lang="en-US" b="1" dirty="0"/>
                        <a:t>48% </a:t>
                      </a:r>
                    </a:p>
                  </a:txBody>
                  <a:tcPr/>
                </a:tc>
                <a:tc>
                  <a:txBody>
                    <a:bodyPr/>
                    <a:lstStyle/>
                    <a:p>
                      <a:r>
                        <a:rPr lang="en-US" b="1" dirty="0"/>
                        <a:t>31%</a:t>
                      </a:r>
                    </a:p>
                  </a:txBody>
                  <a:tcPr/>
                </a:tc>
                <a:tc>
                  <a:txBody>
                    <a:bodyPr/>
                    <a:lstStyle/>
                    <a:p>
                      <a:r>
                        <a:rPr lang="en-US" b="1" dirty="0"/>
                        <a:t>16%</a:t>
                      </a:r>
                    </a:p>
                  </a:txBody>
                  <a:tcPr/>
                </a:tc>
                <a:tc>
                  <a:txBody>
                    <a:bodyPr/>
                    <a:lstStyle/>
                    <a:p>
                      <a:r>
                        <a:rPr lang="en-US" b="1" dirty="0"/>
                        <a:t>3% </a:t>
                      </a:r>
                    </a:p>
                  </a:txBody>
                  <a:tcPr/>
                </a:tc>
                <a:extLst>
                  <a:ext uri="{0D108BD9-81ED-4DB2-BD59-A6C34878D82A}">
                    <a16:rowId xmlns:a16="http://schemas.microsoft.com/office/drawing/2014/main" val="2573302402"/>
                  </a:ext>
                </a:extLst>
              </a:tr>
              <a:tr h="616700">
                <a:tc>
                  <a:txBody>
                    <a:bodyPr/>
                    <a:lstStyle/>
                    <a:p>
                      <a:r>
                        <a:rPr lang="en-US" b="1" dirty="0"/>
                        <a:t>Premium </a:t>
                      </a:r>
                    </a:p>
                  </a:txBody>
                  <a:tcPr>
                    <a:solidFill>
                      <a:schemeClr val="accent4"/>
                    </a:solidFill>
                  </a:tcPr>
                </a:tc>
                <a:tc>
                  <a:txBody>
                    <a:bodyPr/>
                    <a:lstStyle/>
                    <a:p>
                      <a:r>
                        <a:rPr lang="en-US" b="1" dirty="0"/>
                        <a:t>2 % </a:t>
                      </a:r>
                    </a:p>
                  </a:txBody>
                  <a:tcPr/>
                </a:tc>
                <a:tc>
                  <a:txBody>
                    <a:bodyPr/>
                    <a:lstStyle/>
                    <a:p>
                      <a:r>
                        <a:rPr lang="en-US" b="1" dirty="0"/>
                        <a:t>50 % </a:t>
                      </a:r>
                    </a:p>
                  </a:txBody>
                  <a:tcPr/>
                </a:tc>
                <a:tc>
                  <a:txBody>
                    <a:bodyPr/>
                    <a:lstStyle/>
                    <a:p>
                      <a:r>
                        <a:rPr lang="en-US" b="1" dirty="0"/>
                        <a:t>29 % </a:t>
                      </a:r>
                    </a:p>
                  </a:txBody>
                  <a:tcPr/>
                </a:tc>
                <a:tc>
                  <a:txBody>
                    <a:bodyPr/>
                    <a:lstStyle/>
                    <a:p>
                      <a:r>
                        <a:rPr lang="en-US" b="1" dirty="0"/>
                        <a:t>16% </a:t>
                      </a:r>
                    </a:p>
                  </a:txBody>
                  <a:tcPr/>
                </a:tc>
                <a:tc>
                  <a:txBody>
                    <a:bodyPr/>
                    <a:lstStyle/>
                    <a:p>
                      <a:r>
                        <a:rPr lang="en-US" b="1" dirty="0"/>
                        <a:t>3% </a:t>
                      </a:r>
                    </a:p>
                  </a:txBody>
                  <a:tcPr/>
                </a:tc>
                <a:extLst>
                  <a:ext uri="{0D108BD9-81ED-4DB2-BD59-A6C34878D82A}">
                    <a16:rowId xmlns:a16="http://schemas.microsoft.com/office/drawing/2014/main" val="822082402"/>
                  </a:ext>
                </a:extLst>
              </a:tr>
              <a:tr h="616700">
                <a:tc>
                  <a:txBody>
                    <a:bodyPr/>
                    <a:lstStyle/>
                    <a:p>
                      <a:r>
                        <a:rPr lang="en-US" b="1" dirty="0"/>
                        <a:t>VIP </a:t>
                      </a:r>
                    </a:p>
                  </a:txBody>
                  <a:tcPr>
                    <a:solidFill>
                      <a:schemeClr val="accent4"/>
                    </a:solidFill>
                  </a:tcPr>
                </a:tc>
                <a:tc>
                  <a:txBody>
                    <a:bodyPr/>
                    <a:lstStyle/>
                    <a:p>
                      <a:r>
                        <a:rPr lang="en-US" b="1" dirty="0"/>
                        <a:t>3 %</a:t>
                      </a:r>
                    </a:p>
                  </a:txBody>
                  <a:tcPr/>
                </a:tc>
                <a:tc>
                  <a:txBody>
                    <a:bodyPr/>
                    <a:lstStyle/>
                    <a:p>
                      <a:r>
                        <a:rPr lang="en-US" b="1" dirty="0"/>
                        <a:t>41% </a:t>
                      </a:r>
                    </a:p>
                  </a:txBody>
                  <a:tcPr/>
                </a:tc>
                <a:tc>
                  <a:txBody>
                    <a:bodyPr/>
                    <a:lstStyle/>
                    <a:p>
                      <a:r>
                        <a:rPr lang="en-US" b="1" dirty="0"/>
                        <a:t>28% </a:t>
                      </a:r>
                    </a:p>
                  </a:txBody>
                  <a:tcPr/>
                </a:tc>
                <a:tc>
                  <a:txBody>
                    <a:bodyPr/>
                    <a:lstStyle/>
                    <a:p>
                      <a:r>
                        <a:rPr lang="en-US" b="1" dirty="0"/>
                        <a:t>20%</a:t>
                      </a:r>
                    </a:p>
                  </a:txBody>
                  <a:tcPr/>
                </a:tc>
                <a:tc>
                  <a:txBody>
                    <a:bodyPr/>
                    <a:lstStyle/>
                    <a:p>
                      <a:r>
                        <a:rPr lang="en-US" b="1" dirty="0"/>
                        <a:t>4%</a:t>
                      </a:r>
                    </a:p>
                  </a:txBody>
                  <a:tcPr/>
                </a:tc>
                <a:extLst>
                  <a:ext uri="{0D108BD9-81ED-4DB2-BD59-A6C34878D82A}">
                    <a16:rowId xmlns:a16="http://schemas.microsoft.com/office/drawing/2014/main" val="119323751"/>
                  </a:ext>
                </a:extLst>
              </a:tr>
              <a:tr h="616700">
                <a:tc>
                  <a:txBody>
                    <a:bodyPr/>
                    <a:lstStyle/>
                    <a:p>
                      <a:r>
                        <a:rPr lang="en-US" b="1" dirty="0"/>
                        <a:t>VVIP </a:t>
                      </a:r>
                    </a:p>
                  </a:txBody>
                  <a:tcPr>
                    <a:solidFill>
                      <a:schemeClr val="accent4"/>
                    </a:solidFill>
                  </a:tcPr>
                </a:tc>
                <a:tc>
                  <a:txBody>
                    <a:bodyPr/>
                    <a:lstStyle/>
                    <a:p>
                      <a:r>
                        <a:rPr lang="en-US" b="1" dirty="0"/>
                        <a:t>2%</a:t>
                      </a:r>
                    </a:p>
                  </a:txBody>
                  <a:tcPr/>
                </a:tc>
                <a:tc>
                  <a:txBody>
                    <a:bodyPr/>
                    <a:lstStyle/>
                    <a:p>
                      <a:r>
                        <a:rPr lang="en-US" b="1" dirty="0"/>
                        <a:t>42%</a:t>
                      </a:r>
                    </a:p>
                  </a:txBody>
                  <a:tcPr/>
                </a:tc>
                <a:tc>
                  <a:txBody>
                    <a:bodyPr/>
                    <a:lstStyle/>
                    <a:p>
                      <a:r>
                        <a:rPr lang="en-US" b="1" dirty="0"/>
                        <a:t>36% </a:t>
                      </a:r>
                    </a:p>
                  </a:txBody>
                  <a:tcPr/>
                </a:tc>
                <a:tc>
                  <a:txBody>
                    <a:bodyPr/>
                    <a:lstStyle/>
                    <a:p>
                      <a:r>
                        <a:rPr lang="en-US" b="1" dirty="0"/>
                        <a:t>16% </a:t>
                      </a:r>
                    </a:p>
                  </a:txBody>
                  <a:tcPr/>
                </a:tc>
                <a:tc>
                  <a:txBody>
                    <a:bodyPr/>
                    <a:lstStyle/>
                    <a:p>
                      <a:r>
                        <a:rPr lang="en-US" b="1" dirty="0"/>
                        <a:t>2% </a:t>
                      </a:r>
                    </a:p>
                  </a:txBody>
                  <a:tcPr/>
                </a:tc>
                <a:extLst>
                  <a:ext uri="{0D108BD9-81ED-4DB2-BD59-A6C34878D82A}">
                    <a16:rowId xmlns:a16="http://schemas.microsoft.com/office/drawing/2014/main" val="158787289"/>
                  </a:ext>
                </a:extLst>
              </a:tr>
            </a:tbl>
          </a:graphicData>
        </a:graphic>
      </p:graphicFrame>
      <p:graphicFrame>
        <p:nvGraphicFramePr>
          <p:cNvPr id="7" name="Table 6">
            <a:extLst>
              <a:ext uri="{FF2B5EF4-FFF2-40B4-BE49-F238E27FC236}">
                <a16:creationId xmlns:a16="http://schemas.microsoft.com/office/drawing/2014/main" id="{631B9A4F-49FE-4917-BF6A-A0A331A66D1B}"/>
              </a:ext>
            </a:extLst>
          </p:cNvPr>
          <p:cNvGraphicFramePr>
            <a:graphicFrameLocks noGrp="1"/>
          </p:cNvGraphicFramePr>
          <p:nvPr>
            <p:extLst>
              <p:ext uri="{D42A27DB-BD31-4B8C-83A1-F6EECF244321}">
                <p14:modId xmlns:p14="http://schemas.microsoft.com/office/powerpoint/2010/main" val="3260363934"/>
              </p:ext>
            </p:extLst>
          </p:nvPr>
        </p:nvGraphicFramePr>
        <p:xfrm>
          <a:off x="6172200" y="1916064"/>
          <a:ext cx="4821698" cy="3516922"/>
        </p:xfrm>
        <a:graphic>
          <a:graphicData uri="http://schemas.openxmlformats.org/drawingml/2006/table">
            <a:tbl>
              <a:tblPr firstRow="1" bandRow="1">
                <a:tableStyleId>{5C22544A-7EE6-4342-B048-85BDC9FD1C3A}</a:tableStyleId>
              </a:tblPr>
              <a:tblGrid>
                <a:gridCol w="1469952">
                  <a:extLst>
                    <a:ext uri="{9D8B030D-6E8A-4147-A177-3AD203B41FA5}">
                      <a16:colId xmlns:a16="http://schemas.microsoft.com/office/drawing/2014/main" val="1810883660"/>
                    </a:ext>
                  </a:extLst>
                </a:gridCol>
                <a:gridCol w="586224">
                  <a:extLst>
                    <a:ext uri="{9D8B030D-6E8A-4147-A177-3AD203B41FA5}">
                      <a16:colId xmlns:a16="http://schemas.microsoft.com/office/drawing/2014/main" val="2302246501"/>
                    </a:ext>
                  </a:extLst>
                </a:gridCol>
                <a:gridCol w="806058">
                  <a:extLst>
                    <a:ext uri="{9D8B030D-6E8A-4147-A177-3AD203B41FA5}">
                      <a16:colId xmlns:a16="http://schemas.microsoft.com/office/drawing/2014/main" val="998856032"/>
                    </a:ext>
                  </a:extLst>
                </a:gridCol>
                <a:gridCol w="590548">
                  <a:extLst>
                    <a:ext uri="{9D8B030D-6E8A-4147-A177-3AD203B41FA5}">
                      <a16:colId xmlns:a16="http://schemas.microsoft.com/office/drawing/2014/main" val="710518635"/>
                    </a:ext>
                  </a:extLst>
                </a:gridCol>
                <a:gridCol w="718343">
                  <a:extLst>
                    <a:ext uri="{9D8B030D-6E8A-4147-A177-3AD203B41FA5}">
                      <a16:colId xmlns:a16="http://schemas.microsoft.com/office/drawing/2014/main" val="3401278983"/>
                    </a:ext>
                  </a:extLst>
                </a:gridCol>
                <a:gridCol w="650573">
                  <a:extLst>
                    <a:ext uri="{9D8B030D-6E8A-4147-A177-3AD203B41FA5}">
                      <a16:colId xmlns:a16="http://schemas.microsoft.com/office/drawing/2014/main" val="1924566273"/>
                    </a:ext>
                  </a:extLst>
                </a:gridCol>
              </a:tblGrid>
              <a:tr h="460407">
                <a:tc>
                  <a:txBody>
                    <a:bodyPr/>
                    <a:lstStyle/>
                    <a:p>
                      <a:r>
                        <a:rPr lang="en-US" dirty="0"/>
                        <a:t>Rating </a:t>
                      </a:r>
                    </a:p>
                  </a:txBody>
                  <a:tcPr>
                    <a:solidFill>
                      <a:schemeClr val="accent4"/>
                    </a:solidFill>
                  </a:tcPr>
                </a:tc>
                <a:tc>
                  <a:txBody>
                    <a:bodyPr/>
                    <a:lstStyle/>
                    <a:p>
                      <a:r>
                        <a:rPr lang="en-US" dirty="0"/>
                        <a:t>    1</a:t>
                      </a:r>
                    </a:p>
                  </a:txBody>
                  <a:tcPr>
                    <a:solidFill>
                      <a:schemeClr val="accent4"/>
                    </a:solidFill>
                  </a:tcPr>
                </a:tc>
                <a:tc>
                  <a:txBody>
                    <a:bodyPr/>
                    <a:lstStyle/>
                    <a:p>
                      <a:r>
                        <a:rPr lang="en-US" dirty="0"/>
                        <a:t>     2 </a:t>
                      </a:r>
                    </a:p>
                  </a:txBody>
                  <a:tcPr>
                    <a:solidFill>
                      <a:schemeClr val="accent4"/>
                    </a:solidFill>
                  </a:tcPr>
                </a:tc>
                <a:tc>
                  <a:txBody>
                    <a:bodyPr/>
                    <a:lstStyle/>
                    <a:p>
                      <a:r>
                        <a:rPr lang="en-US" dirty="0"/>
                        <a:t>   3 </a:t>
                      </a:r>
                    </a:p>
                  </a:txBody>
                  <a:tcPr>
                    <a:solidFill>
                      <a:schemeClr val="accent4"/>
                    </a:solidFill>
                  </a:tcPr>
                </a:tc>
                <a:tc>
                  <a:txBody>
                    <a:bodyPr/>
                    <a:lstStyle/>
                    <a:p>
                      <a:r>
                        <a:rPr lang="en-US" dirty="0"/>
                        <a:t>     4 </a:t>
                      </a:r>
                    </a:p>
                  </a:txBody>
                  <a:tcPr>
                    <a:solidFill>
                      <a:schemeClr val="accent4"/>
                    </a:solidFill>
                  </a:tcPr>
                </a:tc>
                <a:tc>
                  <a:txBody>
                    <a:bodyPr/>
                    <a:lstStyle/>
                    <a:p>
                      <a:r>
                        <a:rPr lang="en-US" dirty="0"/>
                        <a:t>   5</a:t>
                      </a:r>
                    </a:p>
                  </a:txBody>
                  <a:tcPr>
                    <a:solidFill>
                      <a:schemeClr val="accent4"/>
                    </a:solidFill>
                  </a:tcPr>
                </a:tc>
                <a:extLst>
                  <a:ext uri="{0D108BD9-81ED-4DB2-BD59-A6C34878D82A}">
                    <a16:rowId xmlns:a16="http://schemas.microsoft.com/office/drawing/2014/main" val="3266546643"/>
                  </a:ext>
                </a:extLst>
              </a:tr>
              <a:tr h="611303">
                <a:tc>
                  <a:txBody>
                    <a:bodyPr/>
                    <a:lstStyle/>
                    <a:p>
                      <a:r>
                        <a:rPr lang="en-US" b="1" dirty="0"/>
                        <a:t>Prospects</a:t>
                      </a:r>
                    </a:p>
                  </a:txBody>
                  <a:tcPr>
                    <a:solidFill>
                      <a:schemeClr val="accent4"/>
                    </a:solidFill>
                  </a:tcPr>
                </a:tc>
                <a:tc>
                  <a:txBody>
                    <a:bodyPr/>
                    <a:lstStyle/>
                    <a:p>
                      <a:r>
                        <a:rPr lang="en-US" b="1" dirty="0"/>
                        <a:t>7% </a:t>
                      </a:r>
                    </a:p>
                  </a:txBody>
                  <a:tcPr/>
                </a:tc>
                <a:tc>
                  <a:txBody>
                    <a:bodyPr/>
                    <a:lstStyle/>
                    <a:p>
                      <a:r>
                        <a:rPr lang="en-US" b="1" dirty="0"/>
                        <a:t>59%</a:t>
                      </a:r>
                    </a:p>
                  </a:txBody>
                  <a:tcPr/>
                </a:tc>
                <a:tc>
                  <a:txBody>
                    <a:bodyPr/>
                    <a:lstStyle/>
                    <a:p>
                      <a:r>
                        <a:rPr lang="en-US" b="1" dirty="0"/>
                        <a:t>26%</a:t>
                      </a:r>
                    </a:p>
                  </a:txBody>
                  <a:tcPr/>
                </a:tc>
                <a:tc>
                  <a:txBody>
                    <a:bodyPr/>
                    <a:lstStyle/>
                    <a:p>
                      <a:r>
                        <a:rPr lang="en-US" b="1" dirty="0"/>
                        <a:t>6%</a:t>
                      </a:r>
                    </a:p>
                  </a:txBody>
                  <a:tcPr/>
                </a:tc>
                <a:tc>
                  <a:txBody>
                    <a:bodyPr/>
                    <a:lstStyle/>
                    <a:p>
                      <a:r>
                        <a:rPr lang="en-US" b="1" dirty="0"/>
                        <a:t>1% </a:t>
                      </a:r>
                    </a:p>
                  </a:txBody>
                  <a:tcPr/>
                </a:tc>
                <a:extLst>
                  <a:ext uri="{0D108BD9-81ED-4DB2-BD59-A6C34878D82A}">
                    <a16:rowId xmlns:a16="http://schemas.microsoft.com/office/drawing/2014/main" val="2394731525"/>
                  </a:ext>
                </a:extLst>
              </a:tr>
              <a:tr h="611303">
                <a:tc>
                  <a:txBody>
                    <a:bodyPr/>
                    <a:lstStyle/>
                    <a:p>
                      <a:r>
                        <a:rPr lang="en-US" b="1" dirty="0"/>
                        <a:t>Regular </a:t>
                      </a:r>
                    </a:p>
                  </a:txBody>
                  <a:tcPr>
                    <a:solidFill>
                      <a:schemeClr val="accent4"/>
                    </a:solidFill>
                  </a:tcPr>
                </a:tc>
                <a:tc>
                  <a:txBody>
                    <a:bodyPr/>
                    <a:lstStyle/>
                    <a:p>
                      <a:r>
                        <a:rPr lang="en-US" b="1" dirty="0"/>
                        <a:t>9%</a:t>
                      </a:r>
                    </a:p>
                  </a:txBody>
                  <a:tcPr/>
                </a:tc>
                <a:tc>
                  <a:txBody>
                    <a:bodyPr/>
                    <a:lstStyle/>
                    <a:p>
                      <a:r>
                        <a:rPr lang="en-US" b="1" dirty="0"/>
                        <a:t>67% </a:t>
                      </a:r>
                    </a:p>
                  </a:txBody>
                  <a:tcPr/>
                </a:tc>
                <a:tc>
                  <a:txBody>
                    <a:bodyPr/>
                    <a:lstStyle/>
                    <a:p>
                      <a:r>
                        <a:rPr lang="en-US" b="1" dirty="0"/>
                        <a:t>16% </a:t>
                      </a:r>
                    </a:p>
                  </a:txBody>
                  <a:tcPr/>
                </a:tc>
                <a:tc>
                  <a:txBody>
                    <a:bodyPr/>
                    <a:lstStyle/>
                    <a:p>
                      <a:r>
                        <a:rPr lang="en-US" b="1" dirty="0"/>
                        <a:t>7% </a:t>
                      </a:r>
                    </a:p>
                  </a:txBody>
                  <a:tcPr/>
                </a:tc>
                <a:tc>
                  <a:txBody>
                    <a:bodyPr/>
                    <a:lstStyle/>
                    <a:p>
                      <a:r>
                        <a:rPr lang="en-US" b="1" dirty="0"/>
                        <a:t>1% </a:t>
                      </a:r>
                    </a:p>
                  </a:txBody>
                  <a:tcPr/>
                </a:tc>
                <a:extLst>
                  <a:ext uri="{0D108BD9-81ED-4DB2-BD59-A6C34878D82A}">
                    <a16:rowId xmlns:a16="http://schemas.microsoft.com/office/drawing/2014/main" val="2771639812"/>
                  </a:ext>
                </a:extLst>
              </a:tr>
              <a:tr h="611303">
                <a:tc>
                  <a:txBody>
                    <a:bodyPr/>
                    <a:lstStyle/>
                    <a:p>
                      <a:r>
                        <a:rPr lang="en-US" b="1" dirty="0"/>
                        <a:t>Premium </a:t>
                      </a:r>
                    </a:p>
                  </a:txBody>
                  <a:tcPr>
                    <a:solidFill>
                      <a:schemeClr val="accent4"/>
                    </a:solidFill>
                  </a:tcPr>
                </a:tc>
                <a:tc>
                  <a:txBody>
                    <a:bodyPr/>
                    <a:lstStyle/>
                    <a:p>
                      <a:r>
                        <a:rPr lang="en-US" b="1" dirty="0"/>
                        <a:t>11% </a:t>
                      </a:r>
                    </a:p>
                  </a:txBody>
                  <a:tcPr/>
                </a:tc>
                <a:tc>
                  <a:txBody>
                    <a:bodyPr/>
                    <a:lstStyle/>
                    <a:p>
                      <a:r>
                        <a:rPr lang="en-US" b="1" dirty="0"/>
                        <a:t>60% </a:t>
                      </a:r>
                    </a:p>
                  </a:txBody>
                  <a:tcPr/>
                </a:tc>
                <a:tc>
                  <a:txBody>
                    <a:bodyPr/>
                    <a:lstStyle/>
                    <a:p>
                      <a:r>
                        <a:rPr lang="en-US" b="1" dirty="0"/>
                        <a:t>23%</a:t>
                      </a:r>
                    </a:p>
                  </a:txBody>
                  <a:tcPr/>
                </a:tc>
                <a:tc>
                  <a:txBody>
                    <a:bodyPr/>
                    <a:lstStyle/>
                    <a:p>
                      <a:r>
                        <a:rPr lang="en-US" b="1" dirty="0"/>
                        <a:t>6% </a:t>
                      </a:r>
                    </a:p>
                  </a:txBody>
                  <a:tcPr/>
                </a:tc>
                <a:tc>
                  <a:txBody>
                    <a:bodyPr/>
                    <a:lstStyle/>
                    <a:p>
                      <a:r>
                        <a:rPr lang="en-US" b="1" dirty="0"/>
                        <a:t>0%</a:t>
                      </a:r>
                    </a:p>
                  </a:txBody>
                  <a:tcPr/>
                </a:tc>
                <a:extLst>
                  <a:ext uri="{0D108BD9-81ED-4DB2-BD59-A6C34878D82A}">
                    <a16:rowId xmlns:a16="http://schemas.microsoft.com/office/drawing/2014/main" val="4129790360"/>
                  </a:ext>
                </a:extLst>
              </a:tr>
              <a:tr h="611303">
                <a:tc>
                  <a:txBody>
                    <a:bodyPr/>
                    <a:lstStyle/>
                    <a:p>
                      <a:r>
                        <a:rPr lang="en-US" b="1" dirty="0"/>
                        <a:t>VIP </a:t>
                      </a:r>
                    </a:p>
                  </a:txBody>
                  <a:tcPr>
                    <a:solidFill>
                      <a:schemeClr val="accent4"/>
                    </a:solidFill>
                  </a:tcPr>
                </a:tc>
                <a:tc>
                  <a:txBody>
                    <a:bodyPr/>
                    <a:lstStyle/>
                    <a:p>
                      <a:r>
                        <a:rPr lang="en-US" b="1" dirty="0"/>
                        <a:t>13%</a:t>
                      </a:r>
                    </a:p>
                  </a:txBody>
                  <a:tcPr/>
                </a:tc>
                <a:tc>
                  <a:txBody>
                    <a:bodyPr/>
                    <a:lstStyle/>
                    <a:p>
                      <a:r>
                        <a:rPr lang="en-US" b="1" dirty="0"/>
                        <a:t>55%</a:t>
                      </a:r>
                    </a:p>
                  </a:txBody>
                  <a:tcPr/>
                </a:tc>
                <a:tc>
                  <a:txBody>
                    <a:bodyPr/>
                    <a:lstStyle/>
                    <a:p>
                      <a:r>
                        <a:rPr lang="en-US" b="1" dirty="0"/>
                        <a:t>28%</a:t>
                      </a:r>
                    </a:p>
                  </a:txBody>
                  <a:tcPr/>
                </a:tc>
                <a:tc>
                  <a:txBody>
                    <a:bodyPr/>
                    <a:lstStyle/>
                    <a:p>
                      <a:r>
                        <a:rPr lang="en-US" b="1" dirty="0"/>
                        <a:t>3% </a:t>
                      </a:r>
                    </a:p>
                  </a:txBody>
                  <a:tcPr/>
                </a:tc>
                <a:tc>
                  <a:txBody>
                    <a:bodyPr/>
                    <a:lstStyle/>
                    <a:p>
                      <a:r>
                        <a:rPr lang="en-US" b="1" dirty="0"/>
                        <a:t>15% </a:t>
                      </a:r>
                    </a:p>
                  </a:txBody>
                  <a:tcPr/>
                </a:tc>
                <a:extLst>
                  <a:ext uri="{0D108BD9-81ED-4DB2-BD59-A6C34878D82A}">
                    <a16:rowId xmlns:a16="http://schemas.microsoft.com/office/drawing/2014/main" val="4002429790"/>
                  </a:ext>
                </a:extLst>
              </a:tr>
              <a:tr h="611303">
                <a:tc>
                  <a:txBody>
                    <a:bodyPr/>
                    <a:lstStyle/>
                    <a:p>
                      <a:r>
                        <a:rPr lang="en-US" b="1" dirty="0"/>
                        <a:t>VVIP </a:t>
                      </a:r>
                    </a:p>
                  </a:txBody>
                  <a:tcPr>
                    <a:solidFill>
                      <a:schemeClr val="accent4"/>
                    </a:solidFill>
                  </a:tcPr>
                </a:tc>
                <a:tc>
                  <a:txBody>
                    <a:bodyPr/>
                    <a:lstStyle/>
                    <a:p>
                      <a:r>
                        <a:rPr lang="en-US" b="1" dirty="0"/>
                        <a:t>12% </a:t>
                      </a:r>
                    </a:p>
                  </a:txBody>
                  <a:tcPr/>
                </a:tc>
                <a:tc>
                  <a:txBody>
                    <a:bodyPr/>
                    <a:lstStyle/>
                    <a:p>
                      <a:r>
                        <a:rPr lang="en-US" b="1" dirty="0"/>
                        <a:t>55%</a:t>
                      </a:r>
                    </a:p>
                  </a:txBody>
                  <a:tcPr/>
                </a:tc>
                <a:tc>
                  <a:txBody>
                    <a:bodyPr/>
                    <a:lstStyle/>
                    <a:p>
                      <a:r>
                        <a:rPr lang="en-US" b="1" dirty="0"/>
                        <a:t>25%</a:t>
                      </a:r>
                    </a:p>
                  </a:txBody>
                  <a:tcPr/>
                </a:tc>
                <a:tc>
                  <a:txBody>
                    <a:bodyPr/>
                    <a:lstStyle/>
                    <a:p>
                      <a:r>
                        <a:rPr lang="en-US" b="1" dirty="0"/>
                        <a:t>8% </a:t>
                      </a:r>
                    </a:p>
                  </a:txBody>
                  <a:tcPr/>
                </a:tc>
                <a:tc>
                  <a:txBody>
                    <a:bodyPr/>
                    <a:lstStyle/>
                    <a:p>
                      <a:r>
                        <a:rPr lang="en-US" b="1" dirty="0"/>
                        <a:t>0%</a:t>
                      </a:r>
                    </a:p>
                  </a:txBody>
                  <a:tcPr/>
                </a:tc>
                <a:extLst>
                  <a:ext uri="{0D108BD9-81ED-4DB2-BD59-A6C34878D82A}">
                    <a16:rowId xmlns:a16="http://schemas.microsoft.com/office/drawing/2014/main" val="117458550"/>
                  </a:ext>
                </a:extLst>
              </a:tr>
            </a:tbl>
          </a:graphicData>
        </a:graphic>
      </p:graphicFrame>
    </p:spTree>
    <p:extLst>
      <p:ext uri="{BB962C8B-B14F-4D97-AF65-F5344CB8AC3E}">
        <p14:creationId xmlns:p14="http://schemas.microsoft.com/office/powerpoint/2010/main" val="2844568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15F3-8365-43AB-B9DB-7B2FEEE39E1A}"/>
              </a:ext>
            </a:extLst>
          </p:cNvPr>
          <p:cNvSpPr>
            <a:spLocks noGrp="1"/>
          </p:cNvSpPr>
          <p:nvPr>
            <p:ph type="title"/>
          </p:nvPr>
        </p:nvSpPr>
        <p:spPr>
          <a:xfrm>
            <a:off x="0" y="-11450"/>
            <a:ext cx="12192000" cy="823913"/>
          </a:xfrm>
          <a:solidFill>
            <a:schemeClr val="bg2">
              <a:lumMod val="90000"/>
            </a:schemeClr>
          </a:solidFill>
        </p:spPr>
        <p:txBody>
          <a:bodyPr/>
          <a:lstStyle/>
          <a:p>
            <a:r>
              <a:rPr lang="en-US" b="1" dirty="0">
                <a:solidFill>
                  <a:srgbClr val="0070C0"/>
                </a:solidFill>
                <a:latin typeface="Copperplate Gothic Light" panose="020E0507020206020404" pitchFamily="34" charset="0"/>
              </a:rPr>
              <a:t>Satisfaction Ratings Distribution </a:t>
            </a:r>
            <a:endParaRPr lang="en-US" dirty="0">
              <a:solidFill>
                <a:srgbClr val="0070C0"/>
              </a:solidFill>
              <a:latin typeface="Copperplate Gothic Light" panose="020E0507020206020404" pitchFamily="34" charset="0"/>
            </a:endParaRPr>
          </a:p>
        </p:txBody>
      </p:sp>
      <p:sp>
        <p:nvSpPr>
          <p:cNvPr id="3" name="Text Placeholder 2">
            <a:extLst>
              <a:ext uri="{FF2B5EF4-FFF2-40B4-BE49-F238E27FC236}">
                <a16:creationId xmlns:a16="http://schemas.microsoft.com/office/drawing/2014/main" id="{08036401-9414-4B09-8A63-D296C6664FC9}"/>
              </a:ext>
            </a:extLst>
          </p:cNvPr>
          <p:cNvSpPr>
            <a:spLocks noGrp="1"/>
          </p:cNvSpPr>
          <p:nvPr>
            <p:ph type="body" idx="1"/>
          </p:nvPr>
        </p:nvSpPr>
        <p:spPr>
          <a:xfrm>
            <a:off x="763589" y="978574"/>
            <a:ext cx="3313186" cy="823912"/>
          </a:xfrm>
        </p:spPr>
        <p:txBody>
          <a:bodyPr/>
          <a:lstStyle/>
          <a:p>
            <a:r>
              <a:rPr lang="en-US" sz="2800" dirty="0">
                <a:solidFill>
                  <a:schemeClr val="accent2"/>
                </a:solidFill>
              </a:rPr>
              <a:t>Service Satisfaction </a:t>
            </a:r>
          </a:p>
          <a:p>
            <a:endParaRPr lang="en-US" dirty="0"/>
          </a:p>
        </p:txBody>
      </p:sp>
      <p:sp>
        <p:nvSpPr>
          <p:cNvPr id="5" name="Text Placeholder 4">
            <a:extLst>
              <a:ext uri="{FF2B5EF4-FFF2-40B4-BE49-F238E27FC236}">
                <a16:creationId xmlns:a16="http://schemas.microsoft.com/office/drawing/2014/main" id="{D62E864B-3F78-4E18-91B7-54C4EDAB2625}"/>
              </a:ext>
            </a:extLst>
          </p:cNvPr>
          <p:cNvSpPr>
            <a:spLocks noGrp="1"/>
          </p:cNvSpPr>
          <p:nvPr>
            <p:ph type="body" sz="quarter" idx="3"/>
          </p:nvPr>
        </p:nvSpPr>
        <p:spPr>
          <a:xfrm>
            <a:off x="4467828" y="978574"/>
            <a:ext cx="6811360" cy="823912"/>
          </a:xfrm>
        </p:spPr>
        <p:txBody>
          <a:bodyPr/>
          <a:lstStyle/>
          <a:p>
            <a:r>
              <a:rPr lang="en-US" sz="2800" dirty="0">
                <a:solidFill>
                  <a:schemeClr val="accent2"/>
                </a:solidFill>
              </a:rPr>
              <a:t>Selection Satisfaction</a:t>
            </a:r>
          </a:p>
          <a:p>
            <a:endParaRPr lang="en-US" dirty="0"/>
          </a:p>
        </p:txBody>
      </p:sp>
      <p:sp>
        <p:nvSpPr>
          <p:cNvPr id="12" name="TextBox 11">
            <a:extLst>
              <a:ext uri="{FF2B5EF4-FFF2-40B4-BE49-F238E27FC236}">
                <a16:creationId xmlns:a16="http://schemas.microsoft.com/office/drawing/2014/main" id="{FDFCE2CB-D478-42C5-AB55-395A7170D13E}"/>
              </a:ext>
            </a:extLst>
          </p:cNvPr>
          <p:cNvSpPr txBox="1"/>
          <p:nvPr/>
        </p:nvSpPr>
        <p:spPr>
          <a:xfrm>
            <a:off x="8590822" y="812463"/>
            <a:ext cx="3313186" cy="5909310"/>
          </a:xfrm>
          <a:prstGeom prst="rect">
            <a:avLst/>
          </a:prstGeom>
          <a:noFill/>
        </p:spPr>
        <p:txBody>
          <a:bodyPr wrap="square" rtlCol="0">
            <a:spAutoFit/>
          </a:bodyPr>
          <a:lstStyle/>
          <a:p>
            <a:r>
              <a:rPr lang="en-US" sz="2800" b="1" dirty="0">
                <a:solidFill>
                  <a:schemeClr val="accent2"/>
                </a:solidFill>
              </a:rPr>
              <a:t>Observation</a:t>
            </a:r>
          </a:p>
          <a:p>
            <a:r>
              <a:rPr lang="en-US" sz="2800" b="1" dirty="0">
                <a:solidFill>
                  <a:schemeClr val="accent1"/>
                </a:solidFill>
              </a:rPr>
              <a:t>satisfaction service </a:t>
            </a:r>
          </a:p>
          <a:p>
            <a:pPr marL="285750" indent="-285750">
              <a:buFont typeface="Arial" panose="020B0604020202020204" pitchFamily="34" charset="0"/>
              <a:buChar char="•"/>
            </a:pPr>
            <a:r>
              <a:rPr lang="en-US" sz="1400" b="1" dirty="0"/>
              <a:t>Most of our loyal customers rate the service as poor, average or good. </a:t>
            </a:r>
          </a:p>
          <a:p>
            <a:pPr marL="285750" indent="-285750">
              <a:buFont typeface="Arial" panose="020B0604020202020204" pitchFamily="34" charset="0"/>
              <a:buChar char="•"/>
            </a:pPr>
            <a:r>
              <a:rPr lang="en-US" sz="1400" b="1" dirty="0"/>
              <a:t>Very few customers have voted service as very(rated 1) poor or excellent(rated 5)</a:t>
            </a:r>
          </a:p>
          <a:p>
            <a:pPr marL="285750" indent="-285750">
              <a:buFont typeface="Arial" panose="020B0604020202020204" pitchFamily="34" charset="0"/>
              <a:buChar char="•"/>
            </a:pPr>
            <a:r>
              <a:rPr lang="en-US" sz="1400" b="1" dirty="0"/>
              <a:t>Majority of the VIP and VVIP customers rate the service as poor to average </a:t>
            </a:r>
          </a:p>
          <a:p>
            <a:pPr marL="285750" indent="-285750">
              <a:buFont typeface="Arial" panose="020B0604020202020204" pitchFamily="34" charset="0"/>
              <a:buChar char="•"/>
            </a:pPr>
            <a:endParaRPr lang="en-US" sz="1400" b="1" dirty="0"/>
          </a:p>
          <a:p>
            <a:r>
              <a:rPr lang="en-US" sz="2800" b="1" dirty="0">
                <a:solidFill>
                  <a:schemeClr val="accent1"/>
                </a:solidFill>
              </a:rPr>
              <a:t>satisfaction selection </a:t>
            </a:r>
          </a:p>
          <a:p>
            <a:pPr marL="285750" indent="-285750">
              <a:buFont typeface="Arial" panose="020B0604020202020204" pitchFamily="34" charset="0"/>
              <a:buChar char="•"/>
            </a:pPr>
            <a:r>
              <a:rPr lang="en-US" sz="1400" b="1" dirty="0"/>
              <a:t>Shows poor rating percentage compare to service</a:t>
            </a:r>
          </a:p>
          <a:p>
            <a:pPr marL="285750" indent="-285750">
              <a:buFont typeface="Arial" panose="020B0604020202020204" pitchFamily="34" charset="0"/>
              <a:buChar char="•"/>
            </a:pPr>
            <a:r>
              <a:rPr lang="en-US" sz="1400" b="1" dirty="0"/>
              <a:t>Sizeable number of premium/VIP/VVIP have voted the selection as one and very few are fully satisfied(rated 5). </a:t>
            </a:r>
          </a:p>
          <a:p>
            <a:pPr marL="285750" indent="-285750">
              <a:buFont typeface="Arial" panose="020B0604020202020204" pitchFamily="34" charset="0"/>
              <a:buChar char="•"/>
            </a:pPr>
            <a:r>
              <a:rPr lang="en-US" sz="1400" b="1" dirty="0"/>
              <a:t>Majority of Premium/VIP and VVIP rate the service as very poor to average</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endParaRPr lang="en-US" sz="2800" b="1" dirty="0">
              <a:solidFill>
                <a:schemeClr val="accent2"/>
              </a:solidFill>
            </a:endParaRPr>
          </a:p>
        </p:txBody>
      </p:sp>
      <p:pic>
        <p:nvPicPr>
          <p:cNvPr id="13" name="Content Placeholder 12">
            <a:extLst>
              <a:ext uri="{FF2B5EF4-FFF2-40B4-BE49-F238E27FC236}">
                <a16:creationId xmlns:a16="http://schemas.microsoft.com/office/drawing/2014/main" id="{E02BACCD-2EA7-4FA6-83B2-CAFDC6C58A2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87992" y="1340975"/>
            <a:ext cx="4206081" cy="4848688"/>
          </a:xfrm>
        </p:spPr>
      </p:pic>
      <p:pic>
        <p:nvPicPr>
          <p:cNvPr id="15" name="Content Placeholder 14">
            <a:extLst>
              <a:ext uri="{FF2B5EF4-FFF2-40B4-BE49-F238E27FC236}">
                <a16:creationId xmlns:a16="http://schemas.microsoft.com/office/drawing/2014/main" id="{3709501B-A915-41C3-8E47-983234B88B2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552372" y="1369353"/>
            <a:ext cx="3968117" cy="4676184"/>
          </a:xfrm>
        </p:spPr>
      </p:pic>
    </p:spTree>
    <p:extLst>
      <p:ext uri="{BB962C8B-B14F-4D97-AF65-F5344CB8AC3E}">
        <p14:creationId xmlns:p14="http://schemas.microsoft.com/office/powerpoint/2010/main" val="2298651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8EFD2-4600-49B1-8B0F-AB249546AE8F}"/>
              </a:ext>
            </a:extLst>
          </p:cNvPr>
          <p:cNvSpPr>
            <a:spLocks noGrp="1"/>
          </p:cNvSpPr>
          <p:nvPr>
            <p:ph type="title"/>
          </p:nvPr>
        </p:nvSpPr>
        <p:spPr>
          <a:xfrm>
            <a:off x="0" y="1"/>
            <a:ext cx="12192000" cy="823912"/>
          </a:xfrm>
          <a:solidFill>
            <a:schemeClr val="bg2">
              <a:lumMod val="90000"/>
            </a:schemeClr>
          </a:solidFill>
        </p:spPr>
        <p:txBody>
          <a:bodyPr>
            <a:noAutofit/>
          </a:bodyPr>
          <a:lstStyle/>
          <a:p>
            <a:r>
              <a:rPr lang="en-US" sz="2800" b="1" dirty="0">
                <a:solidFill>
                  <a:srgbClr val="0070C0"/>
                </a:solidFill>
                <a:latin typeface="Copperplate Gothic Light" panose="020E0507020206020404" pitchFamily="34" charset="0"/>
              </a:rPr>
              <a:t>        How Distance to Store Affect Store and Online Sell ?</a:t>
            </a:r>
            <a:endParaRPr lang="en-US" sz="2800" dirty="0">
              <a:solidFill>
                <a:srgbClr val="0070C0"/>
              </a:solidFill>
              <a:latin typeface="Copperplate Gothic Light" panose="020E0507020206020404" pitchFamily="34" charset="0"/>
            </a:endParaRPr>
          </a:p>
        </p:txBody>
      </p:sp>
      <p:sp>
        <p:nvSpPr>
          <p:cNvPr id="3" name="Text Placeholder 2">
            <a:extLst>
              <a:ext uri="{FF2B5EF4-FFF2-40B4-BE49-F238E27FC236}">
                <a16:creationId xmlns:a16="http://schemas.microsoft.com/office/drawing/2014/main" id="{3EB19C47-5A89-446E-BB90-C37020914489}"/>
              </a:ext>
            </a:extLst>
          </p:cNvPr>
          <p:cNvSpPr>
            <a:spLocks noGrp="1"/>
          </p:cNvSpPr>
          <p:nvPr>
            <p:ph type="body" idx="1"/>
          </p:nvPr>
        </p:nvSpPr>
        <p:spPr>
          <a:xfrm>
            <a:off x="145306" y="717470"/>
            <a:ext cx="5157787" cy="823912"/>
          </a:xfrm>
        </p:spPr>
        <p:txBody>
          <a:bodyPr>
            <a:normAutofit/>
          </a:bodyPr>
          <a:lstStyle/>
          <a:p>
            <a:r>
              <a:rPr lang="en-US" sz="2000" u="sng" dirty="0"/>
              <a:t>Distance and Store Transactions</a:t>
            </a:r>
          </a:p>
        </p:txBody>
      </p:sp>
      <p:sp>
        <p:nvSpPr>
          <p:cNvPr id="5" name="Text Placeholder 4">
            <a:extLst>
              <a:ext uri="{FF2B5EF4-FFF2-40B4-BE49-F238E27FC236}">
                <a16:creationId xmlns:a16="http://schemas.microsoft.com/office/drawing/2014/main" id="{52A914C2-46D5-41EB-9985-EC941114ABF8}"/>
              </a:ext>
            </a:extLst>
          </p:cNvPr>
          <p:cNvSpPr>
            <a:spLocks noGrp="1"/>
          </p:cNvSpPr>
          <p:nvPr>
            <p:ph type="body" sz="quarter" idx="3"/>
          </p:nvPr>
        </p:nvSpPr>
        <p:spPr>
          <a:xfrm>
            <a:off x="4224759" y="555586"/>
            <a:ext cx="5451295" cy="979528"/>
          </a:xfrm>
        </p:spPr>
        <p:txBody>
          <a:bodyPr>
            <a:normAutofit/>
          </a:bodyPr>
          <a:lstStyle/>
          <a:p>
            <a:r>
              <a:rPr lang="en-US" sz="2000" dirty="0"/>
              <a:t>Distance and Online Transactions </a:t>
            </a:r>
          </a:p>
        </p:txBody>
      </p:sp>
      <p:pic>
        <p:nvPicPr>
          <p:cNvPr id="14" name="Content Placeholder 13">
            <a:extLst>
              <a:ext uri="{FF2B5EF4-FFF2-40B4-BE49-F238E27FC236}">
                <a16:creationId xmlns:a16="http://schemas.microsoft.com/office/drawing/2014/main" id="{81995924-0A15-4CE1-87EE-C253A52585B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86296" y="1531980"/>
            <a:ext cx="3513211" cy="3684587"/>
          </a:xfrm>
        </p:spPr>
      </p:pic>
      <p:pic>
        <p:nvPicPr>
          <p:cNvPr id="12" name="Content Placeholder 11">
            <a:extLst>
              <a:ext uri="{FF2B5EF4-FFF2-40B4-BE49-F238E27FC236}">
                <a16:creationId xmlns:a16="http://schemas.microsoft.com/office/drawing/2014/main" id="{6B440803-E121-4E18-9454-47E6F51C16A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10265" y="1535113"/>
            <a:ext cx="3513211" cy="3684587"/>
          </a:xfrm>
        </p:spPr>
      </p:pic>
      <p:sp>
        <p:nvSpPr>
          <p:cNvPr id="15" name="TextBox 14">
            <a:extLst>
              <a:ext uri="{FF2B5EF4-FFF2-40B4-BE49-F238E27FC236}">
                <a16:creationId xmlns:a16="http://schemas.microsoft.com/office/drawing/2014/main" id="{C1B22FA6-E8B5-4D1A-A084-3D57D93DD468}"/>
              </a:ext>
            </a:extLst>
          </p:cNvPr>
          <p:cNvSpPr txBox="1"/>
          <p:nvPr/>
        </p:nvSpPr>
        <p:spPr>
          <a:xfrm>
            <a:off x="7902929" y="1258105"/>
            <a:ext cx="4289071" cy="2769989"/>
          </a:xfrm>
          <a:prstGeom prst="rect">
            <a:avLst/>
          </a:prstGeom>
          <a:noFill/>
        </p:spPr>
        <p:txBody>
          <a:bodyPr wrap="square" rtlCol="0">
            <a:spAutoFit/>
          </a:bodyPr>
          <a:lstStyle/>
          <a:p>
            <a:r>
              <a:rPr lang="en-US" b="1" dirty="0"/>
              <a:t>Observation</a:t>
            </a:r>
          </a:p>
          <a:p>
            <a:pPr marL="285750" indent="-285750">
              <a:buFont typeface="Arial" panose="020B0604020202020204" pitchFamily="34" charset="0"/>
              <a:buChar char="•"/>
            </a:pPr>
            <a:r>
              <a:rPr lang="en-US" sz="1400" b="1" dirty="0">
                <a:solidFill>
                  <a:schemeClr val="accent2">
                    <a:lumMod val="75000"/>
                  </a:schemeClr>
                </a:solidFill>
              </a:rPr>
              <a:t>Customer living closure to store are more likely </a:t>
            </a:r>
          </a:p>
          <a:p>
            <a:r>
              <a:rPr lang="en-US" sz="1400" b="1" dirty="0">
                <a:solidFill>
                  <a:schemeClr val="accent2">
                    <a:lumMod val="75000"/>
                  </a:schemeClr>
                </a:solidFill>
              </a:rPr>
              <a:t>       to shop at store than those who live 50 miles  away.</a:t>
            </a:r>
          </a:p>
          <a:p>
            <a:endParaRPr lang="en-US" sz="1400" b="1" dirty="0"/>
          </a:p>
          <a:p>
            <a:pPr marL="285750" indent="-285750">
              <a:buFont typeface="Arial" panose="020B0604020202020204" pitchFamily="34" charset="0"/>
              <a:buChar char="•"/>
            </a:pPr>
            <a:r>
              <a:rPr lang="en-US" sz="1400" b="1" dirty="0">
                <a:solidFill>
                  <a:schemeClr val="accent2">
                    <a:lumMod val="75000"/>
                  </a:schemeClr>
                </a:solidFill>
              </a:rPr>
              <a:t>Customers living within 50 miles of store are most</a:t>
            </a:r>
          </a:p>
          <a:p>
            <a:r>
              <a:rPr lang="en-US" sz="1400" b="1" dirty="0">
                <a:solidFill>
                  <a:schemeClr val="accent2">
                    <a:lumMod val="75000"/>
                  </a:schemeClr>
                </a:solidFill>
              </a:rPr>
              <a:t>        likely to make a purchase. </a:t>
            </a:r>
            <a:endParaRPr lang="en-US" sz="1400" b="1" dirty="0">
              <a:solidFill>
                <a:schemeClr val="accent4"/>
              </a:solidFill>
            </a:endParaRPr>
          </a:p>
          <a:p>
            <a:endParaRPr lang="en-US" sz="1400" b="1" dirty="0"/>
          </a:p>
          <a:p>
            <a:pPr marL="285750" indent="-285750">
              <a:buFont typeface="Arial" panose="020B0604020202020204" pitchFamily="34" charset="0"/>
              <a:buChar char="•"/>
            </a:pPr>
            <a:r>
              <a:rPr lang="en-US" b="1" u="sng" dirty="0">
                <a:solidFill>
                  <a:schemeClr val="accent4"/>
                </a:solidFill>
              </a:rPr>
              <a:t>Dense online transaction graph shows that whether a customer lives close or far from store he/she is most likely to purchase online than go to store </a:t>
            </a:r>
          </a:p>
        </p:txBody>
      </p:sp>
      <p:sp>
        <p:nvSpPr>
          <p:cNvPr id="16" name="TextBox 15">
            <a:extLst>
              <a:ext uri="{FF2B5EF4-FFF2-40B4-BE49-F238E27FC236}">
                <a16:creationId xmlns:a16="http://schemas.microsoft.com/office/drawing/2014/main" id="{F915C66F-B9B2-4CBA-8D30-4192867F2F1B}"/>
              </a:ext>
            </a:extLst>
          </p:cNvPr>
          <p:cNvSpPr txBox="1"/>
          <p:nvPr/>
        </p:nvSpPr>
        <p:spPr>
          <a:xfrm>
            <a:off x="428263" y="5660020"/>
            <a:ext cx="2519088" cy="1015663"/>
          </a:xfrm>
          <a:prstGeom prst="rect">
            <a:avLst/>
          </a:prstGeom>
          <a:noFill/>
        </p:spPr>
        <p:txBody>
          <a:bodyPr wrap="none" rtlCol="0">
            <a:spAutoFit/>
          </a:bodyPr>
          <a:lstStyle/>
          <a:p>
            <a:r>
              <a:rPr lang="en-US" sz="1400" dirty="0">
                <a:solidFill>
                  <a:srgbClr val="FF0000"/>
                </a:solidFill>
              </a:rPr>
              <a:t>Distance Range: 0 - 275miles </a:t>
            </a:r>
          </a:p>
          <a:p>
            <a:endParaRPr lang="en-US" sz="1400" dirty="0">
              <a:solidFill>
                <a:srgbClr val="FF0000"/>
              </a:solidFill>
            </a:endParaRPr>
          </a:p>
          <a:p>
            <a:r>
              <a:rPr lang="en-US" sz="1400" dirty="0">
                <a:solidFill>
                  <a:srgbClr val="FF0000"/>
                </a:solidFill>
              </a:rPr>
              <a:t>Store Transaction Range: 0 – 12 </a:t>
            </a:r>
          </a:p>
          <a:p>
            <a:endParaRPr lang="en-US" dirty="0"/>
          </a:p>
        </p:txBody>
      </p:sp>
      <p:sp>
        <p:nvSpPr>
          <p:cNvPr id="17" name="TextBox 16">
            <a:extLst>
              <a:ext uri="{FF2B5EF4-FFF2-40B4-BE49-F238E27FC236}">
                <a16:creationId xmlns:a16="http://schemas.microsoft.com/office/drawing/2014/main" id="{2BBA6AB0-8CF4-4AC1-8B84-4F80C3A2CFAB}"/>
              </a:ext>
            </a:extLst>
          </p:cNvPr>
          <p:cNvSpPr txBox="1"/>
          <p:nvPr/>
        </p:nvSpPr>
        <p:spPr>
          <a:xfrm>
            <a:off x="4980676" y="5632698"/>
            <a:ext cx="2610458" cy="1015663"/>
          </a:xfrm>
          <a:prstGeom prst="rect">
            <a:avLst/>
          </a:prstGeom>
          <a:noFill/>
        </p:spPr>
        <p:txBody>
          <a:bodyPr wrap="none" rtlCol="0">
            <a:spAutoFit/>
          </a:bodyPr>
          <a:lstStyle/>
          <a:p>
            <a:r>
              <a:rPr lang="en-US" sz="1400" dirty="0">
                <a:solidFill>
                  <a:srgbClr val="FF0000"/>
                </a:solidFill>
              </a:rPr>
              <a:t>Distance Range: 0 - 275miles </a:t>
            </a:r>
          </a:p>
          <a:p>
            <a:endParaRPr lang="en-US" sz="1400" dirty="0">
              <a:solidFill>
                <a:srgbClr val="FF0000"/>
              </a:solidFill>
            </a:endParaRPr>
          </a:p>
          <a:p>
            <a:r>
              <a:rPr lang="en-US" sz="1400" dirty="0">
                <a:solidFill>
                  <a:srgbClr val="FF0000"/>
                </a:solidFill>
              </a:rPr>
              <a:t>Store Transaction Range: 0 – 167 </a:t>
            </a:r>
          </a:p>
          <a:p>
            <a:endParaRPr lang="en-US" dirty="0"/>
          </a:p>
        </p:txBody>
      </p:sp>
    </p:spTree>
    <p:extLst>
      <p:ext uri="{BB962C8B-B14F-4D97-AF65-F5344CB8AC3E}">
        <p14:creationId xmlns:p14="http://schemas.microsoft.com/office/powerpoint/2010/main" val="524670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10299</TotalTime>
  <Words>1103</Words>
  <Application>Microsoft Office PowerPoint</Application>
  <PresentationFormat>Widescreen</PresentationFormat>
  <Paragraphs>238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Aldhabi</vt:lpstr>
      <vt:lpstr>Algerian</vt:lpstr>
      <vt:lpstr>Arial</vt:lpstr>
      <vt:lpstr>Calibri</vt:lpstr>
      <vt:lpstr>Calibri Light</vt:lpstr>
      <vt:lpstr>Copperplate Gothic Light</vt:lpstr>
      <vt:lpstr>Wingdings</vt:lpstr>
      <vt:lpstr>Office Theme</vt:lpstr>
      <vt:lpstr>PowerPoint Presentation</vt:lpstr>
      <vt:lpstr>               Overview of the dataset </vt:lpstr>
      <vt:lpstr>             Customer Categorization   </vt:lpstr>
      <vt:lpstr>     Age and Financial Stability ? </vt:lpstr>
      <vt:lpstr>  Online and Store Purchase Distribution  </vt:lpstr>
      <vt:lpstr>   Satisfaction Rating Distribution  </vt:lpstr>
      <vt:lpstr> Satisfaction Rating Break Down as Per Customer Category </vt:lpstr>
      <vt:lpstr>Satisfaction Ratings Distribution </vt:lpstr>
      <vt:lpstr>        How Distance to Store Affect Store and Online Sell ?</vt:lpstr>
      <vt:lpstr>                                         Key Findings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Bhavna Chouhan</dc:creator>
  <cp:lastModifiedBy>Bhavna Chouhan</cp:lastModifiedBy>
  <cp:revision>180</cp:revision>
  <dcterms:created xsi:type="dcterms:W3CDTF">2018-03-21T19:35:34Z</dcterms:created>
  <dcterms:modified xsi:type="dcterms:W3CDTF">2018-04-05T18:35:09Z</dcterms:modified>
</cp:coreProperties>
</file>