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Mayreddy Bhavana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39" y="1018717"/>
            <a:ext cx="11782644" cy="681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400" dirty="0"/>
              <a:t>Based on the above analysis, all the  top 3 countries are mostly invested in </a:t>
            </a:r>
            <a:r>
              <a:rPr lang="en-IN" sz="1400" dirty="0" err="1"/>
              <a:t>main_sector</a:t>
            </a:r>
            <a:r>
              <a:rPr lang="en-IN" sz="1400" dirty="0"/>
              <a:t> – ‘Others’. Investment is more appropriate to invest in </a:t>
            </a:r>
            <a:r>
              <a:rPr lang="en-IN" sz="1400" b="1" dirty="0"/>
              <a:t>Software</a:t>
            </a:r>
            <a:r>
              <a:rPr lang="en-IN" sz="1400" dirty="0"/>
              <a:t> category among the top 3 countries. </a:t>
            </a:r>
          </a:p>
          <a:p>
            <a:pPr marL="0" indent="0">
              <a:buNone/>
            </a:pPr>
            <a:r>
              <a:rPr lang="en-IN" sz="1400" dirty="0"/>
              <a:t>My opine would be to invest in India – Software category as the percentile and Mean/Median is in range with most </a:t>
            </a:r>
            <a:r>
              <a:rPr lang="en-IN" sz="1400"/>
              <a:t>appropriate return </a:t>
            </a:r>
            <a:r>
              <a:rPr lang="en-IN" sz="1400" dirty="0"/>
              <a:t>and spread through a period </a:t>
            </a:r>
            <a:r>
              <a:rPr lang="en-IN" sz="1400"/>
              <a:t>of time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34852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FB81A32-8734-4663-974E-53037BA9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580" y="1762218"/>
            <a:ext cx="3671159" cy="48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09476B8-FD00-46E6-8603-8C972CEE2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69" y="1792329"/>
            <a:ext cx="3520637" cy="504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85FCCA08-E922-4F42-8DAA-B1F2B842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316" y="1792329"/>
            <a:ext cx="5293845" cy="319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1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Evaluating and analysing the investments spread across the globe, most preferable to English speaking countries for investing to get return. </a:t>
            </a:r>
          </a:p>
          <a:p>
            <a:pPr marL="0" indent="0">
              <a:buNone/>
            </a:pPr>
            <a:r>
              <a:rPr lang="en-IN" sz="1400" dirty="0"/>
              <a:t>Objective is to : </a:t>
            </a:r>
          </a:p>
          <a:p>
            <a:pPr marL="0" indent="0">
              <a:buNone/>
            </a:pPr>
            <a:r>
              <a:rPr lang="en-IN" sz="1400" dirty="0"/>
              <a:t>	- Measure the linearity of the investments across the period of time and among different sectors.</a:t>
            </a:r>
          </a:p>
          <a:p>
            <a:pPr marL="0" indent="0">
              <a:buNone/>
            </a:pPr>
            <a:r>
              <a:rPr lang="en-IN" sz="1400" dirty="0"/>
              <a:t>	- Choose among Venture, Seed, Angel, Private equity funding types</a:t>
            </a:r>
          </a:p>
          <a:p>
            <a:pPr marL="0" indent="0">
              <a:buNone/>
            </a:pPr>
            <a:r>
              <a:rPr lang="en-IN" sz="1400" dirty="0"/>
              <a:t>	- Investment in the range of 5M – 15 M</a:t>
            </a:r>
          </a:p>
          <a:p>
            <a:pPr marL="0" indent="0">
              <a:buNone/>
            </a:pPr>
            <a:r>
              <a:rPr lang="en-IN" sz="1400" dirty="0"/>
              <a:t>	- Preferably English speaking countries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237594"/>
            <a:ext cx="11168742" cy="4961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BBE81-F515-41F0-8D43-D2DD9DF9CDDF}"/>
              </a:ext>
            </a:extLst>
          </p:cNvPr>
          <p:cNvSpPr/>
          <p:nvPr/>
        </p:nvSpPr>
        <p:spPr>
          <a:xfrm>
            <a:off x="1411014" y="1615963"/>
            <a:ext cx="1994338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Load the data files to the dataframes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0EE636-D2C4-4398-A069-5385D57E24F8}"/>
              </a:ext>
            </a:extLst>
          </p:cNvPr>
          <p:cNvSpPr/>
          <p:nvPr/>
        </p:nvSpPr>
        <p:spPr>
          <a:xfrm>
            <a:off x="1328239" y="2808162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1. Get unique companies list from both sets </a:t>
            </a:r>
            <a:br>
              <a:rPr lang="en-IN" sz="800" dirty="0"/>
            </a:br>
            <a:r>
              <a:rPr lang="en-IN" sz="800" dirty="0"/>
              <a:t>2. Check for any mismatch in company lists</a:t>
            </a:r>
            <a:br>
              <a:rPr lang="en-IN" sz="800" dirty="0"/>
            </a:br>
            <a:r>
              <a:rPr lang="en-IN" sz="800" dirty="0"/>
              <a:t>3.merge the data on primary column to link company with country.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3B42FF-7855-4731-A3EC-7691832E6D76}"/>
              </a:ext>
            </a:extLst>
          </p:cNvPr>
          <p:cNvSpPr/>
          <p:nvPr/>
        </p:nvSpPr>
        <p:spPr>
          <a:xfrm>
            <a:off x="1411012" y="2173161"/>
            <a:ext cx="1994338" cy="50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Prepare the data</a:t>
            </a:r>
            <a:br>
              <a:rPr lang="en-IN" sz="800" dirty="0"/>
            </a:br>
            <a:r>
              <a:rPr lang="en-IN" sz="800" dirty="0"/>
              <a:t>1. convert all the data to same case</a:t>
            </a:r>
            <a:br>
              <a:rPr lang="en-IN" sz="800" dirty="0"/>
            </a:br>
            <a:r>
              <a:rPr lang="en-IN" sz="800" dirty="0"/>
              <a:t>2. Look for the duplicate rows across </a:t>
            </a:r>
            <a:r>
              <a:rPr lang="en-IN" sz="800" dirty="0" err="1"/>
              <a:t>dfs</a:t>
            </a:r>
            <a:br>
              <a:rPr lang="en-IN" sz="800" dirty="0"/>
            </a:br>
            <a:r>
              <a:rPr lang="en-IN" sz="800" dirty="0"/>
              <a:t>3. Correct the datatypes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477B3BD-9E3B-4024-8523-88BEAEEA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Manthan Systems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8052B1-392B-4F01-B35F-B550C679A5F3}"/>
              </a:ext>
            </a:extLst>
          </p:cNvPr>
          <p:cNvSpPr/>
          <p:nvPr/>
        </p:nvSpPr>
        <p:spPr>
          <a:xfrm>
            <a:off x="1340065" y="3482360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To choose the funding type of the Investment- target variable is ‘Funds raised in USD’.</a:t>
            </a:r>
            <a:br>
              <a:rPr lang="en-IN" sz="800" dirty="0"/>
            </a:br>
            <a:r>
              <a:rPr lang="en-IN" sz="800" dirty="0"/>
              <a:t>- Check for nulls in target variable</a:t>
            </a:r>
            <a:br>
              <a:rPr lang="en-IN" sz="800" dirty="0"/>
            </a:br>
            <a:r>
              <a:rPr lang="en-IN" sz="800" dirty="0"/>
              <a:t> 2. Correct the datatypes le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2A74A82-0B75-423F-BAD8-29CA7E728643}"/>
              </a:ext>
            </a:extLst>
          </p:cNvPr>
          <p:cNvSpPr/>
          <p:nvPr/>
        </p:nvSpPr>
        <p:spPr>
          <a:xfrm>
            <a:off x="1625155" y="4167638"/>
            <a:ext cx="1560787" cy="5674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If there is any data cleaning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75FE3C-7A75-4B09-9EC7-2D6905477986}"/>
              </a:ext>
            </a:extLst>
          </p:cNvPr>
          <p:cNvSpPr/>
          <p:nvPr/>
        </p:nvSpPr>
        <p:spPr>
          <a:xfrm>
            <a:off x="1340064" y="4832873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Calculate the percentage of </a:t>
            </a:r>
            <a:r>
              <a:rPr lang="en-IN" sz="800" dirty="0" err="1"/>
              <a:t>na</a:t>
            </a:r>
            <a:r>
              <a:rPr lang="en-IN" sz="800" dirty="0"/>
              <a:t> values. </a:t>
            </a:r>
            <a:br>
              <a:rPr lang="en-IN" sz="800" dirty="0"/>
            </a:br>
            <a:r>
              <a:rPr lang="en-IN" sz="800" dirty="0"/>
              <a:t>&lt;10% - replace/remove null value rows, else impute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C2994-28E9-4937-BFD6-D2051E070EE0}"/>
              </a:ext>
            </a:extLst>
          </p:cNvPr>
          <p:cNvSpPr/>
          <p:nvPr/>
        </p:nvSpPr>
        <p:spPr>
          <a:xfrm>
            <a:off x="1340064" y="5519266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To choose the type of funding-calculate the aggregate mean/median by funding type , and filter the investment range for the client is 5M-15M.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F5FCE-E95A-424D-981D-4ECDA274F00A}"/>
              </a:ext>
            </a:extLst>
          </p:cNvPr>
          <p:cNvSpPr/>
          <p:nvPr/>
        </p:nvSpPr>
        <p:spPr>
          <a:xfrm>
            <a:off x="4087204" y="5423021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Choose top 3 English speaking countries for specific chosen Funding type, which received highest investment in the analysed set of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B0414A-A81C-4CAC-B009-5A702E412D84}"/>
              </a:ext>
            </a:extLst>
          </p:cNvPr>
          <p:cNvSpPr/>
          <p:nvPr/>
        </p:nvSpPr>
        <p:spPr>
          <a:xfrm>
            <a:off x="4087204" y="4706075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In the companies data set pull the primary sector against the merged category list and map them to </a:t>
            </a:r>
            <a:r>
              <a:rPr lang="en-IN" sz="800" dirty="0" err="1"/>
              <a:t>main_sectors</a:t>
            </a:r>
            <a:r>
              <a:rPr lang="en-IN" sz="800" dirty="0"/>
              <a:t>  in mappings.csv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37405E-5EFE-437B-AA15-8ED5B90CD7B1}"/>
              </a:ext>
            </a:extLst>
          </p:cNvPr>
          <p:cNvSpPr/>
          <p:nvPr/>
        </p:nvSpPr>
        <p:spPr>
          <a:xfrm>
            <a:off x="4087203" y="3958109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Check for any data errors – spelling or spaces to avoid any bias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EF8E5D-7197-4495-B27F-DFB3CE35A515}"/>
              </a:ext>
            </a:extLst>
          </p:cNvPr>
          <p:cNvSpPr/>
          <p:nvPr/>
        </p:nvSpPr>
        <p:spPr>
          <a:xfrm>
            <a:off x="4087202" y="3280225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Merge the </a:t>
            </a:r>
            <a:r>
              <a:rPr lang="en-IN" sz="800" dirty="0" err="1"/>
              <a:t>main_sector</a:t>
            </a:r>
            <a:r>
              <a:rPr lang="en-IN" sz="800" dirty="0"/>
              <a:t> to the primary sectors of the companies dataset of chosen funding type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91FE2C-65A5-4146-B768-523E54467B90}"/>
              </a:ext>
            </a:extLst>
          </p:cNvPr>
          <p:cNvSpPr/>
          <p:nvPr/>
        </p:nvSpPr>
        <p:spPr>
          <a:xfrm>
            <a:off x="4076690" y="2552075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Limit the companies which procured funding in the range of 5M – 15M, as the investment limit decided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6958AE-38D0-44CB-BD19-438F666E0D7D}"/>
              </a:ext>
            </a:extLst>
          </p:cNvPr>
          <p:cNvSpPr/>
          <p:nvPr/>
        </p:nvSpPr>
        <p:spPr>
          <a:xfrm>
            <a:off x="4063102" y="1773172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Categorise the number of companies, Total amount of investment  for every </a:t>
            </a:r>
            <a:r>
              <a:rPr lang="en-IN" sz="800" dirty="0" err="1"/>
              <a:t>main_sector</a:t>
            </a:r>
            <a:r>
              <a:rPr lang="en-IN" sz="800" dirty="0"/>
              <a:t> for the 3 top English speaking country correspondingly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52E61A-C8A8-4791-9599-CFB63B94E3A4}"/>
              </a:ext>
            </a:extLst>
          </p:cNvPr>
          <p:cNvSpPr/>
          <p:nvPr/>
        </p:nvSpPr>
        <p:spPr>
          <a:xfrm>
            <a:off x="6910685" y="1765200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Categorise top 3 best performing sectors per country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56547B-8F3D-46F4-825C-190A9C5B2853}"/>
              </a:ext>
            </a:extLst>
          </p:cNvPr>
          <p:cNvSpPr/>
          <p:nvPr/>
        </p:nvSpPr>
        <p:spPr>
          <a:xfrm>
            <a:off x="6928931" y="2514870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Dig deeper to understand the best performing companies in each sector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6F63B6-B8ED-4749-AC41-5A1B148D2E5B}"/>
              </a:ext>
            </a:extLst>
          </p:cNvPr>
          <p:cNvSpPr/>
          <p:nvPr/>
        </p:nvSpPr>
        <p:spPr>
          <a:xfrm>
            <a:off x="6928931" y="3297149"/>
            <a:ext cx="2159879" cy="5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Now, put the suggestions with some visual evidence of choosing the pattern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C2F08-BE48-4E12-A1BC-5A773304031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2408181" y="1994336"/>
            <a:ext cx="2" cy="1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EF2B757-B2E0-472D-92B3-5018EC424D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2408179" y="2682336"/>
            <a:ext cx="2" cy="12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6F163F-7E33-4F4F-BDB4-3769373E9980}"/>
              </a:ext>
            </a:extLst>
          </p:cNvPr>
          <p:cNvCxnSpPr>
            <a:cxnSpLocks/>
          </p:cNvCxnSpPr>
          <p:nvPr/>
        </p:nvCxnSpPr>
        <p:spPr>
          <a:xfrm flipH="1">
            <a:off x="2395043" y="3321274"/>
            <a:ext cx="2" cy="1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1B96DF-92AB-4D19-A233-229541A886AC}"/>
              </a:ext>
            </a:extLst>
          </p:cNvPr>
          <p:cNvCxnSpPr>
            <a:cxnSpLocks/>
          </p:cNvCxnSpPr>
          <p:nvPr/>
        </p:nvCxnSpPr>
        <p:spPr>
          <a:xfrm flipH="1">
            <a:off x="2405549" y="4033353"/>
            <a:ext cx="2" cy="1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BC0E24-7828-49C2-AF6B-EB3F4607BAAC}"/>
              </a:ext>
            </a:extLst>
          </p:cNvPr>
          <p:cNvCxnSpPr>
            <a:cxnSpLocks/>
          </p:cNvCxnSpPr>
          <p:nvPr/>
        </p:nvCxnSpPr>
        <p:spPr>
          <a:xfrm flipH="1">
            <a:off x="2376644" y="4658723"/>
            <a:ext cx="2" cy="1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F806B0-3599-4C2C-A2BD-BBEF0CE964B8}"/>
              </a:ext>
            </a:extLst>
          </p:cNvPr>
          <p:cNvCxnSpPr>
            <a:cxnSpLocks/>
          </p:cNvCxnSpPr>
          <p:nvPr/>
        </p:nvCxnSpPr>
        <p:spPr>
          <a:xfrm flipH="1">
            <a:off x="2450216" y="5347156"/>
            <a:ext cx="2" cy="1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797F7C-3B3F-4198-8032-A41C02962C66}"/>
              </a:ext>
            </a:extLst>
          </p:cNvPr>
          <p:cNvCxnSpPr>
            <a:cxnSpLocks/>
          </p:cNvCxnSpPr>
          <p:nvPr/>
        </p:nvCxnSpPr>
        <p:spPr>
          <a:xfrm>
            <a:off x="3444762" y="5803005"/>
            <a:ext cx="64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9E6625-34C1-47A8-8BB5-B77C9BE787F5}"/>
              </a:ext>
            </a:extLst>
          </p:cNvPr>
          <p:cNvCxnSpPr>
            <a:stCxn id="23" idx="0"/>
            <a:endCxn id="25" idx="2"/>
          </p:cNvCxnSpPr>
          <p:nvPr/>
        </p:nvCxnSpPr>
        <p:spPr>
          <a:xfrm flipV="1">
            <a:off x="5167144" y="5273553"/>
            <a:ext cx="0" cy="14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858008-0D35-4592-A488-4CCE7A9B2EBD}"/>
              </a:ext>
            </a:extLst>
          </p:cNvPr>
          <p:cNvCxnSpPr/>
          <p:nvPr/>
        </p:nvCxnSpPr>
        <p:spPr>
          <a:xfrm flipV="1">
            <a:off x="5217066" y="4535202"/>
            <a:ext cx="0" cy="14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4C1E7E-AE7F-42B6-9ADA-A2A738B24566}"/>
              </a:ext>
            </a:extLst>
          </p:cNvPr>
          <p:cNvCxnSpPr/>
          <p:nvPr/>
        </p:nvCxnSpPr>
        <p:spPr>
          <a:xfrm flipV="1">
            <a:off x="5156630" y="3804732"/>
            <a:ext cx="0" cy="14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33BC37-E83C-48F7-93AA-972D14016B7D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H="1" flipV="1">
            <a:off x="5156630" y="3119553"/>
            <a:ext cx="10512" cy="16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0419AA-F3FF-41BD-98A5-772091A3DE8E}"/>
              </a:ext>
            </a:extLst>
          </p:cNvPr>
          <p:cNvCxnSpPr>
            <a:cxnSpLocks/>
          </p:cNvCxnSpPr>
          <p:nvPr/>
        </p:nvCxnSpPr>
        <p:spPr>
          <a:xfrm flipV="1">
            <a:off x="5248593" y="2332678"/>
            <a:ext cx="0" cy="20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3E03E6A-8B5D-4A7D-84C2-C0B10232225C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6222981" y="2048939"/>
            <a:ext cx="687704" cy="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0DCFDE-4C29-4B51-974D-D505CA465426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7990625" y="2332678"/>
            <a:ext cx="18246" cy="18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58413-8F2E-449F-A6CF-01CC737EA5E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8008871" y="3092051"/>
            <a:ext cx="8034" cy="20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peech Bubble: Oval 73">
            <a:extLst>
              <a:ext uri="{FF2B5EF4-FFF2-40B4-BE49-F238E27FC236}">
                <a16:creationId xmlns:a16="http://schemas.microsoft.com/office/drawing/2014/main" id="{8D89C627-D09F-481F-A99E-478B3A0DC5AE}"/>
              </a:ext>
            </a:extLst>
          </p:cNvPr>
          <p:cNvSpPr/>
          <p:nvPr/>
        </p:nvSpPr>
        <p:spPr>
          <a:xfrm>
            <a:off x="5911431" y="1017396"/>
            <a:ext cx="1746505" cy="76256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If the end result is not the most probable one, then recheck for data cleaning /any  errors from very beginning 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66" y="1496218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u="sng" dirty="0"/>
              <a:t>For Choosing the Funding Type:</a:t>
            </a:r>
          </a:p>
          <a:p>
            <a:pPr marL="0" indent="0">
              <a:buNone/>
            </a:pPr>
            <a:r>
              <a:rPr lang="en-IN" sz="1400" dirty="0"/>
              <a:t>Assumptions are:</a:t>
            </a:r>
          </a:p>
          <a:p>
            <a:pPr marL="342900" indent="-342900">
              <a:buAutoNum type="arabicPeriod"/>
            </a:pPr>
            <a:r>
              <a:rPr lang="en-IN" sz="1400" dirty="0"/>
              <a:t>Companies with ‘</a:t>
            </a:r>
            <a:r>
              <a:rPr lang="en-IN" sz="1400" dirty="0" err="1"/>
              <a:t>raised_amount_usd</a:t>
            </a:r>
            <a:r>
              <a:rPr lang="en-IN" sz="1400" dirty="0"/>
              <a:t>’ with null values are assumed to not raise any funds.</a:t>
            </a:r>
          </a:p>
          <a:p>
            <a:pPr marL="342900" indent="-342900">
              <a:buAutoNum type="arabicPeriod"/>
            </a:pPr>
            <a:r>
              <a:rPr lang="en-IN" sz="1400" dirty="0"/>
              <a:t>The number of rows with null values are ~&lt;10%, so ignored the rows with null values.</a:t>
            </a:r>
          </a:p>
          <a:p>
            <a:pPr marL="342900" indent="-342900">
              <a:buAutoNum type="arabicPeriod"/>
            </a:pPr>
            <a:r>
              <a:rPr lang="en-IN" sz="1400" dirty="0"/>
              <a:t>As the data provided is the realistic data, that needs to consider every outlier. No outliers are ignored</a:t>
            </a:r>
          </a:p>
          <a:p>
            <a:pPr marL="342900" indent="-342900">
              <a:buAutoNum type="arabicPeriod"/>
            </a:pPr>
            <a:r>
              <a:rPr lang="en-IN" sz="1400" dirty="0"/>
              <a:t>Now compared mean and median for corresponding funding types –  </a:t>
            </a:r>
            <a:r>
              <a:rPr lang="en-IN" sz="1400" dirty="0">
                <a:hlinkClick r:id="rId2" action="ppaction://hlinksldjump"/>
              </a:rPr>
              <a:t>plot</a:t>
            </a:r>
            <a:endParaRPr lang="en-IN" sz="1400" dirty="0"/>
          </a:p>
          <a:p>
            <a:pPr marL="800100" lvl="1" indent="-342900">
              <a:buAutoNum type="arabicPeriod"/>
            </a:pPr>
            <a:r>
              <a:rPr lang="en-IN" sz="1400" dirty="0"/>
              <a:t>Seed/Angel – Mean is in the limits but Median fall below the investment range</a:t>
            </a:r>
          </a:p>
          <a:p>
            <a:pPr marL="800100" lvl="1" indent="-342900">
              <a:buAutoNum type="arabicPeriod"/>
            </a:pPr>
            <a:r>
              <a:rPr lang="en-IN" sz="1400" dirty="0"/>
              <a:t>Private Equity – mean is within but median is out of the investment range</a:t>
            </a:r>
          </a:p>
          <a:p>
            <a:pPr marL="800100" lvl="1" indent="-342900">
              <a:buAutoNum type="arabicPeriod"/>
            </a:pPr>
            <a:r>
              <a:rPr lang="en-IN" sz="1400" dirty="0"/>
              <a:t>Venture – Mean/Median both are in limits</a:t>
            </a:r>
          </a:p>
          <a:p>
            <a:pPr marL="342900" indent="-342900">
              <a:buAutoNum type="arabicPeriod"/>
            </a:pPr>
            <a:r>
              <a:rPr lang="en-IN" sz="1800" dirty="0"/>
              <a:t>The Chosen Funding type is – ‘Venture’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For choosing top 3 English speaking countries:</a:t>
            </a:r>
          </a:p>
          <a:p>
            <a:pPr marL="342900" indent="-342900">
              <a:buAutoNum type="arabicPeriod"/>
            </a:pPr>
            <a:r>
              <a:rPr lang="en-IN" sz="1400" dirty="0"/>
              <a:t>Pull the data for the chosen funding type- ‘Venture’</a:t>
            </a:r>
          </a:p>
          <a:p>
            <a:pPr marL="342900" indent="-342900">
              <a:buAutoNum type="arabicPeriod"/>
            </a:pPr>
            <a:r>
              <a:rPr lang="en-IN" sz="1400" dirty="0"/>
              <a:t>Now the target variable is </a:t>
            </a:r>
            <a:r>
              <a:rPr lang="en-IN" sz="1400" dirty="0" err="1"/>
              <a:t>country_code</a:t>
            </a:r>
            <a:r>
              <a:rPr lang="en-IN" sz="1400" dirty="0"/>
              <a:t> , to see if any null values</a:t>
            </a:r>
          </a:p>
          <a:p>
            <a:pPr marL="800100" lvl="1" indent="-342900">
              <a:buAutoNum type="arabicPeriod"/>
            </a:pPr>
            <a:r>
              <a:rPr lang="en-IN" sz="1000" dirty="0"/>
              <a:t>Check if the </a:t>
            </a:r>
            <a:r>
              <a:rPr lang="en-IN" sz="1000" dirty="0" err="1"/>
              <a:t>country_code</a:t>
            </a:r>
            <a:r>
              <a:rPr lang="en-IN" sz="1000" dirty="0"/>
              <a:t> can be derived from any corresponding columns</a:t>
            </a:r>
          </a:p>
          <a:p>
            <a:pPr marL="800100" lvl="1" indent="-342900">
              <a:buAutoNum type="arabicPeriod"/>
            </a:pPr>
            <a:r>
              <a:rPr lang="en-IN" sz="1000" dirty="0"/>
              <a:t>As the priority is to choose top English speaking countries, data cannot be imputed</a:t>
            </a:r>
          </a:p>
          <a:p>
            <a:pPr marL="800100" lvl="1" indent="-342900">
              <a:buAutoNum type="arabicPeriod"/>
            </a:pPr>
            <a:r>
              <a:rPr lang="en-IN" sz="1000" dirty="0"/>
              <a:t>The missing values is ~&lt;1% , so ignored the missing rows</a:t>
            </a:r>
          </a:p>
          <a:p>
            <a:pPr marL="342900" indent="-342900">
              <a:buAutoNum type="arabicPeriod"/>
            </a:pPr>
            <a:r>
              <a:rPr lang="en-IN" sz="1400" dirty="0"/>
              <a:t>Based on the total sum of investments across the countries- take the top 9 countries</a:t>
            </a:r>
          </a:p>
          <a:p>
            <a:pPr marL="342900" indent="-342900">
              <a:buAutoNum type="arabicPeriod"/>
            </a:pPr>
            <a:r>
              <a:rPr lang="en-IN" sz="1400" dirty="0"/>
              <a:t>Out of which top 3 English speaking countries are chosen(Note- English speaking countries are chosen based on officially accepted languages by country as per latest data on Wikipedia) – </a:t>
            </a:r>
            <a:r>
              <a:rPr lang="en-IN" sz="1400" dirty="0">
                <a:hlinkClick r:id="rId2" action="ppaction://hlinksldjump"/>
              </a:rPr>
              <a:t>plot 2</a:t>
            </a: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Top # English Speaking Countries suitable for investments:</a:t>
            </a:r>
          </a:p>
          <a:p>
            <a:pPr marL="800100" lvl="1" indent="-342900">
              <a:buAutoNum type="arabicPeriod"/>
            </a:pPr>
            <a:r>
              <a:rPr lang="en-IN" sz="1000" dirty="0"/>
              <a:t>USA</a:t>
            </a:r>
          </a:p>
          <a:p>
            <a:pPr marL="800100" lvl="1" indent="-342900">
              <a:buAutoNum type="arabicPeriod"/>
            </a:pPr>
            <a:r>
              <a:rPr lang="en-IN" sz="1000" dirty="0"/>
              <a:t>GBR</a:t>
            </a:r>
          </a:p>
          <a:p>
            <a:pPr marL="800100" lvl="1" indent="-342900">
              <a:buAutoNum type="arabicPeriod"/>
            </a:pPr>
            <a:r>
              <a:rPr lang="en-IN" sz="1000" dirty="0"/>
              <a:t>IND</a:t>
            </a:r>
          </a:p>
          <a:p>
            <a:pPr marL="457200" lvl="1" indent="0">
              <a:buNone/>
            </a:pPr>
            <a:r>
              <a:rPr lang="en-IN" sz="1000" dirty="0"/>
              <a:t>* CHN – China is not English speaking language </a:t>
            </a:r>
            <a:r>
              <a:rPr lang="en-IN" sz="1000" dirty="0" err="1"/>
              <a:t>officailly</a:t>
            </a:r>
            <a:endParaRPr lang="en-IN" sz="10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44" y="1756110"/>
            <a:ext cx="11168742" cy="43442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400" dirty="0"/>
              <a:t>Investments across main-sectors:</a:t>
            </a:r>
          </a:p>
          <a:p>
            <a:pPr marL="0" indent="0">
              <a:buNone/>
            </a:pPr>
            <a:r>
              <a:rPr lang="en-IN" sz="1400" dirty="0"/>
              <a:t>Assumptions are:</a:t>
            </a:r>
          </a:p>
          <a:p>
            <a:pPr marL="342900" indent="-342900">
              <a:buAutoNum type="arabicPeriod"/>
            </a:pPr>
            <a:r>
              <a:rPr lang="en-IN" sz="1400" dirty="0"/>
              <a:t>Choosing the companies only with investments with in 5M -15M</a:t>
            </a:r>
          </a:p>
          <a:p>
            <a:pPr marL="342900" indent="-342900">
              <a:buAutoNum type="arabicPeriod"/>
            </a:pPr>
            <a:r>
              <a:rPr lang="en-IN" sz="1400" dirty="0"/>
              <a:t>Mapping to the category list provided in the mapping.csv</a:t>
            </a:r>
          </a:p>
          <a:p>
            <a:pPr marL="0" indent="0">
              <a:buNone/>
            </a:pPr>
            <a:r>
              <a:rPr lang="en-IN" sz="1400" dirty="0"/>
              <a:t>Data Preparation:</a:t>
            </a:r>
          </a:p>
          <a:p>
            <a:pPr marL="342900" indent="-342900">
              <a:buAutoNum type="arabicPeriod"/>
            </a:pPr>
            <a:r>
              <a:rPr lang="en-IN" sz="1400" dirty="0"/>
              <a:t>Data is cleaning for nay null values  and correct the spellings/any trailing/leading spaces</a:t>
            </a:r>
          </a:p>
          <a:p>
            <a:pPr marL="0" indent="0">
              <a:buNone/>
            </a:pPr>
            <a:r>
              <a:rPr lang="en-IN" sz="1400" dirty="0"/>
              <a:t>Analysis:</a:t>
            </a:r>
          </a:p>
          <a:p>
            <a:pPr marL="0" indent="0">
              <a:buNone/>
            </a:pPr>
            <a:r>
              <a:rPr lang="en-IN" sz="1400" dirty="0"/>
              <a:t>Top3 Sectors for every country is chosen based on the number of investments to total investment  - </a:t>
            </a:r>
            <a:r>
              <a:rPr lang="en-IN" sz="1400" dirty="0">
                <a:hlinkClick r:id="rId2" action="ppaction://hlinksldjump"/>
              </a:rPr>
              <a:t>plot</a:t>
            </a:r>
            <a:endParaRPr lang="en-IN" sz="1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IN" sz="1400" dirty="0">
                <a:sym typeface="Wingdings" panose="05000000000000000000" pitchFamily="2" charset="2"/>
              </a:rPr>
              <a:t>Top main sector across countries – Others(category lists in Others Main sector)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IN" sz="1000" dirty="0"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Advice|Algorithms|All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Markets|All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Students|Alumni|Angels|Collectibles|College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Campuses|Distribution|Distributors|DIY|Document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Management|E-Commerce|E-Commerce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Platforms|EDA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Tools|Ediscovery|EdTech|Education|Emerging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Markets|Employment|Engineering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Firms|Enterprise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2.na|Enterprise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Application|Enterprise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Resource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Planning|Enterprise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Security|Enterprise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Software|Enterprises|Entrepreneur|Families|Field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Support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Services|File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Sharing|Flash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Sales|Flash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Storage|Fleet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Management|Flowers|Freelancers|Fruit|Gay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&amp;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Lesbian|General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Public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Worldwide|Geospatial|Gift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Card|Gift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Exchange|Gift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Registries|Governance|Government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Innovation|Governments|Guides|High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School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Students|High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Schools|High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Tech|Home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Owners|Home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Renovation|Homeland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Security|Homeless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Shelter|Hospitality|Human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Computer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Interaction|Human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Resource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Automation|Human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Resources|Humanitarian|IaaS|ICT|Identity|Indians|Indoor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Positioning|Intellectual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Asset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Management|Intellectual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Property|Intelligent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Systems|Interest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Graph|iOS|iPad|iPhone|IT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and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Cybersecurity|IT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Management|K-12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Education|Kids|Knowledge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Management|Landscaping|Language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Learning|Law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Enforcement|Lead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Generation|Lead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Management|Legal|Licensing|Life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Sciences|Linux|Local|Local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Based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Services|Local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Businesses|Local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Commerce|Location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Based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Services|Logistics|Logistics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Company|Low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Bid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Auctions|Loyalty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Programs|M2M|Marketplaces|Mass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Customization|Match-Making|Micro-Enterprises|Mobile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Security|Mobility|Network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Security|Networking|Non-Tech|Non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Profit|Nonprofits|Office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Space|Oil|Oil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&amp;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Gas|Oil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and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Gas|Online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Education|Online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Identity|Open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Source|Opinions|Optimization|Outsourcing|Parenting|Parking|Personal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Data|Personalization|Pervasive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Computing|Physical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Security|Plumbers|Point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of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Sale|Politics|Polling|Portals|Postal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and Courier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Services|Presentations|Printing|Privacy|Private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School|Procurement|Product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Design|Product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Development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Services|Productivity|Productivity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Software|Professional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Services|Project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Management|QR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Codes|Real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Estate|Real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Time|Realtors|Recreation|Religion|Rental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Housing|Reputation|RFID|Robotics|SaaS|Sales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Automation|Security|Sensors|Service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Industries|Service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Providers|Services|Shared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Services|Shipping|Simulation|Skill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Assessment|Small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and Medium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Businesses|Smart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Grid|SNS|Software|Staffing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Firms|Startups|Subscription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Service|Supply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Chain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Management|Surveys|Synchronization|Systems|Task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Management|Taxis|Tea|Technology|Telecommunications|Textiles|Tracking|Trading|Training|Translation|Universities|University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Students|Usability|User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Experience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Design|User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Interface|Utilities|Vending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and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Concessions|Watch|Web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Development|Web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Hosting|Web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Tools|Wholesale|Women|Young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Adults'</a:t>
            </a:r>
            <a:r>
              <a: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>
              <a:buNone/>
            </a:pPr>
            <a:endParaRPr lang="en-IN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B2CD22-0288-4D29-9AD1-248DB80E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71" y="19623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Most representative funding Type – Investment 5M to 15M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5057482-4886-479E-A96F-C02C4E72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844" y="2793946"/>
            <a:ext cx="43148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Top 9 Countries with chosen Funding Type –Venture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97DE0C1-62DE-4BD4-A675-7DDA1EAC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83" y="1942608"/>
            <a:ext cx="38195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7A6D32-65A5-4F72-9DBC-2F3336CA8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76" y="2134242"/>
            <a:ext cx="4567566" cy="338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13492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3 - 'Investment Across top 3 sectors in top 3 English speaking countries'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B59C67D-05B5-4096-AC96-31F51E05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9" y="1698173"/>
            <a:ext cx="35718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FC24ADA-B9CC-4331-A7ED-C74191CC1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39" y="1698173"/>
            <a:ext cx="35718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AD5C31C-61B7-4758-A960-582D4251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14" y="1698172"/>
            <a:ext cx="36099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</TotalTime>
  <Words>1433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Office Theme</vt:lpstr>
      <vt:lpstr>INVESTMENT ASSIGNMENT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Naresh Kumar Valakonda</cp:lastModifiedBy>
  <cp:revision>78</cp:revision>
  <dcterms:created xsi:type="dcterms:W3CDTF">2016-06-09T08:16:28Z</dcterms:created>
  <dcterms:modified xsi:type="dcterms:W3CDTF">2020-09-28T07:17:28Z</dcterms:modified>
</cp:coreProperties>
</file>