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5" r:id="rId2"/>
  </p:sldMasterIdLst>
  <p:notesMasterIdLst>
    <p:notesMasterId r:id="rId97"/>
  </p:notesMasterIdLst>
  <p:sldIdLst>
    <p:sldId id="256" r:id="rId3"/>
    <p:sldId id="342" r:id="rId4"/>
    <p:sldId id="343" r:id="rId5"/>
    <p:sldId id="344" r:id="rId6"/>
    <p:sldId id="34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6" r:id="rId92"/>
    <p:sldId id="347" r:id="rId93"/>
    <p:sldId id="348" r:id="rId94"/>
    <p:sldId id="349" r:id="rId95"/>
    <p:sldId id="341" r:id="rId9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jLYrYvKyhLASjDgqHpyvhbetKt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474AE2-A9BD-4725-B211-3EBD32C43F38}">
  <a:tblStyle styleId="{64474AE2-A9BD-4725-B211-3EBD32C43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customschemas.google.com/relationships/presentationmetadata" Target="meta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e750f0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e750f0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2ee750f0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e750f0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e750f0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2ee750f0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ee750f08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ee750f08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2ee750f08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e750f0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ee750f085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2ee750f085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f725884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f725884b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2ef725884b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f725884b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f725884b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2ef725884b_1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ee750f085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ee750f085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2ee750f085_2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ee750f085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ee750f085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2ee750f085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ee750f085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ee750f085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2ee750f085_2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e750f085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e750f085_2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2ee750f085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ee750f085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ee750f085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2ee750f085_2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ee750f085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ee750f085_2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2ee750f085_2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ee750f085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ee750f085_2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2ee750f085_2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ee750f085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ee750f085_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22ee750f085_2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ee750f085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ee750f085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2ee750f085_2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ee750f085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ee750f085_2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2ee750f085_2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ef725884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ef725884b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2ef725884b_1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f7258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f725884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2ef725884b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ef725884b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ef725884b_1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2ef725884b_1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ef725884b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ef725884b_1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22ef725884b_1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ef725884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ef725884b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22ef725884b_1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ee750f08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ee750f085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22ee750f085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ee750f0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ee750f085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22ee750f085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ee750f0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2ee750f085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22ee750f085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ee750f08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ee750f08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22ee750f08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ee750f08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ee750f085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22ee750f085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ee750f08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2ee750f085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22ee750f085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ee750f08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2ee750f085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2ee750f085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f725884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f725884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2ef725884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ee750f085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ee750f085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22ee750f085_2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e4aa19a4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e4aa19a4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1e4aa19a4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4aa19a4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4aa19a41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e4aa19a41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4aa19a4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4aa19a414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1e4aa19a414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4cc8382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4cc83821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1e4cc83821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e4cc8382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e4cc83821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1e4cc83821a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e4cc8382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e4cc83821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1e4cc83821a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4cc8382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4cc83821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1e4cc83821a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4cc83821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4cc83821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1e4cc83821a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4cc83821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4cc83821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1e4cc83821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f7258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f725884b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2ef725884b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8f8b07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8f8b072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258f8b0729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58f8b072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58f8b0729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258f8b0729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8f8b0729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58f8b0729d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258f8b0729d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58f8b072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58f8b0729d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258f8b0729d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8f8b0729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8f8b0729d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258f8b0729d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59337e3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59337e36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259337e36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9337e36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59337e36f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259337e36f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9337e36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9337e36f0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259337e36f0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9337e36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9337e36f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259337e36f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9337e36f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9337e36f0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259337e36f0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f725884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f725884b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2ef725884b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9337e36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59337e36f0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259337e36f0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9337e36f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9337e36f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259337e36f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59337e36f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59337e36f0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259337e36f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59337e36f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59337e36f0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259337e36f0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9337e36f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59337e36f0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259337e36f0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59337e36f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59337e36f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259337e36f0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59337e36f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59337e36f0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259337e36f0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59337e36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59337e36f0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259337e36f0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59337e36f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59337e36f0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259337e36f0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59337e36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59337e36f0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259337e36f0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59337e36f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59337e36f0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259337e36f0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59337e36f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59337e36f0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259337e36f0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9337e36f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9337e36f0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259337e36f0_0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9337e36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59337e36f0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259337e36f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59337e36f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59337e36f0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259337e36f0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9337e36f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9337e36f0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259337e36f0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59337e36f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59337e36f0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259337e36f0_0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8" name="Google Shape;26;p3"/>
          <p:cNvSpPr txBox="1"/>
          <p:nvPr/>
        </p:nvSpPr>
        <p:spPr>
          <a:xfrm>
            <a:off x="9168341" y="6484601"/>
            <a:ext cx="2844800" cy="48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;p3"/>
          <p:cNvSpPr/>
          <p:nvPr/>
        </p:nvSpPr>
        <p:spPr>
          <a:xfrm>
            <a:off x="-16968" y="6537583"/>
            <a:ext cx="7560400" cy="34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67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>
            <a:normAutofit/>
          </a:bodyPr>
          <a:lstStyle>
            <a:lvl1pPr>
              <a:defRPr sz="4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7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69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75719" rtl="0">
              <a:spcBef>
                <a:spcPts val="853"/>
              </a:spcBef>
              <a:spcAft>
                <a:spcPts val="0"/>
              </a:spcAft>
              <a:buSzPts val="3200"/>
              <a:buChar char="•"/>
              <a:defRPr/>
            </a:lvl1pPr>
            <a:lvl2pPr marL="1219170" lvl="1" indent="-541853" rtl="0">
              <a:spcBef>
                <a:spcPts val="747"/>
              </a:spcBef>
              <a:spcAft>
                <a:spcPts val="0"/>
              </a:spcAft>
              <a:buSzPts val="2800"/>
              <a:buChar char="–"/>
              <a:defRPr/>
            </a:lvl2pPr>
            <a:lvl3pPr marL="1828754" lvl="2" indent="-507987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474121" rtl="0">
              <a:spcBef>
                <a:spcPts val="533"/>
              </a:spcBef>
              <a:spcAft>
                <a:spcPts val="0"/>
              </a:spcAft>
              <a:buSzPts val="2000"/>
              <a:buChar char="–"/>
              <a:defRPr/>
            </a:lvl4pPr>
            <a:lvl5pPr marL="3047924" lvl="4" indent="-474121" rtl="0">
              <a:spcBef>
                <a:spcPts val="533"/>
              </a:spcBef>
              <a:spcAft>
                <a:spcPts val="0"/>
              </a:spcAft>
              <a:buSzPts val="2000"/>
              <a:buChar char="»"/>
              <a:defRPr/>
            </a:lvl5pPr>
            <a:lvl6pPr marL="3657509" lvl="5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6pPr>
            <a:lvl7pPr marL="4267093" lvl="6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7pPr>
            <a:lvl8pPr marL="4876678" lvl="7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8pPr>
            <a:lvl9pPr marL="5486263" lvl="8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6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52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484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5;p3"/>
          <p:cNvCxnSpPr/>
          <p:nvPr userDrawn="1"/>
        </p:nvCxnSpPr>
        <p:spPr>
          <a:xfrm>
            <a:off x="0" y="6580877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;p3"/>
          <p:cNvSpPr txBox="1"/>
          <p:nvPr userDrawn="1"/>
        </p:nvSpPr>
        <p:spPr>
          <a:xfrm>
            <a:off x="9168341" y="6484601"/>
            <a:ext cx="2844800" cy="48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3 Rev 1.01 Page </a:t>
            </a:r>
            <a:fld id="{00000000-1234-1234-1234-123412341234}" type="slidenum"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7;p3"/>
          <p:cNvSpPr/>
          <p:nvPr userDrawn="1"/>
        </p:nvSpPr>
        <p:spPr>
          <a:xfrm>
            <a:off x="-16968" y="6537583"/>
            <a:ext cx="7560400" cy="34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21555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25" name="Google Shape;25;p3"/>
          <p:cNvCxnSpPr/>
          <p:nvPr/>
        </p:nvCxnSpPr>
        <p:spPr>
          <a:xfrm>
            <a:off x="0" y="6597352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3"/>
          <p:cNvSpPr txBox="1"/>
          <p:nvPr/>
        </p:nvSpPr>
        <p:spPr>
          <a:xfrm>
            <a:off x="9168341" y="6561515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3 Rev 1.01 Page </a:t>
            </a:r>
            <a:fld id="{00000000-1234-1234-1234-123412341234}" type="slidenum"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16968" y="6597352"/>
            <a:ext cx="7560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Machine Learning and Data Mining (Prof. Asim Tewari, IIT Bombay)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1213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0195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50250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2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1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42007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710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00" cy="1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2277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8644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33000" y="-1623200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8317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285000" y="1828839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763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72022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75719" rtl="0">
              <a:spcBef>
                <a:spcPts val="853"/>
              </a:spcBef>
              <a:spcAft>
                <a:spcPts val="0"/>
              </a:spcAft>
              <a:buSzPts val="3200"/>
              <a:buChar char="•"/>
              <a:defRPr/>
            </a:lvl1pPr>
            <a:lvl2pPr marL="1219170" lvl="1" indent="-541853" rtl="0">
              <a:spcBef>
                <a:spcPts val="747"/>
              </a:spcBef>
              <a:spcAft>
                <a:spcPts val="0"/>
              </a:spcAft>
              <a:buSzPts val="2800"/>
              <a:buChar char="–"/>
              <a:defRPr/>
            </a:lvl2pPr>
            <a:lvl3pPr marL="1828754" lvl="2" indent="-507987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474121" rtl="0">
              <a:spcBef>
                <a:spcPts val="533"/>
              </a:spcBef>
              <a:spcAft>
                <a:spcPts val="0"/>
              </a:spcAft>
              <a:buSzPts val="2000"/>
              <a:buChar char="–"/>
              <a:defRPr/>
            </a:lvl4pPr>
            <a:lvl5pPr marL="3047924" lvl="4" indent="-474121" rtl="0">
              <a:spcBef>
                <a:spcPts val="533"/>
              </a:spcBef>
              <a:spcAft>
                <a:spcPts val="0"/>
              </a:spcAft>
              <a:buSzPts val="2000"/>
              <a:buChar char="»"/>
              <a:defRPr/>
            </a:lvl5pPr>
            <a:lvl6pPr marL="3657509" lvl="5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6pPr>
            <a:lvl7pPr marL="4267093" lvl="6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7pPr>
            <a:lvl8pPr marL="4876678" lvl="7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8pPr>
            <a:lvl9pPr marL="5486263" lvl="8" indent="-474121" rtl="0"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4107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 preserve="1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28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34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8990"/>
            <a:ext cx="10515600" cy="86991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8276"/>
            <a:ext cx="10515600" cy="455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174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Google Shape;25;p3"/>
          <p:cNvCxnSpPr/>
          <p:nvPr/>
        </p:nvCxnSpPr>
        <p:spPr>
          <a:xfrm>
            <a:off x="0" y="6556165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</p:cxnSp>
      <p:sp>
        <p:nvSpPr>
          <p:cNvPr id="8" name="Google Shape;26;p3"/>
          <p:cNvSpPr txBox="1"/>
          <p:nvPr/>
        </p:nvSpPr>
        <p:spPr>
          <a:xfrm>
            <a:off x="9314621" y="6556166"/>
            <a:ext cx="2877379" cy="30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ln>
                  <a:noFill/>
                </a:ln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Module 0 Rev 1.01 Page </a:t>
            </a:r>
            <a:fld id="{00000000-1234-1234-1234-123412341234}" type="slidenum">
              <a:rPr lang="en" sz="1600" b="0" i="0" u="none" strike="noStrike" cap="none">
                <a:ln>
                  <a:noFill/>
                </a:ln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 dirty="0">
              <a:ln>
                <a:noFill/>
              </a:ln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" name="Google Shape;27;p3"/>
          <p:cNvSpPr/>
          <p:nvPr/>
        </p:nvSpPr>
        <p:spPr>
          <a:xfrm>
            <a:off x="0" y="6538913"/>
            <a:ext cx="7560400" cy="2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Statistical Machine Learning and Data Mining (Prof. Asim Tewari, IIT Bombay)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667" b="1" kern="1200" cap="none" spc="0">
          <a:ln w="13462">
            <a:solidFill>
              <a:schemeClr val="bg1"/>
            </a:solidFill>
            <a:prstDash val="solid"/>
          </a:ln>
          <a:solidFill>
            <a:schemeClr val="tx1">
              <a:lumMod val="85000"/>
              <a:lumOff val="15000"/>
            </a:schemeClr>
          </a:solidFill>
          <a:effectLst>
            <a:outerShdw dist="38100" dir="2700000" algn="bl" rotWithShape="0">
              <a:schemeClr val="accent5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4" name="Google Shape;25;p3"/>
          <p:cNvCxnSpPr/>
          <p:nvPr/>
        </p:nvCxnSpPr>
        <p:spPr>
          <a:xfrm>
            <a:off x="0" y="6572640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26;p3"/>
          <p:cNvSpPr txBox="1"/>
          <p:nvPr/>
        </p:nvSpPr>
        <p:spPr>
          <a:xfrm>
            <a:off x="9168341" y="653680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5 Rev 1.01 Page </a:t>
            </a:r>
            <a:fld id="{00000000-1234-1234-1234-123412341234}" type="slidenum"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7;p3"/>
          <p:cNvSpPr/>
          <p:nvPr/>
        </p:nvSpPr>
        <p:spPr>
          <a:xfrm>
            <a:off x="-16968" y="6572640"/>
            <a:ext cx="7560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Machine Learning and Data Mining (Prof. Asim Tewari, IIT Bombay)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6204820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2OC8T-xW3m95&amp;line=5&amp;uniqifier=1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2OC8T-xW3m95&amp;line=5&amp;uniqifier=1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WvoqkV4D_TWmh-yzRfG-lRXc_eMy40O?authuser=1#scrollTo=a0XCOuKf3yJj&amp;line=17&amp;uniqifier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hyperlink" Target="https://colab.research.google.com/drive/1qWvoqkV4D_TWmh-yzRfG-lRXc_eMy40O?authuser=1#scrollTo=Hnsuep7s5kOy&amp;line=1&amp;uniqifier=1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hyperlink" Target="https://colab.research.google.com/drive/1qWvoqkV4D_TWmh-yzRfG-lRXc_eMy40O?authuser=1#scrollTo=l5twVdrqCd91&amp;line=1&amp;uniqifier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NjsBLib672kB&amp;line=3&amp;uniqifier=1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Y4_DOeQiEetv&amp;line=5&amp;uniqifier=1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Y4_DOeQiEetv&amp;line=5&amp;uniqifier=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zzw2ekOE9L4&amp;line=12&amp;uniqifier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zzw2ekOE9L4&amp;line=12&amp;uniqifier=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zzw2ekOE9L4&amp;line=12&amp;uniqifier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FzjGte0hHg&amp;line=42&amp;uniqifier=1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4vQ8nVd336m_&amp;line=2&amp;uniqifier=1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2FmfDhzC43jZ&amp;line=1&amp;uniqifier=1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LT4YOdh65G0P&amp;line=20&amp;uniqifier=1" TargetMode="Externa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LT4YOdh65G0P&amp;line=3&amp;uniqifier=1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TaVwF-zS6Bk_&amp;line=21&amp;uniqifier=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TaVwF-zS6Bk_&amp;line=21&amp;uniqifier=1" TargetMode="Externa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TaVwF-zS6Bk_&amp;line=21&amp;uniqifier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jMZbmBET7PJn&amp;line=3&amp;uniqifier=1" TargetMode="Externa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LMtcfJFy7lNQ&amp;line=17&amp;uniqifier=1" TargetMode="Externa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LMtcfJFy7lNQ&amp;line=17&amp;uniqifier=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T6EF0Tw8Tkg&amp;line=1&amp;uniqifier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T6EF0Tw8Tkg&amp;line=1&amp;uniqifier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T6EF0Tw8Tkg&amp;line=1&amp;uniqifier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hT6EF0Tw8Tkg&amp;line=1&amp;uniqifier=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Pz9DEgYh-MJo&amp;line=3&amp;uniqifier=1" TargetMode="Externa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EyDrB2mK-xcI&amp;line=1&amp;uniqifier=1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qWvoqkV4D_TWmh-yzRfG-lRXc_eMy40O?authuser=1#scrollTo=gQwVZhTS_tJ4&amp;line=1&amp;uniqifier=1" TargetMode="External"/><Relationship Id="rId4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NDAHhS45_yEn&amp;line=1&amp;uniqifier=1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qWvoqkV4D_TWmh-yzRfG-lRXc_eMy40O?authuser=1#scrollTo=uTAZ5llPAB2g&amp;line=6&amp;uniqifier=1" TargetMode="Externa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DgsyRJhvAQ6w&amp;line=2&amp;uniqifier=1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AT-KoR8AF7B&amp;line=4&amp;uniqifier=1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0oxldRCJA1dH&amp;line=50&amp;uniqifier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Ehs7H6vw1Z9S&amp;line=2&amp;uniqifier=1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0oxldRCJA1dH&amp;line=50&amp;uniqifier=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0oxldRCJA1dH&amp;line=50&amp;uniqifier=1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0oxldRCJA1dH&amp;line=50&amp;uniqifier=1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Dgi_de_XBE2Y&amp;line=14&amp;uniqifier=1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ljzlZcV-BIVA&amp;line=7&amp;uniqifier=1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bD7qEGJKDZLh&amp;line=10&amp;uniqifier=1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WvoqkV4D_TWmh-yzRfG-lRXc_eMy40O?authuser=1#scrollTo=LID1B9EWDkUS&amp;line=9&amp;uniqifier=1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6tyNo_CbXUZ4u8088X_uqwmz7xKOB1w?authuser=1#scrollTo=dZxb_kgmb5u5&amp;line=6&amp;uniqifier=1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6tyNo_CbXUZ4u8088X_uqwmz7xKOB1w?authuser=1#scrollTo=WEcLFq3scBcc&amp;line=1&amp;uniqifier=1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drive/1e6tyNo_CbXUZ4u8088X_uqwmz7xKOB1w?authuser=1#scrollTo=Urt_Q0QOcGIj&amp;line=2&amp;uniqifier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Introduction to Python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dirty="0"/>
              <a:t>Prof. Asim Tewari</a:t>
            </a:r>
            <a:br>
              <a:rPr lang="en-US" dirty="0"/>
            </a:br>
            <a:r>
              <a:rPr lang="en-US" sz="2200" dirty="0"/>
              <a:t>IIT Bombay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f725884b_1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Statement Types</a:t>
            </a:r>
            <a:endParaRPr dirty="0"/>
          </a:p>
        </p:txBody>
      </p:sp>
      <p:sp>
        <p:nvSpPr>
          <p:cNvPr id="123" name="Google Shape;123;g22ef725884b_1_16"/>
          <p:cNvSpPr txBox="1">
            <a:spLocks noGrp="1"/>
          </p:cNvSpPr>
          <p:nvPr>
            <p:ph idx="1"/>
          </p:nvPr>
        </p:nvSpPr>
        <p:spPr>
          <a:xfrm>
            <a:off x="838200" y="1563074"/>
            <a:ext cx="10515600" cy="54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Concatenation</a:t>
            </a:r>
            <a:endParaRPr dirty="0"/>
          </a:p>
        </p:txBody>
      </p:sp>
      <p:sp>
        <p:nvSpPr>
          <p:cNvPr id="125" name="Google Shape;125;g22ef725884b_1_16"/>
          <p:cNvSpPr txBox="1">
            <a:spLocks noGrp="1"/>
          </p:cNvSpPr>
          <p:nvPr>
            <p:ph type="body" idx="4294967295"/>
          </p:nvPr>
        </p:nvSpPr>
        <p:spPr>
          <a:xfrm>
            <a:off x="838200" y="3840725"/>
            <a:ext cx="10515600" cy="5476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Formatting with % operator</a:t>
            </a:r>
            <a:endParaRPr dirty="0"/>
          </a:p>
        </p:txBody>
      </p:sp>
      <p:pic>
        <p:nvPicPr>
          <p:cNvPr id="124" name="Google Shape;124;g22ef725884b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50" y="2110274"/>
            <a:ext cx="8191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2ef725884b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225" y="4388413"/>
            <a:ext cx="81343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A8FEABC9-9FE1-5A46-20CB-39AB69063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149" y="6138249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f725884b_1_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Statement Types</a:t>
            </a:r>
            <a:endParaRPr dirty="0"/>
          </a:p>
        </p:txBody>
      </p:sp>
      <p:sp>
        <p:nvSpPr>
          <p:cNvPr id="133" name="Google Shape;133;g22ef725884b_1_39"/>
          <p:cNvSpPr txBox="1">
            <a:spLocks noGrp="1"/>
          </p:cNvSpPr>
          <p:nvPr>
            <p:ph idx="1"/>
          </p:nvPr>
        </p:nvSpPr>
        <p:spPr>
          <a:xfrm>
            <a:off x="838200" y="1689823"/>
            <a:ext cx="10515600" cy="54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Formatting with comma</a:t>
            </a:r>
            <a:endParaRPr dirty="0"/>
          </a:p>
        </p:txBody>
      </p:sp>
      <p:sp>
        <p:nvSpPr>
          <p:cNvPr id="134" name="Google Shape;134;g22ef725884b_1_39"/>
          <p:cNvSpPr txBox="1">
            <a:spLocks noGrp="1"/>
          </p:cNvSpPr>
          <p:nvPr>
            <p:ph type="body" idx="4294967295"/>
          </p:nvPr>
        </p:nvSpPr>
        <p:spPr>
          <a:xfrm>
            <a:off x="838200" y="3969564"/>
            <a:ext cx="10515600" cy="5476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f-String Method</a:t>
            </a:r>
            <a:endParaRPr dirty="0"/>
          </a:p>
        </p:txBody>
      </p:sp>
      <p:pic>
        <p:nvPicPr>
          <p:cNvPr id="135" name="Google Shape;135;g22ef725884b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00" y="2237011"/>
            <a:ext cx="81629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2ef725884b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900" y="4554356"/>
            <a:ext cx="8172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393D4509-3B3E-4A03-59DA-4261FDD20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149" y="6138249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Python Data Types</a:t>
            </a:r>
            <a:endParaRPr dirty="0"/>
          </a:p>
        </p:txBody>
      </p:sp>
      <p:sp>
        <p:nvSpPr>
          <p:cNvPr id="142" name="Google Shape;14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Vanilla Python Data Types: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43" name="Google Shape;143;p5" descr="Vanilla python data typ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9014" y="1949563"/>
            <a:ext cx="6912079" cy="423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Understanding Numeric Data Types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Numeric data types represent numerical values in programming.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Common numeric data types: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Integer: Whole numbers without decimal points (e.g., 10, -5).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Float: Floating-point numbers with decimal points (e.g., 3.14, -0.5).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Complex: Numbers with a real and imaginary part (e.g., 2 + 3j).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Use cases: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Integer: Counting, indexing, and discrete quantities.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Float: Calculations involving decimal precision, measurements.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Complex: Mathematical calculations involving complex numbers.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Advantages: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Precise representation of numerical values.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Support for arithmetic and mathematical operations.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Numeric Data Types in Python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dirty="0"/>
              <a:t>1. Integers (int)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Contains both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Whole Numbers </a:t>
            </a:r>
            <a:r>
              <a:rPr lang="en-US" sz="2000" dirty="0">
                <a:solidFill>
                  <a:srgbClr val="7F7F7F"/>
                </a:solidFill>
              </a:rPr>
              <a:t>(w/o fractions or decimals)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Python there is no limit to how long an integer can be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56" name="Google Shape;156;p6"/>
          <p:cNvSpPr/>
          <p:nvPr/>
        </p:nvSpPr>
        <p:spPr>
          <a:xfrm>
            <a:off x="8443979" y="4676289"/>
            <a:ext cx="3493698" cy="1682151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b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120, -89, 56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 dirty="0"/>
              <a:t>Numeric Data Types in Python</a:t>
            </a:r>
            <a:endParaRPr dirty="0"/>
          </a:p>
        </p:txBody>
      </p:sp>
      <p:sp>
        <p:nvSpPr>
          <p:cNvPr id="162" name="Google Shape;162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2. Float (float)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Contains both +ve and –ve whole number and the fractional part separated by a decimal point. </a:t>
            </a:r>
            <a:r>
              <a:rPr lang="en-US" sz="2000">
                <a:solidFill>
                  <a:srgbClr val="7F7F7F"/>
                </a:solidFill>
              </a:rPr>
              <a:t>(w/o fractions or decimals)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limit restriction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Optionally, the character e or E followed by an integer may be appended to specify scientific notation.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506072" y="4637939"/>
            <a:ext cx="3493698" cy="1682151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120.58, -89.04, 56.147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Numeric Data Types in Python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3. Complex (complex)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Complex number is represented by a complex class. It is specified as (real part) + (imaginary part)j.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limit restriction</a:t>
            </a:r>
            <a:endParaRPr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DFD6ADE0-B2DA-CEDA-B5C7-3B9E5A78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149" y="6138249"/>
            <a:ext cx="1379301" cy="235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7B2BFE-96EF-182D-911E-FAA2E1BE3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432" y="4521405"/>
            <a:ext cx="3653135" cy="11114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ee750f08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 Data Type Operators</a:t>
            </a:r>
            <a:endParaRPr dirty="0"/>
          </a:p>
        </p:txBody>
      </p:sp>
      <p:sp>
        <p:nvSpPr>
          <p:cNvPr id="178" name="Google Shape;178;g22ee750f08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Numeric data types in Python support various operators for performing operations.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operators allow you to manipulate and perform calculations with numeric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operators include: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Arithmetic Operators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Assignment Operators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e750f085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Arithmetic Operators</a:t>
            </a:r>
            <a:endParaRPr dirty="0"/>
          </a:p>
        </p:txBody>
      </p:sp>
      <p:sp>
        <p:nvSpPr>
          <p:cNvPr id="185" name="Google Shape;185;g22ee750f085_0_6"/>
          <p:cNvSpPr txBox="1">
            <a:spLocks noGrp="1"/>
          </p:cNvSpPr>
          <p:nvPr>
            <p:ph idx="1"/>
          </p:nvPr>
        </p:nvSpPr>
        <p:spPr>
          <a:xfrm>
            <a:off x="838200" y="1690825"/>
            <a:ext cx="10515600" cy="251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Addition (+): Combines two numbers, resulting in their sum.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Subtraction (-): Subtracts one number from another.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Multiplication (*): Multiplies two numbers, producing their product.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Division (/): Divides one number by another, yielding the quotient.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Modulo (%): Computes the remainder of division.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Exponentiation (**): Raises a number to a power</a:t>
            </a:r>
            <a:endParaRPr dirty="0"/>
          </a:p>
        </p:txBody>
      </p:sp>
      <p:sp>
        <p:nvSpPr>
          <p:cNvPr id="186" name="Google Shape;186;g22ee750f085_0_6"/>
          <p:cNvSpPr/>
          <p:nvPr/>
        </p:nvSpPr>
        <p:spPr>
          <a:xfrm>
            <a:off x="321963" y="3629790"/>
            <a:ext cx="11705100" cy="2445900"/>
          </a:xfrm>
          <a:prstGeom prst="roundRect">
            <a:avLst>
              <a:gd name="adj" fmla="val 16667"/>
            </a:avLst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2ee750f08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13" y="4030103"/>
            <a:ext cx="20193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2ee750f085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13" y="5197340"/>
            <a:ext cx="1924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ee750f085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963" y="4027715"/>
            <a:ext cx="19526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2ee750f085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888" y="5206865"/>
            <a:ext cx="2476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2ee750f085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0713" y="4042015"/>
            <a:ext cx="2019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2ee750f085_0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80926" y="5230665"/>
            <a:ext cx="20669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2ee750f085_0_6"/>
          <p:cNvSpPr txBox="1"/>
          <p:nvPr/>
        </p:nvSpPr>
        <p:spPr>
          <a:xfrm>
            <a:off x="770313" y="3629790"/>
            <a:ext cx="109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Addition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e750f085_0_6"/>
          <p:cNvSpPr txBox="1"/>
          <p:nvPr/>
        </p:nvSpPr>
        <p:spPr>
          <a:xfrm>
            <a:off x="770313" y="4789715"/>
            <a:ext cx="160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e750f085_0_6"/>
          <p:cNvSpPr txBox="1"/>
          <p:nvPr/>
        </p:nvSpPr>
        <p:spPr>
          <a:xfrm>
            <a:off x="5126738" y="3629790"/>
            <a:ext cx="180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Multiplication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e750f085_0_6"/>
          <p:cNvSpPr txBox="1"/>
          <p:nvPr/>
        </p:nvSpPr>
        <p:spPr>
          <a:xfrm>
            <a:off x="5177758" y="4815561"/>
            <a:ext cx="180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Division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e750f085_0_6"/>
          <p:cNvSpPr txBox="1"/>
          <p:nvPr/>
        </p:nvSpPr>
        <p:spPr>
          <a:xfrm>
            <a:off x="9360508" y="3650201"/>
            <a:ext cx="109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Modulo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e750f085_0_6"/>
          <p:cNvSpPr txBox="1"/>
          <p:nvPr/>
        </p:nvSpPr>
        <p:spPr>
          <a:xfrm>
            <a:off x="9350302" y="4846181"/>
            <a:ext cx="206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Exponentiation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hlinkClick r:id="rId9"/>
            <a:extLst>
              <a:ext uri="{FF2B5EF4-FFF2-40B4-BE49-F238E27FC236}">
                <a16:creationId xmlns:a16="http://schemas.microsoft.com/office/drawing/2014/main" id="{F6BDFCE3-66CF-1409-0B06-8D5DE1901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7651" y="6195245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e750f085_0_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Operators</a:t>
            </a:r>
            <a:endParaRPr dirty="0"/>
          </a:p>
        </p:txBody>
      </p:sp>
      <p:sp>
        <p:nvSpPr>
          <p:cNvPr id="205" name="Google Shape;205;g22ee750f085_0_2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5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Equal to (==): Checks if two numbers are equal.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equal to (!=): Checks if two numbers are not equal.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Greater than (&gt;), Greater than or equal to (&gt;=): Compares if one number is greater than or equal to another.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Less than (&lt;), Less than or equal to (&lt;=): Compares if one number is less than or equal to another.</a:t>
            </a:r>
            <a:endParaRPr/>
          </a:p>
        </p:txBody>
      </p:sp>
      <p:sp>
        <p:nvSpPr>
          <p:cNvPr id="206" name="Google Shape;206;g22ee750f085_0_26"/>
          <p:cNvSpPr/>
          <p:nvPr/>
        </p:nvSpPr>
        <p:spPr>
          <a:xfrm>
            <a:off x="243450" y="3679799"/>
            <a:ext cx="11705100" cy="2445900"/>
          </a:xfrm>
          <a:prstGeom prst="roundRect">
            <a:avLst>
              <a:gd name="adj" fmla="val 16667"/>
            </a:avLst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2ee750f085_0_26"/>
          <p:cNvSpPr txBox="1"/>
          <p:nvPr/>
        </p:nvSpPr>
        <p:spPr>
          <a:xfrm>
            <a:off x="2365475" y="3714587"/>
            <a:ext cx="109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Equal to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2ee750f085_0_26"/>
          <p:cNvSpPr txBox="1"/>
          <p:nvPr/>
        </p:nvSpPr>
        <p:spPr>
          <a:xfrm>
            <a:off x="2365475" y="4874512"/>
            <a:ext cx="160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Not equal to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2ee750f085_0_26"/>
          <p:cNvSpPr txBox="1"/>
          <p:nvPr/>
        </p:nvSpPr>
        <p:spPr>
          <a:xfrm>
            <a:off x="7579150" y="3765949"/>
            <a:ext cx="180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Greater than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2ee750f085_0_26"/>
          <p:cNvSpPr txBox="1"/>
          <p:nvPr/>
        </p:nvSpPr>
        <p:spPr>
          <a:xfrm>
            <a:off x="7630170" y="4951720"/>
            <a:ext cx="180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Less than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2ee750f08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575" y="4117951"/>
            <a:ext cx="2133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ee750f085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188" y="5252712"/>
            <a:ext cx="2076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2ee750f085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0163" y="4169312"/>
            <a:ext cx="2028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2ee750f085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3988" y="5334690"/>
            <a:ext cx="1981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7"/>
            <a:extLst>
              <a:ext uri="{FF2B5EF4-FFF2-40B4-BE49-F238E27FC236}">
                <a16:creationId xmlns:a16="http://schemas.microsoft.com/office/drawing/2014/main" id="{DE696B1A-EAD5-3F6E-D4FB-9604AD401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577" y="6210677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6FA1-70F0-610D-A59F-F0CDC32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247D-4DE6-BF2E-DEBE-71CD8F99B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  <a:p>
            <a:r>
              <a:rPr lang="en-US" dirty="0"/>
              <a:t>Why Python?</a:t>
            </a:r>
          </a:p>
          <a:p>
            <a:r>
              <a:rPr lang="en-US" dirty="0"/>
              <a:t>Python's Syntax</a:t>
            </a:r>
          </a:p>
          <a:p>
            <a:r>
              <a:rPr lang="en-US" dirty="0"/>
              <a:t>Data Types in Python</a:t>
            </a:r>
          </a:p>
          <a:p>
            <a:r>
              <a:rPr lang="en-US" dirty="0"/>
              <a:t>Control Flow (Conditional Statements and Loops)</a:t>
            </a:r>
          </a:p>
          <a:p>
            <a:r>
              <a:rPr lang="en-US" dirty="0"/>
              <a:t>Introduction to Object-Oriented Programming (OOP)</a:t>
            </a:r>
          </a:p>
          <a:p>
            <a:r>
              <a:rPr lang="en-US" dirty="0"/>
              <a:t>Data Handling Tools: Pandas and NumPy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3283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ee750f085_0_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Operators</a:t>
            </a:r>
            <a:endParaRPr/>
          </a:p>
        </p:txBody>
      </p:sp>
      <p:sp>
        <p:nvSpPr>
          <p:cNvPr id="221" name="Google Shape;221;g22ee750f085_0_4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4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 (=): Assigns a value to a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Compound assignment operators (+=, -=, *=, /=): Perform an operation and assign the result to a variable in one step.</a:t>
            </a:r>
            <a:endParaRPr/>
          </a:p>
        </p:txBody>
      </p:sp>
      <p:sp>
        <p:nvSpPr>
          <p:cNvPr id="222" name="Google Shape;222;g22ee750f085_0_42"/>
          <p:cNvSpPr/>
          <p:nvPr/>
        </p:nvSpPr>
        <p:spPr>
          <a:xfrm>
            <a:off x="243450" y="3367925"/>
            <a:ext cx="11705100" cy="2445900"/>
          </a:xfrm>
          <a:prstGeom prst="roundRect">
            <a:avLst>
              <a:gd name="adj" fmla="val 16667"/>
            </a:avLst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ee750f085_0_42"/>
          <p:cNvSpPr txBox="1"/>
          <p:nvPr/>
        </p:nvSpPr>
        <p:spPr>
          <a:xfrm>
            <a:off x="2693825" y="3964463"/>
            <a:ext cx="109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Assign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22ee750f08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13" y="4436225"/>
            <a:ext cx="1152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2ee750f085_0_42"/>
          <p:cNvSpPr txBox="1"/>
          <p:nvPr/>
        </p:nvSpPr>
        <p:spPr>
          <a:xfrm>
            <a:off x="6142550" y="3964475"/>
            <a:ext cx="439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Compound Assignment Operators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2ee750f085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075" y="4540400"/>
            <a:ext cx="30847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129A150E-17F6-ED3B-BFB7-C33C9F6FC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149" y="6138249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f725884b_1_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Display Formats</a:t>
            </a:r>
            <a:endParaRPr/>
          </a:p>
        </p:txBody>
      </p:sp>
      <p:sp>
        <p:nvSpPr>
          <p:cNvPr id="233" name="Google Shape;233;g22ef725884b_1_50"/>
          <p:cNvSpPr txBox="1">
            <a:spLocks noGrp="1"/>
          </p:cNvSpPr>
          <p:nvPr>
            <p:ph idx="1"/>
          </p:nvPr>
        </p:nvSpPr>
        <p:spPr>
          <a:xfrm>
            <a:off x="838199" y="1198901"/>
            <a:ext cx="10515600" cy="56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Fixed-Point Notation</a:t>
            </a:r>
            <a:endParaRPr/>
          </a:p>
        </p:txBody>
      </p:sp>
      <p:sp>
        <p:nvSpPr>
          <p:cNvPr id="235" name="Google Shape;235;g22ef725884b_1_50"/>
          <p:cNvSpPr txBox="1">
            <a:spLocks noGrp="1"/>
          </p:cNvSpPr>
          <p:nvPr>
            <p:ph type="body" idx="4294967295"/>
          </p:nvPr>
        </p:nvSpPr>
        <p:spPr>
          <a:xfrm>
            <a:off x="838199" y="3662413"/>
            <a:ext cx="10515600" cy="5635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Scientific </a:t>
            </a:r>
            <a:r>
              <a:rPr lang="en-US" dirty="0" err="1"/>
              <a:t>Notaion</a:t>
            </a:r>
            <a:endParaRPr dirty="0"/>
          </a:p>
        </p:txBody>
      </p:sp>
      <p:pic>
        <p:nvPicPr>
          <p:cNvPr id="234" name="Google Shape;234;g22ef725884b_1_50"/>
          <p:cNvPicPr preferRelativeResize="0"/>
          <p:nvPr/>
        </p:nvPicPr>
        <p:blipFill rotWithShape="1">
          <a:blip r:embed="rId3">
            <a:alphaModFix/>
          </a:blip>
          <a:srcRect r="15718"/>
          <a:stretch/>
        </p:blipFill>
        <p:spPr>
          <a:xfrm>
            <a:off x="1411937" y="1697301"/>
            <a:ext cx="93681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2ef725884b_1_50"/>
          <p:cNvPicPr preferRelativeResize="0"/>
          <p:nvPr/>
        </p:nvPicPr>
        <p:blipFill rotWithShape="1">
          <a:blip r:embed="rId4">
            <a:alphaModFix/>
          </a:blip>
          <a:srcRect r="-18750"/>
          <a:stretch/>
        </p:blipFill>
        <p:spPr>
          <a:xfrm>
            <a:off x="1411949" y="4225976"/>
            <a:ext cx="11125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20CD643C-93A0-A2A1-3072-10296D253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f725884b_1_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Display Formats</a:t>
            </a:r>
            <a:endParaRPr/>
          </a:p>
        </p:txBody>
      </p:sp>
      <p:sp>
        <p:nvSpPr>
          <p:cNvPr id="243" name="Google Shape;243;g22ef725884b_1_7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6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Fixed-Point Notation</a:t>
            </a:r>
            <a:endParaRPr/>
          </a:p>
        </p:txBody>
      </p:sp>
      <p:pic>
        <p:nvPicPr>
          <p:cNvPr id="244" name="Google Shape;244;g22ef725884b_1_74"/>
          <p:cNvPicPr preferRelativeResize="0"/>
          <p:nvPr/>
        </p:nvPicPr>
        <p:blipFill rotWithShape="1">
          <a:blip r:embed="rId3">
            <a:alphaModFix/>
          </a:blip>
          <a:srcRect r="15433"/>
          <a:stretch/>
        </p:blipFill>
        <p:spPr>
          <a:xfrm>
            <a:off x="1411950" y="2390225"/>
            <a:ext cx="9368099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5D7FEBDD-1AB4-0715-51B6-B0293ABC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Sequence Data Types in Python</a:t>
            </a: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1. Strings (str)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Arrays of bytes representing Unicode characters.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Collection of one or more characters put in a ‘single quote’, “double quote”, or ‘‘‘triple quote’’’.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python there is no character data type, a character is a string of length one. It is represented by str class.</a:t>
            </a:r>
            <a:endParaRPr/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522" y="4527908"/>
            <a:ext cx="5301158" cy="14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E91F4346-6788-84F7-F24E-467A0F31F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Sequence Data Types in Python</a:t>
            </a:r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2. List(list)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Lists are ordered collection of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like arrays of C/C++.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very flexible as the items in a list do not need to be of the same type.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Lists in Python can be created by just placing the sequence inside the square brackets[].</a:t>
            </a:r>
            <a:endParaRPr/>
          </a:p>
        </p:txBody>
      </p:sp>
      <p:pic>
        <p:nvPicPr>
          <p:cNvPr id="260" name="Google Shape;260;p10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2406" y="4571478"/>
            <a:ext cx="4707187" cy="174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5C6B001B-1238-7E07-C118-CD4B12A4B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Sequence Data Types in Python</a:t>
            </a:r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3. Tuple (tuple)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 like a list, a tuple is also an ordered collection of Python objects.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cannot be modified after it is created.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are created by encompassing comma separated values in parenthesis.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8" name="Google Shape;268;p11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410" y="4212393"/>
            <a:ext cx="7261179" cy="131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AD11B433-5348-8F17-52A2-B9DDD4706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String Encoding in Python</a:t>
            </a:r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provides several string encoding schemes to represent and handle text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encoding schemes define how characters are mapped to binary representations.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ASCII Encoding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UTF-8 Encoding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UTF-16 Encoding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Latin-1 Encoding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Unicode Encoding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ASCII Encoding - </a:t>
            </a:r>
            <a:r>
              <a:rPr lang="en-US" sz="2300" b="1"/>
              <a:t>(American Standard Code for Information Interchange)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Represents English characters and basic symbols.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7 bits to represent 128 characters.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Range: 0 to 127.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'A' is represented as 65.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'a' is represented as 97.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Limitation: Limited support for non-English characters and symbols.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The slide can include visual representations of ASCII characters (e.g., 'A', 'a') to enhance visual appeal.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UTF-8 Encoding – </a:t>
            </a:r>
            <a:r>
              <a:rPr lang="en-US" sz="2300" b="1"/>
              <a:t>(Universal Character Set Transformation Format-8-bit)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Widely used encoding for international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Variable-length encoding, uses 1 to 4 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Supports characters from different languages and scripts.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Efficient representation for ASCII characters (1 byte).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Latin characters represented in 1 byte.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Non-Latin characters represented in 2 to 4 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Advantage: Compatible with ASCII.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The slide can include a visual representation of UTF-8 logo or icon associated with international text.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UTF-16 Encoding – </a:t>
            </a:r>
            <a:r>
              <a:rPr lang="en-US" sz="2300" b="1"/>
              <a:t>(Universal Character Set Transformation Format-16-bit)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Variable-length encoding, uses 2 or 4 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characters from different languages and scripts.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Commonly used for storing Unicode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Latin characters represented in 2 bytes.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Supplementary characters represented in 4 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Advantage: Better support for characters beyond Basic Multilingual Plane.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The slide can include a visual representation of UTF-16 logo or icon associated with Unicode text.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19FF-9D05-7C2B-76C3-2F660DBA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3B05-EFCF-2B55-D22B-602DA5E9A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a high-level, interpreted, and general-purpose programming language.</a:t>
            </a:r>
          </a:p>
          <a:p>
            <a:r>
              <a:rPr lang="en-US" dirty="0"/>
              <a:t>Created by Guido van Rossum and first released in 1999</a:t>
            </a:r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3E868573-D0B1-CEC4-115F-4479A6AD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32436"/>
            <a:ext cx="8628993" cy="53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4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Latin-1 Encoding – </a:t>
            </a:r>
            <a:r>
              <a:rPr lang="en-US" sz="2300" b="1"/>
              <a:t>(ISO 8859-1)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Represents characters in Western European languages.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a single byte for each character.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Range: 0 to 255.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'A' is represented as 65.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'Å' is represented as 197.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Limitation: Limited support for non-Western European characters.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The slide can include visual representations of Latin-1 characters (e.g., 'A', 'Å') to enhance visual appeal.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Unicode Encoding– </a:t>
            </a:r>
            <a:r>
              <a:rPr lang="en-US" sz="2300" b="1"/>
              <a:t>(ISO 8859-1)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Unicode encoding represents characters from all languages and scripts.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a fixed 2-byte representation (UTF-16) or variable-length encoding (UTF-8).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Provides a unique code point for each character.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'A' is represented as U+0041.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'漢' is represented as U+6F22.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Advantage: Universal support for diverse languages and scripts.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The slide can include visual representations of Unicode logo or icon associated with diverse languages and scripts.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e750f085_2_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String Manipulation</a:t>
            </a:r>
            <a:endParaRPr u="sng"/>
          </a:p>
        </p:txBody>
      </p:sp>
      <p:sp>
        <p:nvSpPr>
          <p:cNvPr id="311" name="Google Shape;311;g22ee750f085_2_1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manipulation refers to operations performed on strings to modify, extract, or combine their contents.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provides several built-in methods and operators for string manipulation.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e750f085_2_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Concepts</a:t>
            </a:r>
            <a:endParaRPr/>
          </a:p>
        </p:txBody>
      </p:sp>
      <p:sp>
        <p:nvSpPr>
          <p:cNvPr id="318" name="Google Shape;318;g22ee750f085_2_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Concatenation:</a:t>
            </a:r>
            <a:r>
              <a:rPr lang="en-US"/>
              <a:t> Combining two or more strings together using the + operator.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Length:</a:t>
            </a:r>
            <a:r>
              <a:rPr lang="en-US"/>
              <a:t> Determining the length of a string using the len() function.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Indexing: </a:t>
            </a:r>
            <a:r>
              <a:rPr lang="en-US"/>
              <a:t>Accessing individual characters of a string using indexing notation (e.g., string[0]).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Slicing:</a:t>
            </a:r>
            <a:r>
              <a:rPr lang="en-US"/>
              <a:t> Extracting a portion of a string using a range of indices (e.g., string[1:5]).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Upper/Lowercase Conversion: </a:t>
            </a:r>
            <a:r>
              <a:rPr lang="en-US"/>
              <a:t>Changing the case of the letters using the upper() and lower() methods.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Replace:</a:t>
            </a:r>
            <a:r>
              <a:rPr lang="en-US"/>
              <a:t> Replacing specific substrings within a string using the replace() method.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Split:</a:t>
            </a:r>
            <a:r>
              <a:rPr lang="en-US"/>
              <a:t> Splitting a string into a list of substrings based on a delimiter using the split() method.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Join:</a:t>
            </a:r>
            <a:r>
              <a:rPr lang="en-US"/>
              <a:t> Joining a list of strings into a single string using the join() method.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e750f085_2_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25" name="Google Shape;325;g22ee750f085_2_129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Concatenation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Combine strings using the + operator.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Create a new string by joining the contents of the individual strings together.</a:t>
            </a:r>
            <a:endParaRPr/>
          </a:p>
        </p:txBody>
      </p:sp>
      <p:pic>
        <p:nvPicPr>
          <p:cNvPr id="326" name="Google Shape;326;g22ee750f085_2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25" y="4437425"/>
            <a:ext cx="88963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B863212-9FB3-3540-0AB2-CF101FF56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ee750f085_2_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33" name="Google Shape;333;g22ee750f085_2_138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Length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Determine the length of a string using the len() function.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length of a string refers to the number of characters it contains.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len() function returns an integer value representing the length.</a:t>
            </a:r>
            <a:endParaRPr/>
          </a:p>
        </p:txBody>
      </p:sp>
      <p:pic>
        <p:nvPicPr>
          <p:cNvPr id="334" name="Google Shape;334;g22ee750f085_2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25" y="4589825"/>
            <a:ext cx="8896349" cy="141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28F41102-AD56-4D2F-73A1-A0DA4BC46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ee750f085_2_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41" name="Google Shape;341;g22ee750f085_2_158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Indexing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Indexing allows accessing individual characters of a string using indices.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Python, indices start from 0 for the first character and increment by 1 for subsequent characters.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square brackets [] notation with the index inside to access specific characters.</a:t>
            </a:r>
            <a:endParaRPr/>
          </a:p>
        </p:txBody>
      </p:sp>
      <p:pic>
        <p:nvPicPr>
          <p:cNvPr id="342" name="Google Shape;342;g22ee750f085_2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4448725"/>
            <a:ext cx="8905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70CBDA9A-47AF-1D16-351E-6D743837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ee750f085_2_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49" name="Google Shape;349;g22ee750f085_2_166"/>
          <p:cNvSpPr txBox="1">
            <a:spLocks noGrp="1"/>
          </p:cNvSpPr>
          <p:nvPr>
            <p:ph idx="1"/>
          </p:nvPr>
        </p:nvSpPr>
        <p:spPr>
          <a:xfrm>
            <a:off x="908800" y="1865974"/>
            <a:ext cx="10515600" cy="2530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Slicing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Slicing extracts a portion of a string using a range of indices.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Specify the start and end indices separated by a colon within square brackets [].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The end index is exclusive (not included in the slice).</a:t>
            </a:r>
            <a:endParaRPr dirty="0"/>
          </a:p>
        </p:txBody>
      </p:sp>
      <p:pic>
        <p:nvPicPr>
          <p:cNvPr id="350" name="Google Shape;350;g22ee750f085_2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75" y="4396050"/>
            <a:ext cx="8886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016BA650-9B06-7920-579D-3BE3C9DC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ee750f085_2_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57" name="Google Shape;357;g22ee750f085_2_175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Upper/Lower Case Conversion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Upper() and lower() methods change the case of letters in a string.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upper() converts all characters to uppercase.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lower() converts all characters to lowercase.</a:t>
            </a:r>
            <a:endParaRPr/>
          </a:p>
        </p:txBody>
      </p:sp>
      <p:pic>
        <p:nvPicPr>
          <p:cNvPr id="358" name="Google Shape;358;g22ee750f085_2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75" y="3798225"/>
            <a:ext cx="88868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6ED3B710-8858-746A-1A50-9773D3F5B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ee750f085_2_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65" name="Google Shape;365;g22ee750f085_2_183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Replace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replace() method substitutes specific substrings within a string with a new value.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Provide the substring to be replaced and the replacement value as arguments to the method.</a:t>
            </a:r>
            <a:endParaRPr/>
          </a:p>
        </p:txBody>
      </p:sp>
      <p:pic>
        <p:nvPicPr>
          <p:cNvPr id="366" name="Google Shape;366;g22ee750f085_2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13" y="4217313"/>
            <a:ext cx="88963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38C38548-0C2C-A81C-7CB5-54E9B8FB1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EFBE-8C2B-F3A7-624D-979292B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6CD8-07E7-58AC-8B32-653E70665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Readable and expressive syntax.</a:t>
            </a:r>
          </a:p>
          <a:p>
            <a:r>
              <a:rPr lang="en-US" dirty="0"/>
              <a:t>Extensive standard libraries.</a:t>
            </a:r>
          </a:p>
          <a:p>
            <a:r>
              <a:rPr lang="en-US" dirty="0"/>
              <a:t>Versatile applications: web development, data science, artificial intelligence, etc.</a:t>
            </a:r>
          </a:p>
          <a:p>
            <a:r>
              <a:rPr lang="en-US" dirty="0"/>
              <a:t>Large, supportive community.</a:t>
            </a:r>
          </a:p>
        </p:txBody>
      </p:sp>
    </p:spTree>
    <p:extLst>
      <p:ext uri="{BB962C8B-B14F-4D97-AF65-F5344CB8AC3E}">
        <p14:creationId xmlns:p14="http://schemas.microsoft.com/office/powerpoint/2010/main" val="246784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ee750f085_2_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73" name="Google Shape;373;g22ee750f085_2_201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Split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split() method divides a string into a list of substrings based on a delimiter.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Specify the delimiter as an argument to the method.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Returns a list of substrings.</a:t>
            </a:r>
            <a:endParaRPr/>
          </a:p>
        </p:txBody>
      </p:sp>
      <p:pic>
        <p:nvPicPr>
          <p:cNvPr id="374" name="Google Shape;374;g22ee750f085_2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25" y="4168925"/>
            <a:ext cx="8924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79C31DDA-E1F3-469C-89E8-0028ACB9D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ee750f085_2_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81" name="Google Shape;381;g22ee750f085_2_194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98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Join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join() method merges a list of strings into a single string.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Provide the list as an argument to the method.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Returns a string with the list elements joined by the specified separator.</a:t>
            </a:r>
            <a:endParaRPr/>
          </a:p>
        </p:txBody>
      </p:sp>
      <p:pic>
        <p:nvPicPr>
          <p:cNvPr id="382" name="Google Shape;382;g22ee750f085_2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3987375"/>
            <a:ext cx="88868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C7F5A9A0-92B1-5A33-FEBF-D22B94AC6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ef725884b_1_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Manipulation Types</a:t>
            </a:r>
            <a:endParaRPr/>
          </a:p>
        </p:txBody>
      </p:sp>
      <p:sp>
        <p:nvSpPr>
          <p:cNvPr id="389" name="Google Shape;389;g22ef725884b_1_121"/>
          <p:cNvSpPr txBox="1">
            <a:spLocks noGrp="1"/>
          </p:cNvSpPr>
          <p:nvPr>
            <p:ph idx="1"/>
          </p:nvPr>
        </p:nvSpPr>
        <p:spPr>
          <a:xfrm>
            <a:off x="908800" y="1865975"/>
            <a:ext cx="10515600" cy="15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In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Membership testing allows checking if an element is present in a sequence.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in operator is used for membership testing in Python.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function returns boolean values (True, False)</a:t>
            </a:r>
            <a:endParaRPr/>
          </a:p>
        </p:txBody>
      </p:sp>
      <p:pic>
        <p:nvPicPr>
          <p:cNvPr id="390" name="Google Shape;390;g22ef725884b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37" y="3282466"/>
            <a:ext cx="6740925" cy="30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1B9146BF-23A2-9C57-74B5-A56BA4A32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 dirty="0"/>
              <a:t>Boolean Data Types in Python</a:t>
            </a:r>
            <a:endParaRPr dirty="0"/>
          </a:p>
        </p:txBody>
      </p:sp>
      <p:sp>
        <p:nvSpPr>
          <p:cNvPr id="397" name="Google Shape;39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type with one of the two built-in values, True or False.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– True and False with capital ‘T’ and ‘F’ are valid </a:t>
            </a:r>
            <a:r>
              <a:rPr lang="en-US" dirty="0" err="1"/>
              <a:t>booleans</a:t>
            </a:r>
            <a:r>
              <a:rPr lang="en-US" dirty="0"/>
              <a:t> otherwise python will throw an error. </a:t>
            </a:r>
            <a:endParaRPr dirty="0"/>
          </a:p>
        </p:txBody>
      </p:sp>
      <p:sp>
        <p:nvSpPr>
          <p:cNvPr id="398" name="Google Shape;398;p18"/>
          <p:cNvSpPr/>
          <p:nvPr/>
        </p:nvSpPr>
        <p:spPr>
          <a:xfrm>
            <a:off x="3978442" y="3514794"/>
            <a:ext cx="4162169" cy="2036358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8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1943" y="4101314"/>
            <a:ext cx="3008113" cy="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4A5868F4-CFDF-5110-4829-6B2D8B13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ef725884b_1_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Dictionary in Python</a:t>
            </a:r>
            <a:endParaRPr dirty="0"/>
          </a:p>
        </p:txBody>
      </p:sp>
      <p:sp>
        <p:nvSpPr>
          <p:cNvPr id="406" name="Google Shape;406;g22ef725884b_1_8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7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dictionary in Python is an unordered collection of key-value pairs.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key is unique and associated with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Dictionaries are defined using curly braces {} and can be modified.</a:t>
            </a:r>
            <a:endParaRPr/>
          </a:p>
        </p:txBody>
      </p:sp>
      <p:pic>
        <p:nvPicPr>
          <p:cNvPr id="407" name="Google Shape;407;g22ef725884b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675" y="3196925"/>
            <a:ext cx="7048649" cy="3105250"/>
          </a:xfrm>
          <a:prstGeom prst="rect">
            <a:avLst/>
          </a:prstGeom>
          <a:noFill/>
          <a:ln>
            <a:noFill/>
          </a:ln>
          <a:effectLst>
            <a:outerShdw blurRad="57150" dist="19050" dir="106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ef725884b_1_92"/>
          <p:cNvSpPr txBox="1">
            <a:spLocks noGrp="1"/>
          </p:cNvSpPr>
          <p:nvPr>
            <p:ph type="title"/>
          </p:nvPr>
        </p:nvSpPr>
        <p:spPr>
          <a:xfrm>
            <a:off x="838200" y="2441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Dictionary Example</a:t>
            </a:r>
            <a:endParaRPr/>
          </a:p>
        </p:txBody>
      </p:sp>
      <p:pic>
        <p:nvPicPr>
          <p:cNvPr id="414" name="Google Shape;414;g22ef725884b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407081"/>
            <a:ext cx="81343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2ef725884b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825" y="4371785"/>
            <a:ext cx="81915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07F72F6D-A988-E408-36F9-3F77BFF1E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ef725884b_1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Dictionary Example</a:t>
            </a:r>
            <a:endParaRPr/>
          </a:p>
        </p:txBody>
      </p:sp>
      <p:pic>
        <p:nvPicPr>
          <p:cNvPr id="422" name="Google Shape;422;g22ef725884b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63" y="1984400"/>
            <a:ext cx="81915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2ef725884b_1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500" y="4133150"/>
            <a:ext cx="82010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AB8CE6B8-5C15-AECF-958C-12209A904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ee750f085_0_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Representation of Data</a:t>
            </a:r>
            <a:endParaRPr/>
          </a:p>
        </p:txBody>
      </p:sp>
      <p:sp>
        <p:nvSpPr>
          <p:cNvPr id="430" name="Google Shape;430;g22ee750f085_0_5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9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Python, you can use the built-in bin() function to represent various data types, such as strings, integers, or any other data type, in binary format.</a:t>
            </a:r>
            <a:endParaRPr/>
          </a:p>
        </p:txBody>
      </p:sp>
      <p:sp>
        <p:nvSpPr>
          <p:cNvPr id="431" name="Google Shape;431;g22ee750f085_0_57"/>
          <p:cNvSpPr txBox="1">
            <a:spLocks noGrp="1"/>
          </p:cNvSpPr>
          <p:nvPr>
            <p:ph type="body" idx="4294967295"/>
          </p:nvPr>
        </p:nvSpPr>
        <p:spPr>
          <a:xfrm>
            <a:off x="1676400" y="3692525"/>
            <a:ext cx="10515600" cy="5127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Representing an Integer in Binary:</a:t>
            </a:r>
            <a:endParaRPr/>
          </a:p>
        </p:txBody>
      </p:sp>
      <p:pic>
        <p:nvPicPr>
          <p:cNvPr id="432" name="Google Shape;432;g22ee750f08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25" y="4204700"/>
            <a:ext cx="53721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5AFD59F3-1E93-2738-21AB-0BEFB8399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ee750f085_0_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Binary Representation of Data</a:t>
            </a:r>
            <a:endParaRPr/>
          </a:p>
        </p:txBody>
      </p:sp>
      <p:sp>
        <p:nvSpPr>
          <p:cNvPr id="439" name="Google Shape;439;g22ee750f085_0_63"/>
          <p:cNvSpPr txBox="1">
            <a:spLocks noGrp="1"/>
          </p:cNvSpPr>
          <p:nvPr>
            <p:ph idx="1"/>
          </p:nvPr>
        </p:nvSpPr>
        <p:spPr>
          <a:xfrm>
            <a:off x="838200" y="1763700"/>
            <a:ext cx="10515600" cy="5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Representing a String in Binary (using ASCII encoding):</a:t>
            </a:r>
            <a:endParaRPr/>
          </a:p>
        </p:txBody>
      </p:sp>
      <p:sp>
        <p:nvSpPr>
          <p:cNvPr id="441" name="Google Shape;441;g22ee750f085_0_63"/>
          <p:cNvSpPr txBox="1">
            <a:spLocks noGrp="1"/>
          </p:cNvSpPr>
          <p:nvPr>
            <p:ph type="body" idx="4294967295"/>
          </p:nvPr>
        </p:nvSpPr>
        <p:spPr>
          <a:xfrm>
            <a:off x="838200" y="4251828"/>
            <a:ext cx="10515600" cy="5318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Representing a Float in Binary:</a:t>
            </a:r>
            <a:endParaRPr dirty="0"/>
          </a:p>
        </p:txBody>
      </p:sp>
      <p:pic>
        <p:nvPicPr>
          <p:cNvPr id="440" name="Google Shape;440;g22ee750f08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75" y="2367050"/>
            <a:ext cx="92011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2ee750f085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263" y="4911088"/>
            <a:ext cx="92487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1C4DE2F9-65D3-D837-2115-BD22D19A8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ee750f085_0_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Representation of Data</a:t>
            </a:r>
            <a:endParaRPr/>
          </a:p>
        </p:txBody>
      </p:sp>
      <p:sp>
        <p:nvSpPr>
          <p:cNvPr id="449" name="Google Shape;449;g22ee750f085_0_73"/>
          <p:cNvSpPr txBox="1">
            <a:spLocks noGrp="1"/>
          </p:cNvSpPr>
          <p:nvPr>
            <p:ph idx="1"/>
          </p:nvPr>
        </p:nvSpPr>
        <p:spPr>
          <a:xfrm>
            <a:off x="838200" y="1773525"/>
            <a:ext cx="10515600" cy="53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Representing a Float in Binary:</a:t>
            </a:r>
            <a:endParaRPr/>
          </a:p>
        </p:txBody>
      </p:sp>
      <p:pic>
        <p:nvPicPr>
          <p:cNvPr id="450" name="Google Shape;450;g22ee750f085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2440213"/>
            <a:ext cx="92487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E8B6C517-1D0A-03CA-8F17-0F0BB668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D77-C8D6-636A-14FF-22260506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D79BC-0DF5-CB8F-0F02-F18B9C6F3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ECCE4EBC-9CA4-1227-C9EC-0B8F92B53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0"/>
          <a:stretch/>
        </p:blipFill>
        <p:spPr>
          <a:xfrm>
            <a:off x="2565400" y="3013060"/>
            <a:ext cx="7061200" cy="12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8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ee750f085_0_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Representation of Data</a:t>
            </a:r>
            <a:endParaRPr/>
          </a:p>
        </p:txBody>
      </p:sp>
      <p:sp>
        <p:nvSpPr>
          <p:cNvPr id="457" name="Google Shape;457;g22ee750f085_0_8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7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30003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hex() function is used to convert an integer to its hexadecimal representation, prefixed with '0x'.</a:t>
            </a:r>
            <a:endParaRPr/>
          </a:p>
          <a:p>
            <a:pPr marL="457200" marR="0" lvl="0" indent="-3000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For representing strings or other data types as hexadecimal, each character is converted to its ASCII value using the ord() function.</a:t>
            </a:r>
            <a:endParaRPr/>
          </a:p>
          <a:p>
            <a:pPr marL="457200" marR="0" lvl="0" indent="-3000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format() function is then used with a width of 2 and 'x' format specifier to represent each ASCII value in hexadecimal.</a:t>
            </a:r>
            <a:endParaRPr/>
          </a:p>
          <a:p>
            <a:pPr marL="457200" marR="0" lvl="0" indent="-3000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To represent a float in hexadecimal, the struct module is used. The float value is packed into a byte string using the pack() function, and then the resulting byte string is unpacked as a 64-bit unsigned integer ('&gt;Q') using unpack(). Finally, the hex() function is used to obtain the hexadecimal representation.</a:t>
            </a:r>
            <a:endParaRPr/>
          </a:p>
          <a:p>
            <a:pPr marL="457200" marR="0" lvl="0" indent="-3000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Note that the hex() function adds the '0x' prefix to indicate that the output is in hexadecimal format.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ee750f085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Representation of Data</a:t>
            </a:r>
            <a:endParaRPr/>
          </a:p>
        </p:txBody>
      </p:sp>
      <p:sp>
        <p:nvSpPr>
          <p:cNvPr id="464" name="Google Shape;464;g22ee750f085_0_93"/>
          <p:cNvSpPr txBox="1">
            <a:spLocks noGrp="1"/>
          </p:cNvSpPr>
          <p:nvPr>
            <p:ph idx="1"/>
          </p:nvPr>
        </p:nvSpPr>
        <p:spPr>
          <a:xfrm>
            <a:off x="838200" y="4242300"/>
            <a:ext cx="10515600" cy="5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Representing a String in Binary (using ASCII encoding):</a:t>
            </a:r>
            <a:endParaRPr/>
          </a:p>
        </p:txBody>
      </p:sp>
      <p:sp>
        <p:nvSpPr>
          <p:cNvPr id="466" name="Google Shape;466;g22ee750f085_0_93"/>
          <p:cNvSpPr txBox="1">
            <a:spLocks noGrp="1"/>
          </p:cNvSpPr>
          <p:nvPr>
            <p:ph type="body" idx="4294967295"/>
          </p:nvPr>
        </p:nvSpPr>
        <p:spPr>
          <a:xfrm>
            <a:off x="1676400" y="1484313"/>
            <a:ext cx="10515600" cy="5111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Representing an Integer in Hexadecimal:</a:t>
            </a:r>
            <a:endParaRPr/>
          </a:p>
        </p:txBody>
      </p:sp>
      <p:pic>
        <p:nvPicPr>
          <p:cNvPr id="465" name="Google Shape;465;g22ee750f085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75" y="4845650"/>
            <a:ext cx="92011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2ee750f085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475" y="1996000"/>
            <a:ext cx="53721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8C10D57B-51B8-A469-B66E-12257F73B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ee750f085_2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 Conversion Example</a:t>
            </a:r>
            <a:endParaRPr/>
          </a:p>
        </p:txBody>
      </p:sp>
      <p:sp>
        <p:nvSpPr>
          <p:cNvPr id="474" name="Google Shape;474;g22ee750f085_2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data type conversion functions include: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str(): Converts a variable to a string data type.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bin(): Converts a variable to a binary string representation.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hex(): Converts a variable to a hexadecimal string representation.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type conversion allows for flexibility in handling and manipulating data based on specific requirements.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e750f085_2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 Conversion Example</a:t>
            </a:r>
            <a:endParaRPr/>
          </a:p>
        </p:txBody>
      </p:sp>
      <p:sp>
        <p:nvSpPr>
          <p:cNvPr id="481" name="Google Shape;481;g22ee750f085_2_17"/>
          <p:cNvSpPr txBox="1">
            <a:spLocks noGrp="1"/>
          </p:cNvSpPr>
          <p:nvPr>
            <p:ph idx="1"/>
          </p:nvPr>
        </p:nvSpPr>
        <p:spPr>
          <a:xfrm>
            <a:off x="1668805" y="1774588"/>
            <a:ext cx="10515600" cy="66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Integer to String</a:t>
            </a:r>
            <a:endParaRPr dirty="0"/>
          </a:p>
        </p:txBody>
      </p:sp>
      <p:sp>
        <p:nvSpPr>
          <p:cNvPr id="483" name="Google Shape;483;g22ee750f085_2_17"/>
          <p:cNvSpPr txBox="1">
            <a:spLocks noGrp="1"/>
          </p:cNvSpPr>
          <p:nvPr>
            <p:ph type="body" idx="4294967295"/>
          </p:nvPr>
        </p:nvSpPr>
        <p:spPr>
          <a:xfrm>
            <a:off x="1676400" y="4137025"/>
            <a:ext cx="10515600" cy="6651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String to Binary</a:t>
            </a:r>
            <a:endParaRPr/>
          </a:p>
        </p:txBody>
      </p:sp>
      <p:pic>
        <p:nvPicPr>
          <p:cNvPr id="482" name="Google Shape;482;g22ee750f085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73" y="2491025"/>
            <a:ext cx="7811651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22ee750f085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175" y="4853225"/>
            <a:ext cx="7811650" cy="136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62E97B0F-7D59-FB11-0F58-D8A303B6E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ee750f085_2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 Conversion Example</a:t>
            </a:r>
            <a:endParaRPr/>
          </a:p>
        </p:txBody>
      </p:sp>
      <p:sp>
        <p:nvSpPr>
          <p:cNvPr id="491" name="Google Shape;491;g22ee750f085_2_10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6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Binary to Hexadecimal</a:t>
            </a:r>
            <a:endParaRPr/>
          </a:p>
        </p:txBody>
      </p:sp>
      <p:pic>
        <p:nvPicPr>
          <p:cNvPr id="492" name="Google Shape;492;g22ee750f085_2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75" y="2491025"/>
            <a:ext cx="7811650" cy="14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AC48ABA1-4840-A7EE-C867-C69F4A0AA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4aa19a414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Library Python</a:t>
            </a:r>
            <a:endParaRPr dirty="0"/>
          </a:p>
        </p:txBody>
      </p:sp>
      <p:sp>
        <p:nvSpPr>
          <p:cNvPr id="499" name="Google Shape;499;g1e4aa19a414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4aa19a414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NumPy</a:t>
            </a:r>
            <a:endParaRPr/>
          </a:p>
        </p:txBody>
      </p:sp>
      <p:sp>
        <p:nvSpPr>
          <p:cNvPr id="506" name="Google Shape;506;g1e4aa19a414_0_6"/>
          <p:cNvSpPr txBox="1">
            <a:spLocks noGrp="1"/>
          </p:cNvSpPr>
          <p:nvPr>
            <p:ph idx="1"/>
          </p:nvPr>
        </p:nvSpPr>
        <p:spPr>
          <a:xfrm>
            <a:off x="838200" y="1504875"/>
            <a:ext cx="10515600" cy="499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is a Python library.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is used for working with arrays.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is short for "Numerical Python".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Features: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Typed multidimensional arrays (matrices)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Fast numerical computations (matrix math)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High-level math functions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e4aa19a414_0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 NumPy</a:t>
            </a:r>
            <a:endParaRPr/>
          </a:p>
        </p:txBody>
      </p:sp>
      <p:sp>
        <p:nvSpPr>
          <p:cNvPr id="513" name="Google Shape;513;g1e4aa19a414_0_1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57200" lvl="0" indent="-361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814"/>
              <a:t>Multidimensional Arrays:</a:t>
            </a:r>
            <a:endParaRPr sz="3814"/>
          </a:p>
          <a:p>
            <a:pPr marL="914400" lvl="1" indent="-347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414"/>
              <a:t>NumPy's main object is the ndarray (N-dimensional array), which allows efficient storage and manipulation of homogeneous data.</a:t>
            </a:r>
            <a:endParaRPr sz="3414"/>
          </a:p>
          <a:p>
            <a:pPr marL="457200" lvl="0" indent="-361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814"/>
              <a:t>Data Types:</a:t>
            </a:r>
            <a:endParaRPr sz="3814"/>
          </a:p>
          <a:p>
            <a:pPr marL="914400" lvl="1" indent="-347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414"/>
              <a:t>NumPy provides a range of data types, including integers, floating-point numbers, complex numbers, and more.</a:t>
            </a:r>
            <a:endParaRPr sz="3414"/>
          </a:p>
          <a:p>
            <a:pPr marL="914400" lvl="1" indent="-347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414"/>
              <a:t>Data types in NumPy are more efficient in terms of memory and computational performance compared to standard Python data types.</a:t>
            </a:r>
            <a:endParaRPr sz="3414"/>
          </a:p>
          <a:p>
            <a:pPr marL="457200" lvl="0" indent="-361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814"/>
              <a:t>Mathematical Operations:</a:t>
            </a:r>
            <a:endParaRPr sz="3814"/>
          </a:p>
          <a:p>
            <a:pPr marL="914400" lvl="1" indent="-347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414"/>
              <a:t>NumPy enables performing mathematical operations on entire arrays efficiently.</a:t>
            </a:r>
            <a:endParaRPr sz="3414"/>
          </a:p>
          <a:p>
            <a:pPr marL="914400" lvl="1" indent="-347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414"/>
              <a:t>It includes functions for basic mathematical operations, linear algebra, Fourier transforms, and more.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4cc83821a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Data Types</a:t>
            </a:r>
            <a:endParaRPr/>
          </a:p>
        </p:txBody>
      </p:sp>
      <p:sp>
        <p:nvSpPr>
          <p:cNvPr id="520" name="Google Shape;520;g1e4cc83821a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NumPy offers a range of efficient data types for numerical computation.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Common NumPy data types include: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int: Integer data types (e.g., int8, int16, int32, int64).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float: Floating-point data types (e.g., float16, float32, float64).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complex: Complex number data types (e.g., complex64, complex128).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bool: Boolean data type (True or False).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object: Object data type (allows storing any Python object).</a:t>
            </a:r>
            <a:endParaRPr/>
          </a:p>
          <a:p>
            <a:pPr marL="9144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string: String data type.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4cc83821a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 Operations with NumPy</a:t>
            </a:r>
            <a:endParaRPr/>
          </a:p>
        </p:txBody>
      </p:sp>
      <p:sp>
        <p:nvSpPr>
          <p:cNvPr id="527" name="Google Shape;527;g1e4cc83821a_0_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NumPy provides efficient numerical operations for arrays and matrices.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Common numeric operations include:</a:t>
            </a:r>
            <a:endParaRPr/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Mathematical functions: sin, cos, exp, log, etc.</a:t>
            </a:r>
            <a:endParaRPr/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Statistical functions: mean, median, std, var, etc.</a:t>
            </a:r>
            <a:endParaRPr/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Linear algebra operations: dot product, matrix multiplication, eigenvalues, etc.</a:t>
            </a:r>
            <a:endParaRPr/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Element-wise operations: addition, subtraction, multiplication, division, etc.</a:t>
            </a:r>
            <a:endParaRPr/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Broadcasting: Perform operations on arrays of different sizes.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are Data Types?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types classify &amp; define the nature of the data.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Numeric types – (</a:t>
            </a:r>
            <a:r>
              <a:rPr lang="en-US" dirty="0" err="1"/>
              <a:t>eg.</a:t>
            </a:r>
            <a:r>
              <a:rPr lang="en-US" dirty="0"/>
              <a:t> 10, -20)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Text Types – (</a:t>
            </a:r>
            <a:r>
              <a:rPr lang="en-US" dirty="0" err="1"/>
              <a:t>eg.</a:t>
            </a:r>
            <a:r>
              <a:rPr lang="en-US" dirty="0"/>
              <a:t> ‘h’, ‘H’, ‘Hello’)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Boolean types – (</a:t>
            </a:r>
            <a:r>
              <a:rPr lang="en-US" dirty="0" err="1"/>
              <a:t>eg.</a:t>
            </a:r>
            <a:r>
              <a:rPr lang="en-US" dirty="0"/>
              <a:t> True, False)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Importance: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Proper storage &amp; interpretation of data.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Optimize memory usage.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Compatibility with libraries and frameworks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4cc83821a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Creation in NumPy</a:t>
            </a:r>
            <a:endParaRPr/>
          </a:p>
        </p:txBody>
      </p:sp>
      <p:sp>
        <p:nvSpPr>
          <p:cNvPr id="534" name="Google Shape;534;g1e4cc83821a_0_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5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provides various methods for creating 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ways to create arrays include: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1e4cc83821a_0_16"/>
          <p:cNvSpPr txBox="1">
            <a:spLocks noGrp="1"/>
          </p:cNvSpPr>
          <p:nvPr>
            <p:ph type="body" idx="4294967295"/>
          </p:nvPr>
        </p:nvSpPr>
        <p:spPr>
          <a:xfrm>
            <a:off x="1676400" y="2905125"/>
            <a:ext cx="10515600" cy="8874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np.arr()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Convert Python lists or tuples to arrays.</a:t>
            </a:r>
            <a:endParaRPr/>
          </a:p>
        </p:txBody>
      </p:sp>
      <p:pic>
        <p:nvPicPr>
          <p:cNvPr id="536" name="Google Shape;536;g1e4cc83821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4119563"/>
            <a:ext cx="7696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26C3F5F-1F39-1129-1E3C-36D744716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e4cc83821a_0_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Creation in NumPy</a:t>
            </a:r>
            <a:endParaRPr/>
          </a:p>
        </p:txBody>
      </p:sp>
      <p:sp>
        <p:nvSpPr>
          <p:cNvPr id="543" name="Google Shape;543;g1e4cc83821a_0_27"/>
          <p:cNvSpPr txBox="1">
            <a:spLocks noGrp="1"/>
          </p:cNvSpPr>
          <p:nvPr>
            <p:ph idx="1"/>
          </p:nvPr>
        </p:nvSpPr>
        <p:spPr>
          <a:xfrm>
            <a:off x="1071275" y="1645225"/>
            <a:ext cx="10515600" cy="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 err="1"/>
              <a:t>np.zeros</a:t>
            </a:r>
            <a:r>
              <a:rPr lang="en-US" dirty="0"/>
              <a:t>()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dirty="0"/>
              <a:t>Create an array filled with zeros.</a:t>
            </a:r>
            <a:endParaRPr dirty="0"/>
          </a:p>
        </p:txBody>
      </p:sp>
      <p:pic>
        <p:nvPicPr>
          <p:cNvPr id="544" name="Google Shape;544;g1e4cc83821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900" y="3178000"/>
            <a:ext cx="73723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F7AB74F0-614B-DC2F-F429-4A2F03BD9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4cc83821a_0_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Creation in NumPy</a:t>
            </a:r>
            <a:endParaRPr/>
          </a:p>
        </p:txBody>
      </p:sp>
      <p:sp>
        <p:nvSpPr>
          <p:cNvPr id="551" name="Google Shape;551;g1e4cc83821a_0_39"/>
          <p:cNvSpPr txBox="1">
            <a:spLocks noGrp="1"/>
          </p:cNvSpPr>
          <p:nvPr>
            <p:ph idx="1"/>
          </p:nvPr>
        </p:nvSpPr>
        <p:spPr>
          <a:xfrm>
            <a:off x="1071275" y="1645225"/>
            <a:ext cx="10515600" cy="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np.ones()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Create an array filled with ones.</a:t>
            </a:r>
            <a:endParaRPr/>
          </a:p>
        </p:txBody>
      </p:sp>
      <p:pic>
        <p:nvPicPr>
          <p:cNvPr id="552" name="Google Shape;552;g1e4cc83821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3140463"/>
            <a:ext cx="69056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0227437D-11C6-641A-BD44-640D4B370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e4cc83821a_0_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Creation in NumPy</a:t>
            </a:r>
            <a:endParaRPr/>
          </a:p>
        </p:txBody>
      </p:sp>
      <p:sp>
        <p:nvSpPr>
          <p:cNvPr id="559" name="Google Shape;559;g1e4cc83821a_0_47"/>
          <p:cNvSpPr txBox="1">
            <a:spLocks noGrp="1"/>
          </p:cNvSpPr>
          <p:nvPr>
            <p:ph idx="1"/>
          </p:nvPr>
        </p:nvSpPr>
        <p:spPr>
          <a:xfrm>
            <a:off x="1071275" y="1645225"/>
            <a:ext cx="10515600" cy="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np.arange()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 Create an array with a range of values.</a:t>
            </a:r>
            <a:endParaRPr/>
          </a:p>
        </p:txBody>
      </p:sp>
      <p:pic>
        <p:nvPicPr>
          <p:cNvPr id="560" name="Google Shape;560;g1e4cc83821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800" y="3387538"/>
            <a:ext cx="7514539" cy="141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0CBB4C8-4C41-EA9D-4564-14A24B8FE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8f8b0729d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Indexing and Slicing in NumPy</a:t>
            </a:r>
            <a:endParaRPr/>
          </a:p>
        </p:txBody>
      </p:sp>
      <p:sp>
        <p:nvSpPr>
          <p:cNvPr id="567" name="Google Shape;567;g258f8b0729d_0_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95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allows indexing and slicing of arrays to access and manipulate specific elements or subarrays.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Array indexing and slicing operations include: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258f8b0729d_0_0"/>
          <p:cNvSpPr txBox="1">
            <a:spLocks noGrp="1"/>
          </p:cNvSpPr>
          <p:nvPr>
            <p:ph type="body" idx="4294967295"/>
          </p:nvPr>
        </p:nvSpPr>
        <p:spPr>
          <a:xfrm>
            <a:off x="1676400" y="3916363"/>
            <a:ext cx="10515600" cy="5429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Indexing:</a:t>
            </a:r>
            <a:endParaRPr/>
          </a:p>
        </p:txBody>
      </p:sp>
      <p:sp>
        <p:nvSpPr>
          <p:cNvPr id="569" name="Google Shape;569;g258f8b0729d_0_0"/>
          <p:cNvSpPr txBox="1">
            <a:spLocks noGrp="1"/>
          </p:cNvSpPr>
          <p:nvPr>
            <p:ph type="body" idx="4294967295"/>
          </p:nvPr>
        </p:nvSpPr>
        <p:spPr>
          <a:xfrm>
            <a:off x="1676400" y="5427663"/>
            <a:ext cx="10515600" cy="544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Slicing:</a:t>
            </a:r>
            <a:endParaRPr/>
          </a:p>
        </p:txBody>
      </p:sp>
      <p:pic>
        <p:nvPicPr>
          <p:cNvPr id="570" name="Google Shape;570;g258f8b072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25" y="3354150"/>
            <a:ext cx="6722368" cy="13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58f8b0729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838" y="4954150"/>
            <a:ext cx="6486159" cy="13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828177C7-2183-A455-03FB-994A43376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8f8b0729d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Manipulation in NumPy</a:t>
            </a:r>
            <a:endParaRPr/>
          </a:p>
        </p:txBody>
      </p:sp>
      <p:sp>
        <p:nvSpPr>
          <p:cNvPr id="578" name="Google Shape;578;g258f8b0729d_0_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23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 provides functions for manipulating arrays to reshape, resize, and modify their structure.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array manipulation operations include: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258f8b0729d_0_16"/>
          <p:cNvSpPr txBox="1">
            <a:spLocks noGrp="1"/>
          </p:cNvSpPr>
          <p:nvPr>
            <p:ph type="body" idx="4294967295"/>
          </p:nvPr>
        </p:nvSpPr>
        <p:spPr>
          <a:xfrm>
            <a:off x="0" y="3370263"/>
            <a:ext cx="10515600" cy="5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Reshaping</a:t>
            </a:r>
            <a:endParaRPr/>
          </a:p>
        </p:txBody>
      </p:sp>
      <p:pic>
        <p:nvPicPr>
          <p:cNvPr id="580" name="Google Shape;580;g258f8b0729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3974875"/>
            <a:ext cx="52768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5CB56617-4EAF-608D-0AD1-5CA7C515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8f8b0729d_0_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Manipulation in NumPy</a:t>
            </a:r>
            <a:endParaRPr/>
          </a:p>
        </p:txBody>
      </p:sp>
      <p:sp>
        <p:nvSpPr>
          <p:cNvPr id="587" name="Google Shape;587;g258f8b0729d_0_39"/>
          <p:cNvSpPr txBox="1">
            <a:spLocks noGrp="1"/>
          </p:cNvSpPr>
          <p:nvPr>
            <p:ph idx="1"/>
          </p:nvPr>
        </p:nvSpPr>
        <p:spPr>
          <a:xfrm>
            <a:off x="838200" y="1690825"/>
            <a:ext cx="10515600" cy="50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Flatenning</a:t>
            </a:r>
            <a:endParaRPr/>
          </a:p>
        </p:txBody>
      </p:sp>
      <p:sp>
        <p:nvSpPr>
          <p:cNvPr id="588" name="Google Shape;588;g258f8b0729d_0_39"/>
          <p:cNvSpPr txBox="1">
            <a:spLocks noGrp="1"/>
          </p:cNvSpPr>
          <p:nvPr>
            <p:ph type="body" idx="4294967295"/>
          </p:nvPr>
        </p:nvSpPr>
        <p:spPr>
          <a:xfrm>
            <a:off x="899794" y="3946809"/>
            <a:ext cx="10515600" cy="503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Transposing</a:t>
            </a:r>
            <a:endParaRPr dirty="0"/>
          </a:p>
        </p:txBody>
      </p:sp>
      <p:pic>
        <p:nvPicPr>
          <p:cNvPr id="589" name="Google Shape;589;g258f8b0729d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4656975"/>
            <a:ext cx="6096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58f8b0729d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150" y="2213575"/>
            <a:ext cx="5781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38508622-FDAA-A06D-D217-7828959E2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8f8b0729d_0_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Manipulation in NumPy</a:t>
            </a:r>
            <a:endParaRPr/>
          </a:p>
        </p:txBody>
      </p:sp>
      <p:sp>
        <p:nvSpPr>
          <p:cNvPr id="597" name="Google Shape;597;g258f8b0729d_0_27"/>
          <p:cNvSpPr txBox="1">
            <a:spLocks noGrp="1"/>
          </p:cNvSpPr>
          <p:nvPr>
            <p:ph idx="1"/>
          </p:nvPr>
        </p:nvSpPr>
        <p:spPr>
          <a:xfrm>
            <a:off x="838200" y="1690825"/>
            <a:ext cx="10515600" cy="50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Resizing</a:t>
            </a:r>
            <a:endParaRPr/>
          </a:p>
        </p:txBody>
      </p:sp>
      <p:pic>
        <p:nvPicPr>
          <p:cNvPr id="598" name="Google Shape;598;g258f8b0729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193925"/>
            <a:ext cx="57912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F3B130E2-9CCA-89FB-D7D0-AECE6EFC7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8f8b0729d_0_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Broadcasting in NumPy</a:t>
            </a:r>
            <a:endParaRPr/>
          </a:p>
        </p:txBody>
      </p:sp>
      <p:sp>
        <p:nvSpPr>
          <p:cNvPr id="605" name="Google Shape;605;g258f8b0729d_0_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Broadcasting is a powerful feature in NumPy that allows performing operations on arrays with different shapes.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eliminates the need for explicit loops and enables efficient element-wise operations.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Broadcasting rules: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If arrays have different ranks, the lower-rank array is broadcasted to match the shape of the higher-rank array.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If arrays have the same rank but different shapes, the arrays are broadcasted along the dimensions that are singleton (size 1).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Broadcasting enables efficient operations on arrays without the need for explicit size matching or copying.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9337e36f0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Broadcasting in NumPy</a:t>
            </a:r>
            <a:endParaRPr/>
          </a:p>
        </p:txBody>
      </p:sp>
      <p:grpSp>
        <p:nvGrpSpPr>
          <p:cNvPr id="612" name="Google Shape;612;g259337e36f0_0_0"/>
          <p:cNvGrpSpPr/>
          <p:nvPr/>
        </p:nvGrpSpPr>
        <p:grpSpPr>
          <a:xfrm>
            <a:off x="3224213" y="1690825"/>
            <a:ext cx="5743588" cy="3251400"/>
            <a:chOff x="3224213" y="1690825"/>
            <a:chExt cx="5743588" cy="3251400"/>
          </a:xfrm>
        </p:grpSpPr>
        <p:pic>
          <p:nvPicPr>
            <p:cNvPr id="613" name="Google Shape;613;g259337e36f0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4213" y="1690825"/>
              <a:ext cx="5743575" cy="237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g259337e36f0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24213" y="3951625"/>
              <a:ext cx="20193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g259337e36f0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3525" y="3951625"/>
              <a:ext cx="3724275" cy="99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6"/>
            <a:extLst>
              <a:ext uri="{FF2B5EF4-FFF2-40B4-BE49-F238E27FC236}">
                <a16:creationId xmlns:a16="http://schemas.microsoft.com/office/drawing/2014/main" id="{4DB60D9F-7E31-BB50-615A-E0BD3B58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Understanding Data Types in Python, NumPy, and Pandas</a:t>
            </a:r>
            <a:endParaRPr dirty="0"/>
          </a:p>
        </p:txBody>
      </p:sp>
      <p:sp>
        <p:nvSpPr>
          <p:cNvPr id="101" name="Google Shape;101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– Vanilla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NumPy, Pandas - Libraries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59337e36f0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vs. Vanilla Python Data Types</a:t>
            </a:r>
            <a:endParaRPr/>
          </a:p>
        </p:txBody>
      </p:sp>
      <p:sp>
        <p:nvSpPr>
          <p:cNvPr id="622" name="Google Shape;622;g259337e36f0_0_10"/>
          <p:cNvSpPr txBox="1">
            <a:spLocks noGrp="1"/>
          </p:cNvSpPr>
          <p:nvPr>
            <p:ph idx="1"/>
          </p:nvPr>
        </p:nvSpPr>
        <p:spPr>
          <a:xfrm>
            <a:off x="838200" y="1502900"/>
            <a:ext cx="10515600" cy="503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1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0"/>
              <a:buChar char="•"/>
            </a:pPr>
            <a:r>
              <a:rPr lang="en-US" sz="2173"/>
              <a:t>NumPy data types offer several advantages over vanilla Python data types for numerical computing:</a:t>
            </a:r>
            <a:endParaRPr sz="2173"/>
          </a:p>
          <a:p>
            <a:pPr marL="457200" lvl="0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2173" u="sng"/>
              <a:t>Memory Efficiency:</a:t>
            </a:r>
            <a:endParaRPr sz="2173" u="sng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NumPy data types are more memory-efficient, allowing for the storage of large arrays and matrices.</a:t>
            </a:r>
            <a:endParaRPr sz="1953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This is crucial for handling large datasets and complex computations.</a:t>
            </a:r>
            <a:endParaRPr sz="1953"/>
          </a:p>
          <a:p>
            <a:pPr marL="457200" lvl="0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2173" u="sng"/>
              <a:t>Computational Performance:</a:t>
            </a:r>
            <a:endParaRPr sz="2173" u="sng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NumPy data types provide optimized mathematical operations, resulting in faster computations.</a:t>
            </a:r>
            <a:endParaRPr sz="1953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Vectorized operations on arrays eliminate the need for explicit loops, improving efficiency.</a:t>
            </a:r>
            <a:endParaRPr sz="1953"/>
          </a:p>
          <a:p>
            <a:pPr marL="457200" lvl="0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2173" u="sng"/>
              <a:t>Specialized Functions:</a:t>
            </a:r>
            <a:endParaRPr sz="2173" u="sng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NumPy provides a rich collection of specialized functions and operations tailored for numerical computing.</a:t>
            </a:r>
            <a:endParaRPr sz="1953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These functions make complex mathematical operations easier and more efficient to implement.</a:t>
            </a:r>
            <a:endParaRPr sz="1953"/>
          </a:p>
          <a:p>
            <a:pPr marL="457200" lvl="0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2173" u="sng"/>
              <a:t>Interoperability:</a:t>
            </a:r>
            <a:endParaRPr sz="2173" u="sng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NumPy data types have enhanced compatibility with other scientific computing libraries and tools.</a:t>
            </a:r>
            <a:endParaRPr sz="1953"/>
          </a:p>
          <a:p>
            <a:pPr marL="1371600" lvl="1" indent="-3316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•"/>
            </a:pPr>
            <a:r>
              <a:rPr lang="en-US" sz="1953"/>
              <a:t>This allows seamless integration with popular data analysis and visualization libraries.</a:t>
            </a:r>
            <a:endParaRPr sz="1953"/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endParaRPr sz="164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9337e36f0_0_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 NumPy Data Types</a:t>
            </a:r>
            <a:endParaRPr/>
          </a:p>
        </p:txBody>
      </p:sp>
      <p:sp>
        <p:nvSpPr>
          <p:cNvPr id="629" name="Google Shape;629;g259337e36f0_0_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1718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While NumPy data types offer numerous advantages, they also have some limitations: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Complexity: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Working with NumPy requires understanding its syntax and functions, which may have a learning curve.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Complex operations or advanced features may require additional knowledge.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Limited Flexibility: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NumPy arrays have a fixed size, making it less flexible for dynamic data structures.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Modifying array size or shape requires creating a new array, which can be memory-intensive for large arrays.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Overhead: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NumPy arrays have additional memory overhead compared to native Python lists.</a:t>
            </a:r>
            <a:endParaRPr/>
          </a:p>
          <a:p>
            <a:pPr marL="914400" lvl="1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This overhead can be noticeable when working with small datasets or when memory optimization is a concern.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59337e36f0_0_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Library Python</a:t>
            </a:r>
            <a:endParaRPr dirty="0"/>
          </a:p>
        </p:txBody>
      </p:sp>
      <p:sp>
        <p:nvSpPr>
          <p:cNvPr id="636" name="Google Shape;636;g259337e36f0_0_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9337e36f0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Introduction to Pandas</a:t>
            </a:r>
            <a:endParaRPr/>
          </a:p>
        </p:txBody>
      </p:sp>
      <p:sp>
        <p:nvSpPr>
          <p:cNvPr id="643" name="Google Shape;643;g259337e36f0_0_3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1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Pandas is a powerful library for data manipulation and analysis in Python.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provides data structures and functions for handling structured and tabular data.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4" name="Google Shape;644;g259337e36f0_0_34"/>
          <p:cNvGraphicFramePr/>
          <p:nvPr/>
        </p:nvGraphicFramePr>
        <p:xfrm>
          <a:off x="888000" y="35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{64474AE2-A9BD-4725-B211-3EBD32C43F38}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DataFrame: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Series: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core Pandas data structure is the DataFrame, which represents tabular data.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allows easy indexing, slicing, and manipulation of structured data.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also provides the Series data structure, which represents a one-dimensional labeled array.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Series can be thought of as a single column of a DataFrame.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Manipulation: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Cleaning: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offers extensive data manipulation capabilities, including merging, joining, reshaping, and grouping data.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provides functions for handling missing data, removing duplicates, and transforming data.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59337e36f0_0_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Introduction to Pandas</a:t>
            </a:r>
            <a:endParaRPr/>
          </a:p>
        </p:txBody>
      </p:sp>
      <p:sp>
        <p:nvSpPr>
          <p:cNvPr id="651" name="Google Shape;651;g259337e36f0_0_4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64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Pandas is a powerful library for data manipulation and analysis in Python.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provides data structures and functions for handling structured and tabular data.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9337e36f0_0_58"/>
          <p:cNvSpPr txBox="1">
            <a:spLocks noGrp="1"/>
          </p:cNvSpPr>
          <p:nvPr>
            <p:ph idx="1"/>
          </p:nvPr>
        </p:nvSpPr>
        <p:spPr>
          <a:xfrm>
            <a:off x="838200" y="234725"/>
            <a:ext cx="10515600" cy="59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Key features of Pandas include:</a:t>
            </a:r>
            <a:endParaRPr b="1"/>
          </a:p>
        </p:txBody>
      </p:sp>
      <p:graphicFrame>
        <p:nvGraphicFramePr>
          <p:cNvPr id="658" name="Google Shape;658;g259337e36f0_0_58"/>
          <p:cNvGraphicFramePr/>
          <p:nvPr/>
        </p:nvGraphicFramePr>
        <p:xfrm>
          <a:off x="952500" y="90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{64474AE2-A9BD-4725-B211-3EBD32C43F38}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DataFrame: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Series: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core Pandas data structure is the DataFrame, which represents tabular data.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allows easy indexing, slicing, and manipulation of structured data.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also provides the Series data structure, which represents a one-dimensional labeled array.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Series can be thought of as a single column of a DataFrame.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Manipulation: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Cleaning: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offers extensive data manipulation capabilities, including merging, joining, reshaping, and grouping data.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40640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Pandas provides functions for handling missing data, removing duplicates, and transforming data.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59337e36f0_0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 Data Structures: DataFrame</a:t>
            </a:r>
            <a:endParaRPr/>
          </a:p>
        </p:txBody>
      </p:sp>
      <p:sp>
        <p:nvSpPr>
          <p:cNvPr id="665" name="Google Shape;665;g259337e36f0_0_6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3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DataFrame is a core data structure in Pandas used for tabular data representation.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consists of rows and columns, similar to a spreadsheet or a SQL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DataFrames can be created using various methods in Pandas.</a:t>
            </a:r>
            <a:endParaRPr/>
          </a:p>
        </p:txBody>
      </p:sp>
      <p:pic>
        <p:nvPicPr>
          <p:cNvPr id="666" name="Google Shape;666;g259337e36f0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00" y="3573161"/>
            <a:ext cx="6862799" cy="26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135186D4-6922-9D8E-E430-FCA462D21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9337e36f0_0_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 Data Structures: Series</a:t>
            </a:r>
            <a:endParaRPr/>
          </a:p>
        </p:txBody>
      </p:sp>
      <p:sp>
        <p:nvSpPr>
          <p:cNvPr id="673" name="Google Shape;673;g259337e36f0_0_7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Series is a one-dimensional labeled array in Pandas.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similar to a column in a DataFrame or a single vector.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Series can be created using various methods in Pandas.</a:t>
            </a:r>
            <a:endParaRPr/>
          </a:p>
        </p:txBody>
      </p:sp>
      <p:pic>
        <p:nvPicPr>
          <p:cNvPr id="674" name="Google Shape;674;g259337e36f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3796500"/>
            <a:ext cx="69818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7B16B9B8-7E01-1623-FD01-997B329B0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59337e36f0_0_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 Manipulation with Pandas</a:t>
            </a:r>
            <a:endParaRPr/>
          </a:p>
        </p:txBody>
      </p:sp>
      <p:sp>
        <p:nvSpPr>
          <p:cNvPr id="681" name="Google Shape;681;g259337e36f0_0_8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Pandas offers powerful data manipulation capabilities for working with DataFrames and Series.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data manipulation operations include: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59337e36f0_0_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 Manipulation with Pandas</a:t>
            </a:r>
            <a:endParaRPr/>
          </a:p>
        </p:txBody>
      </p:sp>
      <p:sp>
        <p:nvSpPr>
          <p:cNvPr id="688" name="Google Shape;688;g259337e36f0_0_110"/>
          <p:cNvSpPr txBox="1">
            <a:spLocks noGrp="1"/>
          </p:cNvSpPr>
          <p:nvPr>
            <p:ph idx="1"/>
          </p:nvPr>
        </p:nvSpPr>
        <p:spPr>
          <a:xfrm>
            <a:off x="838200" y="1690825"/>
            <a:ext cx="10515600" cy="101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Indexing and Selection: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Accessing specific rows or columns in a DataFrame.</a:t>
            </a:r>
            <a:endParaRPr/>
          </a:p>
        </p:txBody>
      </p:sp>
      <p:pic>
        <p:nvPicPr>
          <p:cNvPr id="689" name="Google Shape;689;g259337e36f0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300" y="2704525"/>
            <a:ext cx="8129400" cy="36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EC31282B-A212-1C0A-5656-72715A6EC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f725884b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Variables</a:t>
            </a:r>
            <a:endParaRPr dirty="0"/>
          </a:p>
        </p:txBody>
      </p:sp>
      <p:sp>
        <p:nvSpPr>
          <p:cNvPr id="108" name="Google Shape;108;g22ef725884b_1_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Variables in Python are used to store and manipulate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variable is a named location in memory that holds a value.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Variables are created by assigning a value to a name using the assignment operator (=).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They can store different data types such as numbers, strings, lists, etc.</a:t>
            </a:r>
            <a:endParaRPr dirty="0"/>
          </a:p>
        </p:txBody>
      </p:sp>
      <p:pic>
        <p:nvPicPr>
          <p:cNvPr id="109" name="Google Shape;109;g22ef725884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55" y="4175225"/>
            <a:ext cx="3354475" cy="1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540A3BA4-62D9-0FE4-E582-141EB3AC4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148" y="6138249"/>
            <a:ext cx="1389960" cy="2376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59337e36f0_0_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 Manipulation with Pandas</a:t>
            </a:r>
            <a:endParaRPr/>
          </a:p>
        </p:txBody>
      </p:sp>
      <p:sp>
        <p:nvSpPr>
          <p:cNvPr id="696" name="Google Shape;696;g259337e36f0_0_9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0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Filtering</a:t>
            </a:r>
            <a:r>
              <a:rPr lang="en-US"/>
              <a:t>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Selecting rows based on specified conditions.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7" name="Google Shape;697;g259337e36f0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349" y="2861100"/>
            <a:ext cx="8695300" cy="3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17F994F-DF70-B197-5B48-C26C7EFF7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59337e36f0_0_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 Manipulation with Pandas</a:t>
            </a:r>
            <a:endParaRPr/>
          </a:p>
        </p:txBody>
      </p:sp>
      <p:sp>
        <p:nvSpPr>
          <p:cNvPr id="704" name="Google Shape;704;g259337e36f0_0_118"/>
          <p:cNvSpPr txBox="1"/>
          <p:nvPr/>
        </p:nvSpPr>
        <p:spPr>
          <a:xfrm>
            <a:off x="838200" y="1463835"/>
            <a:ext cx="10125900" cy="15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and Grouping: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summary statistics on data or grouping data based on certain criteria.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g259337e36f0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50" y="2904446"/>
            <a:ext cx="9005099" cy="3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7EF7A90E-3C22-B6EE-0512-2B1A470EE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59337e36f0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 Manipulation with Pandas</a:t>
            </a:r>
            <a:endParaRPr/>
          </a:p>
        </p:txBody>
      </p:sp>
      <p:sp>
        <p:nvSpPr>
          <p:cNvPr id="712" name="Google Shape;712;g259337e36f0_0_10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Merging and Joining: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Combining multiple DataFrames based on common columns.</a:t>
            </a:r>
            <a:endParaRPr/>
          </a:p>
        </p:txBody>
      </p:sp>
      <p:pic>
        <p:nvPicPr>
          <p:cNvPr id="713" name="Google Shape;713;g259337e36f0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726" y="2744800"/>
            <a:ext cx="8248550" cy="37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66D952D3-CBFF-32F0-B0A2-3028A51F0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59337e36f0_0_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with Pandas</a:t>
            </a:r>
            <a:endParaRPr/>
          </a:p>
        </p:txBody>
      </p:sp>
      <p:sp>
        <p:nvSpPr>
          <p:cNvPr id="720" name="Google Shape;720;g259337e36f0_0_129"/>
          <p:cNvSpPr txBox="1">
            <a:spLocks noGrp="1"/>
          </p:cNvSpPr>
          <p:nvPr>
            <p:ph idx="1"/>
          </p:nvPr>
        </p:nvSpPr>
        <p:spPr>
          <a:xfrm>
            <a:off x="838200" y="1489043"/>
            <a:ext cx="10515600" cy="16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Pandas provides functions for cleaning and preprocessing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Common data cleaning tasks include: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1" name="Google Shape;721;g259337e36f0_0_129"/>
          <p:cNvSpPr txBox="1">
            <a:spLocks noGrp="1"/>
          </p:cNvSpPr>
          <p:nvPr>
            <p:ph type="body" idx="4294967295"/>
          </p:nvPr>
        </p:nvSpPr>
        <p:spPr>
          <a:xfrm>
            <a:off x="1676400" y="2417369"/>
            <a:ext cx="10515600" cy="16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 dirty="0"/>
              <a:t>Handling Missing Data: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dirty="0"/>
              <a:t>Identifying and filling or removing missing values in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dirty="0"/>
              <a:t>Example: </a:t>
            </a:r>
            <a:r>
              <a:rPr lang="en-US" dirty="0" err="1"/>
              <a:t>df.dropna</a:t>
            </a:r>
            <a:r>
              <a:rPr lang="en-US" dirty="0"/>
              <a:t>() or </a:t>
            </a:r>
            <a:r>
              <a:rPr lang="en-US" dirty="0" err="1"/>
              <a:t>df.fillna</a:t>
            </a:r>
            <a:r>
              <a:rPr lang="en-US" dirty="0"/>
              <a:t>(value)</a:t>
            </a:r>
            <a:endParaRPr dirty="0"/>
          </a:p>
        </p:txBody>
      </p:sp>
      <p:pic>
        <p:nvPicPr>
          <p:cNvPr id="722" name="Google Shape;722;g259337e36f0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62" y="3604921"/>
            <a:ext cx="5719275" cy="26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0C6B0E1B-D245-9E2E-6533-903D58DD8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9337e36f0_0_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with Pandas</a:t>
            </a:r>
            <a:endParaRPr/>
          </a:p>
        </p:txBody>
      </p:sp>
      <p:sp>
        <p:nvSpPr>
          <p:cNvPr id="729" name="Google Shape;729;g259337e36f0_0_14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61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Removing Duplicates: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Identifying and removing duplicate rows in a DataFrame.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Example: df.drop_duplicates()</a:t>
            </a:r>
            <a:endParaRPr/>
          </a:p>
        </p:txBody>
      </p:sp>
      <p:pic>
        <p:nvPicPr>
          <p:cNvPr id="730" name="Google Shape;730;g259337e36f0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50" y="3301775"/>
            <a:ext cx="85248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C72F5433-43BF-E08F-D4DF-324AE01E8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9337e36f0_0_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with Pandas</a:t>
            </a:r>
            <a:endParaRPr/>
          </a:p>
        </p:txBody>
      </p:sp>
      <p:sp>
        <p:nvSpPr>
          <p:cNvPr id="737" name="Google Shape;737;g259337e36f0_0_15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61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Data Transformation: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Applying functions or transformations to modify data.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Example: df.apply(function)</a:t>
            </a:r>
            <a:endParaRPr/>
          </a:p>
        </p:txBody>
      </p:sp>
      <p:pic>
        <p:nvPicPr>
          <p:cNvPr id="738" name="Google Shape;738;g259337e36f0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3439625"/>
            <a:ext cx="89439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E1EE1F27-472E-F1A6-D893-753E9DA29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59337e36f0_0_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with Pandas</a:t>
            </a:r>
            <a:endParaRPr/>
          </a:p>
        </p:txBody>
      </p:sp>
      <p:sp>
        <p:nvSpPr>
          <p:cNvPr id="745" name="Google Shape;745;g259337e36f0_0_16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61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b="1"/>
              <a:t>Data Type Conversion: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Converting data types of columns in a DataFrame.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Example: df['column_name'] = df['column_name'].astype(new_type)</a:t>
            </a:r>
            <a:endParaRPr/>
          </a:p>
        </p:txBody>
      </p:sp>
      <p:pic>
        <p:nvPicPr>
          <p:cNvPr id="746" name="Google Shape;746;g259337e36f0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3574425"/>
            <a:ext cx="78581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6917A927-07E8-0733-1797-BAAE31E1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59337e36f0_0_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Comparison: Pandas vs. Vanilla Python Data Types</a:t>
            </a:r>
            <a:endParaRPr/>
          </a:p>
        </p:txBody>
      </p:sp>
      <p:sp>
        <p:nvSpPr>
          <p:cNvPr id="753" name="Google Shape;753;g259337e36f0_0_171"/>
          <p:cNvSpPr txBox="1">
            <a:spLocks noGrp="1"/>
          </p:cNvSpPr>
          <p:nvPr>
            <p:ph idx="1"/>
          </p:nvPr>
        </p:nvSpPr>
        <p:spPr>
          <a:xfrm>
            <a:off x="506400" y="1424572"/>
            <a:ext cx="11179200" cy="48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arenR"/>
            </a:pPr>
            <a:r>
              <a:rPr lang="en-US" sz="2200" dirty="0"/>
              <a:t>Pandas data types offer several advantages over vanilla Python data types for data analysis.</a:t>
            </a:r>
            <a:endParaRPr sz="2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-US" sz="2200" u="sng" dirty="0"/>
              <a:t>Differences between Pandas and vanilla Python data types:</a:t>
            </a:r>
            <a:endParaRPr sz="2200" u="sng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 u="sng" dirty="0"/>
              <a:t>Tabular Representation</a:t>
            </a:r>
            <a:r>
              <a:rPr lang="en-US" sz="1800" dirty="0"/>
              <a:t>: Pandas provides </a:t>
            </a:r>
            <a:r>
              <a:rPr lang="en-US" sz="1800" dirty="0" err="1"/>
              <a:t>DataFrame</a:t>
            </a:r>
            <a:r>
              <a:rPr lang="en-US" sz="1800" dirty="0"/>
              <a:t> for structured data representation, while vanilla Python has lists and dictionaries.</a:t>
            </a:r>
            <a:endParaRPr sz="18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 u="sng" dirty="0"/>
              <a:t>Data Manipulation</a:t>
            </a:r>
            <a:r>
              <a:rPr lang="en-US" sz="1800" dirty="0"/>
              <a:t>: Pandas offers specialized functions for filtering, grouping, and aggregating data, which are not readily available in vanilla Python.</a:t>
            </a:r>
            <a:endParaRPr sz="18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 u="sng" dirty="0"/>
              <a:t>Data Cleaning</a:t>
            </a:r>
            <a:r>
              <a:rPr lang="en-US" sz="1800" dirty="0"/>
              <a:t>: Pandas has built-in functions for handling missing data and removing duplicates, simplifying the cleaning process.</a:t>
            </a:r>
            <a:endParaRPr sz="18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 u="sng" dirty="0"/>
              <a:t>Performance</a:t>
            </a:r>
            <a:r>
              <a:rPr lang="en-US" sz="1800" dirty="0"/>
              <a:t>: Pandas data types are optimized for large-scale data analysis and offer faster computations compared to vanilla Python.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59337e36f0_0_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Advantages of Pandas Data Types</a:t>
            </a:r>
            <a:endParaRPr/>
          </a:p>
        </p:txBody>
      </p:sp>
      <p:sp>
        <p:nvSpPr>
          <p:cNvPr id="760" name="Google Shape;760;g259337e36f0_0_179"/>
          <p:cNvSpPr txBox="1">
            <a:spLocks noGrp="1"/>
          </p:cNvSpPr>
          <p:nvPr>
            <p:ph idx="1"/>
          </p:nvPr>
        </p:nvSpPr>
        <p:spPr>
          <a:xfrm>
            <a:off x="838200" y="1393687"/>
            <a:ext cx="10515600" cy="45586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Pandas data types offer several advantages for data manipulation and analysis: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Tabular Structure</a:t>
            </a:r>
            <a:r>
              <a:rPr lang="en-US" dirty="0"/>
              <a:t>: Pandas provides a tabular structure (</a:t>
            </a:r>
            <a:r>
              <a:rPr lang="en-US" dirty="0" err="1"/>
              <a:t>DataFrame</a:t>
            </a:r>
            <a:r>
              <a:rPr lang="en-US" dirty="0"/>
              <a:t>) that enables easy indexing, slicing, and manipulation of structured data.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Powerful Functions</a:t>
            </a:r>
            <a:r>
              <a:rPr lang="en-US" dirty="0"/>
              <a:t>: Pandas offers specialized functions for data filtering, grouping, aggregation, and more, simplifying complex data operations.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Data Cleaning Capabilities</a:t>
            </a:r>
            <a:r>
              <a:rPr lang="en-US" dirty="0"/>
              <a:t>: Pandas provides functions for handling missing data, removing duplicates, and transforming data, improving data quality.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Performance Optimization</a:t>
            </a:r>
            <a:r>
              <a:rPr lang="en-US" dirty="0"/>
              <a:t>: Pandas data types are optimized for efficient data processing, enabling faster computations on large datasets.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9337e36f0_0_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 Pandas Data Types</a:t>
            </a:r>
            <a:endParaRPr/>
          </a:p>
        </p:txBody>
      </p:sp>
      <p:sp>
        <p:nvSpPr>
          <p:cNvPr id="767" name="Google Shape;767;g259337e36f0_0_187"/>
          <p:cNvSpPr txBox="1">
            <a:spLocks noGrp="1"/>
          </p:cNvSpPr>
          <p:nvPr>
            <p:ph idx="1"/>
          </p:nvPr>
        </p:nvSpPr>
        <p:spPr>
          <a:xfrm>
            <a:off x="838200" y="1361602"/>
            <a:ext cx="10515600" cy="45586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While Pandas data types offer numerous advantages, they also have some limitations: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Learning Curve</a:t>
            </a:r>
            <a:r>
              <a:rPr lang="en-US" dirty="0"/>
              <a:t>: Working with Pandas requires understanding its syntax and functions, which may have a learning curve for beginners.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Memory Overhead</a:t>
            </a:r>
            <a:r>
              <a:rPr lang="en-US" dirty="0"/>
              <a:t>: Pandas </a:t>
            </a:r>
            <a:r>
              <a:rPr lang="en-US" dirty="0" err="1"/>
              <a:t>DataFrames</a:t>
            </a:r>
            <a:r>
              <a:rPr lang="en-US" dirty="0"/>
              <a:t> consume more memory compared to native Python data structures, which can be a concern for large datasets.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Limited Flexibility</a:t>
            </a:r>
            <a:r>
              <a:rPr lang="en-US" dirty="0"/>
              <a:t>: Pandas </a:t>
            </a:r>
            <a:r>
              <a:rPr lang="en-US" dirty="0" err="1"/>
              <a:t>DataFrames</a:t>
            </a:r>
            <a:r>
              <a:rPr lang="en-US" dirty="0"/>
              <a:t> have fixed sizes and are less flexible for dynamic data structures compared to native Python lists and dictionaries.</a:t>
            </a:r>
            <a:endParaRPr dirty="0"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u="sng" dirty="0"/>
              <a:t>Performance for Small Data</a:t>
            </a:r>
            <a:r>
              <a:rPr lang="en-US" dirty="0"/>
              <a:t>: Pandas operations may introduce additional overhead for small datasets, where native Python data structures can be more efficient.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f725884b_1_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statements in python</a:t>
            </a:r>
            <a:endParaRPr/>
          </a:p>
        </p:txBody>
      </p:sp>
      <p:sp>
        <p:nvSpPr>
          <p:cNvPr id="116" name="Google Shape;116;g22ef725884b_1_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Print helps display output on the console screen.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Types of print method: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Concatenation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Formatting with % Operator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Formatting with Comma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f-String Method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F4CE-CFE6-F020-E4F2-B319BE40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A27F-B41B-0CA6-50A9-F32C2A90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/>
              <a:t>Conditional Statements:</a:t>
            </a:r>
          </a:p>
          <a:p>
            <a:r>
              <a:rPr lang="en-US" dirty="0"/>
              <a:t>Python uses conditional statements to make decisions in the code.</a:t>
            </a:r>
          </a:p>
          <a:p>
            <a:r>
              <a:rPr lang="en-US" b="1" dirty="0"/>
              <a:t>if statement: </a:t>
            </a:r>
            <a:r>
              <a:rPr lang="en-US" dirty="0"/>
              <a:t>Executes a block of code if a specified condition is true.</a:t>
            </a:r>
          </a:p>
          <a:p>
            <a:r>
              <a:rPr lang="en-US" b="1" dirty="0"/>
              <a:t>if-else statement: </a:t>
            </a:r>
            <a:r>
              <a:rPr lang="en-US" dirty="0"/>
              <a:t>Provides two possible outcomes. If the condition is true, the code inside the if block is executed; otherwise, the code inside the else block is executed.</a:t>
            </a:r>
          </a:p>
          <a:p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 statement: </a:t>
            </a:r>
            <a:r>
              <a:rPr lang="en-US" dirty="0"/>
              <a:t>Allows for multiple conditions to be checked sequentially. The first true condition's block is executed.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AB65A3A-9164-388D-1C0A-3EFDFB38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62" y="4045228"/>
            <a:ext cx="3923098" cy="2388991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5AEAB643-7748-D27C-7E4A-BC287E33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57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F56E-4C15-0E94-889F-371CFDA0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B102-134D-1275-76BF-6A0B03C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33E9-1316-1470-5701-1DA6B228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Loops:</a:t>
            </a:r>
          </a:p>
          <a:p>
            <a:r>
              <a:rPr lang="en-US" dirty="0"/>
              <a:t>Python provides two main types of loops: while and for.</a:t>
            </a:r>
          </a:p>
          <a:p>
            <a:r>
              <a:rPr lang="en-US" b="1" dirty="0"/>
              <a:t>while loop: </a:t>
            </a:r>
            <a:r>
              <a:rPr lang="en-US" dirty="0"/>
              <a:t>Repeats a block of code as long as a specified condition is true.</a:t>
            </a:r>
          </a:p>
          <a:p>
            <a:r>
              <a:rPr lang="en-US" b="1" dirty="0"/>
              <a:t>for loop: </a:t>
            </a:r>
            <a:r>
              <a:rPr lang="en-US" dirty="0"/>
              <a:t>Iterates over a sequence (e.g., list, tuple) or other </a:t>
            </a:r>
            <a:r>
              <a:rPr lang="en-US" dirty="0" err="1"/>
              <a:t>iterable</a:t>
            </a:r>
            <a:r>
              <a:rPr lang="en-US" dirty="0"/>
              <a:t> objects.</a:t>
            </a:r>
            <a:endParaRPr lang="en-US" sz="16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E4097C-CB49-30DE-39DD-851A1719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3897620"/>
            <a:ext cx="4546600" cy="1917700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61B9A0E-0F9A-E2CA-8A40-B895A9F4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902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BA0-D674-A483-3092-818471A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09E7-BB41-56EC-A054-58139601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paradigm that </a:t>
            </a:r>
            <a:r>
              <a:rPr lang="en-US" dirty="0" err="1"/>
              <a:t>organises</a:t>
            </a:r>
            <a:r>
              <a:rPr lang="en-US" dirty="0"/>
              <a:t> code into reusable and self-contained objects.</a:t>
            </a:r>
          </a:p>
          <a:p>
            <a:r>
              <a:rPr lang="en-US" b="1" dirty="0"/>
              <a:t>Classes and Objects:</a:t>
            </a:r>
          </a:p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for creating objects. It defines attributes and methods that the objects will have.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a class. It can have unique values for its attributes and can perform actions through its methods.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C57B7F83-31E4-9B58-5133-C3DCD81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744" y="6202932"/>
            <a:ext cx="1379301" cy="235778"/>
          </a:xfrm>
          <a:prstGeom prst="rect">
            <a:avLst/>
          </a:prstGeom>
        </p:spPr>
      </p:pic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96009883-FA15-471B-616D-F004634D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179" y="3827765"/>
            <a:ext cx="3699641" cy="2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41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934E-9F58-93BA-815E-3C8D7EE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B3A7-4928-308C-4256-3BD3D38B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versatile and powerful programming language.</a:t>
            </a:r>
          </a:p>
          <a:p>
            <a:r>
              <a:rPr lang="en-US" dirty="0"/>
              <a:t>It features a readable and expressive syntax, making it beginner-friendly.</a:t>
            </a:r>
          </a:p>
          <a:p>
            <a:r>
              <a:rPr lang="en-US" dirty="0"/>
              <a:t>Python's extensive standard libraries and community support contribute to its popularity.</a:t>
            </a:r>
          </a:p>
          <a:p>
            <a:r>
              <a:rPr lang="en-US" dirty="0"/>
              <a:t>Key concepts include data types, control flow, object-oriented programming (OOP), and data handling tools (Pandas and NumPy).</a:t>
            </a:r>
          </a:p>
        </p:txBody>
      </p:sp>
    </p:spTree>
    <p:extLst>
      <p:ext uri="{BB962C8B-B14F-4D97-AF65-F5344CB8AC3E}">
        <p14:creationId xmlns:p14="http://schemas.microsoft.com/office/powerpoint/2010/main" val="12889937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59337e36f0_0_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You!!!</a:t>
            </a:r>
            <a:endParaRPr dirty="0"/>
          </a:p>
        </p:txBody>
      </p:sp>
      <p:sp>
        <p:nvSpPr>
          <p:cNvPr id="774" name="Google Shape;774;g259337e36f0_0_2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93</TotalTime>
  <Words>4460</Words>
  <Application>Microsoft Macintosh PowerPoint</Application>
  <PresentationFormat>Widescreen</PresentationFormat>
  <Paragraphs>564</Paragraphs>
  <Slides>94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1_Office Theme</vt:lpstr>
      <vt:lpstr>Office Theme</vt:lpstr>
      <vt:lpstr>Introduction to Python</vt:lpstr>
      <vt:lpstr>Agenda </vt:lpstr>
      <vt:lpstr>What is Python?</vt:lpstr>
      <vt:lpstr>Why Python?</vt:lpstr>
      <vt:lpstr>Python's Syntax</vt:lpstr>
      <vt:lpstr>What are Data Types?</vt:lpstr>
      <vt:lpstr>Understanding Data Types in Python, NumPy, and Pandas</vt:lpstr>
      <vt:lpstr>What are Variables</vt:lpstr>
      <vt:lpstr>Print statements in python</vt:lpstr>
      <vt:lpstr>Print Statement Types</vt:lpstr>
      <vt:lpstr>Print Statement Types</vt:lpstr>
      <vt:lpstr>Python Data Types</vt:lpstr>
      <vt:lpstr>Understanding Numeric Data Types</vt:lpstr>
      <vt:lpstr>Numeric Data Types in Python</vt:lpstr>
      <vt:lpstr>Numeric Data Types in Python</vt:lpstr>
      <vt:lpstr>Numeric Data Types in Python</vt:lpstr>
      <vt:lpstr>Numeric Data Type Operators</vt:lpstr>
      <vt:lpstr>Arithmetic Operators</vt:lpstr>
      <vt:lpstr>Comparison Operators</vt:lpstr>
      <vt:lpstr>Assignment Operators</vt:lpstr>
      <vt:lpstr>Float Display Formats</vt:lpstr>
      <vt:lpstr>Float Display Formats</vt:lpstr>
      <vt:lpstr>Sequence Data Types in Python</vt:lpstr>
      <vt:lpstr>Sequence Data Types in Python</vt:lpstr>
      <vt:lpstr>Sequence Data Types in Python</vt:lpstr>
      <vt:lpstr>String Encoding in Python</vt:lpstr>
      <vt:lpstr>ASCII Encoding - (American Standard Code for Information Interchange)</vt:lpstr>
      <vt:lpstr>UTF-8 Encoding – (Universal Character Set Transformation Format-8-bit)</vt:lpstr>
      <vt:lpstr>UTF-16 Encoding – (Universal Character Set Transformation Format-16-bit)</vt:lpstr>
      <vt:lpstr>Latin-1 Encoding – (ISO 8859-1)</vt:lpstr>
      <vt:lpstr>Unicode Encoding– (ISO 8859-1)</vt:lpstr>
      <vt:lpstr>String Manipulation</vt:lpstr>
      <vt:lpstr>String Manipulation Concepts</vt:lpstr>
      <vt:lpstr>String Manipulation Types</vt:lpstr>
      <vt:lpstr>String Manipulation Types</vt:lpstr>
      <vt:lpstr>String Manipulation Types</vt:lpstr>
      <vt:lpstr>String Manipulation Types</vt:lpstr>
      <vt:lpstr>String Manipulation Types</vt:lpstr>
      <vt:lpstr>String Manipulation Types</vt:lpstr>
      <vt:lpstr>String Manipulation Types</vt:lpstr>
      <vt:lpstr>String Manipulation Types</vt:lpstr>
      <vt:lpstr>String Manipulation Types</vt:lpstr>
      <vt:lpstr>Boolean Data Types in Python</vt:lpstr>
      <vt:lpstr>Dictionary in Python</vt:lpstr>
      <vt:lpstr>Dictionary Example</vt:lpstr>
      <vt:lpstr>Dictionary Example</vt:lpstr>
      <vt:lpstr>Binary Representation of Data</vt:lpstr>
      <vt:lpstr>Binary Representation of Data</vt:lpstr>
      <vt:lpstr>Binary Representation of Data</vt:lpstr>
      <vt:lpstr>Hexadecimal Representation of Data</vt:lpstr>
      <vt:lpstr>Hexadecimal Representation of Data</vt:lpstr>
      <vt:lpstr>Data Type Conversion Example</vt:lpstr>
      <vt:lpstr>Data Type Conversion Example</vt:lpstr>
      <vt:lpstr>Data Type Conversion Example</vt:lpstr>
      <vt:lpstr>NumPy Library Python</vt:lpstr>
      <vt:lpstr>Introduction to NumPy</vt:lpstr>
      <vt:lpstr>Features of NumPy</vt:lpstr>
      <vt:lpstr>NumPy Data Types</vt:lpstr>
      <vt:lpstr>Numeric Operations with NumPy</vt:lpstr>
      <vt:lpstr>Array Creation in NumPy</vt:lpstr>
      <vt:lpstr>Array Creation in NumPy</vt:lpstr>
      <vt:lpstr>Array Creation in NumPy</vt:lpstr>
      <vt:lpstr>Array Creation in NumPy</vt:lpstr>
      <vt:lpstr>Array Indexing and Slicing in NumPy</vt:lpstr>
      <vt:lpstr>Array Manipulation in NumPy</vt:lpstr>
      <vt:lpstr>Array Manipulation in NumPy</vt:lpstr>
      <vt:lpstr>Array Manipulation in NumPy</vt:lpstr>
      <vt:lpstr>Broadcasting in NumPy</vt:lpstr>
      <vt:lpstr>Broadcasting in NumPy</vt:lpstr>
      <vt:lpstr>NumPy vs. Vanilla Python Data Types</vt:lpstr>
      <vt:lpstr>Disadvantages of NumPy Data Types</vt:lpstr>
      <vt:lpstr>Pandas Library Python</vt:lpstr>
      <vt:lpstr> Introduction to Pandas</vt:lpstr>
      <vt:lpstr> Introduction to Pandas</vt:lpstr>
      <vt:lpstr>PowerPoint Presentation</vt:lpstr>
      <vt:lpstr>Pandas Data Structures: DataFrame</vt:lpstr>
      <vt:lpstr>Pandas Data Structures: Series</vt:lpstr>
      <vt:lpstr> Data Manipulation with Pandas</vt:lpstr>
      <vt:lpstr> Data Manipulation with Pandas</vt:lpstr>
      <vt:lpstr> Data Manipulation with Pandas</vt:lpstr>
      <vt:lpstr> Data Manipulation with Pandas</vt:lpstr>
      <vt:lpstr> Data Manipulation with Pandas</vt:lpstr>
      <vt:lpstr>Data Cleaning with Pandas</vt:lpstr>
      <vt:lpstr>Data Cleaning with Pandas</vt:lpstr>
      <vt:lpstr>Data Cleaning with Pandas</vt:lpstr>
      <vt:lpstr>Data Cleaning with Pandas</vt:lpstr>
      <vt:lpstr>Comparison: Pandas vs. Vanilla Python Data Types</vt:lpstr>
      <vt:lpstr> Advantages of Pandas Data Types</vt:lpstr>
      <vt:lpstr>Disadvantages of Pandas Data Types</vt:lpstr>
      <vt:lpstr>Control Flow</vt:lpstr>
      <vt:lpstr>Control Flow</vt:lpstr>
      <vt:lpstr> Introduction to OOP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Data Types Python, NumPy &amp; Pandas</dc:title>
  <dc:creator>Microsoft Office User</dc:creator>
  <cp:lastModifiedBy>Microsoft Office User</cp:lastModifiedBy>
  <cp:revision>3</cp:revision>
  <dcterms:created xsi:type="dcterms:W3CDTF">2023-07-04T11:06:46Z</dcterms:created>
  <dcterms:modified xsi:type="dcterms:W3CDTF">2024-01-21T10:21:28Z</dcterms:modified>
</cp:coreProperties>
</file>