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76" r:id="rId7"/>
    <p:sldId id="277" r:id="rId8"/>
    <p:sldId id="285" r:id="rId9"/>
    <p:sldId id="278" r:id="rId10"/>
    <p:sldId id="279" r:id="rId11"/>
    <p:sldId id="280" r:id="rId12"/>
    <p:sldId id="281" r:id="rId13"/>
    <p:sldId id="284" r:id="rId14"/>
    <p:sldId id="286" r:id="rId15"/>
    <p:sldId id="264" r:id="rId16"/>
    <p:sldId id="265" r:id="rId17"/>
    <p:sldId id="266" r:id="rId18"/>
    <p:sldId id="267" r:id="rId19"/>
    <p:sldId id="268" r:id="rId20"/>
    <p:sldId id="269" r:id="rId21"/>
    <p:sldId id="270" r:id="rId22"/>
    <p:sldId id="287" r:id="rId23"/>
    <p:sldId id="272" r:id="rId24"/>
    <p:sldId id="288" r:id="rId25"/>
    <p:sldId id="273" r:id="rId26"/>
    <p:sldId id="289" r:id="rId27"/>
    <p:sldId id="290" r:id="rId28"/>
    <p:sldId id="291" r:id="rId29"/>
    <p:sldId id="292" r:id="rId30"/>
    <p:sldId id="293" r:id="rId31"/>
    <p:sldId id="294" r:id="rId32"/>
    <p:sldId id="295" r:id="rId33"/>
    <p:sldId id="296" r:id="rId34"/>
    <p:sldId id="297" r:id="rId35"/>
    <p:sldId id="341"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40" r:id="rId52"/>
    <p:sldId id="329" r:id="rId53"/>
    <p:sldId id="330" r:id="rId54"/>
    <p:sldId id="331" r:id="rId55"/>
    <p:sldId id="332" r:id="rId56"/>
    <p:sldId id="339" r:id="rId57"/>
    <p:sldId id="334" r:id="rId58"/>
    <p:sldId id="335" r:id="rId59"/>
    <p:sldId id="336" r:id="rId60"/>
    <p:sldId id="337" r:id="rId61"/>
    <p:sldId id="338" r:id="rId62"/>
    <p:sldId id="309" r:id="rId63"/>
    <p:sldId id="310" r:id="rId64"/>
    <p:sldId id="274" r:id="rId65"/>
    <p:sldId id="311" r:id="rId66"/>
    <p:sldId id="282" r:id="rId67"/>
    <p:sldId id="28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99060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9934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157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2081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035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1644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7347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180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387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6/9/2020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0582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920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6/9/2020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903281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0" r:id="rId5"/>
    <p:sldLayoutId id="2147483716" r:id="rId6"/>
    <p:sldLayoutId id="2147483717" r:id="rId7"/>
    <p:sldLayoutId id="2147483707" r:id="rId8"/>
    <p:sldLayoutId id="2147483708" r:id="rId9"/>
    <p:sldLayoutId id="2147483709" r:id="rId10"/>
    <p:sldLayoutId id="2147483711" r:id="rId11"/>
  </p:sldLayoutIdLst>
  <p:hf sldNum="0" hdr="0" ftr="0" dt="0"/>
  <p:txStyles>
    <p:titleStyle>
      <a:lvl1pPr algn="l" defTabSz="914400" rtl="0" eaLnBrk="1" latinLnBrk="0" hangingPunct="1">
        <a:lnSpc>
          <a:spcPct val="90000"/>
        </a:lnSpc>
        <a:spcBef>
          <a:spcPct val="0"/>
        </a:spcBef>
        <a:buNone/>
        <a:defRPr lang="en-US" sz="3600"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uthor/37086375653" TargetMode="External"/><Relationship Id="rId2" Type="http://schemas.openxmlformats.org/officeDocument/2006/relationships/hyperlink" Target="https://ieeexplore.ieee.org/author/37086376199" TargetMode="External"/><Relationship Id="rId1" Type="http://schemas.openxmlformats.org/officeDocument/2006/relationships/slideLayout" Target="../slideLayouts/slideLayout2.xml"/><Relationship Id="rId5" Type="http://schemas.openxmlformats.org/officeDocument/2006/relationships/hyperlink" Target="https://ieeexplore.ieee.org/author/37598144300" TargetMode="External"/><Relationship Id="rId4" Type="http://schemas.openxmlformats.org/officeDocument/2006/relationships/hyperlink" Target="https://ieeexplore.ieee.org/author/3708583009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localhost:7545./"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ieeexplore.ieee.org/author/37086375653" TargetMode="External"/><Relationship Id="rId2" Type="http://schemas.openxmlformats.org/officeDocument/2006/relationships/hyperlink" Target="https://ieeexplore.ieee.org/author/37086376199" TargetMode="External"/><Relationship Id="rId1" Type="http://schemas.openxmlformats.org/officeDocument/2006/relationships/slideLayout" Target="../slideLayouts/slideLayout2.xml"/><Relationship Id="rId5" Type="http://schemas.openxmlformats.org/officeDocument/2006/relationships/hyperlink" Target="https://ieeexplore.ieee.org/author/37598144300" TargetMode="External"/><Relationship Id="rId4" Type="http://schemas.openxmlformats.org/officeDocument/2006/relationships/hyperlink" Target="https://ieeexplore.ieee.org/author/37085830090"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65A5FF-F9D5-41C4-92CB-32AC0E7F88D6}"/>
              </a:ext>
            </a:extLst>
          </p:cNvPr>
          <p:cNvPicPr>
            <a:picLocks noChangeAspect="1"/>
          </p:cNvPicPr>
          <p:nvPr/>
        </p:nvPicPr>
        <p:blipFill rotWithShape="1">
          <a:blip r:embed="rId2"/>
          <a:srcRect b="15730"/>
          <a:stretch/>
        </p:blipFill>
        <p:spPr>
          <a:xfrm>
            <a:off x="20" y="-20954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A152C32F-628F-44E4-8EB4-3E69752768F0}"/>
              </a:ext>
            </a:extLst>
          </p:cNvPr>
          <p:cNvSpPr>
            <a:spLocks noGrp="1"/>
          </p:cNvSpPr>
          <p:nvPr>
            <p:ph type="ctrTitle"/>
          </p:nvPr>
        </p:nvSpPr>
        <p:spPr>
          <a:xfrm>
            <a:off x="1276055" y="2350017"/>
            <a:ext cx="4775075" cy="1630906"/>
          </a:xfrm>
        </p:spPr>
        <p:txBody>
          <a:bodyPr>
            <a:normAutofit/>
          </a:bodyPr>
          <a:lstStyle/>
          <a:p>
            <a:r>
              <a:rPr lang="en-IN" sz="4400" dirty="0">
                <a:solidFill>
                  <a:schemeClr val="tx1"/>
                </a:solidFill>
                <a:latin typeface="Cambria Math" panose="02040503050406030204" pitchFamily="18" charset="0"/>
                <a:ea typeface="Cambria Math" panose="02040503050406030204" pitchFamily="18" charset="0"/>
              </a:rPr>
              <a:t>Online Voting System</a:t>
            </a:r>
          </a:p>
        </p:txBody>
      </p:sp>
      <p:sp>
        <p:nvSpPr>
          <p:cNvPr id="3" name="Subtitle 2">
            <a:extLst>
              <a:ext uri="{FF2B5EF4-FFF2-40B4-BE49-F238E27FC236}">
                <a16:creationId xmlns:a16="http://schemas.microsoft.com/office/drawing/2014/main" id="{E85C1DD4-217E-4E24-8EE4-F22E51996AC1}"/>
              </a:ext>
            </a:extLst>
          </p:cNvPr>
          <p:cNvSpPr>
            <a:spLocks noGrp="1"/>
          </p:cNvSpPr>
          <p:nvPr>
            <p:ph type="subTitle" idx="1"/>
          </p:nvPr>
        </p:nvSpPr>
        <p:spPr>
          <a:xfrm>
            <a:off x="1276055" y="3990546"/>
            <a:ext cx="4775075" cy="559656"/>
          </a:xfrm>
        </p:spPr>
        <p:txBody>
          <a:bodyPr>
            <a:normAutofit/>
          </a:bodyPr>
          <a:lstStyle/>
          <a:p>
            <a:r>
              <a:rPr lang="en-IN" dirty="0">
                <a:solidFill>
                  <a:schemeClr val="tx1"/>
                </a:solidFill>
                <a:latin typeface="Cambria Math" panose="02040503050406030204" pitchFamily="18" charset="0"/>
                <a:ea typeface="Cambria Math" panose="02040503050406030204" pitchFamily="18" charset="0"/>
              </a:rPr>
              <a:t>GROUP NUMBER- 68</a:t>
            </a:r>
          </a:p>
          <a:p>
            <a:endParaRPr lang="en-IN"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79191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03C6-6FEA-46EA-9518-8B7D3E4F8D6C}"/>
              </a:ext>
            </a:extLst>
          </p:cNvPr>
          <p:cNvSpPr>
            <a:spLocks noGrp="1"/>
          </p:cNvSpPr>
          <p:nvPr>
            <p:ph type="title"/>
          </p:nvPr>
        </p:nvSpPr>
        <p:spPr>
          <a:xfrm>
            <a:off x="1066800" y="642594"/>
            <a:ext cx="10058400" cy="1371600"/>
          </a:xfrm>
        </p:spPr>
        <p:txBody>
          <a:bodyPr>
            <a:normAutofit/>
          </a:bodyPr>
          <a:lstStyle/>
          <a:p>
            <a:pPr algn="ctr"/>
            <a:r>
              <a:rPr lang="en-US" altLang="ko-KR" sz="4000" b="1" dirty="0">
                <a:latin typeface="Cambria Math" panose="02040503050406030204" pitchFamily="18" charset="0"/>
                <a:ea typeface="Cambria Math" panose="02040503050406030204" pitchFamily="18" charset="0"/>
              </a:rPr>
              <a:t>LITERATURE SURVEY</a:t>
            </a: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8747022B-011E-4E21-9CD5-D4557F81CD11}"/>
              </a:ext>
            </a:extLst>
          </p:cNvPr>
          <p:cNvSpPr>
            <a:spLocks noGrp="1"/>
          </p:cNvSpPr>
          <p:nvPr>
            <p:ph idx="1"/>
          </p:nvPr>
        </p:nvSpPr>
        <p:spPr>
          <a:xfrm>
            <a:off x="792480" y="2014194"/>
            <a:ext cx="10538460" cy="3693186"/>
          </a:xfrm>
        </p:spPr>
        <p:txBody>
          <a:bodyPr>
            <a:normAutofit fontScale="85000" lnSpcReduction="10000"/>
          </a:bodyPr>
          <a:lstStyle/>
          <a:p>
            <a:pPr marL="0" indent="0" algn="just">
              <a:buNone/>
            </a:pPr>
            <a:r>
              <a:rPr lang="en-IN" sz="1900" dirty="0">
                <a:latin typeface="Cambria Math" panose="02040503050406030204" pitchFamily="18" charset="0"/>
                <a:ea typeface="Cambria Math" panose="02040503050406030204" pitchFamily="18" charset="0"/>
              </a:rPr>
              <a:t>TOWARDS SECURE E-VOTING USING ETHEREUM BLOCKCHAIN                                                                                                 [2]      </a:t>
            </a:r>
          </a:p>
          <a:p>
            <a:pPr marL="0" indent="0" algn="just">
              <a:buNone/>
            </a:pPr>
            <a:endParaRPr lang="en-US" altLang="ko-KR" sz="1900" u="sng" dirty="0">
              <a:latin typeface="Cambria Math" panose="02040503050406030204" pitchFamily="18" charset="0"/>
              <a:ea typeface="Cambria Math" panose="02040503050406030204" pitchFamily="18" charset="0"/>
              <a:cs typeface="Arial" pitchFamily="34" charset="0"/>
            </a:endParaRPr>
          </a:p>
          <a:p>
            <a:pPr marL="0" indent="0" algn="just">
              <a:buNone/>
            </a:pPr>
            <a:r>
              <a:rPr lang="en-US" altLang="ko-KR" sz="1900" u="sng" dirty="0">
                <a:latin typeface="Cambria Math" panose="02040503050406030204" pitchFamily="18" charset="0"/>
                <a:ea typeface="Cambria Math" panose="02040503050406030204" pitchFamily="18" charset="0"/>
                <a:cs typeface="Arial" pitchFamily="34" charset="0"/>
              </a:rPr>
              <a:t>AUTHORS</a:t>
            </a:r>
            <a:r>
              <a:rPr lang="en-US" altLang="ko-KR" sz="1900" dirty="0">
                <a:solidFill>
                  <a:prstClr val="black">
                    <a:lumMod val="75000"/>
                    <a:lumOff val="25000"/>
                  </a:prstClr>
                </a:solidFill>
                <a:latin typeface="Cambria Math" panose="02040503050406030204" pitchFamily="18" charset="0"/>
                <a:ea typeface="Cambria Math" panose="02040503050406030204" pitchFamily="18" charset="0"/>
                <a:cs typeface="Arial" pitchFamily="34" charset="0"/>
              </a:rPr>
              <a:t>:</a:t>
            </a:r>
            <a:r>
              <a:rPr lang="en-IN" sz="1900" dirty="0">
                <a:latin typeface="Cambria Math" panose="02040503050406030204" pitchFamily="18" charset="0"/>
                <a:ea typeface="Cambria Math" panose="02040503050406030204" pitchFamily="18" charset="0"/>
              </a:rPr>
              <a:t>   </a:t>
            </a:r>
            <a:r>
              <a:rPr lang="en-IN" sz="1900" dirty="0">
                <a:latin typeface="Cambria Math" panose="02040503050406030204" pitchFamily="18" charset="0"/>
                <a:ea typeface="Cambria Math" panose="02040503050406030204" pitchFamily="18" charset="0"/>
                <a:hlinkClick r:id="rId2">
                  <a:extLst>
                    <a:ext uri="{A12FA001-AC4F-418D-AE19-62706E023703}">
                      <ahyp:hlinkClr xmlns:ahyp="http://schemas.microsoft.com/office/drawing/2018/hyperlinkcolor" val="tx"/>
                    </a:ext>
                  </a:extLst>
                </a:hlinkClick>
              </a:rPr>
              <a:t>Emre Yavuz</a:t>
            </a:r>
            <a:r>
              <a:rPr lang="en-IN" sz="1900" dirty="0">
                <a:latin typeface="Cambria Math" panose="02040503050406030204" pitchFamily="18" charset="0"/>
                <a:ea typeface="Cambria Math" panose="02040503050406030204" pitchFamily="18" charset="0"/>
              </a:rPr>
              <a:t>, </a:t>
            </a:r>
            <a:r>
              <a:rPr lang="en-IN" sz="1900" dirty="0">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Ali </a:t>
            </a:r>
            <a:r>
              <a:rPr lang="en-IN" sz="1900" dirty="0" err="1">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Kaan</a:t>
            </a:r>
            <a:r>
              <a:rPr lang="en-IN" sz="1900" dirty="0">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 </a:t>
            </a:r>
            <a:r>
              <a:rPr lang="en-IN" sz="1900" dirty="0" err="1">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Koç</a:t>
            </a:r>
            <a:r>
              <a:rPr lang="en-IN" sz="1900" dirty="0">
                <a:latin typeface="Cambria Math" panose="02040503050406030204" pitchFamily="18" charset="0"/>
                <a:ea typeface="Cambria Math" panose="02040503050406030204" pitchFamily="18" charset="0"/>
              </a:rPr>
              <a:t>, </a:t>
            </a:r>
            <a:r>
              <a:rPr lang="en-IN" sz="1900" dirty="0" err="1">
                <a:latin typeface="Cambria Math" panose="02040503050406030204" pitchFamily="18" charset="0"/>
                <a:ea typeface="Cambria Math" panose="02040503050406030204" pitchFamily="18" charset="0"/>
                <a:hlinkClick r:id="rId4">
                  <a:extLst>
                    <a:ext uri="{A12FA001-AC4F-418D-AE19-62706E023703}">
                      <ahyp:hlinkClr xmlns:ahyp="http://schemas.microsoft.com/office/drawing/2018/hyperlinkcolor" val="tx"/>
                    </a:ext>
                  </a:extLst>
                </a:hlinkClick>
              </a:rPr>
              <a:t>Umut</a:t>
            </a:r>
            <a:r>
              <a:rPr lang="en-IN" sz="1900" dirty="0">
                <a:latin typeface="Cambria Math" panose="02040503050406030204" pitchFamily="18" charset="0"/>
                <a:ea typeface="Cambria Math" panose="02040503050406030204" pitchFamily="18" charset="0"/>
                <a:hlinkClick r:id="rId4">
                  <a:extLst>
                    <a:ext uri="{A12FA001-AC4F-418D-AE19-62706E023703}">
                      <ahyp:hlinkClr xmlns:ahyp="http://schemas.microsoft.com/office/drawing/2018/hyperlinkcolor" val="tx"/>
                    </a:ext>
                  </a:extLst>
                </a:hlinkClick>
              </a:rPr>
              <a:t> Can </a:t>
            </a:r>
            <a:r>
              <a:rPr lang="en-IN" sz="1900" dirty="0" err="1">
                <a:latin typeface="Cambria Math" panose="02040503050406030204" pitchFamily="18" charset="0"/>
                <a:ea typeface="Cambria Math" panose="02040503050406030204" pitchFamily="18" charset="0"/>
                <a:hlinkClick r:id="rId4">
                  <a:extLst>
                    <a:ext uri="{A12FA001-AC4F-418D-AE19-62706E023703}">
                      <ahyp:hlinkClr xmlns:ahyp="http://schemas.microsoft.com/office/drawing/2018/hyperlinkcolor" val="tx"/>
                    </a:ext>
                  </a:extLst>
                </a:hlinkClick>
              </a:rPr>
              <a:t>Çabuk</a:t>
            </a:r>
            <a:r>
              <a:rPr lang="en-IN" sz="1900" dirty="0">
                <a:latin typeface="Cambria Math" panose="02040503050406030204" pitchFamily="18" charset="0"/>
                <a:ea typeface="Cambria Math" panose="02040503050406030204" pitchFamily="18" charset="0"/>
              </a:rPr>
              <a:t>, </a:t>
            </a:r>
            <a:r>
              <a:rPr lang="en-IN" sz="1900" dirty="0" err="1">
                <a:latin typeface="Cambria Math" panose="02040503050406030204" pitchFamily="18" charset="0"/>
                <a:ea typeface="Cambria Math" panose="02040503050406030204" pitchFamily="18" charset="0"/>
                <a:hlinkClick r:id="rId5">
                  <a:extLst>
                    <a:ext uri="{A12FA001-AC4F-418D-AE19-62706E023703}">
                      <ahyp:hlinkClr xmlns:ahyp="http://schemas.microsoft.com/office/drawing/2018/hyperlinkcolor" val="tx"/>
                    </a:ext>
                  </a:extLst>
                </a:hlinkClick>
              </a:rPr>
              <a:t>Gökhan</a:t>
            </a:r>
            <a:r>
              <a:rPr lang="en-IN" sz="1900" dirty="0">
                <a:latin typeface="Cambria Math" panose="02040503050406030204" pitchFamily="18" charset="0"/>
                <a:ea typeface="Cambria Math" panose="02040503050406030204" pitchFamily="18" charset="0"/>
                <a:hlinkClick r:id="rId5">
                  <a:extLst>
                    <a:ext uri="{A12FA001-AC4F-418D-AE19-62706E023703}">
                      <ahyp:hlinkClr xmlns:ahyp="http://schemas.microsoft.com/office/drawing/2018/hyperlinkcolor" val="tx"/>
                    </a:ext>
                  </a:extLst>
                </a:hlinkClick>
              </a:rPr>
              <a:t> </a:t>
            </a:r>
            <a:r>
              <a:rPr lang="en-IN" sz="1900" dirty="0" err="1">
                <a:latin typeface="Cambria Math" panose="02040503050406030204" pitchFamily="18" charset="0"/>
                <a:ea typeface="Cambria Math" panose="02040503050406030204" pitchFamily="18" charset="0"/>
                <a:hlinkClick r:id="rId5">
                  <a:extLst>
                    <a:ext uri="{A12FA001-AC4F-418D-AE19-62706E023703}">
                      <ahyp:hlinkClr xmlns:ahyp="http://schemas.microsoft.com/office/drawing/2018/hyperlinkcolor" val="tx"/>
                    </a:ext>
                  </a:extLst>
                </a:hlinkClick>
              </a:rPr>
              <a:t>Dalkılıç</a:t>
            </a:r>
            <a:r>
              <a:rPr lang="en-IN" sz="1900" dirty="0">
                <a:latin typeface="Cambria Math" panose="02040503050406030204" pitchFamily="18" charset="0"/>
                <a:ea typeface="Cambria Math" panose="02040503050406030204" pitchFamily="18" charset="0"/>
              </a:rPr>
              <a:t>  </a:t>
            </a:r>
          </a:p>
          <a:p>
            <a:pPr marL="0" indent="0" algn="just">
              <a:buNone/>
            </a:pPr>
            <a:r>
              <a:rPr lang="en-US" altLang="ko-KR" sz="1900" u="sng" dirty="0">
                <a:latin typeface="Cambria Math" panose="02040503050406030204" pitchFamily="18" charset="0"/>
                <a:ea typeface="Cambria Math" panose="02040503050406030204" pitchFamily="18" charset="0"/>
                <a:cs typeface="Arial" pitchFamily="34" charset="0"/>
              </a:rPr>
              <a:t>PUBLICATION:</a:t>
            </a:r>
            <a:r>
              <a:rPr lang="en-US" dirty="0"/>
              <a:t>  </a:t>
            </a:r>
            <a:r>
              <a:rPr lang="en-US" sz="1900" dirty="0">
                <a:latin typeface="Cambria Math" panose="02040503050406030204" pitchFamily="18" charset="0"/>
                <a:ea typeface="Cambria Math" panose="02040503050406030204" pitchFamily="18" charset="0"/>
              </a:rPr>
              <a:t>2018 6th International Symposium on Digital Forensic and Security (ISDFS), IEEE</a:t>
            </a:r>
          </a:p>
          <a:p>
            <a:pPr marL="0" indent="0" algn="just">
              <a:buNone/>
            </a:pPr>
            <a:endParaRPr lang="en-US" altLang="ko-KR" sz="1900" u="sng" dirty="0">
              <a:solidFill>
                <a:prstClr val="black">
                  <a:lumMod val="75000"/>
                  <a:lumOff val="25000"/>
                </a:prstClr>
              </a:solidFill>
              <a:latin typeface="Cambria Math" panose="02040503050406030204" pitchFamily="18" charset="0"/>
              <a:ea typeface="Cambria Math" panose="02040503050406030204" pitchFamily="18" charset="0"/>
              <a:cs typeface="Arial" pitchFamily="34" charset="0"/>
            </a:endParaRPr>
          </a:p>
          <a:p>
            <a:pPr marL="0" indent="0" algn="just">
              <a:buNone/>
            </a:pPr>
            <a:r>
              <a:rPr lang="en-US" altLang="ko-KR" sz="1900" u="sng" dirty="0">
                <a:latin typeface="Cambria Math" panose="02040503050406030204" pitchFamily="18" charset="0"/>
                <a:ea typeface="Cambria Math" panose="02040503050406030204" pitchFamily="18" charset="0"/>
                <a:cs typeface="Arial" pitchFamily="34" charset="0"/>
              </a:rPr>
              <a:t>SUMMARY:</a:t>
            </a:r>
          </a:p>
          <a:p>
            <a:pPr marL="0" indent="0" algn="just">
              <a:buNone/>
            </a:pPr>
            <a:r>
              <a:rPr lang="en-US" sz="1900" dirty="0">
                <a:latin typeface="Cambria Math" panose="02040503050406030204" pitchFamily="18" charset="0"/>
                <a:ea typeface="Cambria Math" panose="02040503050406030204" pitchFamily="18" charset="0"/>
              </a:rPr>
              <a:t>In this work, organization has implemented and tested a sample e-voting application as a smart contract for the Ethereum network using the Ethereum wallets and the Solidity language. Android platform is also considered to allow voting for people who do not have an Ethereum wallet. After an election is held, eventually, the Ethereum blockchain will hold the records of ballots and votes. Users can submit their votes via an Android device or directly from their Ethereum wallets, and these transaction requests are handled with the consensus of every single Ethereum node. This consensus creates a transparent environment for e-voting. In addition to a broad discussion about reliability and efficiency of the blockchain-based e-voting systems, the application and its test results are also presented in this paper.</a:t>
            </a:r>
            <a:endParaRPr lang="en-IN" sz="19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388663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C4FA-91C3-47A4-8C96-246E89628FF9}"/>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70885DBA-E5E8-4444-8940-9ADC0F6404C9}"/>
              </a:ext>
            </a:extLst>
          </p:cNvPr>
          <p:cNvSpPr>
            <a:spLocks noGrp="1"/>
          </p:cNvSpPr>
          <p:nvPr>
            <p:ph idx="1"/>
          </p:nvPr>
        </p:nvSpPr>
        <p:spPr>
          <a:xfrm>
            <a:off x="1066800" y="2103120"/>
            <a:ext cx="10058400" cy="3849624"/>
          </a:xfrm>
        </p:spPr>
        <p:txBody>
          <a:bodyPr/>
          <a:lstStyle/>
          <a:p>
            <a:pPr marL="0" indent="0">
              <a:buNone/>
            </a:pPr>
            <a:r>
              <a:rPr lang="en-IN" dirty="0"/>
              <a:t> </a:t>
            </a:r>
          </a:p>
        </p:txBody>
      </p:sp>
      <p:sp>
        <p:nvSpPr>
          <p:cNvPr id="4" name="Title 1">
            <a:extLst>
              <a:ext uri="{FF2B5EF4-FFF2-40B4-BE49-F238E27FC236}">
                <a16:creationId xmlns:a16="http://schemas.microsoft.com/office/drawing/2014/main" id="{6E091E71-3DF8-4231-90B9-95E56597F9DC}"/>
              </a:ext>
            </a:extLst>
          </p:cNvPr>
          <p:cNvSpPr txBox="1">
            <a:spLocks/>
          </p:cNvSpPr>
          <p:nvPr/>
        </p:nvSpPr>
        <p:spPr>
          <a:xfrm>
            <a:off x="1066800" y="6425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70" baseline="0" dirty="0">
                <a:solidFill>
                  <a:schemeClr val="tx1">
                    <a:lumMod val="85000"/>
                    <a:lumOff val="15000"/>
                  </a:schemeClr>
                </a:solidFill>
                <a:effectLst/>
                <a:latin typeface="+mj-lt"/>
                <a:ea typeface="+mn-ea"/>
                <a:cs typeface="+mn-cs"/>
              </a:defRPr>
            </a:lvl1pPr>
          </a:lstStyle>
          <a:p>
            <a:pPr algn="ctr"/>
            <a:r>
              <a:rPr lang="en-IN" altLang="ko-KR" sz="4000" b="1" dirty="0">
                <a:latin typeface="Cambria Math" panose="02040503050406030204" pitchFamily="18" charset="0"/>
                <a:ea typeface="Cambria Math" panose="02040503050406030204" pitchFamily="18" charset="0"/>
              </a:rPr>
              <a:t>LITERATURE SURVEY</a:t>
            </a:r>
            <a:endParaRPr lang="en-IN" sz="4000" b="1" dirty="0">
              <a:latin typeface="Cambria Math" panose="02040503050406030204" pitchFamily="18" charset="0"/>
              <a:ea typeface="Cambria Math" panose="02040503050406030204" pitchFamily="18" charset="0"/>
            </a:endParaRPr>
          </a:p>
        </p:txBody>
      </p:sp>
      <p:sp>
        <p:nvSpPr>
          <p:cNvPr id="5" name="Content Placeholder 2">
            <a:extLst>
              <a:ext uri="{FF2B5EF4-FFF2-40B4-BE49-F238E27FC236}">
                <a16:creationId xmlns:a16="http://schemas.microsoft.com/office/drawing/2014/main" id="{1D56AF8A-1FBC-458B-93E9-1B7DDD904A60}"/>
              </a:ext>
            </a:extLst>
          </p:cNvPr>
          <p:cNvSpPr txBox="1">
            <a:spLocks/>
          </p:cNvSpPr>
          <p:nvPr/>
        </p:nvSpPr>
        <p:spPr>
          <a:xfrm>
            <a:off x="792480" y="2014194"/>
            <a:ext cx="10538460" cy="3849624"/>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None/>
            </a:pPr>
            <a:r>
              <a:rPr lang="en-IN" sz="1600" dirty="0">
                <a:latin typeface="Cambria Math" panose="02040503050406030204" pitchFamily="18" charset="0"/>
                <a:ea typeface="Cambria Math" panose="02040503050406030204" pitchFamily="18" charset="0"/>
              </a:rPr>
              <a:t>BLOCKCHAIN VOTING AND ITS EFFECTS ON ELECTION TRANSPERANCY                                                                              [3]      </a:t>
            </a:r>
          </a:p>
          <a:p>
            <a:pPr marL="0" indent="0" algn="just">
              <a:buFont typeface="Garamond" pitchFamily="18" charset="0"/>
              <a:buNone/>
            </a:pPr>
            <a:endParaRPr lang="en-US" altLang="ko-KR" sz="1600" u="sng" dirty="0">
              <a:latin typeface="Cambria Math" panose="02040503050406030204" pitchFamily="18" charset="0"/>
              <a:ea typeface="Cambria Math" panose="02040503050406030204" pitchFamily="18" charset="0"/>
              <a:cs typeface="Arial" pitchFamily="34" charset="0"/>
            </a:endParaRPr>
          </a:p>
          <a:p>
            <a:pPr marL="0" indent="0" algn="just">
              <a:buNone/>
            </a:pPr>
            <a:r>
              <a:rPr lang="en-US" altLang="ko-KR" sz="1600" u="sng" dirty="0">
                <a:latin typeface="Cambria Math" panose="02040503050406030204" pitchFamily="18" charset="0"/>
                <a:ea typeface="Cambria Math" panose="02040503050406030204" pitchFamily="18" charset="0"/>
                <a:cs typeface="Arial" pitchFamily="34" charset="0"/>
              </a:rPr>
              <a:t>AUTHORS</a:t>
            </a:r>
            <a:r>
              <a:rPr lang="en-US" altLang="ko-KR" sz="1600" dirty="0">
                <a:solidFill>
                  <a:prstClr val="black">
                    <a:lumMod val="75000"/>
                    <a:lumOff val="25000"/>
                  </a:prstClr>
                </a:solidFill>
                <a:latin typeface="Cambria Math" panose="02040503050406030204" pitchFamily="18" charset="0"/>
                <a:ea typeface="Cambria Math" panose="02040503050406030204" pitchFamily="18" charset="0"/>
                <a:cs typeface="Arial" pitchFamily="34" charset="0"/>
              </a:rPr>
              <a:t>:</a:t>
            </a:r>
            <a:r>
              <a:rPr lang="en-IN" sz="1600" dirty="0">
                <a:latin typeface="Cambria Math" panose="02040503050406030204" pitchFamily="18" charset="0"/>
                <a:ea typeface="Cambria Math" panose="02040503050406030204" pitchFamily="18" charset="0"/>
              </a:rPr>
              <a:t>   </a:t>
            </a:r>
            <a:r>
              <a:rPr lang="en-IN" sz="1600" dirty="0" err="1">
                <a:latin typeface="Cambria Math" panose="02040503050406030204" pitchFamily="18" charset="0"/>
                <a:ea typeface="Cambria Math" panose="02040503050406030204" pitchFamily="18" charset="0"/>
              </a:rPr>
              <a:t>Teogenes</a:t>
            </a:r>
            <a:r>
              <a:rPr lang="en-IN" sz="1600" dirty="0">
                <a:latin typeface="Cambria Math" panose="02040503050406030204" pitchFamily="18" charset="0"/>
                <a:ea typeface="Cambria Math" panose="02040503050406030204" pitchFamily="18" charset="0"/>
              </a:rPr>
              <a:t> Moura, Alexandre Gomes</a:t>
            </a:r>
          </a:p>
          <a:p>
            <a:pPr marL="0" indent="0" algn="just">
              <a:buNone/>
            </a:pPr>
            <a:r>
              <a:rPr lang="en-US" altLang="ko-KR" sz="1600" u="sng" dirty="0">
                <a:latin typeface="Cambria Math" panose="02040503050406030204" pitchFamily="18" charset="0"/>
                <a:ea typeface="Cambria Math" panose="02040503050406030204" pitchFamily="18" charset="0"/>
                <a:cs typeface="Arial" pitchFamily="34" charset="0"/>
              </a:rPr>
              <a:t>PUBLICATION:</a:t>
            </a:r>
            <a:r>
              <a:rPr lang="en-US" sz="1600" dirty="0">
                <a:latin typeface="Cambria Math" panose="02040503050406030204" pitchFamily="18" charset="0"/>
                <a:ea typeface="Cambria Math" panose="02040503050406030204" pitchFamily="18" charset="0"/>
              </a:rPr>
              <a:t>  Proceedings of the 18th Annual International Conference on Digital Government Research</a:t>
            </a:r>
          </a:p>
          <a:p>
            <a:pPr marL="0" indent="0" algn="just">
              <a:buNone/>
            </a:pPr>
            <a:endParaRPr lang="en-US" altLang="ko-KR" sz="1600" u="sng" dirty="0">
              <a:latin typeface="Cambria Math" panose="02040503050406030204" pitchFamily="18" charset="0"/>
              <a:ea typeface="Cambria Math" panose="02040503050406030204" pitchFamily="18" charset="0"/>
              <a:cs typeface="Arial" pitchFamily="34" charset="0"/>
            </a:endParaRPr>
          </a:p>
          <a:p>
            <a:pPr marL="0" indent="0" algn="just">
              <a:buFont typeface="Garamond" pitchFamily="18" charset="0"/>
              <a:buNone/>
            </a:pPr>
            <a:r>
              <a:rPr lang="en-US" altLang="ko-KR" sz="1600" u="sng" dirty="0">
                <a:latin typeface="Cambria Math" panose="02040503050406030204" pitchFamily="18" charset="0"/>
                <a:ea typeface="Cambria Math" panose="02040503050406030204" pitchFamily="18" charset="0"/>
                <a:cs typeface="Arial" pitchFamily="34" charset="0"/>
              </a:rPr>
              <a:t>SUMMARY:</a:t>
            </a:r>
          </a:p>
          <a:p>
            <a:pPr marL="0" indent="0" algn="just">
              <a:buNone/>
            </a:pPr>
            <a:r>
              <a:rPr lang="en-US" sz="1600" dirty="0">
                <a:latin typeface="Cambria Math" panose="02040503050406030204" pitchFamily="18" charset="0"/>
                <a:ea typeface="Cambria Math" panose="02040503050406030204" pitchFamily="18" charset="0"/>
              </a:rPr>
              <a:t>In this research, ACM explore the possibility of using Blockchain technology to help in solving those transparency and confidence problems. First, the paper gives an overview of Blockchain itself and other uses focused on societal problems and their respective analysis. Then, analyzes how the adoption of Blockchain into a digital government repertoire can contribute to common e-voting issues and also promote elections transparency, increase auditability, enhance voter confidence and strengthen democracy. Helps building clear understanding of what is Blockchain and its basic concepts, why are market and researchers so excited about it, how it can help to solve common voting systems issues, who is already using it and the benefits and potential risks of its adoption.</a:t>
            </a:r>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1714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BDDE-D1F6-4739-8DAF-BB972CAA7A4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13D0FE73-7900-4393-910F-5FE874E85404}"/>
              </a:ext>
            </a:extLst>
          </p:cNvPr>
          <p:cNvSpPr>
            <a:spLocks noGrp="1"/>
          </p:cNvSpPr>
          <p:nvPr>
            <p:ph idx="1"/>
          </p:nvPr>
        </p:nvSpPr>
        <p:spPr>
          <a:xfrm>
            <a:off x="1066800" y="2103120"/>
            <a:ext cx="45719" cy="121920"/>
          </a:xfrm>
        </p:spPr>
        <p:txBody>
          <a:bodyPr>
            <a:normAutofit fontScale="25000" lnSpcReduction="20000"/>
          </a:bodyPr>
          <a:lstStyle/>
          <a:p>
            <a:pPr marL="0" indent="0">
              <a:buNone/>
            </a:pPr>
            <a:r>
              <a:rPr lang="en-IN" dirty="0"/>
              <a:t> </a:t>
            </a:r>
          </a:p>
        </p:txBody>
      </p:sp>
      <p:sp>
        <p:nvSpPr>
          <p:cNvPr id="4" name="Title 1">
            <a:extLst>
              <a:ext uri="{FF2B5EF4-FFF2-40B4-BE49-F238E27FC236}">
                <a16:creationId xmlns:a16="http://schemas.microsoft.com/office/drawing/2014/main" id="{3F385F9D-8EE9-4C6A-BC7B-F7B34073BFD5}"/>
              </a:ext>
            </a:extLst>
          </p:cNvPr>
          <p:cNvSpPr txBox="1">
            <a:spLocks/>
          </p:cNvSpPr>
          <p:nvPr/>
        </p:nvSpPr>
        <p:spPr>
          <a:xfrm>
            <a:off x="1066800" y="6425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70" baseline="0" dirty="0">
                <a:solidFill>
                  <a:schemeClr val="tx1">
                    <a:lumMod val="85000"/>
                    <a:lumOff val="15000"/>
                  </a:schemeClr>
                </a:solidFill>
                <a:effectLst/>
                <a:latin typeface="+mj-lt"/>
                <a:ea typeface="+mn-ea"/>
                <a:cs typeface="+mn-cs"/>
              </a:defRPr>
            </a:lvl1pPr>
          </a:lstStyle>
          <a:p>
            <a:pPr algn="ctr"/>
            <a:r>
              <a:rPr lang="en-IN" altLang="ko-KR" sz="4000" b="1" dirty="0">
                <a:latin typeface="Cambria Math" panose="02040503050406030204" pitchFamily="18" charset="0"/>
                <a:ea typeface="Cambria Math" panose="02040503050406030204" pitchFamily="18" charset="0"/>
              </a:rPr>
              <a:t>LITERATURE SURVEY</a:t>
            </a:r>
            <a:endParaRPr lang="en-IN" sz="4000" b="1" dirty="0">
              <a:latin typeface="Cambria Math" panose="02040503050406030204" pitchFamily="18" charset="0"/>
              <a:ea typeface="Cambria Math" panose="02040503050406030204" pitchFamily="18" charset="0"/>
            </a:endParaRPr>
          </a:p>
        </p:txBody>
      </p:sp>
      <p:sp>
        <p:nvSpPr>
          <p:cNvPr id="5" name="Content Placeholder 2">
            <a:extLst>
              <a:ext uri="{FF2B5EF4-FFF2-40B4-BE49-F238E27FC236}">
                <a16:creationId xmlns:a16="http://schemas.microsoft.com/office/drawing/2014/main" id="{35C63621-9DE5-4255-B7DB-91FAEE0C0749}"/>
              </a:ext>
            </a:extLst>
          </p:cNvPr>
          <p:cNvSpPr txBox="1">
            <a:spLocks/>
          </p:cNvSpPr>
          <p:nvPr/>
        </p:nvSpPr>
        <p:spPr>
          <a:xfrm>
            <a:off x="792480" y="2014194"/>
            <a:ext cx="10538460" cy="3693186"/>
          </a:xfrm>
          <a:prstGeom prst="rect">
            <a:avLst/>
          </a:prstGeom>
        </p:spPr>
        <p:txBody>
          <a:bodyPr vert="horz" lIns="91440" tIns="45720" rIns="91440" bIns="45720" rtlCol="0" anchor="ctr">
            <a:normAutofit fontScale="775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None/>
            </a:pPr>
            <a:r>
              <a:rPr lang="en-US" sz="1900" dirty="0">
                <a:latin typeface="Cambria Math" panose="02040503050406030204" pitchFamily="18" charset="0"/>
                <a:ea typeface="Cambria Math" panose="02040503050406030204" pitchFamily="18" charset="0"/>
              </a:rPr>
              <a:t>A </a:t>
            </a:r>
            <a:r>
              <a:rPr lang="en-US" sz="2100" dirty="0">
                <a:latin typeface="Cambria Math" panose="02040503050406030204" pitchFamily="18" charset="0"/>
                <a:ea typeface="Cambria Math" panose="02040503050406030204" pitchFamily="18" charset="0"/>
              </a:rPr>
              <a:t>CONCEPTUAL SECURE BLOCKCHAIN- BASED ELECTRONIC VOTING SYSTEM                                                                    </a:t>
            </a:r>
            <a:r>
              <a:rPr lang="en-IN" sz="2100" dirty="0">
                <a:latin typeface="Cambria Math" panose="02040503050406030204" pitchFamily="18" charset="0"/>
                <a:ea typeface="Cambria Math" panose="02040503050406030204" pitchFamily="18" charset="0"/>
              </a:rPr>
              <a:t>[4]      </a:t>
            </a:r>
          </a:p>
          <a:p>
            <a:pPr marL="0" indent="0" algn="just">
              <a:buFont typeface="Garamond" pitchFamily="18" charset="0"/>
              <a:buNone/>
            </a:pPr>
            <a:endParaRPr lang="en-US" altLang="ko-KR" sz="2100" u="sng" dirty="0">
              <a:latin typeface="Cambria Math" panose="02040503050406030204" pitchFamily="18" charset="0"/>
              <a:ea typeface="Cambria Math" panose="02040503050406030204" pitchFamily="18" charset="0"/>
              <a:cs typeface="Arial" pitchFamily="34" charset="0"/>
            </a:endParaRPr>
          </a:p>
          <a:p>
            <a:pPr marL="0" indent="0" algn="just">
              <a:buNone/>
            </a:pPr>
            <a:r>
              <a:rPr lang="en-US" altLang="ko-KR" sz="2100" u="sng" dirty="0">
                <a:latin typeface="Cambria Math" panose="02040503050406030204" pitchFamily="18" charset="0"/>
                <a:ea typeface="Cambria Math" panose="02040503050406030204" pitchFamily="18" charset="0"/>
                <a:cs typeface="Arial" pitchFamily="34" charset="0"/>
              </a:rPr>
              <a:t>AUTHOR:</a:t>
            </a:r>
            <a:r>
              <a:rPr lang="en-IN" sz="2100" dirty="0">
                <a:latin typeface="Cambria Math" panose="02040503050406030204" pitchFamily="18" charset="0"/>
                <a:ea typeface="Cambria Math" panose="02040503050406030204" pitchFamily="18" charset="0"/>
              </a:rPr>
              <a:t>  Ahmed Ben </a:t>
            </a:r>
            <a:r>
              <a:rPr lang="en-IN" sz="2100" dirty="0" err="1">
                <a:latin typeface="Cambria Math" panose="02040503050406030204" pitchFamily="18" charset="0"/>
                <a:ea typeface="Cambria Math" panose="02040503050406030204" pitchFamily="18" charset="0"/>
              </a:rPr>
              <a:t>Ayed</a:t>
            </a:r>
            <a:r>
              <a:rPr lang="en-IN" sz="2100" dirty="0">
                <a:latin typeface="Cambria Math" panose="02040503050406030204" pitchFamily="18" charset="0"/>
                <a:ea typeface="Cambria Math" panose="02040503050406030204" pitchFamily="18" charset="0"/>
              </a:rPr>
              <a:t> </a:t>
            </a:r>
          </a:p>
          <a:p>
            <a:pPr marL="0" indent="0" algn="just">
              <a:buNone/>
            </a:pPr>
            <a:r>
              <a:rPr lang="en-US" altLang="ko-KR" sz="2100" u="sng" dirty="0">
                <a:latin typeface="Cambria Math" panose="02040503050406030204" pitchFamily="18" charset="0"/>
                <a:ea typeface="Cambria Math" panose="02040503050406030204" pitchFamily="18" charset="0"/>
                <a:cs typeface="Arial" pitchFamily="34" charset="0"/>
              </a:rPr>
              <a:t>PUBLICATION:</a:t>
            </a:r>
            <a:r>
              <a:rPr lang="en-US" sz="2100" dirty="0">
                <a:latin typeface="Cambria Math" panose="02040503050406030204" pitchFamily="18" charset="0"/>
                <a:ea typeface="Cambria Math" panose="02040503050406030204" pitchFamily="18" charset="0"/>
              </a:rPr>
              <a:t>  School of Computer Science Reykjavik University, Iceland</a:t>
            </a:r>
          </a:p>
          <a:p>
            <a:pPr marL="0" indent="0" algn="just">
              <a:buNone/>
            </a:pPr>
            <a:endParaRPr lang="en-US" altLang="ko-KR" sz="2100" u="sng" dirty="0">
              <a:latin typeface="Cambria Math" panose="02040503050406030204" pitchFamily="18" charset="0"/>
              <a:ea typeface="Cambria Math" panose="02040503050406030204" pitchFamily="18" charset="0"/>
              <a:cs typeface="Arial" pitchFamily="34" charset="0"/>
            </a:endParaRPr>
          </a:p>
          <a:p>
            <a:pPr marL="0" indent="0" algn="just">
              <a:buNone/>
            </a:pPr>
            <a:r>
              <a:rPr lang="en-US" altLang="ko-KR" sz="2100" u="sng" dirty="0">
                <a:latin typeface="Cambria Math" panose="02040503050406030204" pitchFamily="18" charset="0"/>
                <a:ea typeface="Cambria Math" panose="02040503050406030204" pitchFamily="18" charset="0"/>
                <a:cs typeface="Arial" pitchFamily="34" charset="0"/>
              </a:rPr>
              <a:t>SUMMARY:</a:t>
            </a:r>
          </a:p>
          <a:p>
            <a:pPr marL="0" indent="0" algn="just">
              <a:buNone/>
            </a:pPr>
            <a:r>
              <a:rPr lang="en-US" sz="2100" dirty="0">
                <a:latin typeface="Cambria Math" panose="02040503050406030204" pitchFamily="18" charset="0"/>
                <a:ea typeface="Cambria Math" panose="02040503050406030204" pitchFamily="18" charset="0"/>
              </a:rPr>
              <a:t>This paper evaluates earlier proposed electronic voting system models. The first-ever electronic voting system was introduced in the early eighties by David </a:t>
            </a:r>
            <a:r>
              <a:rPr lang="en-US" sz="2100" dirty="0" err="1">
                <a:latin typeface="Cambria Math" panose="02040503050406030204" pitchFamily="18" charset="0"/>
                <a:ea typeface="Cambria Math" panose="02040503050406030204" pitchFamily="18" charset="0"/>
              </a:rPr>
              <a:t>Shaum</a:t>
            </a:r>
            <a:r>
              <a:rPr lang="en-US" sz="2100" dirty="0">
                <a:latin typeface="Cambria Math" panose="02040503050406030204" pitchFamily="18" charset="0"/>
                <a:ea typeface="Cambria Math" panose="02040503050406030204" pitchFamily="18" charset="0"/>
              </a:rPr>
              <a:t>. The system used a public key cryptography, which was used to cast votes and keep voters anonymous. To make sure there were no links between voters and ballots, the Blind Signature Theorem was used. Estonian I-Voting System model elaboration; Estonia was the first country where citizens were able to cast their vote using only the Internet and an electronic national identification card. The ID card used in the elections was designed to run on an integrated circuit, a chip Java </a:t>
            </a:r>
            <a:r>
              <a:rPr lang="en-IN" sz="2100" dirty="0">
                <a:latin typeface="Cambria Math" panose="02040503050406030204" pitchFamily="18" charset="0"/>
                <a:ea typeface="Cambria Math" panose="02040503050406030204" pitchFamily="18" charset="0"/>
              </a:rPr>
              <a:t>chip platform, and protected</a:t>
            </a:r>
            <a:r>
              <a:rPr lang="en-US" sz="2100" dirty="0">
                <a:latin typeface="Cambria Math" panose="02040503050406030204" pitchFamily="18" charset="0"/>
                <a:ea typeface="Cambria Math" panose="02040503050406030204" pitchFamily="18" charset="0"/>
              </a:rPr>
              <a:t> with 2048 bit PIN. Moreover, this paper presents model to leverage the open source Blockchain technology to propose a design for a new electronic voting system that could be used in local or national elections. </a:t>
            </a:r>
          </a:p>
        </p:txBody>
      </p:sp>
    </p:spTree>
    <p:extLst>
      <p:ext uri="{BB962C8B-B14F-4D97-AF65-F5344CB8AC3E}">
        <p14:creationId xmlns:p14="http://schemas.microsoft.com/office/powerpoint/2010/main" val="254506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1AE1-8337-4AF8-9DEA-62A3D233DBCD}"/>
              </a:ext>
            </a:extLst>
          </p:cNvPr>
          <p:cNvSpPr>
            <a:spLocks noGrp="1"/>
          </p:cNvSpPr>
          <p:nvPr>
            <p:ph type="title"/>
          </p:nvPr>
        </p:nvSpPr>
        <p:spPr/>
        <p:txBody>
          <a:bodyPr>
            <a:normAutofit/>
          </a:bodyPr>
          <a:lstStyle/>
          <a:p>
            <a:pPr algn="ctr"/>
            <a:r>
              <a:rPr lang="en-US" sz="4000" b="1" dirty="0">
                <a:latin typeface="Cambria Math" panose="02040503050406030204" pitchFamily="18" charset="0"/>
                <a:ea typeface="Cambria Math" panose="02040503050406030204" pitchFamily="18" charset="0"/>
              </a:rPr>
              <a:t>5 GENERAL WEBSITE AND RESEARCH PAPER SURVEYS</a:t>
            </a: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1B706098-2457-4971-ADF7-13E53A7FC181}"/>
              </a:ext>
            </a:extLst>
          </p:cNvPr>
          <p:cNvSpPr>
            <a:spLocks noGrp="1"/>
          </p:cNvSpPr>
          <p:nvPr>
            <p:ph idx="1"/>
          </p:nvPr>
        </p:nvSpPr>
        <p:spPr>
          <a:xfrm>
            <a:off x="1066800" y="1784413"/>
            <a:ext cx="10058400" cy="4589754"/>
          </a:xfrm>
        </p:spPr>
        <p:txBody>
          <a:bodyPr>
            <a:normAutofit/>
          </a:bodyPr>
          <a:lstStyle/>
          <a:p>
            <a:pPr marL="342900" indent="-342900" algn="just">
              <a:buFont typeface="+mj-lt"/>
              <a:buAutoNum type="arabicPeriod"/>
            </a:pPr>
            <a:r>
              <a:rPr lang="en-IN" sz="1600" dirty="0">
                <a:latin typeface="Cambria Math" panose="02040503050406030204" pitchFamily="18" charset="0"/>
                <a:ea typeface="Cambria Math" panose="02040503050406030204" pitchFamily="18" charset="0"/>
              </a:rPr>
              <a:t>Block chain was first introduced by Satoshi Nakamoto (a pseudonym) , who proposed a peer to-peer payment system that allows cash transactions through the Internet without relying on trust or the need for a financial institution. Block chain is secure by design, and an example of a system with a high byzantine failure tolerance.</a:t>
            </a:r>
          </a:p>
          <a:p>
            <a:pPr marL="342900" indent="-342900" algn="just">
              <a:buFont typeface="+mj-lt"/>
              <a:buAutoNum type="arabicPeriod"/>
            </a:pPr>
            <a:r>
              <a:rPr lang="en-IN" sz="1600" dirty="0">
                <a:latin typeface="Cambria Math" panose="02040503050406030204" pitchFamily="18" charset="0"/>
                <a:ea typeface="Cambria Math" panose="02040503050406030204" pitchFamily="18" charset="0"/>
              </a:rPr>
              <a:t>The aspect of security and transparency is a threat from still widespread election with the conventional system(offline). Blockchain technology is one of solutions, because it embraces decentralized system and the entire database are owned by many users.[1]</a:t>
            </a:r>
          </a:p>
          <a:p>
            <a:pPr marL="342900" indent="-342900" algn="just">
              <a:buFont typeface="+mj-lt"/>
              <a:buAutoNum type="arabicPeriod"/>
            </a:pPr>
            <a:r>
              <a:rPr lang="en-IN" sz="1600" dirty="0">
                <a:latin typeface="Cambria Math" panose="02040503050406030204" pitchFamily="18" charset="0"/>
                <a:ea typeface="Cambria Math" panose="02040503050406030204" pitchFamily="18" charset="0"/>
              </a:rPr>
              <a:t> Bit coin introduces a revolutionary decentralized consensus mechanism. However, Bit coin-derived consensus mechanisms applied to public block chain are inadequate for the deployment scenarios of budding consortium block chain. We propose a new consensus algorithm, Proof of Vote (POV).</a:t>
            </a:r>
          </a:p>
          <a:p>
            <a:pPr marL="342900" indent="-342900" algn="just">
              <a:buFont typeface="+mj-lt"/>
              <a:buAutoNum type="arabicPeriod"/>
            </a:pPr>
            <a:r>
              <a:rPr lang="en-IN" sz="1600" dirty="0">
                <a:latin typeface="Cambria Math" panose="02040503050406030204" pitchFamily="18" charset="0"/>
                <a:ea typeface="Cambria Math" panose="02040503050406030204" pitchFamily="18" charset="0"/>
              </a:rPr>
              <a:t>We can implement and test a sample e-voting application as a smart contract for the Ethereum network using the Ethereum wallets and the Solidity language.</a:t>
            </a:r>
          </a:p>
          <a:p>
            <a:pPr marL="342900" indent="-342900" algn="just">
              <a:buFont typeface="+mj-lt"/>
              <a:buAutoNum type="arabicPeriod"/>
            </a:pPr>
            <a:r>
              <a:rPr lang="en-IN" sz="1600" dirty="0">
                <a:latin typeface="Cambria Math" panose="02040503050406030204" pitchFamily="18" charset="0"/>
                <a:ea typeface="Cambria Math" panose="02040503050406030204" pitchFamily="18" charset="0"/>
              </a:rPr>
              <a:t>Proof of stake protocol of block verification does not rely on excessive computations. It has been implemented for Ethereum and certain altcoins. Instead of splitting blocks across proportionally to the relative hash rates of miners (i.e. their mining power), proof of-stake protocols split stake blocks proportionally to the current wealth of miners. The idea behind Proof of Stake is that it may be more difficult for miners to acquire sufficiently large amount of digital currency than to acquire sufficiently powerful computing equipment </a:t>
            </a:r>
          </a:p>
          <a:p>
            <a:pPr algn="just"/>
            <a:endParaRPr lang="en-IN" sz="1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47707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34DA-399C-4899-8DD2-E35E246D9A9C}"/>
              </a:ext>
            </a:extLst>
          </p:cNvPr>
          <p:cNvSpPr>
            <a:spLocks noGrp="1"/>
          </p:cNvSpPr>
          <p:nvPr>
            <p:ph type="title"/>
          </p:nvPr>
        </p:nvSpPr>
        <p:spPr/>
        <p:txBody>
          <a:bodyPr>
            <a:normAutofit/>
          </a:bodyPr>
          <a:lstStyle/>
          <a:p>
            <a:pPr algn="ctr"/>
            <a:r>
              <a:rPr lang="en-IN" sz="4000" b="1" dirty="0">
                <a:latin typeface="Cambria Math" panose="02040503050406030204" pitchFamily="18" charset="0"/>
                <a:ea typeface="Cambria Math" panose="02040503050406030204" pitchFamily="18" charset="0"/>
              </a:rPr>
              <a:t>How are blockchains structured?</a:t>
            </a:r>
            <a:br>
              <a:rPr lang="en-IN" sz="4000" b="1" dirty="0">
                <a:latin typeface="Cambria Math" panose="02040503050406030204" pitchFamily="18" charset="0"/>
                <a:ea typeface="Cambria Math" panose="02040503050406030204" pitchFamily="18" charset="0"/>
              </a:rPr>
            </a:b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E1AECCC3-68FF-420C-BF4B-CB0E53EDBB98}"/>
              </a:ext>
            </a:extLst>
          </p:cNvPr>
          <p:cNvSpPr>
            <a:spLocks noGrp="1"/>
          </p:cNvSpPr>
          <p:nvPr>
            <p:ph idx="1"/>
          </p:nvPr>
        </p:nvSpPr>
        <p:spPr>
          <a:xfrm>
            <a:off x="1066800" y="1402671"/>
            <a:ext cx="10058400" cy="5193437"/>
          </a:xfrm>
        </p:spPr>
        <p:txBody>
          <a:bodyPr>
            <a:normAutofit/>
          </a:bodyPr>
          <a:lstStyle/>
          <a:p>
            <a:pPr algn="just"/>
            <a:endParaRPr lang="en-IN" sz="2000" dirty="0">
              <a:latin typeface="Cambria Math" panose="02040503050406030204" pitchFamily="18" charset="0"/>
              <a:ea typeface="Cambria Math" panose="02040503050406030204" pitchFamily="18" charset="0"/>
            </a:endParaRPr>
          </a:p>
          <a:p>
            <a:pPr algn="just"/>
            <a:endParaRPr lang="en-IN" sz="2000" dirty="0">
              <a:latin typeface="Cambria Math" panose="02040503050406030204" pitchFamily="18" charset="0"/>
              <a:ea typeface="Cambria Math" panose="02040503050406030204" pitchFamily="18" charset="0"/>
            </a:endParaRPr>
          </a:p>
          <a:p>
            <a:pPr algn="just"/>
            <a:endParaRPr lang="en-IN" sz="2000" dirty="0">
              <a:latin typeface="Cambria Math" panose="02040503050406030204" pitchFamily="18" charset="0"/>
              <a:ea typeface="Cambria Math" panose="02040503050406030204" pitchFamily="18" charset="0"/>
            </a:endParaRPr>
          </a:p>
          <a:p>
            <a:pPr algn="just"/>
            <a:endParaRPr lang="en-IN" sz="2000" dirty="0">
              <a:latin typeface="Cambria Math" panose="02040503050406030204" pitchFamily="18" charset="0"/>
              <a:ea typeface="Cambria Math" panose="02040503050406030204" pitchFamily="18" charset="0"/>
            </a:endParaRPr>
          </a:p>
          <a:p>
            <a:pPr algn="just"/>
            <a:endParaRPr lang="en-IN" sz="2000" dirty="0">
              <a:latin typeface="Cambria Math" panose="02040503050406030204" pitchFamily="18" charset="0"/>
              <a:ea typeface="Cambria Math" panose="02040503050406030204" pitchFamily="18" charset="0"/>
            </a:endParaRPr>
          </a:p>
          <a:p>
            <a:pPr algn="just"/>
            <a:endParaRPr lang="en-IN" sz="2000" dirty="0">
              <a:latin typeface="Cambria Math" panose="02040503050406030204" pitchFamily="18" charset="0"/>
              <a:ea typeface="Cambria Math" panose="02040503050406030204" pitchFamily="18" charset="0"/>
            </a:endParaRPr>
          </a:p>
          <a:p>
            <a:pPr algn="just"/>
            <a:endParaRPr lang="en-IN" sz="2000" dirty="0">
              <a:latin typeface="Cambria Math" panose="02040503050406030204" pitchFamily="18" charset="0"/>
              <a:ea typeface="Cambria Math" panose="02040503050406030204" pitchFamily="18" charset="0"/>
            </a:endParaRPr>
          </a:p>
          <a:p>
            <a:pPr algn="just"/>
            <a:endParaRPr lang="en-IN" sz="2000" dirty="0">
              <a:latin typeface="Cambria Math" panose="02040503050406030204" pitchFamily="18" charset="0"/>
              <a:ea typeface="Cambria Math" panose="02040503050406030204" pitchFamily="18" charset="0"/>
            </a:endParaRPr>
          </a:p>
          <a:p>
            <a:pPr algn="just"/>
            <a:endParaRPr lang="en-IN" sz="2000" dirty="0">
              <a:latin typeface="Cambria Math" panose="02040503050406030204" pitchFamily="18" charset="0"/>
              <a:ea typeface="Cambria Math" panose="02040503050406030204" pitchFamily="18" charset="0"/>
            </a:endParaRPr>
          </a:p>
          <a:p>
            <a:pPr marL="0" indent="0" algn="just">
              <a:buNone/>
            </a:pPr>
            <a:r>
              <a:rPr lang="en-IN" sz="2000" dirty="0">
                <a:latin typeface="Cambria Math" panose="02040503050406030204" pitchFamily="18" charset="0"/>
                <a:ea typeface="Cambria Math" panose="02040503050406030204" pitchFamily="18" charset="0"/>
              </a:rPr>
              <a:t>A blockchain is a linked list or a chain of blocks. Blocks contain all the transaction data and typically contain multiple transactions. Blocks are added to the end of the chain during the mining process. Mining compiles several transactions with info about them into a block and adds them to the end of the blockchain, thus executing them.</a:t>
            </a:r>
          </a:p>
          <a:p>
            <a:pPr algn="just"/>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32587EA6-8C9C-4574-9C83-439EF40E14D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328394"/>
            <a:ext cx="5731510" cy="3867150"/>
          </a:xfrm>
          <a:prstGeom prst="rect">
            <a:avLst/>
          </a:prstGeom>
          <a:noFill/>
          <a:ln>
            <a:noFill/>
          </a:ln>
        </p:spPr>
      </p:pic>
    </p:spTree>
    <p:extLst>
      <p:ext uri="{BB962C8B-B14F-4D97-AF65-F5344CB8AC3E}">
        <p14:creationId xmlns:p14="http://schemas.microsoft.com/office/powerpoint/2010/main" val="2026484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83882-309B-4E88-A906-FEE6BD18022E}"/>
              </a:ext>
            </a:extLst>
          </p:cNvPr>
          <p:cNvSpPr>
            <a:spLocks noGrp="1"/>
          </p:cNvSpPr>
          <p:nvPr>
            <p:ph type="title"/>
          </p:nvPr>
        </p:nvSpPr>
        <p:spPr>
          <a:xfrm>
            <a:off x="1066800" y="1033366"/>
            <a:ext cx="10058400" cy="1371600"/>
          </a:xfrm>
        </p:spPr>
        <p:txBody>
          <a:bodyPr>
            <a:normAutofit/>
          </a:bodyPr>
          <a:lstStyle/>
          <a:p>
            <a:pPr algn="ctr"/>
            <a:r>
              <a:rPr lang="en-US" sz="4000" b="1" dirty="0">
                <a:latin typeface="Cambria Math" panose="02040503050406030204" pitchFamily="18" charset="0"/>
                <a:ea typeface="Cambria Math" panose="02040503050406030204" pitchFamily="18" charset="0"/>
              </a:rPr>
              <a:t>Blockchain can best improve voting processes across the world</a:t>
            </a: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A908F647-087B-48FA-AC48-9059376F8B1E}"/>
              </a:ext>
            </a:extLst>
          </p:cNvPr>
          <p:cNvSpPr>
            <a:spLocks noGrp="1"/>
          </p:cNvSpPr>
          <p:nvPr>
            <p:ph idx="1"/>
          </p:nvPr>
        </p:nvSpPr>
        <p:spPr>
          <a:xfrm>
            <a:off x="1066800" y="2822135"/>
            <a:ext cx="10058400" cy="3849624"/>
          </a:xfrm>
        </p:spPr>
        <p:txBody>
          <a:bodyPr>
            <a:normAutofit/>
          </a:bodyPr>
          <a:lstStyle/>
          <a:p>
            <a:pPr algn="just"/>
            <a:r>
              <a:rPr lang="en-US" sz="2400" dirty="0">
                <a:latin typeface="Cambria Math" panose="02040503050406030204" pitchFamily="18" charset="0"/>
                <a:ea typeface="Cambria Math" panose="02040503050406030204" pitchFamily="18" charset="0"/>
              </a:rPr>
              <a:t>Blockchain-based voting systems provide full transparency by eliminating the need for central authorities to be involved. Technology can potentially be an answer to the question of how to keep elections and voting as secure and foolproof as possible.</a:t>
            </a:r>
          </a:p>
          <a:p>
            <a:pPr algn="just"/>
            <a:r>
              <a:rPr lang="en-US" sz="2400" dirty="0">
                <a:latin typeface="Cambria Math" panose="02040503050406030204" pitchFamily="18" charset="0"/>
                <a:ea typeface="Cambria Math" panose="02040503050406030204" pitchFamily="18" charset="0"/>
              </a:rPr>
              <a:t>With blockchain, each vote that is counted has to be completely and accurately verified. This means that officials can confirm the voting results as soon as they are finished.</a:t>
            </a:r>
          </a:p>
          <a:p>
            <a:pPr algn="just"/>
            <a:endParaRPr lang="en-IN" sz="2400" dirty="0"/>
          </a:p>
        </p:txBody>
      </p:sp>
    </p:spTree>
    <p:extLst>
      <p:ext uri="{BB962C8B-B14F-4D97-AF65-F5344CB8AC3E}">
        <p14:creationId xmlns:p14="http://schemas.microsoft.com/office/powerpoint/2010/main" val="613875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5B47E-F9A6-44D5-A278-55A4D12908CE}"/>
              </a:ext>
            </a:extLst>
          </p:cNvPr>
          <p:cNvSpPr>
            <a:spLocks noGrp="1"/>
          </p:cNvSpPr>
          <p:nvPr>
            <p:ph idx="1"/>
          </p:nvPr>
        </p:nvSpPr>
        <p:spPr>
          <a:xfrm>
            <a:off x="1066800" y="488272"/>
            <a:ext cx="10058400" cy="6019060"/>
          </a:xfrm>
        </p:spPr>
        <p:txBody>
          <a:bodyPr>
            <a:normAutofit fontScale="92500" lnSpcReduction="10000"/>
          </a:bodyPr>
          <a:lstStyle/>
          <a:p>
            <a:pPr marL="0" indent="0" algn="just" fontAlgn="base">
              <a:buNone/>
            </a:pPr>
            <a:r>
              <a:rPr lang="en-US" sz="2000" b="1" dirty="0">
                <a:latin typeface="Cambria Math" panose="02040503050406030204" pitchFamily="18" charset="0"/>
                <a:ea typeface="Cambria Math" panose="02040503050406030204" pitchFamily="18" charset="0"/>
              </a:rPr>
              <a:t>Blockchain – </a:t>
            </a:r>
            <a:r>
              <a:rPr lang="en-US" sz="2000" b="1" dirty="0" err="1">
                <a:latin typeface="Cambria Math" panose="02040503050406030204" pitchFamily="18" charset="0"/>
                <a:ea typeface="Cambria Math" panose="02040503050406030204" pitchFamily="18" charset="0"/>
              </a:rPr>
              <a:t>Transformes</a:t>
            </a:r>
            <a:r>
              <a:rPr lang="en-US" sz="2000" b="1" dirty="0">
                <a:latin typeface="Cambria Math" panose="02040503050406030204" pitchFamily="18" charset="0"/>
                <a:ea typeface="Cambria Math" panose="02040503050406030204" pitchFamily="18" charset="0"/>
              </a:rPr>
              <a:t> the traditional ballot system</a:t>
            </a:r>
          </a:p>
          <a:p>
            <a:pPr algn="just" fontAlgn="base"/>
            <a:r>
              <a:rPr lang="en-US" sz="2000" dirty="0">
                <a:latin typeface="Cambria Math" panose="02040503050406030204" pitchFamily="18" charset="0"/>
                <a:ea typeface="Cambria Math" panose="02040503050406030204" pitchFamily="18" charset="0"/>
              </a:rPr>
              <a:t>In comparison with the current system, the blockchain voting system is fair, secure, transparent and offers real-time counting and processing.</a:t>
            </a:r>
          </a:p>
          <a:p>
            <a:pPr marL="0" indent="0" algn="just" fontAlgn="base">
              <a:buNone/>
            </a:pPr>
            <a:r>
              <a:rPr lang="en-US" sz="2000" b="1" dirty="0">
                <a:latin typeface="Cambria Math" panose="02040503050406030204" pitchFamily="18" charset="0"/>
                <a:ea typeface="Cambria Math" panose="02040503050406030204" pitchFamily="18" charset="0"/>
              </a:rPr>
              <a:t>User-interfaces in the blockchain voting platform:</a:t>
            </a:r>
            <a:endParaRPr lang="en-US" sz="2000" dirty="0">
              <a:latin typeface="Cambria Math" panose="02040503050406030204" pitchFamily="18" charset="0"/>
              <a:ea typeface="Cambria Math" panose="02040503050406030204" pitchFamily="18" charset="0"/>
            </a:endParaRPr>
          </a:p>
          <a:p>
            <a:pPr algn="just" fontAlgn="base"/>
            <a:r>
              <a:rPr lang="en-US" sz="2000" dirty="0">
                <a:latin typeface="Cambria Math" panose="02040503050406030204" pitchFamily="18" charset="0"/>
                <a:ea typeface="Cambria Math" panose="02040503050406030204" pitchFamily="18" charset="0"/>
              </a:rPr>
              <a:t>Native Mobile application for voters and voting candidates</a:t>
            </a:r>
          </a:p>
          <a:p>
            <a:pPr algn="just" fontAlgn="base"/>
            <a:r>
              <a:rPr lang="en-US" sz="2000" dirty="0">
                <a:latin typeface="Cambria Math" panose="02040503050406030204" pitchFamily="18" charset="0"/>
                <a:ea typeface="Cambria Math" panose="02040503050406030204" pitchFamily="18" charset="0"/>
              </a:rPr>
              <a:t>Web portal for voters, voting candidates and election administrators</a:t>
            </a:r>
          </a:p>
          <a:p>
            <a:pPr marL="0" indent="0" algn="just" fontAlgn="base">
              <a:buNone/>
            </a:pPr>
            <a:r>
              <a:rPr lang="en-US" sz="2000" b="1" dirty="0">
                <a:latin typeface="Cambria Math" panose="02040503050406030204" pitchFamily="18" charset="0"/>
                <a:ea typeface="Cambria Math" panose="02040503050406030204" pitchFamily="18" charset="0"/>
              </a:rPr>
              <a:t>Stakeholders involved in the blockchain voting platform:</a:t>
            </a:r>
            <a:endParaRPr lang="en-US" sz="2000" dirty="0">
              <a:latin typeface="Cambria Math" panose="02040503050406030204" pitchFamily="18" charset="0"/>
              <a:ea typeface="Cambria Math" panose="02040503050406030204" pitchFamily="18" charset="0"/>
            </a:endParaRPr>
          </a:p>
          <a:p>
            <a:pPr algn="just" fontAlgn="base"/>
            <a:r>
              <a:rPr lang="en-US" sz="2000" b="1" dirty="0">
                <a:latin typeface="Cambria Math" panose="02040503050406030204" pitchFamily="18" charset="0"/>
                <a:ea typeface="Cambria Math" panose="02040503050406030204" pitchFamily="18" charset="0"/>
              </a:rPr>
              <a:t>Voter –</a:t>
            </a:r>
            <a:r>
              <a:rPr lang="en-US" sz="2000" dirty="0">
                <a:latin typeface="Cambria Math" panose="02040503050406030204" pitchFamily="18" charset="0"/>
                <a:ea typeface="Cambria Math" panose="02040503050406030204" pitchFamily="18" charset="0"/>
              </a:rPr>
              <a:t> Who will vote for the candidate standing in the elections based on their capabilities.</a:t>
            </a:r>
            <a:br>
              <a:rPr lang="en-US" sz="2000" dirty="0">
                <a:latin typeface="Cambria Math" panose="02040503050406030204" pitchFamily="18" charset="0"/>
                <a:ea typeface="Cambria Math" panose="02040503050406030204" pitchFamily="18" charset="0"/>
              </a:rPr>
            </a:br>
            <a:r>
              <a:rPr lang="en-US" sz="2000" dirty="0">
                <a:latin typeface="Cambria Math" panose="02040503050406030204" pitchFamily="18" charset="0"/>
                <a:ea typeface="Cambria Math" panose="02040503050406030204" pitchFamily="18" charset="0"/>
              </a:rPr>
              <a:t>The voter must have a smartphone or computer with the front camera. Using the internet connection, the voter can register and vote as well through devices. If the voter doesn’t have a phone or PC, they can visit the polling booths or cyber cafes to vote.</a:t>
            </a:r>
            <a:br>
              <a:rPr lang="en-US" sz="2000" dirty="0">
                <a:latin typeface="Cambria Math" panose="02040503050406030204" pitchFamily="18" charset="0"/>
                <a:ea typeface="Cambria Math" panose="02040503050406030204" pitchFamily="18" charset="0"/>
              </a:rPr>
            </a:br>
            <a:r>
              <a:rPr lang="en-US" sz="2000" b="1" dirty="0">
                <a:latin typeface="Cambria Math" panose="02040503050406030204" pitchFamily="18" charset="0"/>
                <a:ea typeface="Cambria Math" panose="02040503050406030204" pitchFamily="18" charset="0"/>
              </a:rPr>
              <a:t>Candidate –</a:t>
            </a:r>
            <a:r>
              <a:rPr lang="en-US" sz="2000" dirty="0">
                <a:latin typeface="Cambria Math" panose="02040503050406030204" pitchFamily="18" charset="0"/>
                <a:ea typeface="Cambria Math" panose="02040503050406030204" pitchFamily="18" charset="0"/>
              </a:rPr>
              <a:t> A person who participates in the elections to represent a specific political party.</a:t>
            </a:r>
            <a:br>
              <a:rPr lang="en-US" sz="2000" dirty="0">
                <a:latin typeface="Cambria Math" panose="02040503050406030204" pitchFamily="18" charset="0"/>
                <a:ea typeface="Cambria Math" panose="02040503050406030204" pitchFamily="18" charset="0"/>
              </a:rPr>
            </a:br>
            <a:r>
              <a:rPr lang="en-US" sz="2000" dirty="0">
                <a:latin typeface="Cambria Math" panose="02040503050406030204" pitchFamily="18" charset="0"/>
                <a:ea typeface="Cambria Math" panose="02040503050406030204" pitchFamily="18" charset="0"/>
              </a:rPr>
              <a:t>Using the web portal, the candidate who participates in the election can receive the votes in their blockchain platform account. They can check the number of votes in their account during the election.</a:t>
            </a:r>
            <a:br>
              <a:rPr lang="en-US" sz="2000" dirty="0">
                <a:latin typeface="Cambria Math" panose="02040503050406030204" pitchFamily="18" charset="0"/>
                <a:ea typeface="Cambria Math" panose="02040503050406030204" pitchFamily="18" charset="0"/>
              </a:rPr>
            </a:br>
            <a:r>
              <a:rPr lang="en-US" sz="2000" b="1" dirty="0">
                <a:latin typeface="Cambria Math" panose="02040503050406030204" pitchFamily="18" charset="0"/>
                <a:ea typeface="Cambria Math" panose="02040503050406030204" pitchFamily="18" charset="0"/>
              </a:rPr>
              <a:t>Election Administrators –</a:t>
            </a:r>
            <a:r>
              <a:rPr lang="en-US" sz="2000" dirty="0">
                <a:latin typeface="Cambria Math" panose="02040503050406030204" pitchFamily="18" charset="0"/>
                <a:ea typeface="Cambria Math" panose="02040503050406030204" pitchFamily="18" charset="0"/>
              </a:rPr>
              <a:t> Who manage the entire process of the election.</a:t>
            </a:r>
            <a:br>
              <a:rPr lang="en-US" sz="2000" dirty="0">
                <a:latin typeface="Cambria Math" panose="02040503050406030204" pitchFamily="18" charset="0"/>
                <a:ea typeface="Cambria Math" panose="02040503050406030204" pitchFamily="18" charset="0"/>
              </a:rPr>
            </a:br>
            <a:r>
              <a:rPr lang="en-US" sz="2000" dirty="0">
                <a:latin typeface="Cambria Math" panose="02040503050406030204" pitchFamily="18" charset="0"/>
                <a:ea typeface="Cambria Math" panose="02040503050406030204" pitchFamily="18" charset="0"/>
              </a:rPr>
              <a:t>The duties that performed during elections are done by the election commission. They observe and verify the votes in the blockchain system and perform the audits at any time. They specify the election type, create, activate and close the elections. Once the elections are conducted, they can post the reviews confirming the validity of the election results.</a:t>
            </a:r>
          </a:p>
          <a:p>
            <a:pPr algn="just"/>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28562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6FA8-C08B-4E60-81C5-55C29E909A3E}"/>
              </a:ext>
            </a:extLst>
          </p:cNvPr>
          <p:cNvSpPr>
            <a:spLocks noGrp="1"/>
          </p:cNvSpPr>
          <p:nvPr>
            <p:ph type="title"/>
          </p:nvPr>
        </p:nvSpPr>
        <p:spPr/>
        <p:txBody>
          <a:bodyPr>
            <a:noAutofit/>
          </a:bodyPr>
          <a:lstStyle/>
          <a:p>
            <a:pPr algn="ctr"/>
            <a:r>
              <a:rPr lang="en-US" sz="4000" b="1" dirty="0">
                <a:latin typeface="Cambria Math" panose="02040503050406030204" pitchFamily="18" charset="0"/>
                <a:ea typeface="Cambria Math" panose="02040503050406030204" pitchFamily="18" charset="0"/>
              </a:rPr>
              <a:t>The Blockchain voting system could have the following steps:</a:t>
            </a:r>
            <a:br>
              <a:rPr lang="en-US" sz="4000" b="1" dirty="0">
                <a:latin typeface="Cambria Math" panose="02040503050406030204" pitchFamily="18" charset="0"/>
                <a:ea typeface="Cambria Math" panose="02040503050406030204" pitchFamily="18" charset="0"/>
              </a:rPr>
            </a:b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26CBF42E-A76C-4B14-97A5-C62F44B36C2C}"/>
              </a:ext>
            </a:extLst>
          </p:cNvPr>
          <p:cNvSpPr>
            <a:spLocks noGrp="1"/>
          </p:cNvSpPr>
          <p:nvPr>
            <p:ph idx="1"/>
          </p:nvPr>
        </p:nvSpPr>
        <p:spPr/>
        <p:txBody>
          <a:bodyPr>
            <a:normAutofit fontScale="92500" lnSpcReduction="10000"/>
          </a:bodyPr>
          <a:lstStyle/>
          <a:p>
            <a:pPr marL="0" indent="0" algn="just" fontAlgn="base">
              <a:buNone/>
            </a:pPr>
            <a:r>
              <a:rPr lang="en-US" sz="2400" b="1" dirty="0">
                <a:latin typeface="Cambria Math" panose="02040503050406030204" pitchFamily="18" charset="0"/>
                <a:ea typeface="Cambria Math" panose="02040503050406030204" pitchFamily="18" charset="0"/>
              </a:rPr>
              <a:t>Step1: Candidate’s Registration</a:t>
            </a:r>
          </a:p>
          <a:p>
            <a:pPr marL="0" indent="0" algn="just" fontAlgn="base">
              <a:buNone/>
            </a:pPr>
            <a:br>
              <a:rPr lang="en-US" sz="2400" dirty="0">
                <a:latin typeface="Cambria Math" panose="02040503050406030204" pitchFamily="18" charset="0"/>
                <a:ea typeface="Cambria Math" panose="02040503050406030204" pitchFamily="18" charset="0"/>
              </a:rPr>
            </a:br>
            <a:r>
              <a:rPr lang="en-US" sz="2400" dirty="0">
                <a:latin typeface="Cambria Math" panose="02040503050406030204" pitchFamily="18" charset="0"/>
                <a:ea typeface="Cambria Math" panose="02040503050406030204" pitchFamily="18" charset="0"/>
              </a:rPr>
              <a:t>Candidate can register on the blockchain enabled platform to receive the votes during elections. For registration, candidates need to submit PII (personally identifiable Information), that would be stored on the public blockchain(1).</a:t>
            </a:r>
          </a:p>
          <a:p>
            <a:pPr marL="0" indent="0" algn="just" fontAlgn="base">
              <a:buNone/>
            </a:pPr>
            <a:r>
              <a:rPr lang="en-US" sz="2400" dirty="0">
                <a:latin typeface="Cambria Math" panose="02040503050406030204" pitchFamily="18" charset="0"/>
                <a:ea typeface="Cambria Math" panose="02040503050406030204" pitchFamily="18" charset="0"/>
              </a:rPr>
              <a:t>The candidate’s information is accessible to every stakeholder involved in the system. The stored details on the blockchain could help voters to know about the candidates and their capabilities before voting.</a:t>
            </a:r>
          </a:p>
          <a:p>
            <a:pPr marL="0" indent="0" algn="just" fontAlgn="base">
              <a:buNone/>
            </a:pPr>
            <a:r>
              <a:rPr lang="en-US" sz="2400" dirty="0">
                <a:latin typeface="Cambria Math" panose="02040503050406030204" pitchFamily="18" charset="0"/>
                <a:ea typeface="Cambria Math" panose="02040503050406030204" pitchFamily="18" charset="0"/>
              </a:rPr>
              <a:t>Once the candidate successfully gets registered on the platform, the private key would be generated, enabling candidates to check the number of votes in their account during elections.</a:t>
            </a:r>
          </a:p>
          <a:p>
            <a:pPr algn="just"/>
            <a:endParaRPr lang="en-IN"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69620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A4748E-2BD1-4B73-A327-B56F941AB28D}"/>
              </a:ext>
            </a:extLst>
          </p:cNvPr>
          <p:cNvSpPr>
            <a:spLocks noGrp="1"/>
          </p:cNvSpPr>
          <p:nvPr>
            <p:ph idx="1"/>
          </p:nvPr>
        </p:nvSpPr>
        <p:spPr>
          <a:xfrm>
            <a:off x="1066800" y="896645"/>
            <a:ext cx="10058400" cy="5056099"/>
          </a:xfrm>
        </p:spPr>
        <p:txBody>
          <a:bodyPr>
            <a:normAutofit fontScale="92500" lnSpcReduction="20000"/>
          </a:bodyPr>
          <a:lstStyle/>
          <a:p>
            <a:pPr marL="0" indent="0" algn="just" fontAlgn="base">
              <a:buNone/>
            </a:pPr>
            <a:r>
              <a:rPr lang="en-US" sz="2400" b="1" dirty="0">
                <a:latin typeface="Cambria Math" panose="02040503050406030204" pitchFamily="18" charset="0"/>
                <a:ea typeface="Cambria Math" panose="02040503050406030204" pitchFamily="18" charset="0"/>
              </a:rPr>
              <a:t>Step2: Voter’s Registration</a:t>
            </a:r>
          </a:p>
          <a:p>
            <a:pPr marL="0" indent="0" algn="just" fontAlgn="base">
              <a:buNone/>
            </a:pPr>
            <a:br>
              <a:rPr lang="en-US" sz="2400" dirty="0">
                <a:latin typeface="Cambria Math" panose="02040503050406030204" pitchFamily="18" charset="0"/>
                <a:ea typeface="Cambria Math" panose="02040503050406030204" pitchFamily="18" charset="0"/>
              </a:rPr>
            </a:br>
            <a:r>
              <a:rPr lang="en-US" sz="2400" dirty="0">
                <a:latin typeface="Cambria Math" panose="02040503050406030204" pitchFamily="18" charset="0"/>
                <a:ea typeface="Cambria Math" panose="02040503050406030204" pitchFamily="18" charset="0"/>
              </a:rPr>
              <a:t>To register on the platform, a voter would need to submit PIIs and proof of their citizenship. And, all the users’ information stored in the IPFS(3).</a:t>
            </a:r>
          </a:p>
          <a:p>
            <a:pPr algn="just" fontAlgn="base"/>
            <a:r>
              <a:rPr lang="en-US" sz="2400" dirty="0">
                <a:latin typeface="Cambria Math" panose="02040503050406030204" pitchFamily="18" charset="0"/>
                <a:ea typeface="Cambria Math" panose="02040503050406030204" pitchFamily="18" charset="0"/>
              </a:rPr>
              <a:t>The information submitted by the voter would be verified through existing government-approved systems. If the documents are checked and found to be correct, then they are allowed to create their account on the system.</a:t>
            </a:r>
          </a:p>
          <a:p>
            <a:pPr algn="just" fontAlgn="base"/>
            <a:r>
              <a:rPr lang="en-US" sz="2400" dirty="0">
                <a:latin typeface="Cambria Math" panose="02040503050406030204" pitchFamily="18" charset="0"/>
                <a:ea typeface="Cambria Math" panose="02040503050406030204" pitchFamily="18" charset="0"/>
              </a:rPr>
              <a:t>After successfully signing up on the system, the private key would be generated and the public key will be saved on the blockchain after getting verified.</a:t>
            </a:r>
            <a:br>
              <a:rPr lang="en-US" sz="2400" dirty="0">
                <a:latin typeface="Cambria Math" panose="02040503050406030204" pitchFamily="18" charset="0"/>
                <a:ea typeface="Cambria Math" panose="02040503050406030204" pitchFamily="18" charset="0"/>
              </a:rPr>
            </a:br>
            <a:r>
              <a:rPr lang="en-US" sz="2400" dirty="0">
                <a:latin typeface="Cambria Math" panose="02040503050406030204" pitchFamily="18" charset="0"/>
                <a:ea typeface="Cambria Math" panose="02040503050406030204" pitchFamily="18" charset="0"/>
              </a:rPr>
              <a:t>Using the private key, the voter can cast vote during elections.</a:t>
            </a:r>
          </a:p>
          <a:p>
            <a:pPr algn="just" fontAlgn="base"/>
            <a:r>
              <a:rPr lang="en-US" sz="2400" dirty="0">
                <a:latin typeface="Cambria Math" panose="02040503050406030204" pitchFamily="18" charset="0"/>
                <a:ea typeface="Cambria Math" panose="02040503050406030204" pitchFamily="18" charset="0"/>
              </a:rPr>
              <a:t>All the information submitted by the voter is encrypted by the private key. Moreover, voters can view the candidate’s profile to check his capabilities before casting a ballot.</a:t>
            </a:r>
          </a:p>
          <a:p>
            <a:pPr marL="0" indent="0" algn="just" fontAlgn="base">
              <a:buNone/>
            </a:pPr>
            <a:r>
              <a:rPr lang="en-US" sz="2400" dirty="0">
                <a:latin typeface="Cambria Math" panose="02040503050406030204" pitchFamily="18" charset="0"/>
                <a:ea typeface="Cambria Math" panose="02040503050406030204" pitchFamily="18" charset="0"/>
              </a:rPr>
              <a:t>With no doubt, the critical aspect of democracy is the secret ballot; thus it is essential to maintain the anonymity of the voter’s vote.</a:t>
            </a:r>
          </a:p>
          <a:p>
            <a:pPr algn="just"/>
            <a:endParaRPr lang="en-IN"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2911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148D1C-AF61-4347-B1E0-CFB497BD7E6A}"/>
              </a:ext>
            </a:extLst>
          </p:cNvPr>
          <p:cNvSpPr>
            <a:spLocks noGrp="1"/>
          </p:cNvSpPr>
          <p:nvPr>
            <p:ph idx="1"/>
          </p:nvPr>
        </p:nvSpPr>
        <p:spPr>
          <a:xfrm>
            <a:off x="1066800" y="710213"/>
            <a:ext cx="10058400" cy="5548543"/>
          </a:xfrm>
        </p:spPr>
        <p:txBody>
          <a:bodyPr>
            <a:normAutofit fontScale="92500" lnSpcReduction="20000"/>
          </a:bodyPr>
          <a:lstStyle/>
          <a:p>
            <a:pPr marL="0" indent="0" algn="just" fontAlgn="base">
              <a:buNone/>
            </a:pPr>
            <a:r>
              <a:rPr lang="en-US" sz="2200" b="1" dirty="0">
                <a:latin typeface="Cambria Math" panose="02040503050406030204" pitchFamily="18" charset="0"/>
                <a:ea typeface="Cambria Math" panose="02040503050406030204" pitchFamily="18" charset="0"/>
              </a:rPr>
              <a:t>Step 3: Voting on Blockchain</a:t>
            </a:r>
          </a:p>
          <a:p>
            <a:pPr marL="0" indent="0" algn="just" fontAlgn="base">
              <a:buNone/>
            </a:pPr>
            <a:br>
              <a:rPr lang="en-US" sz="2000" dirty="0">
                <a:latin typeface="Cambria Math" panose="02040503050406030204" pitchFamily="18" charset="0"/>
                <a:ea typeface="Cambria Math" panose="02040503050406030204" pitchFamily="18" charset="0"/>
              </a:rPr>
            </a:br>
            <a:r>
              <a:rPr lang="en-US" sz="2000" dirty="0">
                <a:latin typeface="Cambria Math" panose="02040503050406030204" pitchFamily="18" charset="0"/>
                <a:ea typeface="Cambria Math" panose="02040503050406030204" pitchFamily="18" charset="0"/>
              </a:rPr>
              <a:t>  On the election day, participating candidates can receive the votes in their account on the           blockchain voting platform.</a:t>
            </a:r>
          </a:p>
          <a:p>
            <a:pPr algn="just" fontAlgn="base"/>
            <a:r>
              <a:rPr lang="en-US" sz="2000" dirty="0">
                <a:latin typeface="Cambria Math" panose="02040503050406030204" pitchFamily="18" charset="0"/>
                <a:ea typeface="Cambria Math" panose="02040503050406030204" pitchFamily="18" charset="0"/>
              </a:rPr>
              <a:t>At the time of elections, every voter needs to login to the platform by using the private key. And, if it’s valid, then voter can cast the vote to their choice of candidate.</a:t>
            </a:r>
          </a:p>
          <a:p>
            <a:pPr algn="just" fontAlgn="base"/>
            <a:r>
              <a:rPr lang="en-US" sz="2000" dirty="0">
                <a:latin typeface="Cambria Math" panose="02040503050406030204" pitchFamily="18" charset="0"/>
                <a:ea typeface="Cambria Math" panose="02040503050406030204" pitchFamily="18" charset="0"/>
              </a:rPr>
              <a:t>The voter can encrypt their vote with the public key and send it to the Arbitration Server(2), ensuring the voter’s anonymity.</a:t>
            </a:r>
          </a:p>
          <a:p>
            <a:pPr algn="just" fontAlgn="base"/>
            <a:r>
              <a:rPr lang="en-US" sz="2000" dirty="0">
                <a:latin typeface="Cambria Math" panose="02040503050406030204" pitchFamily="18" charset="0"/>
                <a:ea typeface="Cambria Math" panose="02040503050406030204" pitchFamily="18" charset="0"/>
              </a:rPr>
              <a:t>Meanwhile, the AR(2) is responsible for sending the voter’s vote in the form of the voting token to the appropriate node. Each node would verify the transactions according to the regulations built in the Smart Contracts.</a:t>
            </a:r>
          </a:p>
          <a:p>
            <a:pPr algn="just" fontAlgn="base"/>
            <a:r>
              <a:rPr lang="en-US" sz="2000" dirty="0">
                <a:latin typeface="Cambria Math" panose="02040503050406030204" pitchFamily="18" charset="0"/>
                <a:ea typeface="Cambria Math" panose="02040503050406030204" pitchFamily="18" charset="0"/>
              </a:rPr>
              <a:t>The Smart Contracts would cross-verifying the votes received with the number of voter’s voted in total against all candidates.</a:t>
            </a:r>
          </a:p>
          <a:p>
            <a:pPr algn="just" fontAlgn="base"/>
            <a:r>
              <a:rPr lang="en-US" sz="2000" dirty="0">
                <a:latin typeface="Cambria Math" panose="02040503050406030204" pitchFamily="18" charset="0"/>
                <a:ea typeface="Cambria Math" panose="02040503050406030204" pitchFamily="18" charset="0"/>
              </a:rPr>
              <a:t>Casting the ballot on the Blockchain involves sending the voting token to the candidate’s account. When the voter logs in the system, they have the limited time period to send the vote to the candidate’s account. If they are unable to send votes in the set time period, the smart contract would destroy the voting tokens.</a:t>
            </a:r>
          </a:p>
          <a:p>
            <a:pPr algn="just" fontAlgn="base"/>
            <a:r>
              <a:rPr lang="en-US" sz="2000" dirty="0">
                <a:latin typeface="Cambria Math" panose="02040503050406030204" pitchFamily="18" charset="0"/>
                <a:ea typeface="Cambria Math" panose="02040503050406030204" pitchFamily="18" charset="0"/>
              </a:rPr>
              <a:t>The vote stored on the blockchain is verifiable, immutable and transparent.</a:t>
            </a:r>
          </a:p>
        </p:txBody>
      </p:sp>
    </p:spTree>
    <p:extLst>
      <p:ext uri="{BB962C8B-B14F-4D97-AF65-F5344CB8AC3E}">
        <p14:creationId xmlns:p14="http://schemas.microsoft.com/office/powerpoint/2010/main" val="301167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1E10-1F4C-4D64-82F1-B21BC304D9E6}"/>
              </a:ext>
            </a:extLst>
          </p:cNvPr>
          <p:cNvSpPr>
            <a:spLocks noGrp="1"/>
          </p:cNvSpPr>
          <p:nvPr>
            <p:ph type="title"/>
          </p:nvPr>
        </p:nvSpPr>
        <p:spPr/>
        <p:txBody>
          <a:bodyPr>
            <a:normAutofit/>
          </a:bodyPr>
          <a:lstStyle/>
          <a:p>
            <a:pPr algn="ctr"/>
            <a:r>
              <a:rPr lang="en-IN" sz="4000" b="1" dirty="0">
                <a:latin typeface="Cambria Math" panose="02040503050406030204" pitchFamily="18" charset="0"/>
                <a:ea typeface="Cambria Math" panose="02040503050406030204" pitchFamily="18" charset="0"/>
              </a:rPr>
              <a:t>ELECTORAL SYSTEM OF INDIA</a:t>
            </a:r>
          </a:p>
        </p:txBody>
      </p:sp>
      <p:sp>
        <p:nvSpPr>
          <p:cNvPr id="3" name="Content Placeholder 2">
            <a:extLst>
              <a:ext uri="{FF2B5EF4-FFF2-40B4-BE49-F238E27FC236}">
                <a16:creationId xmlns:a16="http://schemas.microsoft.com/office/drawing/2014/main" id="{9D6CFB53-92A8-4024-ACFA-208EC68C79F7}"/>
              </a:ext>
            </a:extLst>
          </p:cNvPr>
          <p:cNvSpPr>
            <a:spLocks noGrp="1"/>
          </p:cNvSpPr>
          <p:nvPr>
            <p:ph idx="1"/>
          </p:nvPr>
        </p:nvSpPr>
        <p:spPr/>
        <p:txBody>
          <a:bodyPr>
            <a:normAutofit/>
          </a:bodyPr>
          <a:lstStyle/>
          <a:p>
            <a:pPr algn="just"/>
            <a:r>
              <a:rPr lang="en-US" sz="2400" b="1" dirty="0">
                <a:latin typeface="Cambria Math" panose="02040503050406030204" pitchFamily="18" charset="0"/>
                <a:ea typeface="Cambria Math" panose="02040503050406030204" pitchFamily="18" charset="0"/>
              </a:rPr>
              <a:t>T</a:t>
            </a:r>
            <a:r>
              <a:rPr lang="en-US" sz="2400" dirty="0">
                <a:latin typeface="Cambria Math" panose="02040503050406030204" pitchFamily="18" charset="0"/>
                <a:ea typeface="Cambria Math" panose="02040503050406030204" pitchFamily="18" charset="0"/>
              </a:rPr>
              <a:t>he Election Commission of India is an autonomous constitutional authority responsible for administering Union and State election processes in India.</a:t>
            </a:r>
          </a:p>
          <a:p>
            <a:pPr algn="just"/>
            <a:r>
              <a:rPr lang="en-US" sz="2400" dirty="0">
                <a:latin typeface="Cambria Math" panose="02040503050406030204" pitchFamily="18" charset="0"/>
                <a:ea typeface="Cambria Math" panose="02040503050406030204" pitchFamily="18" charset="0"/>
              </a:rPr>
              <a:t>The body administers elections to the Lok Sabha, Rajya Sabha, State Legislative Assemblies in India, and the offices of the President and Vice President in the country. </a:t>
            </a:r>
          </a:p>
          <a:p>
            <a:pPr algn="just"/>
            <a:r>
              <a:rPr lang="en-US" sz="2400" dirty="0">
                <a:latin typeface="Cambria Math" panose="02040503050406030204" pitchFamily="18" charset="0"/>
                <a:ea typeface="Cambria Math" panose="02040503050406030204" pitchFamily="18" charset="0"/>
              </a:rPr>
              <a:t>India, being a Union of states, has separate state legislatures for each state. State legislatures consist of the Governor and two Houses — Legislative Council and Legislative Assembly</a:t>
            </a:r>
            <a:endParaRPr lang="en-IN" sz="2400" dirty="0"/>
          </a:p>
        </p:txBody>
      </p:sp>
    </p:spTree>
    <p:extLst>
      <p:ext uri="{BB962C8B-B14F-4D97-AF65-F5344CB8AC3E}">
        <p14:creationId xmlns:p14="http://schemas.microsoft.com/office/powerpoint/2010/main" val="4215039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AA653-5232-4CF2-8595-D7F64EDB6D3B}"/>
              </a:ext>
            </a:extLst>
          </p:cNvPr>
          <p:cNvSpPr>
            <a:spLocks noGrp="1"/>
          </p:cNvSpPr>
          <p:nvPr>
            <p:ph idx="1"/>
          </p:nvPr>
        </p:nvSpPr>
        <p:spPr>
          <a:xfrm>
            <a:off x="1066800" y="905522"/>
            <a:ext cx="10058400" cy="5047222"/>
          </a:xfrm>
        </p:spPr>
        <p:txBody>
          <a:bodyPr>
            <a:normAutofit/>
          </a:bodyPr>
          <a:lstStyle/>
          <a:p>
            <a:pPr marL="0" indent="0" algn="just" fontAlgn="base">
              <a:buNone/>
            </a:pPr>
            <a:r>
              <a:rPr lang="en-US" sz="2200" b="1" dirty="0">
                <a:latin typeface="Cambria Math" panose="02040503050406030204" pitchFamily="18" charset="0"/>
                <a:ea typeface="Cambria Math" panose="02040503050406030204" pitchFamily="18" charset="0"/>
              </a:rPr>
              <a:t>Step 4: Verifying the vote</a:t>
            </a:r>
          </a:p>
          <a:p>
            <a:pPr marL="0" indent="0" algn="just" fontAlgn="base">
              <a:buNone/>
            </a:pPr>
            <a:br>
              <a:rPr lang="en-US" sz="2200" dirty="0">
                <a:latin typeface="Cambria Math" panose="02040503050406030204" pitchFamily="18" charset="0"/>
                <a:ea typeface="Cambria Math" panose="02040503050406030204" pitchFamily="18" charset="0"/>
              </a:rPr>
            </a:br>
            <a:r>
              <a:rPr lang="en-US" sz="2200" dirty="0">
                <a:latin typeface="Cambria Math" panose="02040503050406030204" pitchFamily="18" charset="0"/>
                <a:ea typeface="Cambria Math" panose="02040503050406030204" pitchFamily="18" charset="0"/>
              </a:rPr>
              <a:t>The verification process of the voting depends on the type of elections. Some elections allow for short-term results and some do not.</a:t>
            </a:r>
          </a:p>
          <a:p>
            <a:pPr algn="just" fontAlgn="base"/>
            <a:r>
              <a:rPr lang="en-US" sz="2200" dirty="0">
                <a:latin typeface="Cambria Math" panose="02040503050406030204" pitchFamily="18" charset="0"/>
                <a:ea typeface="Cambria Math" panose="02040503050406030204" pitchFamily="18" charset="0"/>
              </a:rPr>
              <a:t>If the election allows for the short-term result, then one of the blockchain’s nodes could be made publicly accessible. On the blockchain system, the voter could enter the public key and verify whether their vote was counted.</a:t>
            </a:r>
          </a:p>
          <a:p>
            <a:pPr algn="just" fontAlgn="base"/>
            <a:r>
              <a:rPr lang="en-US" sz="2200" dirty="0">
                <a:latin typeface="Cambria Math" panose="02040503050406030204" pitchFamily="18" charset="0"/>
                <a:ea typeface="Cambria Math" panose="02040503050406030204" pitchFamily="18" charset="0"/>
              </a:rPr>
              <a:t>If the election’s organizers want to keep a secret result, the voter could only get a binary verification via the arbitration server. But, at the end of the election, the voter will be able to verify whether their vote was counted or not for the election.</a:t>
            </a:r>
          </a:p>
          <a:p>
            <a:pPr algn="just" fontAlgn="base"/>
            <a:r>
              <a:rPr lang="en-US" sz="2200" dirty="0">
                <a:latin typeface="Cambria Math" panose="02040503050406030204" pitchFamily="18" charset="0"/>
                <a:ea typeface="Cambria Math" panose="02040503050406030204" pitchFamily="18" charset="0"/>
              </a:rPr>
              <a:t>With blockchain, voters can track their vote and can verify if it ended up in the right candidate’s account. Though voter’s information is not tied to it, the voting history would be saved on the blockchain.</a:t>
            </a:r>
          </a:p>
          <a:p>
            <a:pPr algn="just"/>
            <a:endParaRPr lang="en-IN" sz="2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49319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D8CB2-2C38-40CE-9259-EBD8A8169908}"/>
              </a:ext>
            </a:extLst>
          </p:cNvPr>
          <p:cNvSpPr>
            <a:spLocks noGrp="1"/>
          </p:cNvSpPr>
          <p:nvPr>
            <p:ph idx="1"/>
          </p:nvPr>
        </p:nvSpPr>
        <p:spPr>
          <a:xfrm>
            <a:off x="1066800" y="887767"/>
            <a:ext cx="10058400" cy="5064977"/>
          </a:xfrm>
        </p:spPr>
        <p:txBody>
          <a:bodyPr>
            <a:normAutofit lnSpcReduction="10000"/>
          </a:bodyPr>
          <a:lstStyle/>
          <a:p>
            <a:pPr marL="0" indent="0" algn="just" fontAlgn="base">
              <a:buNone/>
            </a:pPr>
            <a:r>
              <a:rPr lang="en-US" sz="2200" b="1" dirty="0">
                <a:latin typeface="Cambria Math" panose="02040503050406030204" pitchFamily="18" charset="0"/>
                <a:ea typeface="Cambria Math" panose="02040503050406030204" pitchFamily="18" charset="0"/>
              </a:rPr>
              <a:t>Step 5: Counting the votes</a:t>
            </a:r>
          </a:p>
          <a:p>
            <a:pPr marL="0" indent="0" algn="just" fontAlgn="base">
              <a:buNone/>
            </a:pPr>
            <a:br>
              <a:rPr lang="en-US" sz="2200" dirty="0">
                <a:latin typeface="Cambria Math" panose="02040503050406030204" pitchFamily="18" charset="0"/>
                <a:ea typeface="Cambria Math" panose="02040503050406030204" pitchFamily="18" charset="0"/>
              </a:rPr>
            </a:br>
            <a:r>
              <a:rPr lang="en-US" sz="2200" dirty="0">
                <a:latin typeface="Cambria Math" panose="02040503050406030204" pitchFamily="18" charset="0"/>
                <a:ea typeface="Cambria Math" panose="02040503050406030204" pitchFamily="18" charset="0"/>
              </a:rPr>
              <a:t>Voting could be transparent with the blockchain system as it makes easy to follow and evaluate votes in the real-time.</a:t>
            </a:r>
          </a:p>
          <a:p>
            <a:pPr algn="just" fontAlgn="base"/>
            <a:r>
              <a:rPr lang="en-US" sz="2200" dirty="0">
                <a:latin typeface="Cambria Math" panose="02040503050406030204" pitchFamily="18" charset="0"/>
                <a:ea typeface="Cambria Math" panose="02040503050406030204" pitchFamily="18" charset="0"/>
              </a:rPr>
              <a:t>Each voter can vote once for the candidate of their choice. And, the candidate who has the highest number of voting tokens in their account wins the election.</a:t>
            </a:r>
          </a:p>
          <a:p>
            <a:pPr algn="just" fontAlgn="base"/>
            <a:r>
              <a:rPr lang="en-US" sz="2200" dirty="0">
                <a:latin typeface="Cambria Math" panose="02040503050406030204" pitchFamily="18" charset="0"/>
                <a:ea typeface="Cambria Math" panose="02040503050406030204" pitchFamily="18" charset="0"/>
              </a:rPr>
              <a:t>For voters who abstained from voting, their voting tokens will be sent to an abstain account, ensuring their vote does not get misused. The counting of the ballots is so easy and can declare the winner of the election in the shortest span of time.</a:t>
            </a:r>
          </a:p>
          <a:p>
            <a:pPr marL="0" indent="0" algn="just">
              <a:buNone/>
            </a:pPr>
            <a:r>
              <a:rPr lang="en-US" sz="2000" b="1" dirty="0">
                <a:latin typeface="Cambria Math" panose="02040503050406030204" pitchFamily="18" charset="0"/>
                <a:ea typeface="Cambria Math" panose="02040503050406030204" pitchFamily="18" charset="0"/>
              </a:rPr>
              <a:t>Step 6: Election’s results</a:t>
            </a:r>
          </a:p>
          <a:p>
            <a:pPr marL="0" indent="0" algn="just">
              <a:buNone/>
            </a:pPr>
            <a:br>
              <a:rPr lang="en-US" sz="2000" dirty="0">
                <a:latin typeface="Cambria Math" panose="02040503050406030204" pitchFamily="18" charset="0"/>
                <a:ea typeface="Cambria Math" panose="02040503050406030204" pitchFamily="18" charset="0"/>
              </a:rPr>
            </a:br>
            <a:r>
              <a:rPr lang="en-US" sz="2000" dirty="0">
                <a:latin typeface="Cambria Math" panose="02040503050406030204" pitchFamily="18" charset="0"/>
                <a:ea typeface="Cambria Math" panose="02040503050406030204" pitchFamily="18" charset="0"/>
              </a:rPr>
              <a:t>Using the blockchain voting platform, the elections’ result is instant. The pre-defined rules built in the smart contracts notify the stakeholders that voting has been closed along with the election results.</a:t>
            </a:r>
            <a:endParaRPr lang="en-IN" sz="2000" dirty="0">
              <a:latin typeface="Cambria Math" panose="02040503050406030204" pitchFamily="18" charset="0"/>
              <a:ea typeface="Cambria Math" panose="02040503050406030204" pitchFamily="18" charset="0"/>
            </a:endParaRPr>
          </a:p>
          <a:p>
            <a:pPr algn="just"/>
            <a:endParaRPr lang="en-IN" sz="2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88480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ABAE78-1B0C-487F-9CD8-9DB5B31DC1B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6815" y="829738"/>
            <a:ext cx="4878369" cy="5198523"/>
          </a:xfrm>
          <a:prstGeom prst="rect">
            <a:avLst/>
          </a:prstGeom>
          <a:noFill/>
          <a:ln>
            <a:noFill/>
          </a:ln>
        </p:spPr>
      </p:pic>
    </p:spTree>
    <p:extLst>
      <p:ext uri="{BB962C8B-B14F-4D97-AF65-F5344CB8AC3E}">
        <p14:creationId xmlns:p14="http://schemas.microsoft.com/office/powerpoint/2010/main" val="3857148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336C-3A35-4F50-854A-640E81E7A8CB}"/>
              </a:ext>
            </a:extLst>
          </p:cNvPr>
          <p:cNvSpPr>
            <a:spLocks noGrp="1"/>
          </p:cNvSpPr>
          <p:nvPr>
            <p:ph type="title"/>
          </p:nvPr>
        </p:nvSpPr>
        <p:spPr>
          <a:xfrm>
            <a:off x="986901" y="331876"/>
            <a:ext cx="10058400" cy="1371600"/>
          </a:xfrm>
        </p:spPr>
        <p:txBody>
          <a:bodyPr>
            <a:normAutofit/>
          </a:bodyPr>
          <a:lstStyle/>
          <a:p>
            <a:pPr algn="ctr"/>
            <a:r>
              <a:rPr lang="en-US" sz="4000" b="1" dirty="0">
                <a:latin typeface="Cambria Math" panose="02040503050406030204" pitchFamily="18" charset="0"/>
                <a:ea typeface="Cambria Math" panose="02040503050406030204" pitchFamily="18" charset="0"/>
              </a:rPr>
              <a:t>Social advantages of the system</a:t>
            </a: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E5368469-2B58-4987-9561-E38C61104DEF}"/>
              </a:ext>
            </a:extLst>
          </p:cNvPr>
          <p:cNvSpPr>
            <a:spLocks noGrp="1"/>
          </p:cNvSpPr>
          <p:nvPr>
            <p:ph idx="1"/>
          </p:nvPr>
        </p:nvSpPr>
        <p:spPr>
          <a:xfrm>
            <a:off x="1066800" y="1811045"/>
            <a:ext cx="10058400" cy="4141699"/>
          </a:xfrm>
        </p:spPr>
        <p:txBody>
          <a:bodyPr>
            <a:normAutofit fontScale="92500" lnSpcReduction="20000"/>
          </a:bodyPr>
          <a:lstStyle/>
          <a:p>
            <a:pPr fontAlgn="base"/>
            <a:r>
              <a:rPr lang="en-US" sz="2000" dirty="0">
                <a:latin typeface="Cambria Math" panose="02040503050406030204" pitchFamily="18" charset="0"/>
                <a:ea typeface="Cambria Math" panose="02040503050406030204" pitchFamily="18" charset="0"/>
              </a:rPr>
              <a:t>The system would increase convenience for voters who found trouble for moving around to vote.</a:t>
            </a:r>
          </a:p>
          <a:p>
            <a:pPr fontAlgn="base"/>
            <a:r>
              <a:rPr lang="en-US" sz="2000" dirty="0">
                <a:latin typeface="Cambria Math" panose="02040503050406030204" pitchFamily="18" charset="0"/>
                <a:ea typeface="Cambria Math" panose="02040503050406030204" pitchFamily="18" charset="0"/>
              </a:rPr>
              <a:t>It is a fast and secure way to vote and can increase the number of voters since the process does not take up too much of their time.</a:t>
            </a:r>
          </a:p>
          <a:p>
            <a:pPr fontAlgn="base"/>
            <a:r>
              <a:rPr lang="en-US" sz="2000" dirty="0">
                <a:latin typeface="Cambria Math" panose="02040503050406030204" pitchFamily="18" charset="0"/>
                <a:ea typeface="Cambria Math" panose="02040503050406030204" pitchFamily="18" charset="0"/>
              </a:rPr>
              <a:t>While the system is highly transparent and traceable, it can help to build trust amongst the people towards the government.</a:t>
            </a:r>
          </a:p>
          <a:p>
            <a:pPr fontAlgn="base"/>
            <a:r>
              <a:rPr lang="en-US" sz="2000" dirty="0">
                <a:latin typeface="Cambria Math" panose="02040503050406030204" pitchFamily="18" charset="0"/>
                <a:ea typeface="Cambria Math" panose="02040503050406030204" pitchFamily="18" charset="0"/>
              </a:rPr>
              <a:t>The blockchain voting system is environment-friendly as compared to the paper voting system. It eliminates the need for paper voting and reduces the carbon emitted by the logistics of those ballots. Hence, the system has a lower carbon footprint.</a:t>
            </a:r>
          </a:p>
          <a:p>
            <a:pPr fontAlgn="base"/>
            <a:r>
              <a:rPr lang="en-US" sz="2000" dirty="0">
                <a:latin typeface="Cambria Math" panose="02040503050406030204" pitchFamily="18" charset="0"/>
                <a:ea typeface="Cambria Math" panose="02040503050406030204" pitchFamily="18" charset="0"/>
              </a:rPr>
              <a:t>Elections are a crucial aspect of democracy. Any government party or electoral committee will do their job very sincerely when it comes to changing the way elections are held. The blockchain voting system not only handles voter privacy and auditability but also offers a transparent and traceable system for verification of the ballots. Moreover, the blockchain platform is cost efficient as compared to the traditional system and can transform the way of voting.</a:t>
            </a:r>
          </a:p>
          <a:p>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31735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2DDD-0DEE-4112-B644-48C75044BEBB}"/>
              </a:ext>
            </a:extLst>
          </p:cNvPr>
          <p:cNvSpPr>
            <a:spLocks noGrp="1"/>
          </p:cNvSpPr>
          <p:nvPr>
            <p:ph type="title"/>
          </p:nvPr>
        </p:nvSpPr>
        <p:spPr/>
        <p:txBody>
          <a:bodyPr>
            <a:noAutofit/>
          </a:bodyPr>
          <a:lstStyle/>
          <a:p>
            <a:pPr algn="ctr"/>
            <a:br>
              <a:rPr lang="en-IN" sz="3200" b="1" dirty="0">
                <a:latin typeface="Cambria Math" panose="02040503050406030204" pitchFamily="18" charset="0"/>
                <a:ea typeface="Cambria Math" panose="02040503050406030204" pitchFamily="18" charset="0"/>
              </a:rPr>
            </a:br>
            <a:r>
              <a:rPr lang="en-IN" sz="3200" b="1" dirty="0">
                <a:latin typeface="Cambria Math" panose="02040503050406030204" pitchFamily="18" charset="0"/>
                <a:ea typeface="Cambria Math" panose="02040503050406030204" pitchFamily="18" charset="0"/>
              </a:rPr>
              <a:t>Envisioned essential requirements that need to be fulfilled by an e-voting system in order for it to effectively be used in a national election:</a:t>
            </a:r>
            <a:br>
              <a:rPr lang="en-IN" sz="3200" b="1" dirty="0">
                <a:latin typeface="Cambria Math" panose="02040503050406030204" pitchFamily="18" charset="0"/>
                <a:ea typeface="Cambria Math" panose="02040503050406030204" pitchFamily="18" charset="0"/>
              </a:rPr>
            </a:br>
            <a:endParaRPr lang="en-IN" sz="32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C4860740-91DC-4CF6-BED4-E820F55B7A9A}"/>
              </a:ext>
            </a:extLst>
          </p:cNvPr>
          <p:cNvSpPr>
            <a:spLocks noGrp="1"/>
          </p:cNvSpPr>
          <p:nvPr>
            <p:ph idx="1"/>
          </p:nvPr>
        </p:nvSpPr>
        <p:spPr/>
        <p:txBody>
          <a:bodyPr>
            <a:normAutofit/>
          </a:bodyPr>
          <a:lstStyle/>
          <a:p>
            <a:pPr marL="342900" lvl="0" indent="-342900">
              <a:buFont typeface="+mj-lt"/>
              <a:buAutoNum type="arabicPeriod"/>
            </a:pPr>
            <a:r>
              <a:rPr lang="en-IN" sz="2000" dirty="0">
                <a:latin typeface="Cambria Math" panose="02040503050406030204" pitchFamily="18" charset="0"/>
                <a:ea typeface="Cambria Math" panose="02040503050406030204" pitchFamily="18" charset="0"/>
              </a:rPr>
              <a:t>An election system should not enable coerced voting.</a:t>
            </a:r>
          </a:p>
          <a:p>
            <a:pPr marL="342900" lvl="0" indent="-342900">
              <a:buFont typeface="+mj-lt"/>
              <a:buAutoNum type="arabicPeriod"/>
            </a:pPr>
            <a:r>
              <a:rPr lang="en-IN" sz="2000" dirty="0">
                <a:latin typeface="Cambria Math" panose="02040503050406030204" pitchFamily="18" charset="0"/>
                <a:ea typeface="Cambria Math" panose="02040503050406030204" pitchFamily="18" charset="0"/>
              </a:rPr>
              <a:t>An election system should not enable traceability of a vote to a voter identifying credentials. </a:t>
            </a:r>
          </a:p>
          <a:p>
            <a:pPr marL="342900" lvl="0" indent="-342900">
              <a:buFont typeface="+mj-lt"/>
              <a:buAutoNum type="arabicPeriod"/>
            </a:pPr>
            <a:r>
              <a:rPr lang="en-IN" sz="2000" dirty="0">
                <a:latin typeface="Cambria Math" panose="02040503050406030204" pitchFamily="18" charset="0"/>
                <a:ea typeface="Cambria Math" panose="02040503050406030204" pitchFamily="18" charset="0"/>
              </a:rPr>
              <a:t>An election system should ensure and proof to a voter, that the voters vote, was counted, and counted correctly. </a:t>
            </a:r>
          </a:p>
          <a:p>
            <a:pPr marL="342900" lvl="0" indent="-342900">
              <a:buFont typeface="+mj-lt"/>
              <a:buAutoNum type="arabicPeriod"/>
            </a:pPr>
            <a:r>
              <a:rPr lang="en-IN" sz="2000" dirty="0">
                <a:latin typeface="Cambria Math" panose="02040503050406030204" pitchFamily="18" charset="0"/>
                <a:ea typeface="Cambria Math" panose="02040503050406030204" pitchFamily="18" charset="0"/>
              </a:rPr>
              <a:t>An election system should not enable control to a third party to tamper with any vote. </a:t>
            </a:r>
          </a:p>
          <a:p>
            <a:pPr marL="342900" lvl="0" indent="-342900">
              <a:buFont typeface="+mj-lt"/>
              <a:buAutoNum type="arabicPeriod"/>
            </a:pPr>
            <a:r>
              <a:rPr lang="en-IN" sz="2000" dirty="0">
                <a:latin typeface="Cambria Math" panose="02040503050406030204" pitchFamily="18" charset="0"/>
                <a:ea typeface="Cambria Math" panose="02040503050406030204" pitchFamily="18" charset="0"/>
              </a:rPr>
              <a:t>An election system should not enable a single entity control over tallying votes and determining an elections result. </a:t>
            </a:r>
          </a:p>
          <a:p>
            <a:pPr marL="342900" lvl="0" indent="-342900">
              <a:buFont typeface="+mj-lt"/>
              <a:buAutoNum type="arabicPeriod"/>
            </a:pPr>
            <a:r>
              <a:rPr lang="en-IN" sz="2000" dirty="0">
                <a:latin typeface="Cambria Math" panose="02040503050406030204" pitchFamily="18" charset="0"/>
                <a:ea typeface="Cambria Math" panose="02040503050406030204" pitchFamily="18" charset="0"/>
              </a:rPr>
              <a:t>An election system should only allow eligible individuals to vote in an election</a:t>
            </a:r>
          </a:p>
          <a:p>
            <a:pPr marL="342900" indent="-342900">
              <a:buFont typeface="+mj-lt"/>
              <a:buAutoNum type="arabicPeriod"/>
            </a:pP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322338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A4CC-2A38-42E7-825E-996F09C4CCB0}"/>
              </a:ext>
            </a:extLst>
          </p:cNvPr>
          <p:cNvSpPr>
            <a:spLocks noGrp="1"/>
          </p:cNvSpPr>
          <p:nvPr>
            <p:ph type="title"/>
          </p:nvPr>
        </p:nvSpPr>
        <p:spPr/>
        <p:txBody>
          <a:bodyPr>
            <a:normAutofit/>
          </a:bodyPr>
          <a:lstStyle/>
          <a:p>
            <a:r>
              <a:rPr lang="en-US" sz="4000" b="1" dirty="0">
                <a:latin typeface="Cambria Math" panose="02040503050406030204" pitchFamily="18" charset="0"/>
                <a:ea typeface="Cambria Math" panose="02040503050406030204" pitchFamily="18" charset="0"/>
              </a:rPr>
              <a:t>Blockchain technology is having its own set of limitations/drawbacks</a:t>
            </a: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19CC4C20-BD66-4C00-9BD5-7ED394A43ECA}"/>
              </a:ext>
            </a:extLst>
          </p:cNvPr>
          <p:cNvSpPr>
            <a:spLocks noGrp="1"/>
          </p:cNvSpPr>
          <p:nvPr>
            <p:ph idx="1"/>
          </p:nvPr>
        </p:nvSpPr>
        <p:spPr>
          <a:xfrm>
            <a:off x="1066800" y="1899821"/>
            <a:ext cx="10058400" cy="4315585"/>
          </a:xfrm>
        </p:spPr>
        <p:txBody>
          <a:bodyPr>
            <a:normAutofit fontScale="92500" lnSpcReduction="10000"/>
          </a:bodyPr>
          <a:lstStyle/>
          <a:p>
            <a:pPr marL="0" indent="0" algn="just">
              <a:buNone/>
            </a:pPr>
            <a:r>
              <a:rPr lang="en-US" sz="1600" dirty="0">
                <a:latin typeface="Cambria Math" panose="02040503050406030204" pitchFamily="18" charset="0"/>
                <a:ea typeface="Cambria Math" panose="02040503050406030204" pitchFamily="18" charset="0"/>
              </a:rPr>
              <a:t>Some of these are :</a:t>
            </a:r>
          </a:p>
          <a:p>
            <a:pPr algn="just"/>
            <a:r>
              <a:rPr lang="en-US" sz="1600" b="1" dirty="0">
                <a:latin typeface="Cambria Math" panose="02040503050406030204" pitchFamily="18" charset="0"/>
                <a:ea typeface="Cambria Math" panose="02040503050406030204" pitchFamily="18" charset="0"/>
              </a:rPr>
              <a:t>Waste of resources</a:t>
            </a:r>
            <a:r>
              <a:rPr lang="en-US" sz="1600" dirty="0">
                <a:latin typeface="Cambria Math" panose="02040503050406030204" pitchFamily="18" charset="0"/>
                <a:ea typeface="Cambria Math" panose="02040503050406030204" pitchFamily="18" charset="0"/>
              </a:rPr>
              <a:t> : As blockchain is based on the distributed nature of architecture, every node has to run blockchain in order to have consensus among nodes. Though this leads to lot of advantage, but in some way, this repetition of task leads to duplication in computation needs, storage and wastage of important natural resources such as electricity.</a:t>
            </a:r>
          </a:p>
          <a:p>
            <a:pPr algn="just"/>
            <a:r>
              <a:rPr lang="en-US" sz="1600" b="1" dirty="0">
                <a:latin typeface="Cambria Math" panose="02040503050406030204" pitchFamily="18" charset="0"/>
                <a:ea typeface="Cambria Math" panose="02040503050406030204" pitchFamily="18" charset="0"/>
              </a:rPr>
              <a:t>Network speed</a:t>
            </a:r>
            <a:r>
              <a:rPr lang="en-US" sz="1600" dirty="0">
                <a:latin typeface="Cambria Math" panose="02040503050406030204" pitchFamily="18" charset="0"/>
                <a:ea typeface="Cambria Math" panose="02040503050406030204" pitchFamily="18" charset="0"/>
              </a:rPr>
              <a:t> : As computation happens across nodes, the speed slows down and backlog starts building up at nodes in the network.</a:t>
            </a:r>
          </a:p>
          <a:p>
            <a:pPr algn="just"/>
            <a:r>
              <a:rPr lang="en-US" sz="1600" b="1" dirty="0">
                <a:latin typeface="Cambria Math" panose="02040503050406030204" pitchFamily="18" charset="0"/>
                <a:ea typeface="Cambria Math" panose="02040503050406030204" pitchFamily="18" charset="0"/>
              </a:rPr>
              <a:t>Speculative power</a:t>
            </a:r>
            <a:r>
              <a:rPr lang="en-US" sz="1600" dirty="0">
                <a:latin typeface="Cambria Math" panose="02040503050406030204" pitchFamily="18" charset="0"/>
                <a:ea typeface="Cambria Math" panose="02040503050406030204" pitchFamily="18" charset="0"/>
              </a:rPr>
              <a:t> : blockchains such as Ether are run </a:t>
            </a:r>
            <a:r>
              <a:rPr lang="en-US" sz="1600" dirty="0" err="1">
                <a:latin typeface="Cambria Math" panose="02040503050406030204" pitchFamily="18" charset="0"/>
                <a:ea typeface="Cambria Math" panose="02040503050406030204" pitchFamily="18" charset="0"/>
              </a:rPr>
              <a:t>usingtoken</a:t>
            </a:r>
            <a:r>
              <a:rPr lang="en-US" sz="1600" dirty="0">
                <a:latin typeface="Cambria Math" panose="02040503050406030204" pitchFamily="18" charset="0"/>
                <a:ea typeface="Cambria Math" panose="02040503050406030204" pitchFamily="18" charset="0"/>
              </a:rPr>
              <a:t>/currency models to fund development or manage the economics of Nodes. Blockchain based currencies are trying to position themselves as an alternate to traditional currencies such as USD, GBP, EUR etc. Traditional currencies are strongly backed up by sound economic condition of the home country. Blockchain has no such backing and hence blockchain based currencies are highly speculative in the market.</a:t>
            </a:r>
          </a:p>
          <a:p>
            <a:pPr algn="just"/>
            <a:r>
              <a:rPr lang="en-US" sz="1600" b="1" dirty="0">
                <a:latin typeface="Cambria Math" panose="02040503050406030204" pitchFamily="18" charset="0"/>
                <a:ea typeface="Cambria Math" panose="02040503050406030204" pitchFamily="18" charset="0"/>
              </a:rPr>
              <a:t>Human error could lead to huge lost of trust</a:t>
            </a:r>
            <a:r>
              <a:rPr lang="en-US" sz="1600" dirty="0">
                <a:latin typeface="Cambria Math" panose="02040503050406030204" pitchFamily="18" charset="0"/>
                <a:ea typeface="Cambria Math" panose="02040503050406030204" pitchFamily="18" charset="0"/>
              </a:rPr>
              <a:t>: If a blockchain is used as a database, the information going into the database needs to be of high quality. The data stored on a blockchain is not inherently trustworthy, so events need to be recorded accurately in the first place.</a:t>
            </a:r>
          </a:p>
          <a:p>
            <a:pPr algn="just"/>
            <a:r>
              <a:rPr lang="en-US" sz="1600" b="1" dirty="0">
                <a:latin typeface="Cambria Math" panose="02040503050406030204" pitchFamily="18" charset="0"/>
                <a:ea typeface="Cambria Math" panose="02040503050406030204" pitchFamily="18" charset="0"/>
              </a:rPr>
              <a:t>Unavoidable security flaw</a:t>
            </a:r>
            <a:r>
              <a:rPr lang="en-US" sz="1600" dirty="0">
                <a:latin typeface="Cambria Math" panose="02040503050406030204" pitchFamily="18" charset="0"/>
                <a:ea typeface="Cambria Math" panose="02040503050406030204" pitchFamily="18" charset="0"/>
              </a:rPr>
              <a:t> : There is one notable security flaw in bitcoin and other blockchains: if more than half of the computers working as nodes to service the network tell a lie, the lie will become the truth. This is called a '51% attack'.</a:t>
            </a:r>
          </a:p>
          <a:p>
            <a:pPr algn="just"/>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97781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66A1-C5D3-4A42-8813-4FB1F1C526DC}"/>
              </a:ext>
            </a:extLst>
          </p:cNvPr>
          <p:cNvSpPr>
            <a:spLocks noGrp="1"/>
          </p:cNvSpPr>
          <p:nvPr>
            <p:ph type="title"/>
          </p:nvPr>
        </p:nvSpPr>
        <p:spPr/>
        <p:txBody>
          <a:bodyPr>
            <a:normAutofit/>
          </a:bodyPr>
          <a:lstStyle/>
          <a:p>
            <a:pPr algn="ctr"/>
            <a:r>
              <a:rPr lang="en-IN" sz="4000" b="1" dirty="0">
                <a:latin typeface="Cambria Math" panose="02040503050406030204" pitchFamily="18" charset="0"/>
                <a:ea typeface="Cambria Math" panose="02040503050406030204" pitchFamily="18" charset="0"/>
              </a:rPr>
              <a:t>DEVELOPMENT OF THE VOTING SYSTEM</a:t>
            </a:r>
          </a:p>
        </p:txBody>
      </p:sp>
      <p:sp>
        <p:nvSpPr>
          <p:cNvPr id="3" name="Content Placeholder 2">
            <a:extLst>
              <a:ext uri="{FF2B5EF4-FFF2-40B4-BE49-F238E27FC236}">
                <a16:creationId xmlns:a16="http://schemas.microsoft.com/office/drawing/2014/main" id="{DAD50258-72EC-4378-9A7E-F5C84BFF3904}"/>
              </a:ext>
            </a:extLst>
          </p:cNvPr>
          <p:cNvSpPr>
            <a:spLocks noGrp="1"/>
          </p:cNvSpPr>
          <p:nvPr>
            <p:ph idx="1"/>
          </p:nvPr>
        </p:nvSpPr>
        <p:spPr/>
        <p:txBody>
          <a:bodyPr>
            <a:normAutofit/>
          </a:bodyPr>
          <a:lstStyle/>
          <a:p>
            <a:pPr marL="0" indent="0" algn="just">
              <a:buNone/>
            </a:pPr>
            <a:r>
              <a:rPr lang="en-IN" sz="2000" b="1" dirty="0">
                <a:latin typeface="Cambria Math" panose="02040503050406030204" pitchFamily="18" charset="0"/>
                <a:ea typeface="Cambria Math" panose="02040503050406030204" pitchFamily="18" charset="0"/>
              </a:rPr>
              <a:t>Implementation:</a:t>
            </a:r>
            <a:endParaRPr lang="en-IN" sz="2000" dirty="0">
              <a:latin typeface="Cambria Math" panose="02040503050406030204" pitchFamily="18" charset="0"/>
              <a:ea typeface="Cambria Math" panose="02040503050406030204" pitchFamily="18" charset="0"/>
            </a:endParaRPr>
          </a:p>
          <a:p>
            <a:pPr marL="0" indent="0" algn="just">
              <a:buNone/>
            </a:pPr>
            <a:r>
              <a:rPr lang="en-IN" sz="2000" dirty="0">
                <a:latin typeface="Cambria Math" panose="02040503050406030204" pitchFamily="18" charset="0"/>
                <a:ea typeface="Cambria Math" panose="02040503050406030204" pitchFamily="18" charset="0"/>
              </a:rPr>
              <a:t>Building simple voting system, a decentralized app on a blockchain. </a:t>
            </a:r>
            <a:r>
              <a:rPr lang="en-US" sz="2000" dirty="0">
                <a:latin typeface="Cambria Math" panose="02040503050406030204" pitchFamily="18" charset="0"/>
                <a:ea typeface="Cambria Math" panose="02040503050406030204" pitchFamily="18" charset="0"/>
              </a:rPr>
              <a:t>This is the approach to implement the complete Election System over the Blockchain serves online and it is completely Distributed and Decentralized</a:t>
            </a:r>
          </a:p>
          <a:p>
            <a:pPr marL="0" indent="0" algn="just">
              <a:buNone/>
            </a:pPr>
            <a:r>
              <a:rPr lang="en-IN" sz="2000" b="1" dirty="0">
                <a:latin typeface="Cambria Math" panose="02040503050406030204" pitchFamily="18" charset="0"/>
                <a:ea typeface="Cambria Math" panose="02040503050406030204" pitchFamily="18" charset="0"/>
              </a:rPr>
              <a:t>What will this app do?</a:t>
            </a:r>
            <a:endParaRPr lang="en-IN" sz="2000" dirty="0">
              <a:latin typeface="Cambria Math" panose="02040503050406030204" pitchFamily="18" charset="0"/>
              <a:ea typeface="Cambria Math" panose="02040503050406030204" pitchFamily="18" charset="0"/>
            </a:endParaRPr>
          </a:p>
          <a:p>
            <a:pPr marL="0" indent="0" algn="just">
              <a:buNone/>
            </a:pPr>
            <a:r>
              <a:rPr lang="en-IN" sz="2000" dirty="0">
                <a:latin typeface="Cambria Math" panose="02040503050406030204" pitchFamily="18" charset="0"/>
                <a:ea typeface="Cambria Math" panose="02040503050406030204" pitchFamily="18" charset="0"/>
              </a:rPr>
              <a:t>This will allow to display two possible choices and will allow us to vote for 1of the choices. For example, we will consider two parties i.e. BJP and Congress. We will keep track of who is voting and we won’t allow them to vote again. Each user only gets one vote. At end we will allow the administrator to end the polling and display the results. The administrator will only be able to start the app and end the polling. </a:t>
            </a:r>
          </a:p>
        </p:txBody>
      </p:sp>
    </p:spTree>
    <p:extLst>
      <p:ext uri="{BB962C8B-B14F-4D97-AF65-F5344CB8AC3E}">
        <p14:creationId xmlns:p14="http://schemas.microsoft.com/office/powerpoint/2010/main" val="3088238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28F7B-EF32-49AB-968D-A44C46D325F9}"/>
              </a:ext>
            </a:extLst>
          </p:cNvPr>
          <p:cNvSpPr>
            <a:spLocks noGrp="1"/>
          </p:cNvSpPr>
          <p:nvPr>
            <p:ph idx="1"/>
          </p:nvPr>
        </p:nvSpPr>
        <p:spPr>
          <a:xfrm>
            <a:off x="1066800" y="1171852"/>
            <a:ext cx="10058400" cy="4780892"/>
          </a:xfrm>
        </p:spPr>
        <p:txBody>
          <a:bodyPr>
            <a:normAutofit/>
          </a:bodyPr>
          <a:lstStyle/>
          <a:p>
            <a:pPr marL="0" indent="0" algn="just">
              <a:buNone/>
            </a:pPr>
            <a:r>
              <a:rPr lang="en-IN" sz="2000" b="1" dirty="0">
                <a:latin typeface="Cambria Math" panose="02040503050406030204" pitchFamily="18" charset="0"/>
                <a:ea typeface="Cambria Math" panose="02040503050406030204" pitchFamily="18" charset="0"/>
              </a:rPr>
              <a:t>How will we do it? </a:t>
            </a:r>
            <a:endParaRPr lang="en-IN" sz="2000" dirty="0">
              <a:latin typeface="Cambria Math" panose="02040503050406030204" pitchFamily="18" charset="0"/>
              <a:ea typeface="Cambria Math" panose="02040503050406030204" pitchFamily="18" charset="0"/>
            </a:endParaRPr>
          </a:p>
          <a:p>
            <a:pPr marL="0" indent="0" algn="just">
              <a:buNone/>
            </a:pPr>
            <a:r>
              <a:rPr lang="en-IN" sz="2000" dirty="0">
                <a:latin typeface="Cambria Math" panose="02040503050406030204" pitchFamily="18" charset="0"/>
                <a:ea typeface="Cambria Math" panose="02040503050406030204" pitchFamily="18" charset="0"/>
              </a:rPr>
              <a:t>There will be five main steps to do this.</a:t>
            </a:r>
          </a:p>
          <a:p>
            <a:pPr marL="457200" indent="-457200" algn="just">
              <a:buFont typeface="+mj-lt"/>
              <a:buAutoNum type="arabicPeriod"/>
            </a:pPr>
            <a:r>
              <a:rPr lang="en-IN" sz="2000" dirty="0">
                <a:latin typeface="Cambria Math" panose="02040503050406030204" pitchFamily="18" charset="0"/>
                <a:ea typeface="Cambria Math" panose="02040503050406030204" pitchFamily="18" charset="0"/>
              </a:rPr>
              <a:t>At first, we will write the smart contract. In this we will go to the remix that is free ide that is used to develop the smart contracts. We will write very simple voting system.</a:t>
            </a:r>
          </a:p>
          <a:p>
            <a:pPr marL="457200" indent="-457200" algn="just">
              <a:buFont typeface="+mj-lt"/>
              <a:buAutoNum type="arabicPeriod"/>
            </a:pPr>
            <a:r>
              <a:rPr lang="en-IN" sz="2000" dirty="0">
                <a:latin typeface="Cambria Math" panose="02040503050406030204" pitchFamily="18" charset="0"/>
                <a:ea typeface="Cambria Math" panose="02040503050406030204" pitchFamily="18" charset="0"/>
              </a:rPr>
              <a:t>Second part will be building the interface </a:t>
            </a:r>
            <a:r>
              <a:rPr lang="en-US" sz="2000" dirty="0">
                <a:latin typeface="Cambria Math" panose="02040503050406030204" pitchFamily="18" charset="0"/>
                <a:ea typeface="Cambria Math" panose="02040503050406030204" pitchFamily="18" charset="0"/>
              </a:rPr>
              <a:t>and installing dependencies such as truffle and ganache.</a:t>
            </a:r>
            <a:endParaRPr lang="en-IN" sz="2000" dirty="0">
              <a:latin typeface="Cambria Math" panose="02040503050406030204" pitchFamily="18" charset="0"/>
              <a:ea typeface="Cambria Math" panose="02040503050406030204" pitchFamily="18" charset="0"/>
            </a:endParaRPr>
          </a:p>
          <a:p>
            <a:pPr marL="457200" indent="-457200" algn="just">
              <a:buFont typeface="+mj-lt"/>
              <a:buAutoNum type="arabicPeriod"/>
            </a:pPr>
            <a:r>
              <a:rPr lang="en-IN" sz="2000" dirty="0">
                <a:latin typeface="Cambria Math" panose="02040503050406030204" pitchFamily="18" charset="0"/>
                <a:ea typeface="Cambria Math" panose="02040503050406030204" pitchFamily="18" charset="0"/>
              </a:rPr>
              <a:t>The third step will be connecting the smart contract and interface. We will connect smart contract and interface by </a:t>
            </a:r>
            <a:r>
              <a:rPr lang="en-IN" sz="2000" dirty="0">
                <a:latin typeface="Times New Roman" panose="02020603050405020304" pitchFamily="18" charset="0"/>
                <a:ea typeface="Calibri" panose="020F0502020204030204" pitchFamily="34" charset="0"/>
                <a:cs typeface="Times New Roman" panose="02020603050405020304" pitchFamily="18" charset="0"/>
              </a:rPr>
              <a:t>migrating the smart contract to your Ganache blockchain</a:t>
            </a:r>
            <a:r>
              <a:rPr lang="en-IN" sz="2000" dirty="0">
                <a:latin typeface="Cambria Math" panose="02040503050406030204" pitchFamily="18" charset="0"/>
                <a:ea typeface="Cambria Math" panose="02040503050406030204" pitchFamily="18" charset="0"/>
              </a:rPr>
              <a:t>.</a:t>
            </a:r>
          </a:p>
          <a:p>
            <a:pPr marL="457200" indent="-457200" algn="just">
              <a:buFont typeface="+mj-lt"/>
              <a:buAutoNum type="arabicPeriod"/>
            </a:pPr>
            <a:r>
              <a:rPr lang="en-IN" sz="2000" dirty="0">
                <a:latin typeface="Cambria Math" panose="02040503050406030204" pitchFamily="18" charset="0"/>
                <a:ea typeface="Cambria Math" panose="02040503050406030204" pitchFamily="18" charset="0"/>
              </a:rPr>
              <a:t>The fourth step will be interacting </a:t>
            </a:r>
            <a:r>
              <a:rPr lang="en-IN" sz="2000" dirty="0">
                <a:latin typeface="Times New Roman" panose="02020603050405020304" pitchFamily="18" charset="0"/>
                <a:ea typeface="Calibri" panose="020F0502020204030204" pitchFamily="34" charset="0"/>
                <a:cs typeface="Times New Roman" panose="02020603050405020304" pitchFamily="18" charset="0"/>
              </a:rPr>
              <a:t>our browser with sites that access the blockchain by using the browser extension called MetaMask.</a:t>
            </a:r>
          </a:p>
          <a:p>
            <a:pPr marL="457200" indent="-457200" algn="just">
              <a:buFont typeface="+mj-lt"/>
              <a:buAutoNum type="arabicPeriod"/>
            </a:pPr>
            <a:r>
              <a:rPr lang="en-IN" sz="2000" dirty="0">
                <a:latin typeface="Cambria Math" panose="02040503050406030204" pitchFamily="18" charset="0"/>
                <a:ea typeface="Cambria Math" panose="02040503050406030204" pitchFamily="18" charset="0"/>
              </a:rPr>
              <a:t>Now at last we will connect our browser to the blockchain and display the webpage.</a:t>
            </a:r>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just">
              <a:buNone/>
            </a:pPr>
            <a:endParaRPr lang="en-IN" sz="2000" dirty="0">
              <a:latin typeface="Cambria Math" panose="02040503050406030204" pitchFamily="18" charset="0"/>
              <a:ea typeface="Cambria Math" panose="02040503050406030204" pitchFamily="18" charset="0"/>
            </a:endParaRPr>
          </a:p>
          <a:p>
            <a:pPr marL="0" indent="0" algn="just">
              <a:buNone/>
            </a:pP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5726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4403-85C5-4AB0-BAC0-28A5829559C3}"/>
              </a:ext>
            </a:extLst>
          </p:cNvPr>
          <p:cNvSpPr>
            <a:spLocks noGrp="1"/>
          </p:cNvSpPr>
          <p:nvPr>
            <p:ph type="title"/>
          </p:nvPr>
        </p:nvSpPr>
        <p:spPr/>
        <p:txBody>
          <a:bodyPr>
            <a:normAutofit fontScale="90000"/>
          </a:bodyPr>
          <a:lstStyle/>
          <a:p>
            <a:pPr algn="ctr"/>
            <a:r>
              <a:rPr lang="en-IN" sz="4000" b="1" dirty="0">
                <a:latin typeface="Cambria Math" panose="02040503050406030204" pitchFamily="18" charset="0"/>
                <a:ea typeface="Cambria Math" panose="02040503050406030204" pitchFamily="18" charset="0"/>
              </a:rPr>
              <a:t>Writing the smart contract using Solidity ide remix</a:t>
            </a:r>
            <a:br>
              <a:rPr lang="en-IN" sz="4000" b="1" dirty="0">
                <a:latin typeface="Cambria Math" panose="02040503050406030204" pitchFamily="18" charset="0"/>
                <a:ea typeface="Cambria Math" panose="02040503050406030204" pitchFamily="18" charset="0"/>
              </a:rPr>
            </a:br>
            <a:r>
              <a:rPr lang="en-IN" sz="4000" b="1" dirty="0">
                <a:latin typeface="Cambria Math" panose="02040503050406030204" pitchFamily="18" charset="0"/>
                <a:ea typeface="Cambria Math" panose="02040503050406030204" pitchFamily="18" charset="0"/>
              </a:rPr>
              <a:t>(remix.ethereum.org)</a:t>
            </a:r>
          </a:p>
        </p:txBody>
      </p:sp>
      <p:sp>
        <p:nvSpPr>
          <p:cNvPr id="3" name="Content Placeholder 2">
            <a:extLst>
              <a:ext uri="{FF2B5EF4-FFF2-40B4-BE49-F238E27FC236}">
                <a16:creationId xmlns:a16="http://schemas.microsoft.com/office/drawing/2014/main" id="{654024D6-8D7C-46B6-9EBC-605483A0483A}"/>
              </a:ext>
            </a:extLst>
          </p:cNvPr>
          <p:cNvSpPr>
            <a:spLocks noGrp="1"/>
          </p:cNvSpPr>
          <p:nvPr>
            <p:ph idx="1"/>
          </p:nvPr>
        </p:nvSpPr>
        <p:spPr/>
        <p:txBody>
          <a:bodyPr>
            <a:normAutofit fontScale="92500" lnSpcReduction="20000"/>
          </a:bodyPr>
          <a:lstStyle/>
          <a:p>
            <a:pPr marL="0" indent="0" algn="just">
              <a:buNone/>
            </a:pPr>
            <a:r>
              <a:rPr lang="en-IN" sz="2200" b="1" dirty="0">
                <a:latin typeface="Cambria Math" panose="02040503050406030204" pitchFamily="18" charset="0"/>
                <a:ea typeface="Cambria Math" panose="02040503050406030204" pitchFamily="18" charset="0"/>
              </a:rPr>
              <a:t>What do we need in the smart contract?</a:t>
            </a:r>
            <a:endParaRPr lang="en-IN" sz="2200" dirty="0">
              <a:latin typeface="Cambria Math" panose="02040503050406030204" pitchFamily="18" charset="0"/>
              <a:ea typeface="Cambria Math" panose="02040503050406030204" pitchFamily="18" charset="0"/>
            </a:endParaRPr>
          </a:p>
          <a:p>
            <a:pPr marL="0" indent="0" algn="just">
              <a:buNone/>
            </a:pPr>
            <a:r>
              <a:rPr lang="en-IN" sz="2000" dirty="0">
                <a:latin typeface="Cambria Math" panose="02040503050406030204" pitchFamily="18" charset="0"/>
                <a:ea typeface="Cambria Math" panose="02040503050406030204" pitchFamily="18" charset="0"/>
              </a:rPr>
              <a:t> Most voting systems have voting and candidate structs. </a:t>
            </a:r>
          </a:p>
          <a:p>
            <a:pPr marL="457200" indent="-457200" algn="just">
              <a:buFont typeface="+mj-lt"/>
              <a:buAutoNum type="arabicPeriod"/>
            </a:pPr>
            <a:r>
              <a:rPr lang="en-IN" sz="2000" b="1" dirty="0">
                <a:latin typeface="Cambria Math" panose="02040503050406030204" pitchFamily="18" charset="0"/>
                <a:ea typeface="Cambria Math" panose="02040503050406030204" pitchFamily="18" charset="0"/>
              </a:rPr>
              <a:t>Voter struct</a:t>
            </a:r>
            <a:r>
              <a:rPr lang="en-IN" sz="2000" dirty="0">
                <a:latin typeface="Cambria Math" panose="02040503050406030204" pitchFamily="18" charset="0"/>
                <a:ea typeface="Cambria Math" panose="02040503050406030204" pitchFamily="18" charset="0"/>
              </a:rPr>
              <a:t> represents the single voter. It will keep track of voter name, who they voted for etc. And </a:t>
            </a:r>
          </a:p>
          <a:p>
            <a:pPr marL="457200" indent="-457200" algn="just">
              <a:buFont typeface="+mj-lt"/>
              <a:buAutoNum type="arabicPeriod"/>
            </a:pPr>
            <a:r>
              <a:rPr lang="en-IN" sz="2000" b="1" dirty="0">
                <a:latin typeface="Cambria Math" panose="02040503050406030204" pitchFamily="18" charset="0"/>
                <a:ea typeface="Cambria Math" panose="02040503050406030204" pitchFamily="18" charset="0"/>
              </a:rPr>
              <a:t>Candidate struct</a:t>
            </a:r>
            <a:r>
              <a:rPr lang="en-IN" sz="2000" dirty="0">
                <a:latin typeface="Cambria Math" panose="02040503050406030204" pitchFamily="18" charset="0"/>
                <a:ea typeface="Cambria Math" panose="02040503050406030204" pitchFamily="18" charset="0"/>
              </a:rPr>
              <a:t> will be the possible candidate for whom the user can vote for. The candidate struct will have name and number of votes they got.</a:t>
            </a:r>
          </a:p>
          <a:p>
            <a:pPr marL="457200" indent="-457200" algn="just">
              <a:buFont typeface="+mj-lt"/>
              <a:buAutoNum type="arabicPeriod"/>
            </a:pPr>
            <a:r>
              <a:rPr lang="en-IN" sz="2000" dirty="0">
                <a:latin typeface="Cambria Math" panose="02040503050406030204" pitchFamily="18" charset="0"/>
                <a:ea typeface="Cambria Math" panose="02040503050406030204" pitchFamily="18" charset="0"/>
              </a:rPr>
              <a:t>After this we will have mappings and arrays to hold lists of these structs to keep the track of who has voted and who our candidates are.  </a:t>
            </a:r>
          </a:p>
          <a:p>
            <a:pPr marL="457200" indent="-457200" algn="just">
              <a:buFont typeface="+mj-lt"/>
              <a:buAutoNum type="arabicPeriod"/>
            </a:pPr>
            <a:r>
              <a:rPr lang="en-IN" sz="2000" dirty="0">
                <a:latin typeface="Cambria Math" panose="02040503050406030204" pitchFamily="18" charset="0"/>
                <a:ea typeface="Cambria Math" panose="02040503050406030204" pitchFamily="18" charset="0"/>
              </a:rPr>
              <a:t>We will need constructor to start the new instances of the contract and do a little bit of setup. And also, we will few functions to vote, to get the number of votes and display the results of the polling.</a:t>
            </a:r>
          </a:p>
          <a:p>
            <a:pPr marL="457200" indent="-457200" algn="just">
              <a:buFont typeface="+mj-lt"/>
              <a:buAutoNum type="arabicPeriod"/>
            </a:pPr>
            <a:r>
              <a:rPr lang="en-IN" sz="2000" dirty="0">
                <a:latin typeface="Cambria Math" panose="02040503050406030204" pitchFamily="18" charset="0"/>
                <a:ea typeface="Cambria Math" panose="02040503050406030204" pitchFamily="18" charset="0"/>
              </a:rPr>
              <a:t>Starting the project using Remix on website remix.ethereum.org. We will start a new smart contract name it as ‘</a:t>
            </a:r>
            <a:r>
              <a:rPr lang="en-IN" sz="2000" dirty="0" err="1">
                <a:latin typeface="Cambria Math" panose="02040503050406030204" pitchFamily="18" charset="0"/>
                <a:ea typeface="Cambria Math" panose="02040503050406030204" pitchFamily="18" charset="0"/>
              </a:rPr>
              <a:t>simpleVoting.sol</a:t>
            </a:r>
            <a:r>
              <a:rPr lang="en-IN" sz="2000" dirty="0">
                <a:latin typeface="Cambria Math" panose="02040503050406030204" pitchFamily="18" charset="0"/>
                <a:ea typeface="Cambria Math" panose="02040503050406030204" pitchFamily="18" charset="0"/>
              </a:rPr>
              <a:t>’. </a:t>
            </a:r>
          </a:p>
          <a:p>
            <a:pPr algn="just"/>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43200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ECBF-5463-4120-94D0-E6E652F61A26}"/>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After making a smart contract file, we will start to write code. </a:t>
            </a:r>
          </a:p>
        </p:txBody>
      </p:sp>
      <p:sp>
        <p:nvSpPr>
          <p:cNvPr id="3" name="Content Placeholder 2">
            <a:extLst>
              <a:ext uri="{FF2B5EF4-FFF2-40B4-BE49-F238E27FC236}">
                <a16:creationId xmlns:a16="http://schemas.microsoft.com/office/drawing/2014/main" id="{B5261A53-78D7-487B-8EF3-1FDBBC86FEF3}"/>
              </a:ext>
            </a:extLst>
          </p:cNvPr>
          <p:cNvSpPr>
            <a:spLocks noGrp="1"/>
          </p:cNvSpPr>
          <p:nvPr>
            <p:ph idx="1"/>
          </p:nvPr>
        </p:nvSpPr>
        <p:spPr/>
        <p:txBody>
          <a:bodyPr>
            <a:normAutofit lnSpcReduction="10000"/>
          </a:bodyPr>
          <a:lstStyle/>
          <a:p>
            <a:pPr marL="0" indent="0" algn="just">
              <a:buNone/>
            </a:pPr>
            <a:r>
              <a:rPr lang="en-IN" sz="2000" dirty="0">
                <a:latin typeface="Cambria Math" panose="02040503050406030204" pitchFamily="18" charset="0"/>
                <a:ea typeface="Cambria Math" panose="02040503050406030204" pitchFamily="18" charset="0"/>
              </a:rPr>
              <a:t>Use </a:t>
            </a:r>
            <a:r>
              <a:rPr lang="en-IN" sz="2000" b="1" dirty="0">
                <a:latin typeface="Cambria Math" panose="02040503050406030204" pitchFamily="18" charset="0"/>
                <a:ea typeface="Cambria Math" panose="02040503050406030204" pitchFamily="18" charset="0"/>
              </a:rPr>
              <a:t>JavaScript VM </a:t>
            </a:r>
            <a:r>
              <a:rPr lang="en-IN" sz="2000" dirty="0">
                <a:latin typeface="Cambria Math" panose="02040503050406030204" pitchFamily="18" charset="0"/>
                <a:ea typeface="Cambria Math" panose="02040503050406030204" pitchFamily="18" charset="0"/>
              </a:rPr>
              <a:t>environment.</a:t>
            </a:r>
          </a:p>
          <a:p>
            <a:pPr marL="0" indent="0" algn="just">
              <a:buNone/>
            </a:pPr>
            <a:r>
              <a:rPr lang="en-IN" sz="2000" dirty="0">
                <a:latin typeface="Cambria Math" panose="02040503050406030204" pitchFamily="18" charset="0"/>
                <a:ea typeface="Cambria Math" panose="02040503050406030204" pitchFamily="18" charset="0"/>
              </a:rPr>
              <a:t> </a:t>
            </a:r>
          </a:p>
          <a:p>
            <a:pPr marL="0" indent="0" algn="just">
              <a:buNone/>
            </a:pPr>
            <a:r>
              <a:rPr lang="en-IN" sz="2000" dirty="0">
                <a:latin typeface="Cambria Math" panose="02040503050406030204" pitchFamily="18" charset="0"/>
                <a:ea typeface="Cambria Math" panose="02040503050406030204" pitchFamily="18" charset="0"/>
              </a:rPr>
              <a:t>We are using the latest version of solidity so we will write the </a:t>
            </a:r>
            <a:r>
              <a:rPr lang="en-IN" sz="2000" b="1" dirty="0">
                <a:latin typeface="Cambria Math" panose="02040503050406030204" pitchFamily="18" charset="0"/>
                <a:ea typeface="Cambria Math" panose="02040503050406030204" pitchFamily="18" charset="0"/>
              </a:rPr>
              <a:t>pragma solidity ^0.4.25; </a:t>
            </a:r>
            <a:r>
              <a:rPr lang="en-IN" sz="2000" dirty="0">
                <a:latin typeface="Cambria Math" panose="02040503050406030204" pitchFamily="18" charset="0"/>
                <a:ea typeface="Cambria Math" panose="02040503050406030204" pitchFamily="18" charset="0"/>
              </a:rPr>
              <a:t>Then we should check that the compiler is set. The we will write a contract that is simple voting. And then we will write the constructor which we will keep public.   </a:t>
            </a:r>
          </a:p>
          <a:p>
            <a:pPr marL="0" indent="0" algn="just">
              <a:buNone/>
            </a:pPr>
            <a:r>
              <a:rPr lang="en-IN" sz="2000" i="1" dirty="0">
                <a:latin typeface="Cambria Math" panose="02040503050406030204" pitchFamily="18" charset="0"/>
                <a:ea typeface="Cambria Math" panose="02040503050406030204" pitchFamily="18" charset="0"/>
              </a:rPr>
              <a:t>			pragma solidity ^0.4.25;</a:t>
            </a:r>
          </a:p>
          <a:p>
            <a:pPr marL="0" indent="0" algn="just">
              <a:buNone/>
            </a:pPr>
            <a:endParaRPr lang="en-IN" sz="2000" i="1" dirty="0">
              <a:latin typeface="Cambria Math" panose="02040503050406030204" pitchFamily="18" charset="0"/>
              <a:ea typeface="Cambria Math" panose="02040503050406030204" pitchFamily="18" charset="0"/>
            </a:endParaRPr>
          </a:p>
          <a:p>
            <a:pPr marL="0" indent="0" algn="just">
              <a:buNone/>
            </a:pPr>
            <a:r>
              <a:rPr lang="en-IN" sz="2000" dirty="0">
                <a:latin typeface="Cambria Math" panose="02040503050406030204" pitchFamily="18" charset="0"/>
                <a:ea typeface="Cambria Math" panose="02040503050406030204" pitchFamily="18" charset="0"/>
              </a:rPr>
              <a:t>Then we will write the Contract to allow users to cast votes and declare a winner. It gives chance to voters to vote for the candidate they wish to vote for. This contract also allows to declare the winner of the polling. </a:t>
            </a:r>
          </a:p>
          <a:p>
            <a:pPr marL="0" indent="0" algn="just">
              <a:buNone/>
            </a:pPr>
            <a:r>
              <a:rPr lang="en-IN" sz="2000" i="1" dirty="0">
                <a:latin typeface="Cambria Math" panose="02040503050406030204" pitchFamily="18" charset="0"/>
                <a:ea typeface="Cambria Math" panose="02040503050406030204" pitchFamily="18" charset="0"/>
              </a:rPr>
              <a:t>			contract Simple Voting {</a:t>
            </a:r>
            <a:endParaRPr lang="en-IN" sz="2000" dirty="0">
              <a:latin typeface="Cambria Math" panose="02040503050406030204" pitchFamily="18" charset="0"/>
              <a:ea typeface="Cambria Math" panose="02040503050406030204" pitchFamily="18" charset="0"/>
            </a:endParaRPr>
          </a:p>
          <a:p>
            <a:pPr marL="457200" indent="-457200" algn="just">
              <a:buFont typeface="+mj-lt"/>
              <a:buAutoNum type="arabicPeriod"/>
            </a:pP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9911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EE4A-0B6D-4D2B-8691-29BFAE5B941E}"/>
              </a:ext>
            </a:extLst>
          </p:cNvPr>
          <p:cNvSpPr>
            <a:spLocks noGrp="1"/>
          </p:cNvSpPr>
          <p:nvPr>
            <p:ph type="title"/>
          </p:nvPr>
        </p:nvSpPr>
        <p:spPr/>
        <p:txBody>
          <a:bodyPr>
            <a:normAutofit/>
          </a:bodyPr>
          <a:lstStyle/>
          <a:p>
            <a:pPr algn="ctr"/>
            <a:r>
              <a:rPr lang="en-IN" sz="4000" b="1" dirty="0">
                <a:latin typeface="Cambria Math" panose="02040503050406030204" pitchFamily="18" charset="0"/>
                <a:ea typeface="Cambria Math" panose="02040503050406030204" pitchFamily="18" charset="0"/>
              </a:rPr>
              <a:t>THE DEMOGRAPHICS</a:t>
            </a:r>
            <a:br>
              <a:rPr lang="en-IN" sz="4000" b="1" dirty="0">
                <a:latin typeface="Cambria Math" panose="02040503050406030204" pitchFamily="18" charset="0"/>
                <a:ea typeface="Cambria Math" panose="02040503050406030204" pitchFamily="18" charset="0"/>
              </a:rPr>
            </a:br>
            <a:endParaRPr lang="en-IN" sz="4000" b="1" dirty="0">
              <a:latin typeface="Cambria Math" panose="02040503050406030204" pitchFamily="18" charset="0"/>
              <a:ea typeface="Cambria Math" panose="02040503050406030204" pitchFamily="18" charset="0"/>
            </a:endParaRPr>
          </a:p>
        </p:txBody>
      </p:sp>
      <p:graphicFrame>
        <p:nvGraphicFramePr>
          <p:cNvPr id="4" name="Content Placeholder 3">
            <a:extLst>
              <a:ext uri="{FF2B5EF4-FFF2-40B4-BE49-F238E27FC236}">
                <a16:creationId xmlns:a16="http://schemas.microsoft.com/office/drawing/2014/main" id="{B86EAB2E-7FB7-465B-935B-73BC31A57D3B}"/>
              </a:ext>
            </a:extLst>
          </p:cNvPr>
          <p:cNvGraphicFramePr>
            <a:graphicFrameLocks noGrp="1"/>
          </p:cNvGraphicFramePr>
          <p:nvPr>
            <p:ph idx="1"/>
            <p:extLst>
              <p:ext uri="{D42A27DB-BD31-4B8C-83A1-F6EECF244321}">
                <p14:modId xmlns:p14="http://schemas.microsoft.com/office/powerpoint/2010/main" val="2746767683"/>
              </p:ext>
            </p:extLst>
          </p:nvPr>
        </p:nvGraphicFramePr>
        <p:xfrm>
          <a:off x="2423160" y="1989525"/>
          <a:ext cx="7345680" cy="3566160"/>
        </p:xfrm>
        <a:graphic>
          <a:graphicData uri="http://schemas.openxmlformats.org/drawingml/2006/table">
            <a:tbl>
              <a:tblPr/>
              <a:tblGrid>
                <a:gridCol w="3672840">
                  <a:extLst>
                    <a:ext uri="{9D8B030D-6E8A-4147-A177-3AD203B41FA5}">
                      <a16:colId xmlns:a16="http://schemas.microsoft.com/office/drawing/2014/main" val="3575585185"/>
                    </a:ext>
                  </a:extLst>
                </a:gridCol>
                <a:gridCol w="3672840">
                  <a:extLst>
                    <a:ext uri="{9D8B030D-6E8A-4147-A177-3AD203B41FA5}">
                      <a16:colId xmlns:a16="http://schemas.microsoft.com/office/drawing/2014/main" val="1410565983"/>
                    </a:ext>
                  </a:extLst>
                </a:gridCol>
              </a:tblGrid>
              <a:tr h="0">
                <a:tc>
                  <a:txBody>
                    <a:bodyPr/>
                    <a:lstStyle/>
                    <a:p>
                      <a:pPr fontAlgn="t"/>
                      <a:r>
                        <a:rPr lang="en-IN" sz="2400">
                          <a:effectLst/>
                          <a:latin typeface="Cambria Math" panose="02040503050406030204" pitchFamily="18" charset="0"/>
                          <a:ea typeface="Cambria Math" panose="02040503050406030204" pitchFamily="18" charset="0"/>
                        </a:rPr>
                        <a:t>Total Population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2400">
                          <a:effectLst/>
                          <a:latin typeface="Cambria Math" panose="02040503050406030204" pitchFamily="18" charset="0"/>
                          <a:ea typeface="Cambria Math" panose="02040503050406030204" pitchFamily="18" charset="0"/>
                        </a:rPr>
                        <a:t>1.2 billion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53845029"/>
                  </a:ext>
                </a:extLst>
              </a:tr>
              <a:tr h="0">
                <a:tc>
                  <a:txBody>
                    <a:bodyPr/>
                    <a:lstStyle/>
                    <a:p>
                      <a:pPr fontAlgn="t"/>
                      <a:r>
                        <a:rPr lang="en-IN" sz="2400">
                          <a:effectLst/>
                          <a:latin typeface="Cambria Math" panose="02040503050406030204" pitchFamily="18" charset="0"/>
                          <a:ea typeface="Cambria Math" panose="02040503050406030204" pitchFamily="18" charset="0"/>
                        </a:rPr>
                        <a:t>Total Area</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2400">
                          <a:effectLst/>
                          <a:latin typeface="Cambria Math" panose="02040503050406030204" pitchFamily="18" charset="0"/>
                          <a:ea typeface="Cambria Math" panose="02040503050406030204" pitchFamily="18" charset="0"/>
                        </a:rPr>
                        <a:t>3.3 million km2</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498063"/>
                  </a:ext>
                </a:extLst>
              </a:tr>
              <a:tr h="0">
                <a:tc>
                  <a:txBody>
                    <a:bodyPr/>
                    <a:lstStyle/>
                    <a:p>
                      <a:pPr fontAlgn="t"/>
                      <a:r>
                        <a:rPr lang="en-IN" sz="2400" dirty="0">
                          <a:effectLst/>
                          <a:latin typeface="Cambria Math" panose="02040503050406030204" pitchFamily="18" charset="0"/>
                          <a:ea typeface="Cambria Math" panose="02040503050406030204" pitchFamily="18" charset="0"/>
                        </a:rPr>
                        <a:t>Number of Electors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2400">
                          <a:effectLst/>
                          <a:latin typeface="Cambria Math" panose="02040503050406030204" pitchFamily="18" charset="0"/>
                          <a:ea typeface="Cambria Math" panose="02040503050406030204" pitchFamily="18" charset="0"/>
                        </a:rPr>
                        <a:t>834,082,814 (compared to 173,212,343 in1951-52)</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34097444"/>
                  </a:ext>
                </a:extLst>
              </a:tr>
              <a:tr h="0">
                <a:tc>
                  <a:txBody>
                    <a:bodyPr/>
                    <a:lstStyle/>
                    <a:p>
                      <a:pPr fontAlgn="t"/>
                      <a:r>
                        <a:rPr lang="en-IN" sz="2400">
                          <a:effectLst/>
                          <a:latin typeface="Cambria Math" panose="02040503050406030204" pitchFamily="18" charset="0"/>
                          <a:ea typeface="Cambria Math" panose="02040503050406030204" pitchFamily="18" charset="0"/>
                        </a:rPr>
                        <a:t>Male Voters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2400">
                          <a:effectLst/>
                          <a:latin typeface="Cambria Math" panose="02040503050406030204" pitchFamily="18" charset="0"/>
                          <a:ea typeface="Cambria Math" panose="02040503050406030204" pitchFamily="18" charset="0"/>
                        </a:rPr>
                        <a:t>437,035,372</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9405907"/>
                  </a:ext>
                </a:extLst>
              </a:tr>
              <a:tr h="0">
                <a:tc>
                  <a:txBody>
                    <a:bodyPr/>
                    <a:lstStyle/>
                    <a:p>
                      <a:pPr fontAlgn="t"/>
                      <a:r>
                        <a:rPr lang="en-IN" sz="2400">
                          <a:effectLst/>
                          <a:latin typeface="Cambria Math" panose="02040503050406030204" pitchFamily="18" charset="0"/>
                          <a:ea typeface="Cambria Math" panose="02040503050406030204" pitchFamily="18" charset="0"/>
                        </a:rPr>
                        <a:t>Female Voters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2400">
                          <a:effectLst/>
                          <a:latin typeface="Cambria Math" panose="02040503050406030204" pitchFamily="18" charset="0"/>
                          <a:ea typeface="Cambria Math" panose="02040503050406030204" pitchFamily="18" charset="0"/>
                        </a:rPr>
                        <a:t>397,018,915</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30110661"/>
                  </a:ext>
                </a:extLst>
              </a:tr>
              <a:tr h="0">
                <a:tc>
                  <a:txBody>
                    <a:bodyPr/>
                    <a:lstStyle/>
                    <a:p>
                      <a:pPr fontAlgn="t"/>
                      <a:r>
                        <a:rPr lang="en-IN" sz="2400">
                          <a:effectLst/>
                          <a:latin typeface="Cambria Math" panose="02040503050406030204" pitchFamily="18" charset="0"/>
                          <a:ea typeface="Cambria Math" panose="02040503050406030204" pitchFamily="18" charset="0"/>
                        </a:rPr>
                        <a:t>Third Gender</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2400">
                          <a:effectLst/>
                          <a:latin typeface="Cambria Math" panose="02040503050406030204" pitchFamily="18" charset="0"/>
                          <a:ea typeface="Cambria Math" panose="02040503050406030204" pitchFamily="18" charset="0"/>
                        </a:rPr>
                        <a:t>28,527</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57088114"/>
                  </a:ext>
                </a:extLst>
              </a:tr>
              <a:tr h="0">
                <a:tc>
                  <a:txBody>
                    <a:bodyPr/>
                    <a:lstStyle/>
                    <a:p>
                      <a:pPr fontAlgn="t"/>
                      <a:r>
                        <a:rPr lang="en-IN" sz="2400">
                          <a:effectLst/>
                          <a:latin typeface="Cambria Math" panose="02040503050406030204" pitchFamily="18" charset="0"/>
                          <a:ea typeface="Cambria Math" panose="02040503050406030204" pitchFamily="18" charset="0"/>
                        </a:rPr>
                        <a:t>Youth (18-19)</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2400" dirty="0">
                          <a:effectLst/>
                          <a:latin typeface="Cambria Math" panose="02040503050406030204" pitchFamily="18" charset="0"/>
                          <a:ea typeface="Cambria Math" panose="02040503050406030204" pitchFamily="18" charset="0"/>
                        </a:rPr>
                        <a:t>13,430,193</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89958828"/>
                  </a:ext>
                </a:extLst>
              </a:tr>
            </a:tbl>
          </a:graphicData>
        </a:graphic>
      </p:graphicFrame>
    </p:spTree>
    <p:extLst>
      <p:ext uri="{BB962C8B-B14F-4D97-AF65-F5344CB8AC3E}">
        <p14:creationId xmlns:p14="http://schemas.microsoft.com/office/powerpoint/2010/main" val="3519230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426C6-D645-4780-8730-718ABCE42A3D}"/>
              </a:ext>
            </a:extLst>
          </p:cNvPr>
          <p:cNvSpPr>
            <a:spLocks noGrp="1"/>
          </p:cNvSpPr>
          <p:nvPr>
            <p:ph idx="1"/>
          </p:nvPr>
        </p:nvSpPr>
        <p:spPr>
          <a:xfrm>
            <a:off x="1066800" y="612559"/>
            <a:ext cx="10058400" cy="5770486"/>
          </a:xfrm>
        </p:spPr>
        <p:txBody>
          <a:bodyPr>
            <a:normAutofit/>
          </a:bodyPr>
          <a:lstStyle/>
          <a:p>
            <a:pPr marL="0" lvl="0" indent="0" algn="just">
              <a:buNone/>
            </a:pPr>
            <a:r>
              <a:rPr lang="en-IN" sz="2000" dirty="0">
                <a:latin typeface="Cambria Math" panose="02040503050406030204" pitchFamily="18" charset="0"/>
                <a:ea typeface="Cambria Math" panose="02040503050406030204" pitchFamily="18" charset="0"/>
              </a:rPr>
              <a:t>Then we will make a Struct to represent the candidate that people can vote for. The struct will have the name of the candidate and the number of votes that the candidate has received.</a:t>
            </a:r>
          </a:p>
          <a:p>
            <a:pPr marL="2317120" lvl="8" indent="0" algn="just">
              <a:buNone/>
            </a:pPr>
            <a:r>
              <a:rPr lang="en-IN" sz="1800" i="1" dirty="0">
                <a:latin typeface="Cambria Math" panose="02040503050406030204" pitchFamily="18" charset="0"/>
                <a:ea typeface="Cambria Math" panose="02040503050406030204" pitchFamily="18" charset="0"/>
              </a:rPr>
              <a:t>struct Candidate</a:t>
            </a:r>
            <a:endParaRPr lang="en-IN" sz="1800" dirty="0">
              <a:latin typeface="Cambria Math" panose="02040503050406030204" pitchFamily="18" charset="0"/>
              <a:ea typeface="Cambria Math" panose="02040503050406030204" pitchFamily="18" charset="0"/>
            </a:endParaRPr>
          </a:p>
          <a:p>
            <a:pPr marL="2317120" lvl="8" indent="0" algn="just">
              <a:buNone/>
            </a:pPr>
            <a:r>
              <a:rPr lang="en-IN" sz="1800" i="1" dirty="0">
                <a:latin typeface="Cambria Math" panose="02040503050406030204" pitchFamily="18" charset="0"/>
                <a:ea typeface="Cambria Math" panose="02040503050406030204" pitchFamily="18" charset="0"/>
              </a:rPr>
              <a:t>{</a:t>
            </a:r>
            <a:endParaRPr lang="en-IN" sz="1800" dirty="0">
              <a:latin typeface="Cambria Math" panose="02040503050406030204" pitchFamily="18" charset="0"/>
              <a:ea typeface="Cambria Math" panose="02040503050406030204" pitchFamily="18" charset="0"/>
            </a:endParaRPr>
          </a:p>
          <a:p>
            <a:pPr marL="2317120" lvl="8" indent="0" algn="just">
              <a:buNone/>
            </a:pPr>
            <a:r>
              <a:rPr lang="en-IN" sz="1800" i="1" dirty="0">
                <a:latin typeface="Cambria Math" panose="02040503050406030204" pitchFamily="18" charset="0"/>
                <a:ea typeface="Cambria Math" panose="02040503050406030204" pitchFamily="18" charset="0"/>
              </a:rPr>
              <a:t>        bytes32 name;</a:t>
            </a:r>
            <a:endParaRPr lang="en-IN" sz="1800" dirty="0">
              <a:latin typeface="Cambria Math" panose="02040503050406030204" pitchFamily="18" charset="0"/>
              <a:ea typeface="Cambria Math" panose="02040503050406030204" pitchFamily="18" charset="0"/>
            </a:endParaRPr>
          </a:p>
          <a:p>
            <a:pPr marL="2317120" lvl="8" indent="0" algn="just">
              <a:buNone/>
            </a:pPr>
            <a:r>
              <a:rPr lang="en-IN" sz="1800" i="1" dirty="0">
                <a:latin typeface="Cambria Math" panose="02040503050406030204" pitchFamily="18" charset="0"/>
                <a:ea typeface="Cambria Math" panose="02040503050406030204" pitchFamily="18" charset="0"/>
              </a:rPr>
              <a:t>        </a:t>
            </a:r>
            <a:r>
              <a:rPr lang="en-IN" sz="1800" i="1" dirty="0" err="1">
                <a:latin typeface="Cambria Math" panose="02040503050406030204" pitchFamily="18" charset="0"/>
                <a:ea typeface="Cambria Math" panose="02040503050406030204" pitchFamily="18" charset="0"/>
              </a:rPr>
              <a:t>uint</a:t>
            </a:r>
            <a:r>
              <a:rPr lang="en-IN" sz="1800" i="1" dirty="0">
                <a:latin typeface="Cambria Math" panose="02040503050406030204" pitchFamily="18" charset="0"/>
                <a:ea typeface="Cambria Math" panose="02040503050406030204" pitchFamily="18" charset="0"/>
              </a:rPr>
              <a:t> </a:t>
            </a:r>
            <a:r>
              <a:rPr lang="en-IN" sz="1800" i="1" dirty="0" err="1">
                <a:latin typeface="Cambria Math" panose="02040503050406030204" pitchFamily="18" charset="0"/>
                <a:ea typeface="Cambria Math" panose="02040503050406030204" pitchFamily="18" charset="0"/>
              </a:rPr>
              <a:t>numberOfVotes</a:t>
            </a:r>
            <a:r>
              <a:rPr lang="en-IN" sz="1800" i="1" dirty="0">
                <a:latin typeface="Cambria Math" panose="02040503050406030204" pitchFamily="18" charset="0"/>
                <a:ea typeface="Cambria Math" panose="02040503050406030204" pitchFamily="18" charset="0"/>
              </a:rPr>
              <a:t>;</a:t>
            </a:r>
            <a:endParaRPr lang="en-IN" sz="1800" dirty="0">
              <a:latin typeface="Cambria Math" panose="02040503050406030204" pitchFamily="18" charset="0"/>
              <a:ea typeface="Cambria Math" panose="02040503050406030204" pitchFamily="18" charset="0"/>
            </a:endParaRPr>
          </a:p>
          <a:p>
            <a:pPr marL="2317120" lvl="8" indent="0" algn="just">
              <a:buNone/>
            </a:pPr>
            <a:r>
              <a:rPr lang="en-IN" sz="1800" i="1" dirty="0">
                <a:latin typeface="Cambria Math" panose="02040503050406030204" pitchFamily="18" charset="0"/>
                <a:ea typeface="Cambria Math" panose="02040503050406030204" pitchFamily="18" charset="0"/>
              </a:rPr>
              <a:t>        </a:t>
            </a:r>
            <a:endParaRPr lang="en-IN" sz="1800" dirty="0">
              <a:latin typeface="Cambria Math" panose="02040503050406030204" pitchFamily="18" charset="0"/>
              <a:ea typeface="Cambria Math" panose="02040503050406030204" pitchFamily="18" charset="0"/>
            </a:endParaRPr>
          </a:p>
          <a:p>
            <a:pPr marL="2317120" lvl="8" indent="0" algn="just">
              <a:buNone/>
            </a:pPr>
            <a:r>
              <a:rPr lang="en-IN" sz="1800" i="1" dirty="0">
                <a:latin typeface="Cambria Math" panose="02040503050406030204" pitchFamily="18" charset="0"/>
                <a:ea typeface="Cambria Math" panose="02040503050406030204" pitchFamily="18" charset="0"/>
              </a:rPr>
              <a:t>    }</a:t>
            </a:r>
            <a:endParaRPr lang="en-IN" sz="1800" dirty="0">
              <a:latin typeface="Cambria Math" panose="02040503050406030204" pitchFamily="18" charset="0"/>
              <a:ea typeface="Cambria Math" panose="02040503050406030204" pitchFamily="18" charset="0"/>
            </a:endParaRPr>
          </a:p>
          <a:p>
            <a:pPr marL="0" lvl="0" indent="0" algn="just">
              <a:buNone/>
            </a:pPr>
            <a:r>
              <a:rPr lang="en-IN" sz="2000" dirty="0">
                <a:latin typeface="Cambria Math" panose="02040503050406030204" pitchFamily="18" charset="0"/>
                <a:ea typeface="Cambria Math" panose="02040503050406030204" pitchFamily="18" charset="0"/>
              </a:rPr>
              <a:t>Then we will make a Struct to represent the person who can Vote for a particular candidate. This struct tells whether the user has voted or not. It also tells the index of the candidate for whom the user has voted for.  </a:t>
            </a:r>
          </a:p>
          <a:p>
            <a:pPr marL="2317120" lvl="8" indent="0" algn="just">
              <a:buNone/>
            </a:pPr>
            <a:r>
              <a:rPr lang="en-IN" sz="1800" i="1" dirty="0">
                <a:latin typeface="Cambria Math" panose="02040503050406030204" pitchFamily="18" charset="0"/>
                <a:ea typeface="Cambria Math" panose="02040503050406030204" pitchFamily="18" charset="0"/>
              </a:rPr>
              <a:t>struct Voter </a:t>
            </a:r>
          </a:p>
          <a:p>
            <a:pPr marL="2317120" lvl="8" indent="0" algn="just">
              <a:buNone/>
            </a:pPr>
            <a:r>
              <a:rPr lang="en-IN" sz="1800" i="1" dirty="0">
                <a:latin typeface="Cambria Math" panose="02040503050406030204" pitchFamily="18" charset="0"/>
                <a:ea typeface="Cambria Math" panose="02040503050406030204" pitchFamily="18" charset="0"/>
              </a:rPr>
              <a:t>{</a:t>
            </a:r>
            <a:endParaRPr lang="en-IN" sz="1800" dirty="0">
              <a:latin typeface="Cambria Math" panose="02040503050406030204" pitchFamily="18" charset="0"/>
              <a:ea typeface="Cambria Math" panose="02040503050406030204" pitchFamily="18" charset="0"/>
            </a:endParaRPr>
          </a:p>
          <a:p>
            <a:pPr marL="2317120" lvl="8" indent="0" algn="just">
              <a:buNone/>
            </a:pPr>
            <a:r>
              <a:rPr lang="en-IN" sz="1800" i="1" dirty="0">
                <a:latin typeface="Cambria Math" panose="02040503050406030204" pitchFamily="18" charset="0"/>
                <a:ea typeface="Cambria Math" panose="02040503050406030204" pitchFamily="18" charset="0"/>
              </a:rPr>
              <a:t>        bool voted;</a:t>
            </a:r>
            <a:endParaRPr lang="en-IN" sz="1800" dirty="0">
              <a:latin typeface="Cambria Math" panose="02040503050406030204" pitchFamily="18" charset="0"/>
              <a:ea typeface="Cambria Math" panose="02040503050406030204" pitchFamily="18" charset="0"/>
            </a:endParaRPr>
          </a:p>
          <a:p>
            <a:pPr marL="2317120" lvl="8" indent="0" algn="just">
              <a:buNone/>
            </a:pPr>
            <a:r>
              <a:rPr lang="en-IN" sz="1800" i="1" dirty="0">
                <a:latin typeface="Cambria Math" panose="02040503050406030204" pitchFamily="18" charset="0"/>
                <a:ea typeface="Cambria Math" panose="02040503050406030204" pitchFamily="18" charset="0"/>
              </a:rPr>
              <a:t>        </a:t>
            </a:r>
            <a:r>
              <a:rPr lang="en-IN" sz="1800" i="1" dirty="0" err="1">
                <a:latin typeface="Cambria Math" panose="02040503050406030204" pitchFamily="18" charset="0"/>
                <a:ea typeface="Cambria Math" panose="02040503050406030204" pitchFamily="18" charset="0"/>
              </a:rPr>
              <a:t>uint</a:t>
            </a:r>
            <a:r>
              <a:rPr lang="en-IN" sz="1800" i="1" dirty="0">
                <a:latin typeface="Cambria Math" panose="02040503050406030204" pitchFamily="18" charset="0"/>
                <a:ea typeface="Cambria Math" panose="02040503050406030204" pitchFamily="18" charset="0"/>
              </a:rPr>
              <a:t> vote;</a:t>
            </a:r>
            <a:endParaRPr lang="en-IN" sz="1800" dirty="0">
              <a:latin typeface="Cambria Math" panose="02040503050406030204" pitchFamily="18" charset="0"/>
              <a:ea typeface="Cambria Math" panose="02040503050406030204" pitchFamily="18" charset="0"/>
            </a:endParaRPr>
          </a:p>
          <a:p>
            <a:pPr marL="2317120" lvl="8" indent="0" algn="just">
              <a:buNone/>
            </a:pPr>
            <a:r>
              <a:rPr lang="en-IN" sz="1800" i="1" dirty="0">
                <a:latin typeface="Cambria Math" panose="02040503050406030204" pitchFamily="18" charset="0"/>
                <a:ea typeface="Cambria Math" panose="02040503050406030204" pitchFamily="18" charset="0"/>
              </a:rPr>
              <a:t>    }  </a:t>
            </a:r>
            <a:endParaRPr lang="en-IN" sz="1800" dirty="0">
              <a:latin typeface="Cambria Math" panose="02040503050406030204" pitchFamily="18" charset="0"/>
              <a:ea typeface="Cambria Math" panose="02040503050406030204" pitchFamily="18" charset="0"/>
            </a:endParaRPr>
          </a:p>
          <a:p>
            <a:pPr algn="just"/>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13447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C8FD10-D4E0-4113-B7EA-3FEAB213C646}"/>
              </a:ext>
            </a:extLst>
          </p:cNvPr>
          <p:cNvSpPr>
            <a:spLocks noGrp="1"/>
          </p:cNvSpPr>
          <p:nvPr>
            <p:ph idx="1"/>
          </p:nvPr>
        </p:nvSpPr>
        <p:spPr>
          <a:xfrm>
            <a:off x="1066800" y="550416"/>
            <a:ext cx="10058400" cy="5402328"/>
          </a:xfrm>
        </p:spPr>
        <p:txBody>
          <a:bodyPr>
            <a:normAutofit/>
          </a:bodyPr>
          <a:lstStyle/>
          <a:p>
            <a:pPr marL="0" lvl="0" indent="0" algn="just">
              <a:buNone/>
            </a:pPr>
            <a:r>
              <a:rPr lang="en-IN" sz="2000" dirty="0">
                <a:latin typeface="Cambria Math" panose="02040503050406030204" pitchFamily="18" charset="0"/>
                <a:ea typeface="Cambria Math" panose="02040503050406030204" pitchFamily="18" charset="0"/>
              </a:rPr>
              <a:t>Then we will make a list. This list will include all the candidates to whom user can vote. The user will choose the candidate to vote from this list.</a:t>
            </a:r>
          </a:p>
          <a:p>
            <a:pPr marL="0" indent="0" algn="just">
              <a:buNone/>
            </a:pPr>
            <a:r>
              <a:rPr lang="en-IN" sz="2000" i="1" dirty="0">
                <a:latin typeface="Cambria Math" panose="02040503050406030204" pitchFamily="18" charset="0"/>
                <a:ea typeface="Cambria Math" panose="02040503050406030204" pitchFamily="18" charset="0"/>
              </a:rPr>
              <a:t>			Candidate[] public candidates;</a:t>
            </a:r>
            <a:endParaRPr lang="en-IN" sz="2000" dirty="0">
              <a:latin typeface="Cambria Math" panose="02040503050406030204" pitchFamily="18" charset="0"/>
              <a:ea typeface="Cambria Math" panose="02040503050406030204" pitchFamily="18" charset="0"/>
            </a:endParaRPr>
          </a:p>
          <a:p>
            <a:pPr marL="0" lvl="0" indent="0" algn="just">
              <a:buNone/>
            </a:pPr>
            <a:endParaRPr lang="en-IN" sz="2000" dirty="0">
              <a:latin typeface="Cambria Math" panose="02040503050406030204" pitchFamily="18" charset="0"/>
              <a:ea typeface="Cambria Math" panose="02040503050406030204" pitchFamily="18" charset="0"/>
            </a:endParaRPr>
          </a:p>
          <a:p>
            <a:pPr marL="0" lvl="0" indent="0" algn="just">
              <a:buNone/>
            </a:pPr>
            <a:r>
              <a:rPr lang="en-IN" sz="2000" dirty="0">
                <a:latin typeface="Cambria Math" panose="02040503050406030204" pitchFamily="18" charset="0"/>
                <a:ea typeface="Cambria Math" panose="02040503050406030204" pitchFamily="18" charset="0"/>
              </a:rPr>
              <a:t>Then we will make another list. This contains list of users who have voted. This list voters is sorted by their address. </a:t>
            </a:r>
          </a:p>
          <a:p>
            <a:pPr marL="0" indent="0" algn="just">
              <a:buNone/>
            </a:pPr>
            <a:r>
              <a:rPr lang="en-IN" sz="2000" i="1" dirty="0">
                <a:latin typeface="Cambria Math" panose="02040503050406030204" pitchFamily="18" charset="0"/>
                <a:ea typeface="Cambria Math" panose="02040503050406030204" pitchFamily="18" charset="0"/>
              </a:rPr>
              <a:t>			mapping(address=&gt; Voter) public votes;</a:t>
            </a:r>
            <a:endParaRPr lang="en-IN" sz="2000" dirty="0">
              <a:latin typeface="Cambria Math" panose="02040503050406030204" pitchFamily="18" charset="0"/>
              <a:ea typeface="Cambria Math" panose="02040503050406030204" pitchFamily="18" charset="0"/>
            </a:endParaRPr>
          </a:p>
          <a:p>
            <a:pPr marL="0" indent="0" algn="just">
              <a:buNone/>
            </a:pPr>
            <a:r>
              <a:rPr lang="en-IN" sz="2000" i="1" dirty="0">
                <a:latin typeface="Cambria Math" panose="02040503050406030204" pitchFamily="18" charset="0"/>
                <a:ea typeface="Cambria Math" panose="02040503050406030204" pitchFamily="18" charset="0"/>
              </a:rPr>
              <a:t> </a:t>
            </a:r>
            <a:endParaRPr lang="en-IN" sz="2000" dirty="0">
              <a:latin typeface="Cambria Math" panose="02040503050406030204" pitchFamily="18" charset="0"/>
              <a:ea typeface="Cambria Math" panose="02040503050406030204" pitchFamily="18" charset="0"/>
            </a:endParaRPr>
          </a:p>
          <a:p>
            <a:pPr marL="0" lvl="0" indent="0" algn="just">
              <a:buNone/>
            </a:pPr>
            <a:r>
              <a:rPr lang="en-IN" sz="2000" dirty="0">
                <a:latin typeface="Cambria Math" panose="02040503050406030204" pitchFamily="18" charset="0"/>
                <a:ea typeface="Cambria Math" panose="02040503050406030204" pitchFamily="18" charset="0"/>
              </a:rPr>
              <a:t>Then we will write the address for the admin. This administration controls the voting system. For example, we will consider chairperson as an admin.</a:t>
            </a:r>
          </a:p>
          <a:p>
            <a:pPr marL="0" indent="0" algn="just">
              <a:buNone/>
            </a:pPr>
            <a:r>
              <a:rPr lang="en-IN" sz="2000" i="1" dirty="0">
                <a:latin typeface="Cambria Math" panose="02040503050406030204" pitchFamily="18" charset="0"/>
                <a:ea typeface="Cambria Math" panose="02040503050406030204" pitchFamily="18" charset="0"/>
              </a:rPr>
              <a:t>			address </a:t>
            </a:r>
            <a:r>
              <a:rPr lang="en-IN" sz="2000" i="1" dirty="0" err="1">
                <a:latin typeface="Cambria Math" panose="02040503050406030204" pitchFamily="18" charset="0"/>
                <a:ea typeface="Cambria Math" panose="02040503050406030204" pitchFamily="18" charset="0"/>
              </a:rPr>
              <a:t>chairPerson</a:t>
            </a:r>
            <a:r>
              <a:rPr lang="en-IN" sz="2000" i="1"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a:p>
            <a:pPr marL="0" indent="0" algn="just">
              <a:buNone/>
            </a:pPr>
            <a:endParaRPr lang="en-IN"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21233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EA765-C2EF-4FCD-9B84-0D7973512D16}"/>
              </a:ext>
            </a:extLst>
          </p:cNvPr>
          <p:cNvSpPr>
            <a:spLocks noGrp="1"/>
          </p:cNvSpPr>
          <p:nvPr>
            <p:ph idx="1"/>
          </p:nvPr>
        </p:nvSpPr>
        <p:spPr>
          <a:xfrm>
            <a:off x="1066800" y="506027"/>
            <a:ext cx="10058400" cy="5446717"/>
          </a:xfrm>
        </p:spPr>
        <p:txBody>
          <a:bodyPr>
            <a:normAutofit/>
          </a:bodyPr>
          <a:lstStyle/>
          <a:p>
            <a:pPr marL="0" lvl="0" indent="0" algn="just">
              <a:buNone/>
            </a:pPr>
            <a:r>
              <a:rPr lang="en-IN" sz="2000" dirty="0">
                <a:latin typeface="Cambria Math" panose="02040503050406030204" pitchFamily="18" charset="0"/>
                <a:ea typeface="Cambria Math" panose="02040503050406030204" pitchFamily="18" charset="0"/>
              </a:rPr>
              <a:t>Then we will write a constructor to create a new voting system. This constructor will be of public type.</a:t>
            </a:r>
          </a:p>
          <a:p>
            <a:pPr marL="2317120" lvl="8" indent="0" algn="just">
              <a:buNone/>
            </a:pPr>
            <a:r>
              <a:rPr lang="en-IN" sz="2000" i="1" dirty="0">
                <a:latin typeface="Cambria Math" panose="02040503050406030204" pitchFamily="18" charset="0"/>
                <a:ea typeface="Cambria Math" panose="02040503050406030204" pitchFamily="18" charset="0"/>
              </a:rPr>
              <a:t>constructor() public{</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a:t>
            </a:r>
            <a:r>
              <a:rPr lang="en-IN" sz="2000" i="1" dirty="0" err="1">
                <a:latin typeface="Cambria Math" panose="02040503050406030204" pitchFamily="18" charset="0"/>
                <a:ea typeface="Cambria Math" panose="02040503050406030204" pitchFamily="18" charset="0"/>
              </a:rPr>
              <a:t>chairPerson</a:t>
            </a:r>
            <a:r>
              <a:rPr lang="en-IN" sz="2000" i="1" dirty="0">
                <a:latin typeface="Cambria Math" panose="02040503050406030204" pitchFamily="18" charset="0"/>
                <a:ea typeface="Cambria Math" panose="02040503050406030204" pitchFamily="18" charset="0"/>
              </a:rPr>
              <a:t> = </a:t>
            </a:r>
            <a:r>
              <a:rPr lang="en-IN" sz="2000" i="1" dirty="0" err="1">
                <a:latin typeface="Cambria Math" panose="02040503050406030204" pitchFamily="18" charset="0"/>
                <a:ea typeface="Cambria Math" panose="02040503050406030204" pitchFamily="18" charset="0"/>
              </a:rPr>
              <a:t>msg.sender</a:t>
            </a:r>
            <a:r>
              <a:rPr lang="en-IN" sz="2000" i="1"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a:t>
            </a:r>
            <a:r>
              <a:rPr lang="en-IN" sz="2000" i="1" dirty="0" err="1">
                <a:latin typeface="Cambria Math" panose="02040503050406030204" pitchFamily="18" charset="0"/>
                <a:ea typeface="Cambria Math" panose="02040503050406030204" pitchFamily="18" charset="0"/>
              </a:rPr>
              <a:t>candidates.push</a:t>
            </a:r>
            <a:r>
              <a:rPr lang="en-IN" sz="2000" i="1" dirty="0">
                <a:latin typeface="Cambria Math" panose="02040503050406030204" pitchFamily="18" charset="0"/>
                <a:ea typeface="Cambria Math" panose="02040503050406030204" pitchFamily="18" charset="0"/>
              </a:rPr>
              <a:t>(Candidate({</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name: 'BJP',</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a:t>
            </a:r>
            <a:r>
              <a:rPr lang="en-IN" sz="2000" i="1" dirty="0" err="1">
                <a:latin typeface="Cambria Math" panose="02040503050406030204" pitchFamily="18" charset="0"/>
                <a:ea typeface="Cambria Math" panose="02040503050406030204" pitchFamily="18" charset="0"/>
              </a:rPr>
              <a:t>numberOfVotes</a:t>
            </a:r>
            <a:r>
              <a:rPr lang="en-IN" sz="2000" i="1" dirty="0">
                <a:latin typeface="Cambria Math" panose="02040503050406030204" pitchFamily="18" charset="0"/>
                <a:ea typeface="Cambria Math" panose="02040503050406030204" pitchFamily="18" charset="0"/>
              </a:rPr>
              <a:t>: 0 </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a:t>
            </a:r>
            <a:r>
              <a:rPr lang="en-IN" sz="2000" i="1" dirty="0" err="1">
                <a:latin typeface="Cambria Math" panose="02040503050406030204" pitchFamily="18" charset="0"/>
                <a:ea typeface="Cambria Math" panose="02040503050406030204" pitchFamily="18" charset="0"/>
              </a:rPr>
              <a:t>candidates.push</a:t>
            </a:r>
            <a:r>
              <a:rPr lang="en-IN" sz="2000" i="1" dirty="0">
                <a:latin typeface="Cambria Math" panose="02040503050406030204" pitchFamily="18" charset="0"/>
                <a:ea typeface="Cambria Math" panose="02040503050406030204" pitchFamily="18" charset="0"/>
              </a:rPr>
              <a:t>(Candidate({</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name: 'Congress',</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a:t>
            </a:r>
            <a:r>
              <a:rPr lang="en-IN" sz="2000" i="1" dirty="0" err="1">
                <a:latin typeface="Cambria Math" panose="02040503050406030204" pitchFamily="18" charset="0"/>
                <a:ea typeface="Cambria Math" panose="02040503050406030204" pitchFamily="18" charset="0"/>
              </a:rPr>
              <a:t>numberOfVotes</a:t>
            </a:r>
            <a:r>
              <a:rPr lang="en-IN" sz="2000" i="1" dirty="0">
                <a:latin typeface="Cambria Math" panose="02040503050406030204" pitchFamily="18" charset="0"/>
                <a:ea typeface="Cambria Math" panose="02040503050406030204" pitchFamily="18" charset="0"/>
              </a:rPr>
              <a:t>: 0</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a:t>
            </a:r>
            <a:endParaRPr lang="en-IN" sz="2000" dirty="0">
              <a:latin typeface="Cambria Math" panose="02040503050406030204" pitchFamily="18" charset="0"/>
              <a:ea typeface="Cambria Math" panose="02040503050406030204" pitchFamily="18" charset="0"/>
            </a:endParaRPr>
          </a:p>
          <a:p>
            <a:pPr marL="0" indent="0" algn="just">
              <a:buNone/>
            </a:pP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08975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146DF-87EE-42C9-BC26-76F1C9AF4164}"/>
              </a:ext>
            </a:extLst>
          </p:cNvPr>
          <p:cNvSpPr>
            <a:spLocks noGrp="1"/>
          </p:cNvSpPr>
          <p:nvPr>
            <p:ph idx="1"/>
          </p:nvPr>
        </p:nvSpPr>
        <p:spPr>
          <a:xfrm>
            <a:off x="1066800" y="648070"/>
            <a:ext cx="10058400" cy="5304674"/>
          </a:xfrm>
        </p:spPr>
        <p:txBody>
          <a:bodyPr>
            <a:normAutofit/>
          </a:bodyPr>
          <a:lstStyle/>
          <a:p>
            <a:pPr marL="0" lvl="0" indent="0" algn="just">
              <a:buNone/>
            </a:pPr>
            <a:r>
              <a:rPr lang="en-IN" sz="2000" dirty="0">
                <a:latin typeface="Cambria Math" panose="02040503050406030204" pitchFamily="18" charset="0"/>
                <a:ea typeface="Cambria Math" panose="02040503050406030204" pitchFamily="18" charset="0"/>
              </a:rPr>
              <a:t>Then we will write the function to cast a vote.</a:t>
            </a:r>
          </a:p>
          <a:p>
            <a:pPr marL="0" lvl="0" indent="0" algn="just">
              <a:buNone/>
            </a:pPr>
            <a:r>
              <a:rPr lang="en-IN" sz="2000" dirty="0">
                <a:latin typeface="Cambria Math" panose="02040503050406030204" pitchFamily="18" charset="0"/>
                <a:ea typeface="Cambria Math" panose="02040503050406030204" pitchFamily="18" charset="0"/>
              </a:rPr>
              <a:t>This function takes in the candidate to cast a vote for.</a:t>
            </a:r>
          </a:p>
          <a:p>
            <a:pPr marL="2317120" lvl="8" indent="0" algn="just">
              <a:buNone/>
            </a:pPr>
            <a:endParaRPr lang="en-IN" sz="2000" i="1" dirty="0">
              <a:latin typeface="Cambria Math" panose="02040503050406030204" pitchFamily="18" charset="0"/>
              <a:ea typeface="Cambria Math" panose="02040503050406030204" pitchFamily="18" charset="0"/>
            </a:endParaRPr>
          </a:p>
          <a:p>
            <a:pPr marL="2317120" lvl="8" indent="0" algn="just">
              <a:buNone/>
            </a:pPr>
            <a:endParaRPr lang="en-IN" sz="2000" i="1"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function </a:t>
            </a:r>
            <a:r>
              <a:rPr lang="en-IN" sz="2000" i="1" dirty="0" err="1">
                <a:latin typeface="Cambria Math" panose="02040503050406030204" pitchFamily="18" charset="0"/>
                <a:ea typeface="Cambria Math" panose="02040503050406030204" pitchFamily="18" charset="0"/>
              </a:rPr>
              <a:t>castVote</a:t>
            </a:r>
            <a:r>
              <a:rPr lang="en-IN" sz="2000" i="1" dirty="0">
                <a:latin typeface="Cambria Math" panose="02040503050406030204" pitchFamily="18" charset="0"/>
                <a:ea typeface="Cambria Math" panose="02040503050406030204" pitchFamily="18" charset="0"/>
              </a:rPr>
              <a:t>(</a:t>
            </a:r>
            <a:r>
              <a:rPr lang="en-IN" sz="2000" i="1" dirty="0" err="1">
                <a:latin typeface="Cambria Math" panose="02040503050406030204" pitchFamily="18" charset="0"/>
                <a:ea typeface="Cambria Math" panose="02040503050406030204" pitchFamily="18" charset="0"/>
              </a:rPr>
              <a:t>uint</a:t>
            </a:r>
            <a:r>
              <a:rPr lang="en-IN" sz="2000" i="1" dirty="0">
                <a:latin typeface="Cambria Math" panose="02040503050406030204" pitchFamily="18" charset="0"/>
                <a:ea typeface="Cambria Math" panose="02040503050406030204" pitchFamily="18" charset="0"/>
              </a:rPr>
              <a:t> </a:t>
            </a:r>
            <a:r>
              <a:rPr lang="en-IN" sz="2000" i="1" dirty="0" err="1">
                <a:latin typeface="Cambria Math" panose="02040503050406030204" pitchFamily="18" charset="0"/>
                <a:ea typeface="Cambria Math" panose="02040503050406030204" pitchFamily="18" charset="0"/>
              </a:rPr>
              <a:t>candidateIndex</a:t>
            </a:r>
            <a:r>
              <a:rPr lang="en-IN" sz="2000" i="1" dirty="0">
                <a:latin typeface="Cambria Math" panose="02040503050406030204" pitchFamily="18" charset="0"/>
                <a:ea typeface="Cambria Math" panose="02040503050406030204" pitchFamily="18" charset="0"/>
              </a:rPr>
              <a:t>) public {</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address sender= </a:t>
            </a:r>
            <a:r>
              <a:rPr lang="en-IN" sz="2000" i="1" dirty="0" err="1">
                <a:latin typeface="Cambria Math" panose="02040503050406030204" pitchFamily="18" charset="0"/>
                <a:ea typeface="Cambria Math" panose="02040503050406030204" pitchFamily="18" charset="0"/>
              </a:rPr>
              <a:t>msg.sender</a:t>
            </a:r>
            <a:r>
              <a:rPr lang="en-IN" sz="2000" i="1"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require(!votes[sender].</a:t>
            </a:r>
            <a:r>
              <a:rPr lang="en-IN" sz="2000" i="1" dirty="0" err="1">
                <a:latin typeface="Cambria Math" panose="02040503050406030204" pitchFamily="18" charset="0"/>
                <a:ea typeface="Cambria Math" panose="02040503050406030204" pitchFamily="18" charset="0"/>
              </a:rPr>
              <a:t>voted,'Voter</a:t>
            </a:r>
            <a:r>
              <a:rPr lang="en-IN" sz="2000" i="1" dirty="0">
                <a:latin typeface="Cambria Math" panose="02040503050406030204" pitchFamily="18" charset="0"/>
                <a:ea typeface="Cambria Math" panose="02040503050406030204" pitchFamily="18" charset="0"/>
              </a:rPr>
              <a:t> has already voted');</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candidates[</a:t>
            </a:r>
            <a:r>
              <a:rPr lang="en-IN" sz="2000" i="1" dirty="0" err="1">
                <a:latin typeface="Cambria Math" panose="02040503050406030204" pitchFamily="18" charset="0"/>
                <a:ea typeface="Cambria Math" panose="02040503050406030204" pitchFamily="18" charset="0"/>
              </a:rPr>
              <a:t>candidateIndex</a:t>
            </a:r>
            <a:r>
              <a:rPr lang="en-IN" sz="2000" i="1" dirty="0">
                <a:latin typeface="Cambria Math" panose="02040503050406030204" pitchFamily="18" charset="0"/>
                <a:ea typeface="Cambria Math" panose="02040503050406030204" pitchFamily="18" charset="0"/>
              </a:rPr>
              <a:t>].</a:t>
            </a:r>
            <a:r>
              <a:rPr lang="en-IN" sz="2000" i="1" dirty="0" err="1">
                <a:latin typeface="Cambria Math" panose="02040503050406030204" pitchFamily="18" charset="0"/>
                <a:ea typeface="Cambria Math" panose="02040503050406030204" pitchFamily="18" charset="0"/>
              </a:rPr>
              <a:t>numberOfVotes</a:t>
            </a:r>
            <a:r>
              <a:rPr lang="en-IN" sz="2000" i="1" dirty="0">
                <a:latin typeface="Cambria Math" panose="02040503050406030204" pitchFamily="18" charset="0"/>
                <a:ea typeface="Cambria Math" panose="02040503050406030204" pitchFamily="18" charset="0"/>
              </a:rPr>
              <a:t> += 1;</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votes[sender].voted = true;</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votes[sender].vote= </a:t>
            </a:r>
            <a:r>
              <a:rPr lang="en-IN" sz="2000" i="1" dirty="0" err="1">
                <a:latin typeface="Cambria Math" panose="02040503050406030204" pitchFamily="18" charset="0"/>
                <a:ea typeface="Cambria Math" panose="02040503050406030204" pitchFamily="18" charset="0"/>
              </a:rPr>
              <a:t>candidateIndex</a:t>
            </a:r>
            <a:r>
              <a:rPr lang="en-IN" sz="2000" i="1"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a:p>
            <a:pPr marL="2317120" lvl="8" indent="0" algn="just">
              <a:buNone/>
            </a:pPr>
            <a:r>
              <a:rPr lang="en-IN" sz="2000" i="1" dirty="0">
                <a:latin typeface="Cambria Math" panose="02040503050406030204" pitchFamily="18" charset="0"/>
                <a:ea typeface="Cambria Math" panose="02040503050406030204" pitchFamily="18" charset="0"/>
              </a:rPr>
              <a:t>    }</a:t>
            </a: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66743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0D1E9-B73B-4E86-9AFB-205D188159BF}"/>
              </a:ext>
            </a:extLst>
          </p:cNvPr>
          <p:cNvSpPr>
            <a:spLocks noGrp="1"/>
          </p:cNvSpPr>
          <p:nvPr>
            <p:ph idx="1"/>
          </p:nvPr>
        </p:nvSpPr>
        <p:spPr>
          <a:xfrm>
            <a:off x="1066800" y="506027"/>
            <a:ext cx="10058400" cy="6001305"/>
          </a:xfrm>
        </p:spPr>
        <p:txBody>
          <a:bodyPr>
            <a:normAutofit fontScale="77500" lnSpcReduction="20000"/>
          </a:bodyPr>
          <a:lstStyle/>
          <a:p>
            <a:pPr marL="0" lvl="0" indent="0" algn="just">
              <a:buNone/>
            </a:pPr>
            <a:r>
              <a:rPr lang="en-IN" sz="2600" dirty="0">
                <a:latin typeface="Cambria Math" panose="02040503050406030204" pitchFamily="18" charset="0"/>
                <a:ea typeface="Cambria Math" panose="02040503050406030204" pitchFamily="18" charset="0"/>
              </a:rPr>
              <a:t>Then we will write a function to get the number of votes that a candidate has received. This function takes in the index of the candidate and returns the number of votes they have received.</a:t>
            </a:r>
          </a:p>
          <a:p>
            <a:pPr marL="2317120" lvl="8" indent="0" algn="just">
              <a:buNone/>
            </a:pPr>
            <a:r>
              <a:rPr lang="en-IN" sz="2300" i="1" dirty="0">
                <a:latin typeface="Cambria Math" panose="02040503050406030204" pitchFamily="18" charset="0"/>
                <a:ea typeface="Cambria Math" panose="02040503050406030204" pitchFamily="18" charset="0"/>
              </a:rPr>
              <a:t>function </a:t>
            </a:r>
            <a:r>
              <a:rPr lang="en-IN" sz="2300" i="1" dirty="0" err="1">
                <a:latin typeface="Cambria Math" panose="02040503050406030204" pitchFamily="18" charset="0"/>
                <a:ea typeface="Cambria Math" panose="02040503050406030204" pitchFamily="18" charset="0"/>
              </a:rPr>
              <a:t>getNumberOfVotes</a:t>
            </a:r>
            <a:r>
              <a:rPr lang="en-IN" sz="2300" i="1" dirty="0">
                <a:latin typeface="Cambria Math" panose="02040503050406030204" pitchFamily="18" charset="0"/>
                <a:ea typeface="Cambria Math" panose="02040503050406030204" pitchFamily="18" charset="0"/>
              </a:rPr>
              <a:t>(</a:t>
            </a:r>
            <a:r>
              <a:rPr lang="en-IN" sz="2300" i="1" dirty="0" err="1">
                <a:latin typeface="Cambria Math" panose="02040503050406030204" pitchFamily="18" charset="0"/>
                <a:ea typeface="Cambria Math" panose="02040503050406030204" pitchFamily="18" charset="0"/>
              </a:rPr>
              <a:t>uint</a:t>
            </a:r>
            <a:r>
              <a:rPr lang="en-IN" sz="2300" i="1" dirty="0">
                <a:latin typeface="Cambria Math" panose="02040503050406030204" pitchFamily="18" charset="0"/>
                <a:ea typeface="Cambria Math" panose="02040503050406030204" pitchFamily="18" charset="0"/>
              </a:rPr>
              <a:t> </a:t>
            </a:r>
            <a:r>
              <a:rPr lang="en-IN" sz="2300" i="1" dirty="0" err="1">
                <a:latin typeface="Cambria Math" panose="02040503050406030204" pitchFamily="18" charset="0"/>
                <a:ea typeface="Cambria Math" panose="02040503050406030204" pitchFamily="18" charset="0"/>
              </a:rPr>
              <a:t>candidateIndex</a:t>
            </a:r>
            <a:r>
              <a:rPr lang="en-IN" sz="2300" i="1" dirty="0">
                <a:latin typeface="Cambria Math" panose="02040503050406030204" pitchFamily="18" charset="0"/>
                <a:ea typeface="Cambria Math" panose="02040503050406030204" pitchFamily="18" charset="0"/>
              </a:rPr>
              <a:t>)public view returns (</a:t>
            </a:r>
            <a:r>
              <a:rPr lang="en-IN" sz="2300" i="1" dirty="0" err="1">
                <a:latin typeface="Cambria Math" panose="02040503050406030204" pitchFamily="18" charset="0"/>
                <a:ea typeface="Cambria Math" panose="02040503050406030204" pitchFamily="18" charset="0"/>
              </a:rPr>
              <a:t>uint</a:t>
            </a:r>
            <a:r>
              <a:rPr lang="en-IN" sz="2300" i="1" dirty="0">
                <a:latin typeface="Cambria Math" panose="02040503050406030204" pitchFamily="18" charset="0"/>
                <a:ea typeface="Cambria Math" panose="02040503050406030204" pitchFamily="18" charset="0"/>
              </a:rPr>
              <a:t>)</a:t>
            </a:r>
            <a:endParaRPr lang="en-IN" sz="2300" dirty="0">
              <a:latin typeface="Cambria Math" panose="02040503050406030204" pitchFamily="18" charset="0"/>
              <a:ea typeface="Cambria Math" panose="02040503050406030204" pitchFamily="18" charset="0"/>
            </a:endParaRPr>
          </a:p>
          <a:p>
            <a:pPr marL="2317120" lvl="8" indent="0" algn="just">
              <a:buNone/>
            </a:pPr>
            <a:r>
              <a:rPr lang="en-IN" sz="2300" i="1" dirty="0">
                <a:latin typeface="Cambria Math" panose="02040503050406030204" pitchFamily="18" charset="0"/>
                <a:ea typeface="Cambria Math" panose="02040503050406030204" pitchFamily="18" charset="0"/>
              </a:rPr>
              <a:t>{</a:t>
            </a:r>
            <a:endParaRPr lang="en-IN" sz="2300" dirty="0">
              <a:latin typeface="Cambria Math" panose="02040503050406030204" pitchFamily="18" charset="0"/>
              <a:ea typeface="Cambria Math" panose="02040503050406030204" pitchFamily="18" charset="0"/>
            </a:endParaRPr>
          </a:p>
          <a:p>
            <a:pPr marL="2317120" lvl="8" indent="0" algn="just">
              <a:buNone/>
            </a:pPr>
            <a:r>
              <a:rPr lang="en-IN" sz="2300" i="1" dirty="0">
                <a:latin typeface="Cambria Math" panose="02040503050406030204" pitchFamily="18" charset="0"/>
                <a:ea typeface="Cambria Math" panose="02040503050406030204" pitchFamily="18" charset="0"/>
              </a:rPr>
              <a:t>        return candidates[</a:t>
            </a:r>
            <a:r>
              <a:rPr lang="en-IN" sz="2300" i="1" dirty="0" err="1">
                <a:latin typeface="Cambria Math" panose="02040503050406030204" pitchFamily="18" charset="0"/>
                <a:ea typeface="Cambria Math" panose="02040503050406030204" pitchFamily="18" charset="0"/>
              </a:rPr>
              <a:t>candidateIndex</a:t>
            </a:r>
            <a:r>
              <a:rPr lang="en-IN" sz="2300" i="1" dirty="0">
                <a:latin typeface="Cambria Math" panose="02040503050406030204" pitchFamily="18" charset="0"/>
                <a:ea typeface="Cambria Math" panose="02040503050406030204" pitchFamily="18" charset="0"/>
              </a:rPr>
              <a:t>].</a:t>
            </a:r>
            <a:r>
              <a:rPr lang="en-IN" sz="2300" i="1" dirty="0" err="1">
                <a:latin typeface="Cambria Math" panose="02040503050406030204" pitchFamily="18" charset="0"/>
                <a:ea typeface="Cambria Math" panose="02040503050406030204" pitchFamily="18" charset="0"/>
              </a:rPr>
              <a:t>numberOfVotes</a:t>
            </a:r>
            <a:r>
              <a:rPr lang="en-IN" sz="2300" i="1" dirty="0">
                <a:latin typeface="Cambria Math" panose="02040503050406030204" pitchFamily="18" charset="0"/>
                <a:ea typeface="Cambria Math" panose="02040503050406030204" pitchFamily="18" charset="0"/>
              </a:rPr>
              <a:t>;</a:t>
            </a:r>
            <a:endParaRPr lang="en-IN" sz="2300" dirty="0">
              <a:latin typeface="Cambria Math" panose="02040503050406030204" pitchFamily="18" charset="0"/>
              <a:ea typeface="Cambria Math" panose="02040503050406030204" pitchFamily="18" charset="0"/>
            </a:endParaRPr>
          </a:p>
          <a:p>
            <a:pPr marL="2317120" lvl="8" indent="0" algn="just">
              <a:buNone/>
            </a:pPr>
            <a:r>
              <a:rPr lang="en-IN" sz="2300" i="1" dirty="0">
                <a:latin typeface="Cambria Math" panose="02040503050406030204" pitchFamily="18" charset="0"/>
                <a:ea typeface="Cambria Math" panose="02040503050406030204" pitchFamily="18" charset="0"/>
              </a:rPr>
              <a:t>    }</a:t>
            </a:r>
            <a:endParaRPr lang="en-IN" sz="2300" dirty="0">
              <a:latin typeface="Cambria Math" panose="02040503050406030204" pitchFamily="18" charset="0"/>
              <a:ea typeface="Cambria Math" panose="02040503050406030204" pitchFamily="18" charset="0"/>
            </a:endParaRPr>
          </a:p>
          <a:p>
            <a:pPr marL="0" lvl="0" indent="0" algn="just">
              <a:buNone/>
            </a:pPr>
            <a:endParaRPr lang="en-IN" sz="2400" dirty="0">
              <a:latin typeface="Cambria Math" panose="02040503050406030204" pitchFamily="18" charset="0"/>
              <a:ea typeface="Cambria Math" panose="02040503050406030204" pitchFamily="18" charset="0"/>
            </a:endParaRPr>
          </a:p>
          <a:p>
            <a:pPr marL="0" lvl="0" indent="0" algn="just">
              <a:buNone/>
            </a:pPr>
            <a:r>
              <a:rPr lang="en-IN" sz="2600" dirty="0">
                <a:latin typeface="Cambria Math" panose="02040503050406030204" pitchFamily="18" charset="0"/>
                <a:ea typeface="Cambria Math" panose="02040503050406030204" pitchFamily="18" charset="0"/>
              </a:rPr>
              <a:t>This is the last function we will write to get the winner. This function tells who is current in the lead. It returns the name of the candidates with most votes.</a:t>
            </a:r>
          </a:p>
          <a:p>
            <a:pPr marL="2317120" lvl="8" indent="0" algn="just">
              <a:buNone/>
            </a:pPr>
            <a:r>
              <a:rPr lang="en-IN" sz="2300" i="1" dirty="0">
                <a:latin typeface="Cambria Math" panose="02040503050406030204" pitchFamily="18" charset="0"/>
                <a:ea typeface="Cambria Math" panose="02040503050406030204" pitchFamily="18" charset="0"/>
              </a:rPr>
              <a:t>function </a:t>
            </a:r>
            <a:r>
              <a:rPr lang="en-IN" sz="2300" i="1" dirty="0" err="1">
                <a:latin typeface="Cambria Math" panose="02040503050406030204" pitchFamily="18" charset="0"/>
                <a:ea typeface="Cambria Math" panose="02040503050406030204" pitchFamily="18" charset="0"/>
              </a:rPr>
              <a:t>getWinner</a:t>
            </a:r>
            <a:r>
              <a:rPr lang="en-IN" sz="2300" i="1" dirty="0">
                <a:latin typeface="Cambria Math" panose="02040503050406030204" pitchFamily="18" charset="0"/>
                <a:ea typeface="Cambria Math" panose="02040503050406030204" pitchFamily="18" charset="0"/>
              </a:rPr>
              <a:t>() public view returns (bytes32 winner)</a:t>
            </a:r>
            <a:endParaRPr lang="en-IN" sz="2300" dirty="0">
              <a:latin typeface="Cambria Math" panose="02040503050406030204" pitchFamily="18" charset="0"/>
              <a:ea typeface="Cambria Math" panose="02040503050406030204" pitchFamily="18" charset="0"/>
            </a:endParaRPr>
          </a:p>
          <a:p>
            <a:pPr marL="2317120" lvl="8" indent="0" algn="just">
              <a:buNone/>
            </a:pPr>
            <a:r>
              <a:rPr lang="en-IN" sz="2300" i="1" dirty="0">
                <a:latin typeface="Cambria Math" panose="02040503050406030204" pitchFamily="18" charset="0"/>
                <a:ea typeface="Cambria Math" panose="02040503050406030204" pitchFamily="18" charset="0"/>
              </a:rPr>
              <a:t>{</a:t>
            </a:r>
            <a:endParaRPr lang="en-IN" sz="2300" dirty="0">
              <a:latin typeface="Cambria Math" panose="02040503050406030204" pitchFamily="18" charset="0"/>
              <a:ea typeface="Cambria Math" panose="02040503050406030204" pitchFamily="18" charset="0"/>
            </a:endParaRPr>
          </a:p>
          <a:p>
            <a:pPr marL="2317120" lvl="8" indent="0" algn="just">
              <a:buNone/>
            </a:pPr>
            <a:r>
              <a:rPr lang="en-IN" sz="2300" i="1" dirty="0">
                <a:latin typeface="Cambria Math" panose="02040503050406030204" pitchFamily="18" charset="0"/>
                <a:ea typeface="Cambria Math" panose="02040503050406030204" pitchFamily="18" charset="0"/>
              </a:rPr>
              <a:t>        </a:t>
            </a:r>
            <a:r>
              <a:rPr lang="en-IN" sz="2300" i="1" dirty="0" err="1">
                <a:latin typeface="Cambria Math" panose="02040503050406030204" pitchFamily="18" charset="0"/>
                <a:ea typeface="Cambria Math" panose="02040503050406030204" pitchFamily="18" charset="0"/>
              </a:rPr>
              <a:t>uint</a:t>
            </a:r>
            <a:r>
              <a:rPr lang="en-IN" sz="2300" i="1" dirty="0">
                <a:latin typeface="Cambria Math" panose="02040503050406030204" pitchFamily="18" charset="0"/>
                <a:ea typeface="Cambria Math" panose="02040503050406030204" pitchFamily="18" charset="0"/>
              </a:rPr>
              <a:t> </a:t>
            </a:r>
            <a:r>
              <a:rPr lang="en-IN" sz="2300" i="1" dirty="0" err="1">
                <a:latin typeface="Cambria Math" panose="02040503050406030204" pitchFamily="18" charset="0"/>
                <a:ea typeface="Cambria Math" panose="02040503050406030204" pitchFamily="18" charset="0"/>
              </a:rPr>
              <a:t>maxNumberOfVotes</a:t>
            </a:r>
            <a:r>
              <a:rPr lang="en-IN" sz="2300" i="1" dirty="0">
                <a:latin typeface="Cambria Math" panose="02040503050406030204" pitchFamily="18" charset="0"/>
                <a:ea typeface="Cambria Math" panose="02040503050406030204" pitchFamily="18" charset="0"/>
              </a:rPr>
              <a:t>;</a:t>
            </a:r>
            <a:endParaRPr lang="en-IN" sz="2300" dirty="0">
              <a:latin typeface="Cambria Math" panose="02040503050406030204" pitchFamily="18" charset="0"/>
              <a:ea typeface="Cambria Math" panose="02040503050406030204" pitchFamily="18" charset="0"/>
            </a:endParaRPr>
          </a:p>
          <a:p>
            <a:pPr marL="2317120" lvl="8" indent="0" algn="just">
              <a:buNone/>
            </a:pPr>
            <a:r>
              <a:rPr lang="en-IN" sz="2300" i="1" dirty="0">
                <a:latin typeface="Cambria Math" panose="02040503050406030204" pitchFamily="18" charset="0"/>
                <a:ea typeface="Cambria Math" panose="02040503050406030204" pitchFamily="18" charset="0"/>
              </a:rPr>
              <a:t>        </a:t>
            </a:r>
            <a:r>
              <a:rPr lang="en-IN" sz="2300" i="1" dirty="0" err="1">
                <a:latin typeface="Cambria Math" panose="02040503050406030204" pitchFamily="18" charset="0"/>
                <a:ea typeface="Cambria Math" panose="02040503050406030204" pitchFamily="18" charset="0"/>
              </a:rPr>
              <a:t>uint</a:t>
            </a:r>
            <a:r>
              <a:rPr lang="en-IN" sz="2300" i="1" dirty="0">
                <a:latin typeface="Cambria Math" panose="02040503050406030204" pitchFamily="18" charset="0"/>
                <a:ea typeface="Cambria Math" panose="02040503050406030204" pitchFamily="18" charset="0"/>
              </a:rPr>
              <a:t> length=</a:t>
            </a:r>
            <a:r>
              <a:rPr lang="en-IN" sz="2300" i="1" dirty="0" err="1">
                <a:latin typeface="Cambria Math" panose="02040503050406030204" pitchFamily="18" charset="0"/>
                <a:ea typeface="Cambria Math" panose="02040503050406030204" pitchFamily="18" charset="0"/>
              </a:rPr>
              <a:t>candidates.length</a:t>
            </a:r>
            <a:r>
              <a:rPr lang="en-IN" sz="2300" i="1" dirty="0">
                <a:latin typeface="Cambria Math" panose="02040503050406030204" pitchFamily="18" charset="0"/>
                <a:ea typeface="Cambria Math" panose="02040503050406030204" pitchFamily="18" charset="0"/>
              </a:rPr>
              <a:t>;</a:t>
            </a:r>
            <a:endParaRPr lang="en-IN" sz="2300" dirty="0">
              <a:latin typeface="Cambria Math" panose="02040503050406030204" pitchFamily="18" charset="0"/>
              <a:ea typeface="Cambria Math" panose="02040503050406030204" pitchFamily="18" charset="0"/>
            </a:endParaRPr>
          </a:p>
          <a:p>
            <a:pPr marL="2317120" lvl="8" indent="0" algn="just">
              <a:buNone/>
            </a:pPr>
            <a:r>
              <a:rPr lang="en-IN" sz="2300" i="1" dirty="0">
                <a:latin typeface="Cambria Math" panose="02040503050406030204" pitchFamily="18" charset="0"/>
                <a:ea typeface="Cambria Math" panose="02040503050406030204" pitchFamily="18" charset="0"/>
              </a:rPr>
              <a:t>        for( </a:t>
            </a:r>
            <a:r>
              <a:rPr lang="en-IN" sz="2300" i="1" dirty="0" err="1">
                <a:latin typeface="Cambria Math" panose="02040503050406030204" pitchFamily="18" charset="0"/>
                <a:ea typeface="Cambria Math" panose="02040503050406030204" pitchFamily="18" charset="0"/>
              </a:rPr>
              <a:t>uint</a:t>
            </a:r>
            <a:r>
              <a:rPr lang="en-IN" sz="2300" i="1" dirty="0">
                <a:latin typeface="Cambria Math" panose="02040503050406030204" pitchFamily="18" charset="0"/>
                <a:ea typeface="Cambria Math" panose="02040503050406030204" pitchFamily="18" charset="0"/>
              </a:rPr>
              <a:t> </a:t>
            </a:r>
            <a:r>
              <a:rPr lang="en-IN" sz="2300" i="1" dirty="0" err="1">
                <a:latin typeface="Cambria Math" panose="02040503050406030204" pitchFamily="18" charset="0"/>
                <a:ea typeface="Cambria Math" panose="02040503050406030204" pitchFamily="18" charset="0"/>
              </a:rPr>
              <a:t>i</a:t>
            </a:r>
            <a:r>
              <a:rPr lang="en-IN" sz="2300" i="1" dirty="0">
                <a:latin typeface="Cambria Math" panose="02040503050406030204" pitchFamily="18" charset="0"/>
                <a:ea typeface="Cambria Math" panose="02040503050406030204" pitchFamily="18" charset="0"/>
              </a:rPr>
              <a:t>=0; </a:t>
            </a:r>
            <a:r>
              <a:rPr lang="en-IN" sz="2300" i="1" dirty="0" err="1">
                <a:latin typeface="Cambria Math" panose="02040503050406030204" pitchFamily="18" charset="0"/>
                <a:ea typeface="Cambria Math" panose="02040503050406030204" pitchFamily="18" charset="0"/>
              </a:rPr>
              <a:t>i</a:t>
            </a:r>
            <a:r>
              <a:rPr lang="en-IN" sz="2300" i="1" dirty="0">
                <a:latin typeface="Cambria Math" panose="02040503050406030204" pitchFamily="18" charset="0"/>
                <a:ea typeface="Cambria Math" panose="02040503050406030204" pitchFamily="18" charset="0"/>
              </a:rPr>
              <a:t>&lt;length; </a:t>
            </a:r>
            <a:r>
              <a:rPr lang="en-IN" sz="2300" i="1" dirty="0" err="1">
                <a:latin typeface="Cambria Math" panose="02040503050406030204" pitchFamily="18" charset="0"/>
                <a:ea typeface="Cambria Math" panose="02040503050406030204" pitchFamily="18" charset="0"/>
              </a:rPr>
              <a:t>i</a:t>
            </a:r>
            <a:r>
              <a:rPr lang="en-IN" sz="2300" i="1" dirty="0">
                <a:latin typeface="Cambria Math" panose="02040503050406030204" pitchFamily="18" charset="0"/>
                <a:ea typeface="Cambria Math" panose="02040503050406030204" pitchFamily="18" charset="0"/>
              </a:rPr>
              <a:t>++){</a:t>
            </a:r>
            <a:endParaRPr lang="en-IN" sz="2300" dirty="0">
              <a:latin typeface="Cambria Math" panose="02040503050406030204" pitchFamily="18" charset="0"/>
              <a:ea typeface="Cambria Math" panose="02040503050406030204" pitchFamily="18" charset="0"/>
            </a:endParaRPr>
          </a:p>
          <a:p>
            <a:pPr marL="2317120" lvl="8" indent="0" algn="just">
              <a:buNone/>
            </a:pPr>
            <a:r>
              <a:rPr lang="en-IN" sz="2300" i="1" dirty="0">
                <a:latin typeface="Cambria Math" panose="02040503050406030204" pitchFamily="18" charset="0"/>
                <a:ea typeface="Cambria Math" panose="02040503050406030204" pitchFamily="18" charset="0"/>
              </a:rPr>
              <a:t>            if(candidates[</a:t>
            </a:r>
            <a:r>
              <a:rPr lang="en-IN" sz="2300" i="1" dirty="0" err="1">
                <a:latin typeface="Cambria Math" panose="02040503050406030204" pitchFamily="18" charset="0"/>
                <a:ea typeface="Cambria Math" panose="02040503050406030204" pitchFamily="18" charset="0"/>
              </a:rPr>
              <a:t>i</a:t>
            </a:r>
            <a:r>
              <a:rPr lang="en-IN" sz="2300" i="1" dirty="0">
                <a:latin typeface="Cambria Math" panose="02040503050406030204" pitchFamily="18" charset="0"/>
                <a:ea typeface="Cambria Math" panose="02040503050406030204" pitchFamily="18" charset="0"/>
              </a:rPr>
              <a:t>].</a:t>
            </a:r>
            <a:r>
              <a:rPr lang="en-IN" sz="2300" i="1" dirty="0" err="1">
                <a:latin typeface="Cambria Math" panose="02040503050406030204" pitchFamily="18" charset="0"/>
                <a:ea typeface="Cambria Math" panose="02040503050406030204" pitchFamily="18" charset="0"/>
              </a:rPr>
              <a:t>numberOfVotes</a:t>
            </a:r>
            <a:r>
              <a:rPr lang="en-IN" sz="2300" i="1" dirty="0">
                <a:latin typeface="Cambria Math" panose="02040503050406030204" pitchFamily="18" charset="0"/>
                <a:ea typeface="Cambria Math" panose="02040503050406030204" pitchFamily="18" charset="0"/>
              </a:rPr>
              <a:t> &gt; </a:t>
            </a:r>
            <a:r>
              <a:rPr lang="en-IN" sz="2300" i="1" dirty="0" err="1">
                <a:latin typeface="Cambria Math" panose="02040503050406030204" pitchFamily="18" charset="0"/>
                <a:ea typeface="Cambria Math" panose="02040503050406030204" pitchFamily="18" charset="0"/>
              </a:rPr>
              <a:t>maxNumberOfVotes</a:t>
            </a:r>
            <a:r>
              <a:rPr lang="en-IN" sz="2300" i="1" dirty="0">
                <a:latin typeface="Cambria Math" panose="02040503050406030204" pitchFamily="18" charset="0"/>
                <a:ea typeface="Cambria Math" panose="02040503050406030204" pitchFamily="18" charset="0"/>
              </a:rPr>
              <a:t>)</a:t>
            </a:r>
            <a:endParaRPr lang="en-IN" sz="2300" dirty="0">
              <a:latin typeface="Cambria Math" panose="02040503050406030204" pitchFamily="18" charset="0"/>
              <a:ea typeface="Cambria Math" panose="02040503050406030204" pitchFamily="18" charset="0"/>
            </a:endParaRPr>
          </a:p>
          <a:p>
            <a:pPr marL="2317120" lvl="8" indent="0" algn="just">
              <a:buNone/>
            </a:pPr>
            <a:r>
              <a:rPr lang="en-IN" sz="2300" i="1" dirty="0">
                <a:latin typeface="Cambria Math" panose="02040503050406030204" pitchFamily="18" charset="0"/>
                <a:ea typeface="Cambria Math" panose="02040503050406030204" pitchFamily="18" charset="0"/>
              </a:rPr>
              <a:t>{</a:t>
            </a:r>
            <a:endParaRPr lang="en-IN" sz="2300" dirty="0">
              <a:latin typeface="Cambria Math" panose="02040503050406030204" pitchFamily="18" charset="0"/>
              <a:ea typeface="Cambria Math" panose="02040503050406030204" pitchFamily="18" charset="0"/>
            </a:endParaRPr>
          </a:p>
          <a:p>
            <a:pPr marL="2317120" lvl="8" indent="0" algn="just">
              <a:buNone/>
            </a:pPr>
            <a:r>
              <a:rPr lang="en-IN" sz="2300" i="1" dirty="0">
                <a:latin typeface="Cambria Math" panose="02040503050406030204" pitchFamily="18" charset="0"/>
                <a:ea typeface="Cambria Math" panose="02040503050406030204" pitchFamily="18" charset="0"/>
              </a:rPr>
              <a:t>                winner = candidates[</a:t>
            </a:r>
            <a:r>
              <a:rPr lang="en-IN" sz="2300" i="1" dirty="0" err="1">
                <a:latin typeface="Cambria Math" panose="02040503050406030204" pitchFamily="18" charset="0"/>
                <a:ea typeface="Cambria Math" panose="02040503050406030204" pitchFamily="18" charset="0"/>
              </a:rPr>
              <a:t>i</a:t>
            </a:r>
            <a:r>
              <a:rPr lang="en-IN" sz="2300" i="1" dirty="0">
                <a:latin typeface="Cambria Math" panose="02040503050406030204" pitchFamily="18" charset="0"/>
                <a:ea typeface="Cambria Math" panose="02040503050406030204" pitchFamily="18" charset="0"/>
              </a:rPr>
              <a:t>].name;</a:t>
            </a:r>
            <a:endParaRPr lang="en-IN" sz="2300" dirty="0">
              <a:latin typeface="Cambria Math" panose="02040503050406030204" pitchFamily="18" charset="0"/>
              <a:ea typeface="Cambria Math" panose="02040503050406030204" pitchFamily="18" charset="0"/>
            </a:endParaRPr>
          </a:p>
          <a:p>
            <a:pPr marL="2317120" lvl="8" indent="0" algn="just">
              <a:buNone/>
            </a:pPr>
            <a:r>
              <a:rPr lang="en-IN" sz="2300" i="1" dirty="0">
                <a:latin typeface="Cambria Math" panose="02040503050406030204" pitchFamily="18" charset="0"/>
                <a:ea typeface="Cambria Math" panose="02040503050406030204" pitchFamily="18" charset="0"/>
              </a:rPr>
              <a:t>         }</a:t>
            </a:r>
            <a:endParaRPr lang="en-IN" sz="2300" dirty="0">
              <a:latin typeface="Cambria Math" panose="02040503050406030204" pitchFamily="18" charset="0"/>
              <a:ea typeface="Cambria Math" panose="02040503050406030204" pitchFamily="18" charset="0"/>
            </a:endParaRPr>
          </a:p>
          <a:p>
            <a:pPr marL="2317120" lvl="8" indent="0" algn="just">
              <a:buNone/>
            </a:pPr>
            <a:r>
              <a:rPr lang="en-IN" sz="2300" i="1" dirty="0">
                <a:latin typeface="Cambria Math" panose="02040503050406030204" pitchFamily="18" charset="0"/>
                <a:ea typeface="Cambria Math" panose="02040503050406030204" pitchFamily="18" charset="0"/>
              </a:rPr>
              <a:t>        }</a:t>
            </a:r>
            <a:endParaRPr lang="en-IN" dirty="0">
              <a:latin typeface="Cambria Math" panose="02040503050406030204" pitchFamily="18" charset="0"/>
              <a:ea typeface="Cambria Math" panose="02040503050406030204" pitchFamily="18" charset="0"/>
            </a:endParaRPr>
          </a:p>
          <a:p>
            <a:pPr marL="0" indent="0" algn="just">
              <a:buNone/>
            </a:pPr>
            <a:r>
              <a:rPr lang="en-IN" sz="1600" dirty="0">
                <a:latin typeface="Cambria Math" panose="02040503050406030204" pitchFamily="18" charset="0"/>
                <a:ea typeface="Cambria Math" panose="02040503050406030204" pitchFamily="18" charset="0"/>
              </a:rPr>
              <a:t> </a:t>
            </a:r>
          </a:p>
          <a:p>
            <a:pPr marL="0" indent="0" algn="just">
              <a:buNone/>
            </a:pPr>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52155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1756-A522-4735-B403-BD92A8671413}"/>
              </a:ext>
            </a:extLst>
          </p:cNvPr>
          <p:cNvSpPr>
            <a:spLocks noGrp="1"/>
          </p:cNvSpPr>
          <p:nvPr>
            <p:ph type="title"/>
          </p:nvPr>
        </p:nvSpPr>
        <p:spPr>
          <a:xfrm>
            <a:off x="1066800" y="642594"/>
            <a:ext cx="10058400" cy="1017530"/>
          </a:xfrm>
        </p:spPr>
        <p:txBody>
          <a:bodyPr>
            <a:noAutofit/>
          </a:bodyPr>
          <a:lstStyle/>
          <a:p>
            <a:pPr lvl="0" algn="just">
              <a:lnSpc>
                <a:spcPct val="120000"/>
              </a:lnSpc>
            </a:pPr>
            <a:r>
              <a:rPr lang="en-IN" sz="4000" b="1" dirty="0">
                <a:latin typeface="Cambria Math" panose="02040503050406030204" pitchFamily="18" charset="0"/>
                <a:ea typeface="Cambria Math" panose="02040503050406030204" pitchFamily="18" charset="0"/>
              </a:rPr>
              <a:t>Build the interface and installing dependencies such as truffle and ganache</a:t>
            </a:r>
          </a:p>
        </p:txBody>
      </p:sp>
      <p:sp>
        <p:nvSpPr>
          <p:cNvPr id="3" name="Content Placeholder 2">
            <a:extLst>
              <a:ext uri="{FF2B5EF4-FFF2-40B4-BE49-F238E27FC236}">
                <a16:creationId xmlns:a16="http://schemas.microsoft.com/office/drawing/2014/main" id="{9188E6B7-E70E-485B-B27E-5562076692D9}"/>
              </a:ext>
            </a:extLst>
          </p:cNvPr>
          <p:cNvSpPr>
            <a:spLocks noGrp="1"/>
          </p:cNvSpPr>
          <p:nvPr>
            <p:ph idx="1"/>
          </p:nvPr>
        </p:nvSpPr>
        <p:spPr/>
        <p:txBody>
          <a:bodyPr>
            <a:normAutofit/>
          </a:bodyPr>
          <a:lstStyle/>
          <a:p>
            <a:pPr marL="0" indent="0" algn="just">
              <a:buNone/>
            </a:pPr>
            <a:r>
              <a:rPr lang="en-IN" sz="2000" dirty="0">
                <a:latin typeface="Cambria Math" panose="02040503050406030204" pitchFamily="18" charset="0"/>
                <a:ea typeface="Cambria Math" panose="02040503050406030204" pitchFamily="18" charset="0"/>
              </a:rPr>
              <a:t>We will install dependencies such as truffle and ganache. Then we will create a new project directory and navigate to it from our terminal. My DApp is called </a:t>
            </a:r>
            <a:r>
              <a:rPr lang="en-IN" sz="2000" b="1" dirty="0">
                <a:latin typeface="Cambria Math" panose="02040503050406030204" pitchFamily="18" charset="0"/>
                <a:ea typeface="Cambria Math" panose="02040503050406030204" pitchFamily="18" charset="0"/>
              </a:rPr>
              <a:t>DigiVote-master.</a:t>
            </a:r>
          </a:p>
          <a:p>
            <a:pPr algn="just"/>
            <a:r>
              <a:rPr lang="en-IN" sz="2000" i="1" dirty="0">
                <a:latin typeface="Cambria Math" panose="02040503050406030204" pitchFamily="18" charset="0"/>
                <a:ea typeface="Cambria Math" panose="02040503050406030204" pitchFamily="18" charset="0"/>
              </a:rPr>
              <a:t>mkdir DigiVote-master</a:t>
            </a:r>
            <a:endParaRPr lang="en-IN" sz="2000" dirty="0">
              <a:latin typeface="Cambria Math" panose="02040503050406030204" pitchFamily="18" charset="0"/>
              <a:ea typeface="Cambria Math" panose="02040503050406030204" pitchFamily="18" charset="0"/>
            </a:endParaRPr>
          </a:p>
          <a:p>
            <a:pPr algn="just"/>
            <a:r>
              <a:rPr lang="en-IN" sz="2000" i="1" dirty="0">
                <a:latin typeface="Cambria Math" panose="02040503050406030204" pitchFamily="18" charset="0"/>
                <a:ea typeface="Cambria Math" panose="02040503050406030204" pitchFamily="18" charset="0"/>
              </a:rPr>
              <a:t>cd DigiVote-master</a:t>
            </a:r>
            <a:endParaRPr lang="en-IN" sz="2000" dirty="0">
              <a:latin typeface="Cambria Math" panose="02040503050406030204" pitchFamily="18" charset="0"/>
              <a:ea typeface="Cambria Math" panose="02040503050406030204" pitchFamily="18" charset="0"/>
            </a:endParaRPr>
          </a:p>
          <a:p>
            <a:pPr algn="just"/>
            <a:endParaRPr lang="en-IN" sz="2000" dirty="0">
              <a:latin typeface="Cambria Math" panose="02040503050406030204" pitchFamily="18" charset="0"/>
              <a:ea typeface="Cambria Math" panose="02040503050406030204" pitchFamily="18" charset="0"/>
            </a:endParaRPr>
          </a:p>
          <a:p>
            <a:pPr marL="0" indent="0">
              <a:buNone/>
            </a:pP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33778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2ACA-A2B3-4EE8-8DB6-D7349912986A}"/>
              </a:ext>
            </a:extLst>
          </p:cNvPr>
          <p:cNvSpPr>
            <a:spLocks noGrp="1"/>
          </p:cNvSpPr>
          <p:nvPr>
            <p:ph type="title"/>
          </p:nvPr>
        </p:nvSpPr>
        <p:spPr>
          <a:xfrm>
            <a:off x="1066800" y="642594"/>
            <a:ext cx="10058400" cy="742323"/>
          </a:xfrm>
        </p:spPr>
        <p:txBody>
          <a:bodyPr>
            <a:normAutofit/>
          </a:bodyPr>
          <a:lstStyle/>
          <a:p>
            <a:pPr algn="ctr"/>
            <a:r>
              <a:rPr lang="en-IN" sz="4000" b="1" dirty="0">
                <a:latin typeface="Cambria Math" panose="02040503050406030204" pitchFamily="18" charset="0"/>
                <a:ea typeface="Cambria Math" panose="02040503050406030204" pitchFamily="18" charset="0"/>
              </a:rPr>
              <a:t>Truffle Box:</a:t>
            </a:r>
            <a:endParaRPr lang="en-IN"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2E3852A5-289A-4695-A93B-C5B05DC1AA39}"/>
              </a:ext>
            </a:extLst>
          </p:cNvPr>
          <p:cNvSpPr>
            <a:spLocks noGrp="1"/>
          </p:cNvSpPr>
          <p:nvPr>
            <p:ph idx="1"/>
          </p:nvPr>
        </p:nvSpPr>
        <p:spPr>
          <a:xfrm>
            <a:off x="1066800" y="1246735"/>
            <a:ext cx="10058400" cy="3263121"/>
          </a:xfrm>
        </p:spPr>
        <p:txBody>
          <a:bodyPr>
            <a:normAutofit/>
          </a:bodyPr>
          <a:lstStyle/>
          <a:p>
            <a:pPr algn="just"/>
            <a:r>
              <a:rPr lang="en-IN" sz="2000" dirty="0">
                <a:latin typeface="Cambria Math" panose="02040503050406030204" pitchFamily="18" charset="0"/>
                <a:ea typeface="Cambria Math" panose="02040503050406030204" pitchFamily="18" charset="0"/>
              </a:rPr>
              <a:t>We use Truffle Suite to create our DApp. It is a popular framework for developing full-stack decentralized applications on the Ethereum network.</a:t>
            </a:r>
          </a:p>
          <a:p>
            <a:pPr algn="just"/>
            <a:r>
              <a:rPr lang="en-IN" sz="2000" dirty="0">
                <a:latin typeface="Cambria Math" panose="02040503050406030204" pitchFamily="18" charset="0"/>
                <a:ea typeface="Cambria Math" panose="02040503050406030204" pitchFamily="18" charset="0"/>
              </a:rPr>
              <a:t>Truffle provides projects called Boxes that are pre-configured to let us focus on functionality rather than fiddling with configuration. We will use React Box which comes with a React front end ready built.</a:t>
            </a:r>
          </a:p>
          <a:p>
            <a:pPr algn="just"/>
            <a:r>
              <a:rPr lang="en-IN" sz="2000" i="1" dirty="0">
                <a:latin typeface="Cambria Math" panose="02040503050406030204" pitchFamily="18" charset="0"/>
                <a:ea typeface="Cambria Math" panose="02040503050406030204" pitchFamily="18" charset="0"/>
              </a:rPr>
              <a:t>truffle unbox react</a:t>
            </a:r>
            <a:endParaRPr lang="en-IN" sz="2000" dirty="0">
              <a:latin typeface="Cambria Math" panose="02040503050406030204" pitchFamily="18" charset="0"/>
              <a:ea typeface="Cambria Math" panose="02040503050406030204" pitchFamily="18" charset="0"/>
            </a:endParaRPr>
          </a:p>
          <a:p>
            <a:pPr algn="just"/>
            <a:r>
              <a:rPr lang="en-IN" sz="2000" dirty="0">
                <a:latin typeface="Cambria Math" panose="02040503050406030204" pitchFamily="18" charset="0"/>
                <a:ea typeface="Cambria Math" panose="02040503050406030204" pitchFamily="18" charset="0"/>
              </a:rPr>
              <a:t>This may take time but once completed we will see folder structure like this in our text editor.</a:t>
            </a:r>
          </a:p>
          <a:p>
            <a:pPr algn="just"/>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78D20782-B3F3-40C6-8533-6E09AAF768A8}"/>
              </a:ext>
            </a:extLst>
          </p:cNvPr>
          <p:cNvPicPr/>
          <p:nvPr/>
        </p:nvPicPr>
        <p:blipFill rotWithShape="1">
          <a:blip r:embed="rId2">
            <a:extLst>
              <a:ext uri="{28A0092B-C50C-407E-A947-70E740481C1C}">
                <a14:useLocalDpi xmlns:a14="http://schemas.microsoft.com/office/drawing/2010/main" val="0"/>
              </a:ext>
            </a:extLst>
          </a:blip>
          <a:srcRect r="80205" b="49303"/>
          <a:stretch/>
        </p:blipFill>
        <p:spPr bwMode="auto">
          <a:xfrm>
            <a:off x="5338918" y="3826276"/>
            <a:ext cx="1744980" cy="2389130"/>
          </a:xfrm>
          <a:prstGeom prst="rect">
            <a:avLst/>
          </a:prstGeom>
          <a:noFill/>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0332E259-8072-46F3-B610-9DDC838422D0}"/>
              </a:ext>
            </a:extLst>
          </p:cNvPr>
          <p:cNvSpPr/>
          <p:nvPr/>
        </p:nvSpPr>
        <p:spPr>
          <a:xfrm>
            <a:off x="4870913" y="6055912"/>
            <a:ext cx="2680990" cy="463397"/>
          </a:xfrm>
          <a:prstGeom prst="rect">
            <a:avLst/>
          </a:prstGeom>
        </p:spPr>
        <p:txBody>
          <a:bodyPr wrap="non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1 : Folder structure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3456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9BBC6-11AB-4510-8700-D53B93EA0E83}"/>
              </a:ext>
            </a:extLst>
          </p:cNvPr>
          <p:cNvSpPr>
            <a:spLocks noGrp="1"/>
          </p:cNvSpPr>
          <p:nvPr>
            <p:ph idx="1"/>
          </p:nvPr>
        </p:nvSpPr>
        <p:spPr>
          <a:xfrm>
            <a:off x="1066800" y="612559"/>
            <a:ext cx="10058400" cy="5340185"/>
          </a:xfrm>
        </p:spPr>
        <p:txBody>
          <a:bodyPr>
            <a:normAutofit/>
          </a:bodyPr>
          <a:lstStyle/>
          <a:p>
            <a:pPr algn="just"/>
            <a:r>
              <a:rPr lang="en-IN" sz="2000" b="1" dirty="0">
                <a:latin typeface="Cambria Math" panose="02040503050406030204" pitchFamily="18" charset="0"/>
                <a:ea typeface="Cambria Math" panose="02040503050406030204" pitchFamily="18" charset="0"/>
              </a:rPr>
              <a:t>client/</a:t>
            </a:r>
            <a:r>
              <a:rPr lang="en-IN" sz="2000" dirty="0">
                <a:latin typeface="Cambria Math" panose="02040503050406030204" pitchFamily="18" charset="0"/>
                <a:ea typeface="Cambria Math" panose="02040503050406030204" pitchFamily="18" charset="0"/>
              </a:rPr>
              <a:t> contains our front-end React code. We need to delve into this to make changed to our webpage once our contracts have been deployed.</a:t>
            </a:r>
          </a:p>
          <a:p>
            <a:pPr algn="just"/>
            <a:r>
              <a:rPr lang="en-IN" sz="2000" b="1" dirty="0">
                <a:latin typeface="Cambria Math" panose="02040503050406030204" pitchFamily="18" charset="0"/>
                <a:ea typeface="Cambria Math" panose="02040503050406030204" pitchFamily="18" charset="0"/>
              </a:rPr>
              <a:t>contract/</a:t>
            </a:r>
            <a:r>
              <a:rPr lang="en-IN" sz="2000" dirty="0">
                <a:latin typeface="Cambria Math" panose="02040503050406030204" pitchFamily="18" charset="0"/>
                <a:ea typeface="Cambria Math" panose="02040503050406030204" pitchFamily="18" charset="0"/>
              </a:rPr>
              <a:t> is where our Solidity smart contract is stored. We will notice that there are three smart contracts. Migration.sol is used during the migration process.</a:t>
            </a:r>
          </a:p>
          <a:p>
            <a:pPr algn="just"/>
            <a:r>
              <a:rPr lang="en-IN" sz="2000" b="1" dirty="0">
                <a:latin typeface="Cambria Math" panose="02040503050406030204" pitchFamily="18" charset="0"/>
                <a:ea typeface="Cambria Math" panose="02040503050406030204" pitchFamily="18" charset="0"/>
              </a:rPr>
              <a:t>migrations/</a:t>
            </a:r>
            <a:r>
              <a:rPr lang="en-IN" sz="2000" dirty="0">
                <a:latin typeface="Cambria Math" panose="02040503050406030204" pitchFamily="18" charset="0"/>
                <a:ea typeface="Cambria Math" panose="02040503050406030204" pitchFamily="18" charset="0"/>
              </a:rPr>
              <a:t> is where migration logic resides.</a:t>
            </a:r>
          </a:p>
          <a:p>
            <a:pPr algn="just"/>
            <a:r>
              <a:rPr lang="en-IN" sz="2000" b="1" dirty="0">
                <a:latin typeface="Cambria Math" panose="02040503050406030204" pitchFamily="18" charset="0"/>
                <a:ea typeface="Cambria Math" panose="02040503050406030204" pitchFamily="18" charset="0"/>
              </a:rPr>
              <a:t>test/</a:t>
            </a:r>
            <a:r>
              <a:rPr lang="en-IN" sz="2000" dirty="0">
                <a:latin typeface="Cambria Math" panose="02040503050406030204" pitchFamily="18" charset="0"/>
                <a:ea typeface="Cambria Math" panose="02040503050406030204" pitchFamily="18" charset="0"/>
              </a:rPr>
              <a:t> is where we test our smart contract to ensure it functions as expected.</a:t>
            </a:r>
          </a:p>
          <a:p>
            <a:pPr algn="just"/>
            <a:r>
              <a:rPr lang="en-IN" sz="2000" b="1" dirty="0">
                <a:latin typeface="Cambria Math" panose="02040503050406030204" pitchFamily="18" charset="0"/>
                <a:ea typeface="Cambria Math" panose="02040503050406030204" pitchFamily="18" charset="0"/>
              </a:rPr>
              <a:t>truffle-config.js</a:t>
            </a:r>
            <a:r>
              <a:rPr lang="en-IN" sz="2000" dirty="0">
                <a:latin typeface="Cambria Math" panose="02040503050406030204" pitchFamily="18" charset="0"/>
                <a:ea typeface="Cambria Math" panose="02040503050406030204" pitchFamily="18" charset="0"/>
              </a:rPr>
              <a:t> -It contains information about networks, compilers, file locations, and other custom configurations for the Truffle framework to know where our things are.</a:t>
            </a:r>
          </a:p>
          <a:p>
            <a:pPr algn="just"/>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647549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0ABA-7208-4EB7-88FA-BD2623CD8ABA}"/>
              </a:ext>
            </a:extLst>
          </p:cNvPr>
          <p:cNvSpPr>
            <a:spLocks noGrp="1"/>
          </p:cNvSpPr>
          <p:nvPr>
            <p:ph type="title"/>
          </p:nvPr>
        </p:nvSpPr>
        <p:spPr>
          <a:xfrm>
            <a:off x="1066798" y="441859"/>
            <a:ext cx="10058400" cy="697934"/>
          </a:xfrm>
        </p:spPr>
        <p:txBody>
          <a:bodyPr>
            <a:normAutofit/>
          </a:bodyPr>
          <a:lstStyle/>
          <a:p>
            <a:pPr algn="ctr"/>
            <a:r>
              <a:rPr lang="en-IN" sz="4000" b="1" dirty="0">
                <a:latin typeface="Cambria Math" panose="02040503050406030204" pitchFamily="18" charset="0"/>
                <a:ea typeface="Cambria Math" panose="02040503050406030204" pitchFamily="18" charset="0"/>
              </a:rPr>
              <a:t>Migrating:</a:t>
            </a:r>
            <a:endParaRPr lang="en-IN"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3D6E68F0-1CF1-48A8-A7D3-C501BC9C6F08}"/>
              </a:ext>
            </a:extLst>
          </p:cNvPr>
          <p:cNvSpPr>
            <a:spLocks noGrp="1"/>
          </p:cNvSpPr>
          <p:nvPr>
            <p:ph idx="1"/>
          </p:nvPr>
        </p:nvSpPr>
        <p:spPr>
          <a:xfrm>
            <a:off x="1066798" y="1002289"/>
            <a:ext cx="10058400" cy="3849624"/>
          </a:xfrm>
        </p:spPr>
        <p:txBody>
          <a:bodyPr>
            <a:normAutofit/>
          </a:bodyPr>
          <a:lstStyle/>
          <a:p>
            <a:r>
              <a:rPr lang="en-IN" sz="2000" dirty="0">
                <a:latin typeface="Cambria Math" panose="02040503050406030204" pitchFamily="18" charset="0"/>
                <a:ea typeface="Cambria Math" panose="02040503050406030204" pitchFamily="18" charset="0"/>
              </a:rPr>
              <a:t>We will use Ganache Tool to create workspace.</a:t>
            </a:r>
          </a:p>
          <a:p>
            <a:r>
              <a:rPr lang="en-IN" sz="2000" dirty="0">
                <a:latin typeface="Cambria Math" panose="02040503050406030204" pitchFamily="18" charset="0"/>
                <a:ea typeface="Cambria Math" panose="02040503050406030204" pitchFamily="18" charset="0"/>
              </a:rPr>
              <a:t>We have to now open Ganache, our local blockchain and make a note of the Network ID and RPC Server information.</a:t>
            </a:r>
          </a:p>
          <a:p>
            <a:endParaRPr lang="en-IN" sz="2000" dirty="0">
              <a:latin typeface="Cambria Math" panose="02040503050406030204" pitchFamily="18" charset="0"/>
              <a:ea typeface="Cambria Math" panose="02040503050406030204" pitchFamily="18" charset="0"/>
            </a:endParaRPr>
          </a:p>
        </p:txBody>
      </p:sp>
      <p:pic>
        <p:nvPicPr>
          <p:cNvPr id="7" name="Picture 6">
            <a:extLst>
              <a:ext uri="{FF2B5EF4-FFF2-40B4-BE49-F238E27FC236}">
                <a16:creationId xmlns:a16="http://schemas.microsoft.com/office/drawing/2014/main" id="{EF23624B-C262-43EB-A056-5E2FE698205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103120"/>
            <a:ext cx="10058399" cy="3849624"/>
          </a:xfrm>
          <a:prstGeom prst="rect">
            <a:avLst/>
          </a:prstGeom>
          <a:noFill/>
          <a:ln>
            <a:noFill/>
          </a:ln>
        </p:spPr>
      </p:pic>
      <p:sp>
        <p:nvSpPr>
          <p:cNvPr id="6" name="Rectangle 5">
            <a:extLst>
              <a:ext uri="{FF2B5EF4-FFF2-40B4-BE49-F238E27FC236}">
                <a16:creationId xmlns:a16="http://schemas.microsoft.com/office/drawing/2014/main" id="{D2733734-75AD-43E9-8127-58F12415AE3D}"/>
              </a:ext>
            </a:extLst>
          </p:cNvPr>
          <p:cNvSpPr/>
          <p:nvPr/>
        </p:nvSpPr>
        <p:spPr>
          <a:xfrm>
            <a:off x="4893233" y="5952744"/>
            <a:ext cx="2405530" cy="463397"/>
          </a:xfrm>
          <a:prstGeom prst="rect">
            <a:avLst/>
          </a:prstGeom>
        </p:spPr>
        <p:txBody>
          <a:bodyPr wrap="non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2: Ganache Tool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0990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280A04-5B0B-45F3-BD7B-EBE5EC9AA51C}"/>
              </a:ext>
            </a:extLst>
          </p:cNvPr>
          <p:cNvSpPr>
            <a:spLocks noGrp="1"/>
          </p:cNvSpPr>
          <p:nvPr>
            <p:ph idx="1"/>
          </p:nvPr>
        </p:nvSpPr>
        <p:spPr>
          <a:xfrm>
            <a:off x="907001" y="727082"/>
            <a:ext cx="10058400" cy="3849624"/>
          </a:xfrm>
        </p:spPr>
        <p:txBody>
          <a:bodyPr>
            <a:normAutofit/>
          </a:bodyPr>
          <a:lstStyle/>
          <a:p>
            <a:pPr algn="just"/>
            <a:r>
              <a:rPr lang="en-IN" sz="2000" dirty="0">
                <a:latin typeface="Cambria Math" panose="02040503050406030204" pitchFamily="18" charset="0"/>
                <a:ea typeface="Cambria Math" panose="02040503050406030204" pitchFamily="18" charset="0"/>
              </a:rPr>
              <a:t>We will copy this info into our truffle.config.js file in the project root directory. Make sure our network name is development and not develop.</a:t>
            </a:r>
          </a:p>
          <a:p>
            <a:pPr algn="just"/>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2EF054D9-8ECF-43C5-BCFC-958722262B9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001" y="1491449"/>
            <a:ext cx="10377997" cy="4461295"/>
          </a:xfrm>
          <a:prstGeom prst="rect">
            <a:avLst/>
          </a:prstGeom>
          <a:noFill/>
          <a:ln>
            <a:noFill/>
          </a:ln>
        </p:spPr>
      </p:pic>
      <p:sp>
        <p:nvSpPr>
          <p:cNvPr id="5" name="Rectangle 4">
            <a:extLst>
              <a:ext uri="{FF2B5EF4-FFF2-40B4-BE49-F238E27FC236}">
                <a16:creationId xmlns:a16="http://schemas.microsoft.com/office/drawing/2014/main" id="{ABD0225F-AB7E-4B61-9973-05E393F22534}"/>
              </a:ext>
            </a:extLst>
          </p:cNvPr>
          <p:cNvSpPr/>
          <p:nvPr/>
        </p:nvSpPr>
        <p:spPr>
          <a:xfrm>
            <a:off x="3445864" y="5899219"/>
            <a:ext cx="5586016" cy="463397"/>
          </a:xfrm>
          <a:prstGeom prst="rect">
            <a:avLst/>
          </a:prstGeom>
        </p:spPr>
        <p:txBody>
          <a:bodyPr wrap="non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3: Adding Truffle Config file to create Workspace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385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721D-54A7-4B70-A53F-24CDEF6C6F15}"/>
              </a:ext>
            </a:extLst>
          </p:cNvPr>
          <p:cNvSpPr>
            <a:spLocks noGrp="1"/>
          </p:cNvSpPr>
          <p:nvPr>
            <p:ph type="title"/>
          </p:nvPr>
        </p:nvSpPr>
        <p:spPr/>
        <p:txBody>
          <a:bodyPr>
            <a:normAutofit/>
          </a:bodyPr>
          <a:lstStyle/>
          <a:p>
            <a:pPr algn="ctr"/>
            <a:r>
              <a:rPr lang="en-IN" sz="4000" b="1" dirty="0">
                <a:latin typeface="Cambria Math" panose="02040503050406030204" pitchFamily="18" charset="0"/>
                <a:ea typeface="Cambria Math" panose="02040503050406030204" pitchFamily="18" charset="0"/>
              </a:rPr>
              <a:t>THE PARLIAMENT</a:t>
            </a:r>
            <a:endParaRPr lang="en-IN" sz="4000" b="1" dirty="0"/>
          </a:p>
        </p:txBody>
      </p:sp>
      <p:graphicFrame>
        <p:nvGraphicFramePr>
          <p:cNvPr id="7" name="Content Placeholder 6">
            <a:extLst>
              <a:ext uri="{FF2B5EF4-FFF2-40B4-BE49-F238E27FC236}">
                <a16:creationId xmlns:a16="http://schemas.microsoft.com/office/drawing/2014/main" id="{E0961416-BB74-4390-A6D4-6D2F4FF765BA}"/>
              </a:ext>
            </a:extLst>
          </p:cNvPr>
          <p:cNvGraphicFramePr>
            <a:graphicFrameLocks noGrp="1"/>
          </p:cNvGraphicFramePr>
          <p:nvPr>
            <p:ph idx="1"/>
            <p:extLst>
              <p:ext uri="{D42A27DB-BD31-4B8C-83A1-F6EECF244321}">
                <p14:modId xmlns:p14="http://schemas.microsoft.com/office/powerpoint/2010/main" val="2356575172"/>
              </p:ext>
            </p:extLst>
          </p:nvPr>
        </p:nvGraphicFramePr>
        <p:xfrm>
          <a:off x="2423160" y="1942917"/>
          <a:ext cx="7345680" cy="3535680"/>
        </p:xfrm>
        <a:graphic>
          <a:graphicData uri="http://schemas.openxmlformats.org/drawingml/2006/table">
            <a:tbl>
              <a:tblPr/>
              <a:tblGrid>
                <a:gridCol w="3672840">
                  <a:extLst>
                    <a:ext uri="{9D8B030D-6E8A-4147-A177-3AD203B41FA5}">
                      <a16:colId xmlns:a16="http://schemas.microsoft.com/office/drawing/2014/main" val="1168912563"/>
                    </a:ext>
                  </a:extLst>
                </a:gridCol>
                <a:gridCol w="3672840">
                  <a:extLst>
                    <a:ext uri="{9D8B030D-6E8A-4147-A177-3AD203B41FA5}">
                      <a16:colId xmlns:a16="http://schemas.microsoft.com/office/drawing/2014/main" val="830203755"/>
                    </a:ext>
                  </a:extLst>
                </a:gridCol>
              </a:tblGrid>
              <a:tr h="0">
                <a:tc>
                  <a:txBody>
                    <a:bodyPr/>
                    <a:lstStyle/>
                    <a:p>
                      <a:pPr algn="ctr" fontAlgn="t"/>
                      <a:r>
                        <a:rPr lang="en-IN" sz="2200" dirty="0">
                          <a:effectLst/>
                          <a:latin typeface="Cambria Math" panose="02040503050406030204" pitchFamily="18" charset="0"/>
                          <a:ea typeface="Cambria Math" panose="02040503050406030204" pitchFamily="18" charset="0"/>
                        </a:rPr>
                        <a:t>Rajya Sabha</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2200" dirty="0">
                          <a:effectLst/>
                          <a:latin typeface="Cambria Math" panose="02040503050406030204" pitchFamily="18" charset="0"/>
                          <a:ea typeface="Cambria Math" panose="02040503050406030204" pitchFamily="18" charset="0"/>
                        </a:rPr>
                        <a:t>Not more than 250 members (243 at present); 12 members are nominated by the President under Article 80 of the Constitution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30370820"/>
                  </a:ext>
                </a:extLst>
              </a:tr>
              <a:tr h="0">
                <a:tc>
                  <a:txBody>
                    <a:bodyPr/>
                    <a:lstStyle/>
                    <a:p>
                      <a:pPr algn="ctr" fontAlgn="t"/>
                      <a:r>
                        <a:rPr lang="en-IN" sz="2200" dirty="0">
                          <a:effectLst/>
                          <a:latin typeface="Cambria Math" panose="02040503050406030204" pitchFamily="18" charset="0"/>
                          <a:ea typeface="Cambria Math" panose="02040503050406030204" pitchFamily="18" charset="0"/>
                        </a:rPr>
                        <a:t>Lok Sabha</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2200" dirty="0">
                          <a:effectLst/>
                          <a:latin typeface="Cambria Math" panose="02040503050406030204" pitchFamily="18" charset="0"/>
                          <a:ea typeface="Cambria Math" panose="02040503050406030204" pitchFamily="18" charset="0"/>
                        </a:rPr>
                        <a:t>543 members plus 2 members of the Anglo-Indian community, nominated by the President under Article 331 of the Constitution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29003311"/>
                  </a:ext>
                </a:extLst>
              </a:tr>
            </a:tbl>
          </a:graphicData>
        </a:graphic>
      </p:graphicFrame>
    </p:spTree>
    <p:extLst>
      <p:ext uri="{BB962C8B-B14F-4D97-AF65-F5344CB8AC3E}">
        <p14:creationId xmlns:p14="http://schemas.microsoft.com/office/powerpoint/2010/main" val="187917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4A12-5F96-4D4A-B85A-503C8FDA490D}"/>
              </a:ext>
            </a:extLst>
          </p:cNvPr>
          <p:cNvSpPr>
            <a:spLocks noGrp="1"/>
          </p:cNvSpPr>
          <p:nvPr>
            <p:ph type="title"/>
          </p:nvPr>
        </p:nvSpPr>
        <p:spPr>
          <a:xfrm>
            <a:off x="1066800" y="642594"/>
            <a:ext cx="10058400" cy="697934"/>
          </a:xfrm>
        </p:spPr>
        <p:txBody>
          <a:bodyPr>
            <a:normAutofit/>
          </a:bodyPr>
          <a:lstStyle/>
          <a:p>
            <a:r>
              <a:rPr lang="en-IN" sz="4000" i="1" dirty="0">
                <a:latin typeface="Cambria Math" panose="02040503050406030204" pitchFamily="18" charset="0"/>
                <a:ea typeface="Cambria Math" panose="02040503050406030204" pitchFamily="18" charset="0"/>
              </a:rPr>
              <a:t>truffle migrate</a:t>
            </a:r>
            <a:endParaRPr lang="en-IN"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7DA39B62-00E1-4CEF-A652-29BDCFCB2525}"/>
              </a:ext>
            </a:extLst>
          </p:cNvPr>
          <p:cNvSpPr>
            <a:spLocks noGrp="1"/>
          </p:cNvSpPr>
          <p:nvPr>
            <p:ph idx="1"/>
          </p:nvPr>
        </p:nvSpPr>
        <p:spPr>
          <a:xfrm>
            <a:off x="1066800" y="1340528"/>
            <a:ext cx="10058400" cy="3849624"/>
          </a:xfrm>
        </p:spPr>
        <p:txBody>
          <a:bodyPr>
            <a:normAutofit/>
          </a:bodyPr>
          <a:lstStyle/>
          <a:p>
            <a:r>
              <a:rPr lang="en-IN" sz="2000" dirty="0">
                <a:latin typeface="Cambria Math" panose="02040503050406030204" pitchFamily="18" charset="0"/>
                <a:ea typeface="Cambria Math" panose="02040503050406030204" pitchFamily="18" charset="0"/>
              </a:rPr>
              <a:t>Now run the following code in your terminal to migrate the smart contract to your Ganache blockchain.</a:t>
            </a:r>
          </a:p>
          <a:p>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CAD8EBA3-D840-4699-9051-7552483BC22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1" y="2038463"/>
            <a:ext cx="10058400" cy="3767534"/>
          </a:xfrm>
          <a:prstGeom prst="rect">
            <a:avLst/>
          </a:prstGeom>
          <a:noFill/>
          <a:ln>
            <a:noFill/>
          </a:ln>
        </p:spPr>
      </p:pic>
      <p:sp>
        <p:nvSpPr>
          <p:cNvPr id="5" name="Rectangle 4">
            <a:extLst>
              <a:ext uri="{FF2B5EF4-FFF2-40B4-BE49-F238E27FC236}">
                <a16:creationId xmlns:a16="http://schemas.microsoft.com/office/drawing/2014/main" id="{37BE61C8-BAFC-4961-B8A4-77F81A5DB16E}"/>
              </a:ext>
            </a:extLst>
          </p:cNvPr>
          <p:cNvSpPr/>
          <p:nvPr/>
        </p:nvSpPr>
        <p:spPr>
          <a:xfrm>
            <a:off x="3323207" y="5888086"/>
            <a:ext cx="6708559" cy="463397"/>
          </a:xfrm>
          <a:prstGeom prst="rect">
            <a:avLst/>
          </a:prstGeom>
        </p:spPr>
        <p:txBody>
          <a:bodyPr wrap="squar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4: Output in the terminal during deploying of the contracts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7184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A62E-1E90-466C-A2DF-9D7135E9277A}"/>
              </a:ext>
            </a:extLst>
          </p:cNvPr>
          <p:cNvSpPr>
            <a:spLocks noGrp="1"/>
          </p:cNvSpPr>
          <p:nvPr>
            <p:ph type="title"/>
          </p:nvPr>
        </p:nvSpPr>
        <p:spPr/>
        <p:txBody>
          <a:bodyPr>
            <a:normAutofit/>
          </a:bodyPr>
          <a:lstStyle/>
          <a:p>
            <a:pPr algn="ctr"/>
            <a:r>
              <a:rPr lang="en-IN" sz="4000" b="1" dirty="0">
                <a:latin typeface="Cambria Math" panose="02040503050406030204" pitchFamily="18" charset="0"/>
                <a:ea typeface="Cambria Math" panose="02040503050406030204" pitchFamily="18" charset="0"/>
              </a:rPr>
              <a:t>React Client</a:t>
            </a:r>
            <a:r>
              <a:rPr lang="en-IN" sz="4000" dirty="0">
                <a:latin typeface="Cambria Math" panose="02040503050406030204" pitchFamily="18" charset="0"/>
                <a:ea typeface="Cambria Math" panose="02040503050406030204" pitchFamily="18" charset="0"/>
              </a:rPr>
              <a:t>:</a:t>
            </a:r>
          </a:p>
        </p:txBody>
      </p:sp>
      <p:sp>
        <p:nvSpPr>
          <p:cNvPr id="3" name="Content Placeholder 2">
            <a:extLst>
              <a:ext uri="{FF2B5EF4-FFF2-40B4-BE49-F238E27FC236}">
                <a16:creationId xmlns:a16="http://schemas.microsoft.com/office/drawing/2014/main" id="{B9B21B3C-B09B-4202-ACF4-552CBA1FD647}"/>
              </a:ext>
            </a:extLst>
          </p:cNvPr>
          <p:cNvSpPr>
            <a:spLocks noGrp="1"/>
          </p:cNvSpPr>
          <p:nvPr>
            <p:ph idx="1"/>
          </p:nvPr>
        </p:nvSpPr>
        <p:spPr/>
        <p:txBody>
          <a:bodyPr>
            <a:normAutofit/>
          </a:bodyPr>
          <a:lstStyle/>
          <a:p>
            <a:pPr algn="just"/>
            <a:r>
              <a:rPr lang="en-IN" sz="2000" dirty="0">
                <a:latin typeface="Cambria Math" panose="02040503050406030204" pitchFamily="18" charset="0"/>
                <a:ea typeface="Cambria Math" panose="02040503050406030204" pitchFamily="18" charset="0"/>
              </a:rPr>
              <a:t>Before doing any React coding, we need to make sure that our browser can interact with sites that access the blockchain. We do this by using the browser extension called MetaMask.</a:t>
            </a:r>
          </a:p>
          <a:p>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87442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853D-9D82-400D-A361-BB8CAF69749E}"/>
              </a:ext>
            </a:extLst>
          </p:cNvPr>
          <p:cNvSpPr>
            <a:spLocks noGrp="1"/>
          </p:cNvSpPr>
          <p:nvPr>
            <p:ph type="title"/>
          </p:nvPr>
        </p:nvSpPr>
        <p:spPr>
          <a:xfrm>
            <a:off x="1066800" y="642594"/>
            <a:ext cx="10058400" cy="760078"/>
          </a:xfrm>
        </p:spPr>
        <p:txBody>
          <a:bodyPr>
            <a:normAutofit/>
          </a:bodyPr>
          <a:lstStyle/>
          <a:p>
            <a:pPr algn="ctr"/>
            <a:r>
              <a:rPr lang="en-IN" sz="4000" b="1" dirty="0">
                <a:latin typeface="Cambria Math" panose="02040503050406030204" pitchFamily="18" charset="0"/>
                <a:ea typeface="Cambria Math" panose="02040503050406030204" pitchFamily="18" charset="0"/>
              </a:rPr>
              <a:t>MetaMask:</a:t>
            </a:r>
            <a:endParaRPr lang="en-IN"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F13CAE66-DFAF-46EA-A16F-2E06865E1140}"/>
              </a:ext>
            </a:extLst>
          </p:cNvPr>
          <p:cNvSpPr>
            <a:spLocks noGrp="1"/>
          </p:cNvSpPr>
          <p:nvPr>
            <p:ph idx="1"/>
          </p:nvPr>
        </p:nvSpPr>
        <p:spPr>
          <a:xfrm>
            <a:off x="1066800" y="1402672"/>
            <a:ext cx="10058400" cy="4550072"/>
          </a:xfrm>
        </p:spPr>
        <p:txBody>
          <a:bodyPr>
            <a:normAutofit/>
          </a:bodyPr>
          <a:lstStyle/>
          <a:p>
            <a:pPr algn="just"/>
            <a:r>
              <a:rPr lang="en-IN" sz="2000" dirty="0">
                <a:latin typeface="Cambria Math" panose="02040503050406030204" pitchFamily="18" charset="0"/>
                <a:ea typeface="Cambria Math" panose="02040503050406030204" pitchFamily="18" charset="0"/>
              </a:rPr>
              <a:t>MetaMask is a browser plugin that allows us to make Ethereum transactions through regular websites. We have to install this extension and create the account.</a:t>
            </a:r>
          </a:p>
          <a:p>
            <a:pPr algn="just"/>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73D28657-B6BC-4FCC-B4E9-407F2FFD3B5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118356"/>
            <a:ext cx="10058400" cy="3834388"/>
          </a:xfrm>
          <a:prstGeom prst="rect">
            <a:avLst/>
          </a:prstGeom>
          <a:noFill/>
          <a:ln>
            <a:noFill/>
          </a:ln>
        </p:spPr>
      </p:pic>
      <p:sp>
        <p:nvSpPr>
          <p:cNvPr id="5" name="Rectangle 4">
            <a:extLst>
              <a:ext uri="{FF2B5EF4-FFF2-40B4-BE49-F238E27FC236}">
                <a16:creationId xmlns:a16="http://schemas.microsoft.com/office/drawing/2014/main" id="{CA77B439-9464-4F5D-A9D6-4F587838DE7E}"/>
              </a:ext>
            </a:extLst>
          </p:cNvPr>
          <p:cNvSpPr/>
          <p:nvPr/>
        </p:nvSpPr>
        <p:spPr>
          <a:xfrm>
            <a:off x="3216675" y="5971797"/>
            <a:ext cx="6610905" cy="463397"/>
          </a:xfrm>
          <a:prstGeom prst="rect">
            <a:avLst/>
          </a:prstGeom>
        </p:spPr>
        <p:txBody>
          <a:bodyPr wrap="squar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6: Adding Localhost network to the MetaMask extension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6490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0FAA7-832E-4DF2-8F66-391B25FCE550}"/>
              </a:ext>
            </a:extLst>
          </p:cNvPr>
          <p:cNvSpPr>
            <a:spLocks noGrp="1"/>
          </p:cNvSpPr>
          <p:nvPr>
            <p:ph idx="1"/>
          </p:nvPr>
        </p:nvSpPr>
        <p:spPr>
          <a:xfrm>
            <a:off x="1066800" y="763480"/>
            <a:ext cx="10058400" cy="5189264"/>
          </a:xfrm>
        </p:spPr>
        <p:txBody>
          <a:bodyPr>
            <a:normAutofit/>
          </a:bodyPr>
          <a:lstStyle/>
          <a:p>
            <a:pPr algn="just"/>
            <a:r>
              <a:rPr lang="en-IN" sz="2000" dirty="0">
                <a:latin typeface="Cambria Math" panose="02040503050406030204" pitchFamily="18" charset="0"/>
                <a:ea typeface="Cambria Math" panose="02040503050406030204" pitchFamily="18" charset="0"/>
              </a:rPr>
              <a:t>Next, we click on the MetaMask icon in our browser and log in. There, we need to add a custom RPC so the extension can access your local blockchain. Use the information from Ganache, head back to MetaMask, click Custom RPC, and enter the information. We see it appear in the list of connections with </a:t>
            </a:r>
            <a:r>
              <a:rPr lang="en-IN" sz="2000" u="sng" dirty="0">
                <a:latin typeface="Cambria Math" panose="02040503050406030204" pitchFamily="18" charset="0"/>
                <a:ea typeface="Cambria Math" panose="02040503050406030204" pitchFamily="18" charset="0"/>
                <a:hlinkClick r:id="rId2"/>
              </a:rPr>
              <a:t>http://localhost:7545</a:t>
            </a:r>
            <a:r>
              <a:rPr lang="en-IN" sz="2000" dirty="0">
                <a:latin typeface="Cambria Math" panose="02040503050406030204" pitchFamily="18" charset="0"/>
                <a:ea typeface="Cambria Math" panose="02040503050406030204" pitchFamily="18" charset="0"/>
              </a:rPr>
              <a:t>. Connect to this network by clicking it.</a:t>
            </a:r>
          </a:p>
          <a:p>
            <a:pPr algn="just"/>
            <a:r>
              <a:rPr lang="en-IN" sz="2000" dirty="0">
                <a:latin typeface="Cambria Math" panose="02040503050406030204" pitchFamily="18" charset="0"/>
                <a:ea typeface="Cambria Math" panose="02040503050406030204" pitchFamily="18" charset="0"/>
              </a:rPr>
              <a:t>MetaMask creates a wallet address when you create an account, but you can also import other wallet addresses provided you have control of the private keys. This is great for testing because we can use the accounts provided by Ganache to interact with our local blockchain.</a:t>
            </a:r>
          </a:p>
          <a:p>
            <a:pPr algn="just"/>
            <a:r>
              <a:rPr lang="en-IN" sz="2000" dirty="0">
                <a:latin typeface="Cambria Math" panose="02040503050406030204" pitchFamily="18" charset="0"/>
                <a:ea typeface="Cambria Math" panose="02040503050406030204" pitchFamily="18" charset="0"/>
              </a:rPr>
              <a:t>Head over to Ganache and copy the private key from the first address in the list. You can display the private key by clicking the key icon on the right side of the row for each account, as shown in Figure.</a:t>
            </a:r>
          </a:p>
          <a:p>
            <a:pPr algn="just"/>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54596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DA44F2-7139-4812-8967-44A04B8DDDF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96000" y="777260"/>
            <a:ext cx="10800000" cy="5040000"/>
          </a:xfrm>
          <a:prstGeom prst="rect">
            <a:avLst/>
          </a:prstGeom>
          <a:noFill/>
          <a:ln>
            <a:noFill/>
          </a:ln>
        </p:spPr>
      </p:pic>
      <p:sp>
        <p:nvSpPr>
          <p:cNvPr id="5" name="Rectangle 4">
            <a:extLst>
              <a:ext uri="{FF2B5EF4-FFF2-40B4-BE49-F238E27FC236}">
                <a16:creationId xmlns:a16="http://schemas.microsoft.com/office/drawing/2014/main" id="{E1C90B2B-8B46-49E3-A6A2-5BBCFF8D5594}"/>
              </a:ext>
            </a:extLst>
          </p:cNvPr>
          <p:cNvSpPr/>
          <p:nvPr/>
        </p:nvSpPr>
        <p:spPr>
          <a:xfrm>
            <a:off x="2879324" y="5883673"/>
            <a:ext cx="6797336" cy="463397"/>
          </a:xfrm>
          <a:prstGeom prst="rect">
            <a:avLst/>
          </a:prstGeom>
        </p:spPr>
        <p:txBody>
          <a:bodyPr wrap="squar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7: Capturing Private Key from Accounts Tab in Ganache Tool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5580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20B02-7D64-4A35-B7BD-C0709B51A281}"/>
              </a:ext>
            </a:extLst>
          </p:cNvPr>
          <p:cNvSpPr>
            <a:spLocks noGrp="1"/>
          </p:cNvSpPr>
          <p:nvPr>
            <p:ph idx="1"/>
          </p:nvPr>
        </p:nvSpPr>
        <p:spPr>
          <a:xfrm>
            <a:off x="1066800" y="643916"/>
            <a:ext cx="10058400" cy="3849624"/>
          </a:xfrm>
        </p:spPr>
        <p:txBody>
          <a:bodyPr>
            <a:normAutofit/>
          </a:bodyPr>
          <a:lstStyle/>
          <a:p>
            <a:r>
              <a:rPr lang="en-IN" sz="2000" dirty="0">
                <a:latin typeface="Cambria Math" panose="02040503050406030204" pitchFamily="18" charset="0"/>
                <a:ea typeface="Cambria Math" panose="02040503050406030204" pitchFamily="18" charset="0"/>
              </a:rPr>
              <a:t>Head back to MetaMask in your browser and open the Accounts panel by clicking on the icon in the top-right corner. Click Import Account</a:t>
            </a:r>
            <a:r>
              <a:rPr lang="en-IN" sz="2000" i="1" dirty="0">
                <a:latin typeface="Cambria Math" panose="02040503050406030204" pitchFamily="18" charset="0"/>
                <a:ea typeface="Cambria Math" panose="02040503050406030204" pitchFamily="18" charset="0"/>
              </a:rPr>
              <a:t>,</a:t>
            </a:r>
            <a:r>
              <a:rPr lang="en-IN" sz="2000" dirty="0">
                <a:latin typeface="Cambria Math" panose="02040503050406030204" pitchFamily="18" charset="0"/>
                <a:ea typeface="Cambria Math" panose="02040503050406030204" pitchFamily="18" charset="0"/>
              </a:rPr>
              <a:t> paste the private key in, and click Import. This will add the account to your list of accounts. Select that account. Great! Let’s test it out.</a:t>
            </a:r>
          </a:p>
          <a:p>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B4CC2C28-DD08-4E0A-B65A-BD4DC00A965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702536"/>
            <a:ext cx="10058400" cy="4154880"/>
          </a:xfrm>
          <a:prstGeom prst="rect">
            <a:avLst/>
          </a:prstGeom>
          <a:noFill/>
          <a:ln>
            <a:noFill/>
          </a:ln>
        </p:spPr>
      </p:pic>
      <p:sp>
        <p:nvSpPr>
          <p:cNvPr id="5" name="Rectangle 4">
            <a:extLst>
              <a:ext uri="{FF2B5EF4-FFF2-40B4-BE49-F238E27FC236}">
                <a16:creationId xmlns:a16="http://schemas.microsoft.com/office/drawing/2014/main" id="{A9C5417A-703D-41A6-A87E-D809F7DE5B3F}"/>
              </a:ext>
            </a:extLst>
          </p:cNvPr>
          <p:cNvSpPr/>
          <p:nvPr/>
        </p:nvSpPr>
        <p:spPr>
          <a:xfrm>
            <a:off x="2570250" y="5857416"/>
            <a:ext cx="7051500" cy="463397"/>
          </a:xfrm>
          <a:prstGeom prst="rect">
            <a:avLst/>
          </a:prstGeom>
        </p:spPr>
        <p:txBody>
          <a:bodyPr wrap="squar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8: Pasting private key string over the MetaMask for connectivity.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8214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621A-246B-4B6A-B656-0DA1BEBF6853}"/>
              </a:ext>
            </a:extLst>
          </p:cNvPr>
          <p:cNvSpPr>
            <a:spLocks noGrp="1"/>
          </p:cNvSpPr>
          <p:nvPr>
            <p:ph type="title"/>
          </p:nvPr>
        </p:nvSpPr>
        <p:spPr>
          <a:xfrm>
            <a:off x="1066800" y="512167"/>
            <a:ext cx="10058400" cy="831099"/>
          </a:xfrm>
        </p:spPr>
        <p:txBody>
          <a:bodyPr>
            <a:normAutofit/>
          </a:bodyPr>
          <a:lstStyle/>
          <a:p>
            <a:pPr algn="ctr"/>
            <a:r>
              <a:rPr lang="en-IN" sz="4000" b="1" dirty="0">
                <a:latin typeface="Cambria Math" panose="02040503050406030204" pitchFamily="18" charset="0"/>
                <a:ea typeface="Cambria Math" panose="02040503050406030204" pitchFamily="18" charset="0"/>
              </a:rPr>
              <a:t>Front end</a:t>
            </a:r>
            <a:endParaRPr lang="en-IN"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4BDB306C-584E-449F-9961-5274A2BB1C1A}"/>
              </a:ext>
            </a:extLst>
          </p:cNvPr>
          <p:cNvSpPr>
            <a:spLocks noGrp="1"/>
          </p:cNvSpPr>
          <p:nvPr>
            <p:ph idx="1"/>
          </p:nvPr>
        </p:nvSpPr>
        <p:spPr>
          <a:xfrm>
            <a:off x="1066800" y="1343266"/>
            <a:ext cx="10058400" cy="3849624"/>
          </a:xfrm>
        </p:spPr>
        <p:txBody>
          <a:bodyPr>
            <a:normAutofit/>
          </a:bodyPr>
          <a:lstStyle/>
          <a:p>
            <a:r>
              <a:rPr lang="en-IN" sz="2000" dirty="0">
                <a:latin typeface="Cambria Math" panose="02040503050406030204" pitchFamily="18" charset="0"/>
                <a:ea typeface="Cambria Math" panose="02040503050406030204" pitchFamily="18" charset="0"/>
              </a:rPr>
              <a:t>Let’s test our React client. As I mentioned earlier, the Truffle Box provides some React boilerplate. In your terminal, navigate into the client/ folder and run the following:</a:t>
            </a:r>
          </a:p>
          <a:p>
            <a:r>
              <a:rPr lang="en-IN" sz="2000" i="1" dirty="0">
                <a:latin typeface="Cambria Math" panose="02040503050406030204" pitchFamily="18" charset="0"/>
                <a:ea typeface="Cambria Math" panose="02040503050406030204" pitchFamily="18" charset="0"/>
              </a:rPr>
              <a:t>npm run start</a:t>
            </a:r>
            <a:endParaRPr lang="en-IN" sz="2000" dirty="0">
              <a:latin typeface="Cambria Math" panose="02040503050406030204" pitchFamily="18" charset="0"/>
              <a:ea typeface="Cambria Math" panose="02040503050406030204" pitchFamily="18" charset="0"/>
            </a:endParaRPr>
          </a:p>
          <a:p>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49351A1B-7EBE-4D5B-A096-7CF16EF0DDE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786" y="2388094"/>
            <a:ext cx="10564427" cy="3635896"/>
          </a:xfrm>
          <a:prstGeom prst="rect">
            <a:avLst/>
          </a:prstGeom>
          <a:noFill/>
          <a:ln>
            <a:noFill/>
          </a:ln>
        </p:spPr>
      </p:pic>
      <p:sp>
        <p:nvSpPr>
          <p:cNvPr id="5" name="Rectangle 4">
            <a:extLst>
              <a:ext uri="{FF2B5EF4-FFF2-40B4-BE49-F238E27FC236}">
                <a16:creationId xmlns:a16="http://schemas.microsoft.com/office/drawing/2014/main" id="{0163FC76-A163-4BA3-A3D5-15024B185AD8}"/>
              </a:ext>
            </a:extLst>
          </p:cNvPr>
          <p:cNvSpPr/>
          <p:nvPr/>
        </p:nvSpPr>
        <p:spPr>
          <a:xfrm>
            <a:off x="2993934" y="5983707"/>
            <a:ext cx="6008824" cy="463397"/>
          </a:xfrm>
          <a:prstGeom prst="rect">
            <a:avLst/>
          </a:prstGeom>
        </p:spPr>
        <p:txBody>
          <a:bodyPr wrap="non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9 Executing React application through this command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8219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54CD13-5DBF-49AE-8CEC-2EDF81056BD9}"/>
              </a:ext>
            </a:extLst>
          </p:cNvPr>
          <p:cNvSpPr>
            <a:spLocks noGrp="1"/>
          </p:cNvSpPr>
          <p:nvPr>
            <p:ph idx="1"/>
          </p:nvPr>
        </p:nvSpPr>
        <p:spPr>
          <a:xfrm>
            <a:off x="1066800" y="531772"/>
            <a:ext cx="10058400" cy="3849624"/>
          </a:xfrm>
        </p:spPr>
        <p:txBody>
          <a:bodyPr>
            <a:normAutofit/>
          </a:bodyPr>
          <a:lstStyle/>
          <a:p>
            <a:pPr algn="just"/>
            <a:r>
              <a:rPr lang="en-IN" sz="2000" dirty="0">
                <a:latin typeface="Cambria Math" panose="02040503050406030204" pitchFamily="18" charset="0"/>
                <a:ea typeface="Cambria Math" panose="02040503050406030204" pitchFamily="18" charset="0"/>
              </a:rPr>
              <a:t>This should open a new browser tab and attempt to connect your browser to the blockchain. You’ll get a notification from the MetaMask extension attempting to connect. Confirm it. This webpage is displayed:</a:t>
            </a:r>
          </a:p>
          <a:p>
            <a:pPr algn="just"/>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87BCC933-8CFD-4999-A984-3637FCF2E42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012" y="1562469"/>
            <a:ext cx="10582182" cy="4363383"/>
          </a:xfrm>
          <a:prstGeom prst="rect">
            <a:avLst/>
          </a:prstGeom>
          <a:noFill/>
          <a:ln>
            <a:noFill/>
          </a:ln>
        </p:spPr>
      </p:pic>
      <p:sp>
        <p:nvSpPr>
          <p:cNvPr id="5" name="Rectangle 4">
            <a:extLst>
              <a:ext uri="{FF2B5EF4-FFF2-40B4-BE49-F238E27FC236}">
                <a16:creationId xmlns:a16="http://schemas.microsoft.com/office/drawing/2014/main" id="{88805D3A-802D-4417-A8D9-057B4C92321E}"/>
              </a:ext>
            </a:extLst>
          </p:cNvPr>
          <p:cNvSpPr/>
          <p:nvPr/>
        </p:nvSpPr>
        <p:spPr>
          <a:xfrm>
            <a:off x="3822908" y="5925853"/>
            <a:ext cx="5132111" cy="463397"/>
          </a:xfrm>
          <a:prstGeom prst="rect">
            <a:avLst/>
          </a:prstGeom>
        </p:spPr>
        <p:txBody>
          <a:bodyPr wrap="non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10 Main Page of DIGIVOTE after execution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53140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6DC-B9C4-49D4-A4C3-20C71724971C}"/>
              </a:ext>
            </a:extLst>
          </p:cNvPr>
          <p:cNvSpPr>
            <a:spLocks noGrp="1"/>
          </p:cNvSpPr>
          <p:nvPr>
            <p:ph type="title"/>
          </p:nvPr>
        </p:nvSpPr>
        <p:spPr/>
        <p:txBody>
          <a:bodyPr>
            <a:normAutofit/>
          </a:bodyPr>
          <a:lstStyle/>
          <a:p>
            <a:pPr algn="ctr"/>
            <a:r>
              <a:rPr lang="en-IN" sz="4000" b="1" dirty="0">
                <a:latin typeface="Cambria Math" panose="02040503050406030204" pitchFamily="18" charset="0"/>
                <a:ea typeface="Cambria Math" panose="02040503050406030204" pitchFamily="18" charset="0"/>
              </a:rPr>
              <a:t>RESULTS AND ANALYSIS</a:t>
            </a:r>
          </a:p>
        </p:txBody>
      </p:sp>
      <p:sp>
        <p:nvSpPr>
          <p:cNvPr id="3" name="Content Placeholder 2">
            <a:extLst>
              <a:ext uri="{FF2B5EF4-FFF2-40B4-BE49-F238E27FC236}">
                <a16:creationId xmlns:a16="http://schemas.microsoft.com/office/drawing/2014/main" id="{AE2BD835-2C0F-4091-B045-90BA5EDF44B8}"/>
              </a:ext>
            </a:extLst>
          </p:cNvPr>
          <p:cNvSpPr>
            <a:spLocks noGrp="1"/>
          </p:cNvSpPr>
          <p:nvPr>
            <p:ph idx="1"/>
          </p:nvPr>
        </p:nvSpPr>
        <p:spPr/>
        <p:txBody>
          <a:bodyPr>
            <a:normAutofit/>
          </a:bodyPr>
          <a:lstStyle/>
          <a:p>
            <a:pPr marL="0" indent="0">
              <a:buNone/>
            </a:pPr>
            <a:r>
              <a:rPr lang="en-IN" sz="2000" i="1" dirty="0">
                <a:latin typeface="Cambria Math" panose="02040503050406030204" pitchFamily="18" charset="0"/>
                <a:ea typeface="Cambria Math" panose="02040503050406030204" pitchFamily="18" charset="0"/>
              </a:rPr>
              <a:t>Exploring the Voting phase</a:t>
            </a:r>
            <a:endParaRPr lang="en-IN" sz="2000" dirty="0">
              <a:latin typeface="Cambria Math" panose="02040503050406030204" pitchFamily="18" charset="0"/>
              <a:ea typeface="Cambria Math" panose="02040503050406030204" pitchFamily="18" charset="0"/>
            </a:endParaRPr>
          </a:p>
          <a:p>
            <a:pPr lvl="0"/>
            <a:r>
              <a:rPr lang="en-IN" sz="2000" dirty="0">
                <a:latin typeface="Cambria Math" panose="02040503050406030204" pitchFamily="18" charset="0"/>
                <a:ea typeface="Cambria Math" panose="02040503050406030204" pitchFamily="18" charset="0"/>
              </a:rPr>
              <a:t>Organizer &amp; Candidate Registration</a:t>
            </a:r>
          </a:p>
          <a:p>
            <a:pPr lvl="0"/>
            <a:r>
              <a:rPr lang="en-IN" sz="2000" dirty="0">
                <a:latin typeface="Cambria Math" panose="02040503050406030204" pitchFamily="18" charset="0"/>
                <a:ea typeface="Cambria Math" panose="02040503050406030204" pitchFamily="18" charset="0"/>
              </a:rPr>
              <a:t>Election Creation</a:t>
            </a:r>
          </a:p>
          <a:p>
            <a:pPr lvl="0"/>
            <a:r>
              <a:rPr lang="en-IN" sz="2000" dirty="0">
                <a:latin typeface="Cambria Math" panose="02040503050406030204" pitchFamily="18" charset="0"/>
                <a:ea typeface="Cambria Math" panose="02040503050406030204" pitchFamily="18" charset="0"/>
              </a:rPr>
              <a:t>Nomination of Candidate for Election.</a:t>
            </a:r>
          </a:p>
          <a:p>
            <a:pPr lvl="0"/>
            <a:r>
              <a:rPr lang="en-IN" sz="2000" dirty="0">
                <a:latin typeface="Cambria Math" panose="02040503050406030204" pitchFamily="18" charset="0"/>
                <a:ea typeface="Cambria Math" panose="02040503050406030204" pitchFamily="18" charset="0"/>
              </a:rPr>
              <a:t>Voting by Voter.</a:t>
            </a:r>
          </a:p>
          <a:p>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380426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8735-2E96-4F47-9213-15BA9825C108}"/>
              </a:ext>
            </a:extLst>
          </p:cNvPr>
          <p:cNvSpPr>
            <a:spLocks noGrp="1"/>
          </p:cNvSpPr>
          <p:nvPr>
            <p:ph type="title"/>
          </p:nvPr>
        </p:nvSpPr>
        <p:spPr>
          <a:xfrm>
            <a:off x="1066800" y="642594"/>
            <a:ext cx="10058400" cy="715689"/>
          </a:xfrm>
        </p:spPr>
        <p:txBody>
          <a:bodyPr>
            <a:normAutofit/>
          </a:bodyPr>
          <a:lstStyle/>
          <a:p>
            <a:pPr algn="ctr"/>
            <a:r>
              <a:rPr lang="en-IN" sz="4000" b="1" dirty="0">
                <a:latin typeface="Cambria Math" panose="02040503050406030204" pitchFamily="18" charset="0"/>
                <a:ea typeface="Cambria Math" panose="02040503050406030204" pitchFamily="18" charset="0"/>
              </a:rPr>
              <a:t>Outputs:</a:t>
            </a:r>
            <a:endParaRPr lang="en-IN"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391FE250-D4AA-40C2-8D23-AE94EEDBE5D4}"/>
              </a:ext>
            </a:extLst>
          </p:cNvPr>
          <p:cNvSpPr>
            <a:spLocks noGrp="1"/>
          </p:cNvSpPr>
          <p:nvPr>
            <p:ph idx="1"/>
          </p:nvPr>
        </p:nvSpPr>
        <p:spPr>
          <a:xfrm>
            <a:off x="1066800" y="1358283"/>
            <a:ext cx="10058400" cy="3849624"/>
          </a:xfrm>
        </p:spPr>
        <p:txBody>
          <a:bodyPr/>
          <a:lstStyle/>
          <a:p>
            <a:pPr marL="0" indent="0" algn="ctr">
              <a:buNone/>
            </a:pPr>
            <a:r>
              <a:rPr lang="en-IN" sz="2000" b="1" dirty="0">
                <a:latin typeface="Cambria Math" panose="02040503050406030204" pitchFamily="18" charset="0"/>
                <a:ea typeface="Cambria Math" panose="02040503050406030204" pitchFamily="18" charset="0"/>
              </a:rPr>
              <a:t>1. Organizer and Candidate Registration</a:t>
            </a:r>
            <a:endParaRPr lang="en-IN" sz="2000" dirty="0">
              <a:latin typeface="Cambria Math" panose="02040503050406030204" pitchFamily="18" charset="0"/>
              <a:ea typeface="Cambria Math" panose="02040503050406030204" pitchFamily="18" charset="0"/>
            </a:endParaRPr>
          </a:p>
          <a:p>
            <a:r>
              <a:rPr lang="en-IN" sz="2000" dirty="0">
                <a:latin typeface="Cambria Math" panose="02040503050406030204" pitchFamily="18" charset="0"/>
                <a:ea typeface="Cambria Math" panose="02040503050406030204" pitchFamily="18" charset="0"/>
              </a:rPr>
              <a:t>Now on the webpage click on Organizer and register.</a:t>
            </a:r>
          </a:p>
          <a:p>
            <a:pPr algn="ctr"/>
            <a:endParaRPr lang="en-IN" dirty="0"/>
          </a:p>
        </p:txBody>
      </p:sp>
      <p:pic>
        <p:nvPicPr>
          <p:cNvPr id="4" name="Picture 3">
            <a:extLst>
              <a:ext uri="{FF2B5EF4-FFF2-40B4-BE49-F238E27FC236}">
                <a16:creationId xmlns:a16="http://schemas.microsoft.com/office/drawing/2014/main" id="{70F40763-D65D-47F0-A721-1AAD8E84CDC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215" y="2201662"/>
            <a:ext cx="10839634" cy="3751082"/>
          </a:xfrm>
          <a:prstGeom prst="rect">
            <a:avLst/>
          </a:prstGeom>
          <a:noFill/>
          <a:ln>
            <a:noFill/>
          </a:ln>
        </p:spPr>
      </p:pic>
      <p:sp>
        <p:nvSpPr>
          <p:cNvPr id="5" name="Rectangle 4">
            <a:extLst>
              <a:ext uri="{FF2B5EF4-FFF2-40B4-BE49-F238E27FC236}">
                <a16:creationId xmlns:a16="http://schemas.microsoft.com/office/drawing/2014/main" id="{C1902889-6472-48DE-AC07-42DB7A5CD479}"/>
              </a:ext>
            </a:extLst>
          </p:cNvPr>
          <p:cNvSpPr/>
          <p:nvPr/>
        </p:nvSpPr>
        <p:spPr>
          <a:xfrm>
            <a:off x="4456288" y="5952744"/>
            <a:ext cx="3279424" cy="463397"/>
          </a:xfrm>
          <a:prstGeom prst="rect">
            <a:avLst/>
          </a:prstGeom>
        </p:spPr>
        <p:txBody>
          <a:bodyPr wrap="non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11: Organizer Login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718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5B8D-B2D8-49ED-AD37-54F6D412D8AC}"/>
              </a:ext>
            </a:extLst>
          </p:cNvPr>
          <p:cNvSpPr>
            <a:spLocks noGrp="1"/>
          </p:cNvSpPr>
          <p:nvPr>
            <p:ph type="title"/>
          </p:nvPr>
        </p:nvSpPr>
        <p:spPr/>
        <p:txBody>
          <a:bodyPr>
            <a:normAutofit/>
          </a:bodyPr>
          <a:lstStyle/>
          <a:p>
            <a:pPr algn="ctr"/>
            <a:r>
              <a:rPr lang="en-US" sz="4000" b="1" dirty="0">
                <a:latin typeface="Cambria Math" panose="02040503050406030204" pitchFamily="18" charset="0"/>
                <a:ea typeface="Cambria Math" panose="02040503050406030204" pitchFamily="18" charset="0"/>
              </a:rPr>
              <a:t>HOW THE VOTING TAKES PLACE?</a:t>
            </a:r>
            <a:br>
              <a:rPr lang="en-US" sz="4000" b="1" dirty="0"/>
            </a:br>
            <a:endParaRPr lang="en-IN" sz="4000" b="1" dirty="0"/>
          </a:p>
        </p:txBody>
      </p:sp>
      <p:sp>
        <p:nvSpPr>
          <p:cNvPr id="3" name="Content Placeholder 2">
            <a:extLst>
              <a:ext uri="{FF2B5EF4-FFF2-40B4-BE49-F238E27FC236}">
                <a16:creationId xmlns:a16="http://schemas.microsoft.com/office/drawing/2014/main" id="{65C8DDB1-96B7-4FF8-AC3B-4F538A7CA432}"/>
              </a:ext>
            </a:extLst>
          </p:cNvPr>
          <p:cNvSpPr>
            <a:spLocks noGrp="1"/>
          </p:cNvSpPr>
          <p:nvPr>
            <p:ph idx="1"/>
          </p:nvPr>
        </p:nvSpPr>
        <p:spPr>
          <a:xfrm>
            <a:off x="1066800" y="1713390"/>
            <a:ext cx="10058400" cy="4239354"/>
          </a:xfrm>
        </p:spPr>
        <p:txBody>
          <a:bodyPr>
            <a:normAutofit fontScale="92500" lnSpcReduction="10000"/>
          </a:bodyPr>
          <a:lstStyle/>
          <a:p>
            <a:pPr marL="457200" indent="-457200" algn="just">
              <a:buFont typeface="+mj-lt"/>
              <a:buAutoNum type="arabicPeriod"/>
            </a:pPr>
            <a:r>
              <a:rPr lang="en-US" sz="2200" dirty="0">
                <a:latin typeface="Cambria Math" panose="02040503050406030204" pitchFamily="18" charset="0"/>
                <a:ea typeface="Cambria Math" panose="02040503050406030204" pitchFamily="18" charset="0"/>
              </a:rPr>
              <a:t>Voting is done by secret ballot. </a:t>
            </a:r>
          </a:p>
          <a:p>
            <a:pPr marL="457200" indent="-457200" algn="just">
              <a:buFont typeface="+mj-lt"/>
              <a:buAutoNum type="arabicPeriod"/>
            </a:pPr>
            <a:r>
              <a:rPr lang="en-US" sz="2200" dirty="0">
                <a:latin typeface="Cambria Math" panose="02040503050406030204" pitchFamily="18" charset="0"/>
                <a:ea typeface="Cambria Math" panose="02040503050406030204" pitchFamily="18" charset="0"/>
              </a:rPr>
              <a:t>Polling Stations are usually set up in public institutions, such as schools and community halls.</a:t>
            </a:r>
          </a:p>
          <a:p>
            <a:pPr marL="457200" indent="-457200" algn="just">
              <a:buFont typeface="+mj-lt"/>
              <a:buAutoNum type="arabicPeriod"/>
            </a:pPr>
            <a:r>
              <a:rPr lang="en-US" sz="2200" dirty="0">
                <a:latin typeface="Cambria Math" panose="02040503050406030204" pitchFamily="18" charset="0"/>
                <a:ea typeface="Cambria Math" panose="02040503050406030204" pitchFamily="18" charset="0"/>
              </a:rPr>
              <a:t> The Election Commission makes all efforts to ensure that a voter need not travel more than 2 kms. to reach the polling station. </a:t>
            </a:r>
          </a:p>
          <a:p>
            <a:pPr marL="457200" indent="-457200" algn="just">
              <a:buFont typeface="+mj-lt"/>
              <a:buAutoNum type="arabicPeriod"/>
            </a:pPr>
            <a:r>
              <a:rPr lang="en-US" sz="2200" dirty="0">
                <a:latin typeface="Cambria Math" panose="02040503050406030204" pitchFamily="18" charset="0"/>
                <a:ea typeface="Cambria Math" panose="02040503050406030204" pitchFamily="18" charset="0"/>
              </a:rPr>
              <a:t>Efforts are also made to keep the number of electors for each polling station within 1200. </a:t>
            </a:r>
          </a:p>
          <a:p>
            <a:pPr marL="457200" indent="-457200" algn="just">
              <a:buFont typeface="+mj-lt"/>
              <a:buAutoNum type="arabicPeriod"/>
            </a:pPr>
            <a:r>
              <a:rPr lang="en-US" sz="2200" dirty="0">
                <a:latin typeface="Cambria Math" panose="02040503050406030204" pitchFamily="18" charset="0"/>
                <a:ea typeface="Cambria Math" panose="02040503050406030204" pitchFamily="18" charset="0"/>
              </a:rPr>
              <a:t>Each polling station is open for at least 8 hours on the day of the election.</a:t>
            </a:r>
          </a:p>
          <a:p>
            <a:pPr marL="457200" indent="-457200" algn="just">
              <a:buFont typeface="+mj-lt"/>
              <a:buAutoNum type="arabicPeriod"/>
            </a:pPr>
            <a:r>
              <a:rPr lang="en-US" sz="2200" dirty="0">
                <a:latin typeface="Cambria Math" panose="02040503050406030204" pitchFamily="18" charset="0"/>
                <a:ea typeface="Cambria Math" panose="02040503050406030204" pitchFamily="18" charset="0"/>
              </a:rPr>
              <a:t> On entering the polling station, the elector is checked against the Electoral Roll and identity document is verified, indelible ink is applied on the left forefinger and a voter slip is issued and the voter is allowed to cast their vote by activating the ballot button in the control unit by the presiding officer.</a:t>
            </a:r>
          </a:p>
          <a:p>
            <a:pPr marL="457200" indent="-457200" algn="just">
              <a:buFont typeface="+mj-lt"/>
              <a:buAutoNum type="arabicPeriod"/>
            </a:pPr>
            <a:endParaRPr lang="en-US" sz="2200" b="1" dirty="0"/>
          </a:p>
          <a:p>
            <a:pPr marL="457200" indent="-457200" algn="just">
              <a:buFont typeface="+mj-lt"/>
              <a:buAutoNum type="arabicPeriod"/>
            </a:pPr>
            <a:endParaRPr lang="en-IN" sz="2200" dirty="0"/>
          </a:p>
        </p:txBody>
      </p:sp>
    </p:spTree>
    <p:extLst>
      <p:ext uri="{BB962C8B-B14F-4D97-AF65-F5344CB8AC3E}">
        <p14:creationId xmlns:p14="http://schemas.microsoft.com/office/powerpoint/2010/main" val="3587439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F87E33-D435-4E29-B5FE-0F2C17F6A6AB}"/>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95998" y="745724"/>
            <a:ext cx="10800000" cy="5040000"/>
          </a:xfrm>
          <a:prstGeom prst="rect">
            <a:avLst/>
          </a:prstGeom>
          <a:noFill/>
          <a:ln>
            <a:noFill/>
          </a:ln>
        </p:spPr>
      </p:pic>
      <p:sp>
        <p:nvSpPr>
          <p:cNvPr id="5" name="Rectangle 4">
            <a:extLst>
              <a:ext uri="{FF2B5EF4-FFF2-40B4-BE49-F238E27FC236}">
                <a16:creationId xmlns:a16="http://schemas.microsoft.com/office/drawing/2014/main" id="{6A07CE0E-BA02-4F60-835A-C71A9E44FD8A}"/>
              </a:ext>
            </a:extLst>
          </p:cNvPr>
          <p:cNvSpPr/>
          <p:nvPr/>
        </p:nvSpPr>
        <p:spPr>
          <a:xfrm>
            <a:off x="4146362" y="5878358"/>
            <a:ext cx="3899273" cy="463397"/>
          </a:xfrm>
          <a:prstGeom prst="rect">
            <a:avLst/>
          </a:prstGeom>
        </p:spPr>
        <p:txBody>
          <a:bodyPr wrap="non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12: Organizer Registration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4562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AD95D-721D-4CE2-8A22-C4EF21F07391}"/>
              </a:ext>
            </a:extLst>
          </p:cNvPr>
          <p:cNvSpPr>
            <a:spLocks noGrp="1"/>
          </p:cNvSpPr>
          <p:nvPr>
            <p:ph idx="1"/>
          </p:nvPr>
        </p:nvSpPr>
        <p:spPr>
          <a:xfrm>
            <a:off x="1066799" y="555149"/>
            <a:ext cx="10058400" cy="3849624"/>
          </a:xfrm>
        </p:spPr>
        <p:txBody>
          <a:bodyPr>
            <a:normAutofit/>
          </a:bodyPr>
          <a:lstStyle/>
          <a:p>
            <a:pPr algn="just"/>
            <a:r>
              <a:rPr lang="en-IN" sz="2000" dirty="0">
                <a:latin typeface="Cambria Math" panose="02040503050406030204" pitchFamily="18" charset="0"/>
                <a:ea typeface="Cambria Math" panose="02040503050406030204" pitchFamily="18" charset="0"/>
              </a:rPr>
              <a:t>Now click on Home option and then click on Candidate. Now register Candidate.</a:t>
            </a:r>
            <a:br>
              <a:rPr lang="en-IN" sz="2000" dirty="0">
                <a:latin typeface="Cambria Math" panose="02040503050406030204" pitchFamily="18" charset="0"/>
                <a:ea typeface="Cambria Math" panose="02040503050406030204" pitchFamily="18" charset="0"/>
              </a:rPr>
            </a:br>
            <a:endParaRPr lang="en-IN" sz="2000" dirty="0">
              <a:latin typeface="Cambria Math" panose="02040503050406030204" pitchFamily="18" charset="0"/>
              <a:ea typeface="Cambria Math" panose="02040503050406030204" pitchFamily="18" charset="0"/>
            </a:endParaRPr>
          </a:p>
        </p:txBody>
      </p:sp>
      <p:pic>
        <p:nvPicPr>
          <p:cNvPr id="4" name="Content Placeholder 3">
            <a:extLst>
              <a:ext uri="{FF2B5EF4-FFF2-40B4-BE49-F238E27FC236}">
                <a16:creationId xmlns:a16="http://schemas.microsoft.com/office/drawing/2014/main" id="{80F516C5-D6D1-4BEE-BF2F-B022CB881068}"/>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999" y="1012053"/>
            <a:ext cx="10800000" cy="5040000"/>
          </a:xfrm>
          <a:prstGeom prst="rect">
            <a:avLst/>
          </a:prstGeom>
          <a:noFill/>
          <a:ln>
            <a:noFill/>
          </a:ln>
        </p:spPr>
      </p:pic>
      <p:sp>
        <p:nvSpPr>
          <p:cNvPr id="5" name="Rectangle 4">
            <a:extLst>
              <a:ext uri="{FF2B5EF4-FFF2-40B4-BE49-F238E27FC236}">
                <a16:creationId xmlns:a16="http://schemas.microsoft.com/office/drawing/2014/main" id="{47FEE699-17CB-4A6F-BDC3-46E777C119E3}"/>
              </a:ext>
            </a:extLst>
          </p:cNvPr>
          <p:cNvSpPr/>
          <p:nvPr/>
        </p:nvSpPr>
        <p:spPr>
          <a:xfrm>
            <a:off x="4437019" y="5951865"/>
            <a:ext cx="3317960" cy="463397"/>
          </a:xfrm>
          <a:prstGeom prst="rect">
            <a:avLst/>
          </a:prstGeom>
        </p:spPr>
        <p:txBody>
          <a:bodyPr wrap="non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13 :Candidate Login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7411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3AAFE2-9CAA-4296-989E-76C855BBAED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95998" y="692459"/>
            <a:ext cx="10800000" cy="5040000"/>
          </a:xfrm>
          <a:prstGeom prst="rect">
            <a:avLst/>
          </a:prstGeom>
          <a:noFill/>
          <a:ln>
            <a:noFill/>
          </a:ln>
        </p:spPr>
      </p:pic>
      <p:sp>
        <p:nvSpPr>
          <p:cNvPr id="5" name="Rectangle 4">
            <a:extLst>
              <a:ext uri="{FF2B5EF4-FFF2-40B4-BE49-F238E27FC236}">
                <a16:creationId xmlns:a16="http://schemas.microsoft.com/office/drawing/2014/main" id="{3320C72C-4BA5-4167-A9EA-C85AE172BA71}"/>
              </a:ext>
            </a:extLst>
          </p:cNvPr>
          <p:cNvSpPr/>
          <p:nvPr/>
        </p:nvSpPr>
        <p:spPr>
          <a:xfrm>
            <a:off x="4135654" y="5860603"/>
            <a:ext cx="3920689" cy="463397"/>
          </a:xfrm>
          <a:prstGeom prst="rect">
            <a:avLst/>
          </a:prstGeom>
        </p:spPr>
        <p:txBody>
          <a:bodyPr wrap="non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14: Candidate Registration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35367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4B32-0CC0-40C6-BBEB-03AD1DB1734E}"/>
              </a:ext>
            </a:extLst>
          </p:cNvPr>
          <p:cNvSpPr>
            <a:spLocks noGrp="1"/>
          </p:cNvSpPr>
          <p:nvPr>
            <p:ph type="title"/>
          </p:nvPr>
        </p:nvSpPr>
        <p:spPr>
          <a:xfrm>
            <a:off x="1066800" y="555518"/>
            <a:ext cx="10058400" cy="786711"/>
          </a:xfrm>
        </p:spPr>
        <p:txBody>
          <a:bodyPr>
            <a:normAutofit/>
          </a:bodyPr>
          <a:lstStyle/>
          <a:p>
            <a:pPr algn="ctr"/>
            <a:r>
              <a:rPr lang="en-IN" sz="4000" b="1" dirty="0">
                <a:latin typeface="Cambria Math" panose="02040503050406030204" pitchFamily="18" charset="0"/>
                <a:ea typeface="Cambria Math" panose="02040503050406030204" pitchFamily="18" charset="0"/>
              </a:rPr>
              <a:t>2.Election Creation</a:t>
            </a:r>
            <a:endParaRPr lang="en-IN"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4CAB63C4-AEE0-48D9-BA7D-8670A15B0994}"/>
              </a:ext>
            </a:extLst>
          </p:cNvPr>
          <p:cNvSpPr>
            <a:spLocks noGrp="1"/>
          </p:cNvSpPr>
          <p:nvPr>
            <p:ph idx="1"/>
          </p:nvPr>
        </p:nvSpPr>
        <p:spPr>
          <a:xfrm>
            <a:off x="1066800" y="1290664"/>
            <a:ext cx="10058400" cy="3849624"/>
          </a:xfrm>
        </p:spPr>
        <p:txBody>
          <a:bodyPr>
            <a:normAutofit/>
          </a:bodyPr>
          <a:lstStyle/>
          <a:p>
            <a:pPr algn="just"/>
            <a:r>
              <a:rPr lang="en-IN" sz="2000" dirty="0">
                <a:latin typeface="Cambria Math" panose="02040503050406030204" pitchFamily="18" charset="0"/>
                <a:ea typeface="Cambria Math" panose="02040503050406030204" pitchFamily="18" charset="0"/>
              </a:rPr>
              <a:t>Now we create Election. We go to Organizer on homepage and login as registered organizer. Then we click on create election.</a:t>
            </a:r>
          </a:p>
          <a:p>
            <a:pPr algn="ctr"/>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8A9269B8-3E7B-4D35-B6A0-D635203FC87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852" y="2041864"/>
            <a:ext cx="10676296" cy="4023776"/>
          </a:xfrm>
          <a:prstGeom prst="rect">
            <a:avLst/>
          </a:prstGeom>
          <a:noFill/>
          <a:ln>
            <a:noFill/>
          </a:ln>
        </p:spPr>
      </p:pic>
      <p:sp>
        <p:nvSpPr>
          <p:cNvPr id="5" name="Rectangle 4">
            <a:extLst>
              <a:ext uri="{FF2B5EF4-FFF2-40B4-BE49-F238E27FC236}">
                <a16:creationId xmlns:a16="http://schemas.microsoft.com/office/drawing/2014/main" id="{75A437B1-DC77-4A02-839A-167550696226}"/>
              </a:ext>
            </a:extLst>
          </p:cNvPr>
          <p:cNvSpPr/>
          <p:nvPr/>
        </p:nvSpPr>
        <p:spPr>
          <a:xfrm>
            <a:off x="4231836" y="5983707"/>
            <a:ext cx="3728328" cy="463397"/>
          </a:xfrm>
          <a:prstGeom prst="rect">
            <a:avLst/>
          </a:prstGeom>
        </p:spPr>
        <p:txBody>
          <a:bodyPr wrap="non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15: Election Registration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6583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2EDD-7332-4FC9-BAC2-C65292FCE50A}"/>
              </a:ext>
            </a:extLst>
          </p:cNvPr>
          <p:cNvSpPr>
            <a:spLocks noGrp="1"/>
          </p:cNvSpPr>
          <p:nvPr>
            <p:ph type="title"/>
          </p:nvPr>
        </p:nvSpPr>
        <p:spPr>
          <a:xfrm>
            <a:off x="1066800" y="642594"/>
            <a:ext cx="10058400" cy="839977"/>
          </a:xfrm>
        </p:spPr>
        <p:txBody>
          <a:bodyPr>
            <a:normAutofit/>
          </a:bodyPr>
          <a:lstStyle/>
          <a:p>
            <a:pPr algn="ctr"/>
            <a:r>
              <a:rPr lang="en-IN" sz="4000" b="1" dirty="0">
                <a:latin typeface="Cambria Math" panose="02040503050406030204" pitchFamily="18" charset="0"/>
                <a:ea typeface="Cambria Math" panose="02040503050406030204" pitchFamily="18" charset="0"/>
              </a:rPr>
              <a:t>3.Nomination of Candidate for Election</a:t>
            </a:r>
            <a:endParaRPr lang="en-IN"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57851BE7-ABC8-4D0D-B317-949D2E8C48A2}"/>
              </a:ext>
            </a:extLst>
          </p:cNvPr>
          <p:cNvSpPr>
            <a:spLocks noGrp="1"/>
          </p:cNvSpPr>
          <p:nvPr>
            <p:ph idx="1"/>
          </p:nvPr>
        </p:nvSpPr>
        <p:spPr>
          <a:xfrm>
            <a:off x="1066799" y="1392907"/>
            <a:ext cx="10058400" cy="3849624"/>
          </a:xfrm>
        </p:spPr>
        <p:txBody>
          <a:bodyPr>
            <a:normAutofit/>
          </a:bodyPr>
          <a:lstStyle/>
          <a:p>
            <a:pPr algn="just"/>
            <a:r>
              <a:rPr lang="en-IN" sz="2000" dirty="0">
                <a:latin typeface="Cambria Math" panose="02040503050406030204" pitchFamily="18" charset="0"/>
                <a:ea typeface="Cambria Math" panose="02040503050406030204" pitchFamily="18" charset="0"/>
              </a:rPr>
              <a:t>Now we nominate the registered candidates for election. We click on Candidate option on the homepage after logging out of organizer and login as registered candidate.</a:t>
            </a:r>
          </a:p>
          <a:p>
            <a:pPr algn="ctr"/>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C96EA7DD-FE31-49D7-A57F-F182EDA1DC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865" y="2081963"/>
            <a:ext cx="10866268" cy="3697400"/>
          </a:xfrm>
          <a:prstGeom prst="rect">
            <a:avLst/>
          </a:prstGeom>
          <a:noFill/>
          <a:ln>
            <a:noFill/>
          </a:ln>
        </p:spPr>
      </p:pic>
      <p:sp>
        <p:nvSpPr>
          <p:cNvPr id="5" name="Rectangle 4">
            <a:extLst>
              <a:ext uri="{FF2B5EF4-FFF2-40B4-BE49-F238E27FC236}">
                <a16:creationId xmlns:a16="http://schemas.microsoft.com/office/drawing/2014/main" id="{F7AAFB39-0752-4627-94B6-240EA9F260CB}"/>
              </a:ext>
            </a:extLst>
          </p:cNvPr>
          <p:cNvSpPr/>
          <p:nvPr/>
        </p:nvSpPr>
        <p:spPr>
          <a:xfrm>
            <a:off x="4457346" y="5779363"/>
            <a:ext cx="3277307" cy="463397"/>
          </a:xfrm>
          <a:prstGeom prst="rect">
            <a:avLst/>
          </a:prstGeom>
        </p:spPr>
        <p:txBody>
          <a:bodyPr wrap="none">
            <a:spAutoFit/>
          </a:bodyPr>
          <a:lstStyle/>
          <a:p>
            <a:pPr algn="just">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16: Candidate Dashboard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712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869EB31-4AEF-4B2A-9854-0DD7D33CB75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96000" y="710214"/>
            <a:ext cx="10800000" cy="5040000"/>
          </a:xfrm>
          <a:prstGeom prst="rect">
            <a:avLst/>
          </a:prstGeom>
          <a:noFill/>
          <a:ln>
            <a:noFill/>
          </a:ln>
        </p:spPr>
      </p:pic>
      <p:sp>
        <p:nvSpPr>
          <p:cNvPr id="5" name="Rectangle 4">
            <a:extLst>
              <a:ext uri="{FF2B5EF4-FFF2-40B4-BE49-F238E27FC236}">
                <a16:creationId xmlns:a16="http://schemas.microsoft.com/office/drawing/2014/main" id="{86EA5B3A-67A6-44C4-993E-36DA138A069C}"/>
              </a:ext>
            </a:extLst>
          </p:cNvPr>
          <p:cNvSpPr/>
          <p:nvPr/>
        </p:nvSpPr>
        <p:spPr>
          <a:xfrm>
            <a:off x="4518902" y="5844187"/>
            <a:ext cx="2978123" cy="463397"/>
          </a:xfrm>
          <a:prstGeom prst="rect">
            <a:avLst/>
          </a:prstGeom>
        </p:spPr>
        <p:txBody>
          <a:bodyPr wrap="none">
            <a:spAutoFit/>
          </a:bodyPr>
          <a:lstStyle/>
          <a:p>
            <a:pPr>
              <a:lnSpc>
                <a:spcPct val="150000"/>
              </a:lnSpc>
              <a:spcAft>
                <a:spcPts val="800"/>
              </a:spcAft>
            </a:pPr>
            <a:r>
              <a:rPr lang="en-IN" i="1" dirty="0">
                <a:latin typeface="Times New Roman" panose="02020603050405020304" pitchFamily="18" charset="0"/>
                <a:ea typeface="Calibri" panose="020F0502020204030204" pitchFamily="34" charset="0"/>
                <a:cs typeface="Times New Roman" panose="02020603050405020304" pitchFamily="18" charset="0"/>
              </a:rPr>
              <a:t>Figure 17: Candidate Request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489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4DE6E-0800-4CC6-9A5B-504CBE0A3E07}"/>
              </a:ext>
            </a:extLst>
          </p:cNvPr>
          <p:cNvSpPr>
            <a:spLocks noGrp="1"/>
          </p:cNvSpPr>
          <p:nvPr>
            <p:ph idx="1"/>
          </p:nvPr>
        </p:nvSpPr>
        <p:spPr>
          <a:xfrm>
            <a:off x="917940" y="374471"/>
            <a:ext cx="10058400" cy="3849624"/>
          </a:xfrm>
        </p:spPr>
        <p:txBody>
          <a:bodyPr>
            <a:normAutofit/>
          </a:bodyPr>
          <a:lstStyle/>
          <a:p>
            <a:r>
              <a:rPr lang="en-IN" sz="2000" dirty="0">
                <a:latin typeface="Cambria Math" panose="02040503050406030204" pitchFamily="18" charset="0"/>
                <a:ea typeface="Cambria Math" panose="02040503050406030204" pitchFamily="18" charset="0"/>
              </a:rPr>
              <a:t>After nominating candidate. Approve the nomination of candidate by going to organizer all requests.</a:t>
            </a:r>
            <a:br>
              <a:rPr lang="en-IN" sz="2000" dirty="0">
                <a:latin typeface="Cambria Math" panose="02040503050406030204" pitchFamily="18" charset="0"/>
                <a:ea typeface="Cambria Math" panose="02040503050406030204" pitchFamily="18" charset="0"/>
              </a:rPr>
            </a:br>
            <a:endParaRPr lang="en-IN" sz="2000" dirty="0">
              <a:latin typeface="Cambria Math" panose="02040503050406030204" pitchFamily="18" charset="0"/>
              <a:ea typeface="Cambria Math" panose="02040503050406030204" pitchFamily="18" charset="0"/>
            </a:endParaRPr>
          </a:p>
        </p:txBody>
      </p:sp>
      <p:pic>
        <p:nvPicPr>
          <p:cNvPr id="4" name="Content Placeholder 3">
            <a:extLst>
              <a:ext uri="{FF2B5EF4-FFF2-40B4-BE49-F238E27FC236}">
                <a16:creationId xmlns:a16="http://schemas.microsoft.com/office/drawing/2014/main" id="{2BFA4602-4DBA-4B7A-8128-CD92E54C4580}"/>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999" y="1074197"/>
            <a:ext cx="10800000" cy="5040000"/>
          </a:xfrm>
          <a:prstGeom prst="rect">
            <a:avLst/>
          </a:prstGeom>
          <a:noFill/>
          <a:ln>
            <a:noFill/>
          </a:ln>
        </p:spPr>
      </p:pic>
      <p:sp>
        <p:nvSpPr>
          <p:cNvPr id="5" name="Rectangle 4">
            <a:extLst>
              <a:ext uri="{FF2B5EF4-FFF2-40B4-BE49-F238E27FC236}">
                <a16:creationId xmlns:a16="http://schemas.microsoft.com/office/drawing/2014/main" id="{11771734-2587-4874-89FE-EE5BF2C163DE}"/>
              </a:ext>
            </a:extLst>
          </p:cNvPr>
          <p:cNvSpPr/>
          <p:nvPr/>
        </p:nvSpPr>
        <p:spPr>
          <a:xfrm>
            <a:off x="4095740" y="6114197"/>
            <a:ext cx="4000519" cy="369332"/>
          </a:xfrm>
          <a:prstGeom prst="rect">
            <a:avLst/>
          </a:prstGeom>
        </p:spPr>
        <p:txBody>
          <a:bodyPr wrap="none">
            <a:spAutoFit/>
          </a:bodyPr>
          <a:lstStyle/>
          <a:p>
            <a:pPr algn="ctr"/>
            <a:r>
              <a:rPr lang="en-IN" i="1" dirty="0"/>
              <a:t>Figure 18: Organization Approval Dashboard</a:t>
            </a:r>
            <a:endParaRPr lang="en-IN" dirty="0"/>
          </a:p>
        </p:txBody>
      </p:sp>
    </p:spTree>
    <p:extLst>
      <p:ext uri="{BB962C8B-B14F-4D97-AF65-F5344CB8AC3E}">
        <p14:creationId xmlns:p14="http://schemas.microsoft.com/office/powerpoint/2010/main" val="30313325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3CDD-88F9-4446-B3DD-BA325F0451EA}"/>
              </a:ext>
            </a:extLst>
          </p:cNvPr>
          <p:cNvSpPr>
            <a:spLocks noGrp="1"/>
          </p:cNvSpPr>
          <p:nvPr>
            <p:ph type="title"/>
          </p:nvPr>
        </p:nvSpPr>
        <p:spPr>
          <a:xfrm>
            <a:off x="1066800" y="480828"/>
            <a:ext cx="10058400" cy="848855"/>
          </a:xfrm>
        </p:spPr>
        <p:txBody>
          <a:bodyPr>
            <a:normAutofit/>
          </a:bodyPr>
          <a:lstStyle/>
          <a:p>
            <a:pPr algn="ctr"/>
            <a:r>
              <a:rPr lang="en-IN" sz="4000" b="1" dirty="0">
                <a:latin typeface="Cambria Math" panose="02040503050406030204" pitchFamily="18" charset="0"/>
                <a:ea typeface="Cambria Math" panose="02040503050406030204" pitchFamily="18" charset="0"/>
              </a:rPr>
              <a:t>4.Voting by Voter</a:t>
            </a:r>
            <a:endParaRPr lang="en-IN"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6253BC26-7FB9-4229-A3BF-F674FF1D14C8}"/>
              </a:ext>
            </a:extLst>
          </p:cNvPr>
          <p:cNvSpPr>
            <a:spLocks noGrp="1"/>
          </p:cNvSpPr>
          <p:nvPr>
            <p:ph idx="1"/>
          </p:nvPr>
        </p:nvSpPr>
        <p:spPr>
          <a:xfrm>
            <a:off x="978023" y="1198352"/>
            <a:ext cx="10058400" cy="4461295"/>
          </a:xfrm>
        </p:spPr>
        <p:txBody>
          <a:bodyPr>
            <a:normAutofit/>
          </a:bodyPr>
          <a:lstStyle/>
          <a:p>
            <a:pPr algn="ctr"/>
            <a:r>
              <a:rPr lang="en-IN" sz="2000" dirty="0">
                <a:latin typeface="Cambria Math" panose="02040503050406030204" pitchFamily="18" charset="0"/>
                <a:ea typeface="Cambria Math" panose="02040503050406030204" pitchFamily="18" charset="0"/>
              </a:rPr>
              <a:t>Now voting will take place. Click on vote by clicking on reanalysis election option on homepage.</a:t>
            </a:r>
          </a:p>
          <a:p>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3152ED65-1AF0-4F1B-96B4-E9B86BE1FFB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895" y="1953087"/>
            <a:ext cx="11088210" cy="3999657"/>
          </a:xfrm>
          <a:prstGeom prst="rect">
            <a:avLst/>
          </a:prstGeom>
          <a:noFill/>
          <a:ln>
            <a:noFill/>
          </a:ln>
        </p:spPr>
      </p:pic>
      <p:sp>
        <p:nvSpPr>
          <p:cNvPr id="5" name="TextBox 4">
            <a:extLst>
              <a:ext uri="{FF2B5EF4-FFF2-40B4-BE49-F238E27FC236}">
                <a16:creationId xmlns:a16="http://schemas.microsoft.com/office/drawing/2014/main" id="{3371AC7A-5B93-47FC-B694-FCBF03D18B33}"/>
              </a:ext>
            </a:extLst>
          </p:cNvPr>
          <p:cNvSpPr txBox="1"/>
          <p:nvPr/>
        </p:nvSpPr>
        <p:spPr>
          <a:xfrm>
            <a:off x="4048217" y="5952744"/>
            <a:ext cx="4518734" cy="369332"/>
          </a:xfrm>
          <a:prstGeom prst="rect">
            <a:avLst/>
          </a:prstGeom>
          <a:noFill/>
        </p:spPr>
        <p:txBody>
          <a:bodyPr wrap="square" rtlCol="0">
            <a:spAutoFit/>
          </a:bodyPr>
          <a:lstStyle/>
          <a:p>
            <a:pPr algn="ctr"/>
            <a:r>
              <a:rPr lang="en-IN" i="1" dirty="0"/>
              <a:t>Figure 19: Live Elections</a:t>
            </a:r>
            <a:endParaRPr lang="en-IN" dirty="0"/>
          </a:p>
        </p:txBody>
      </p:sp>
    </p:spTree>
    <p:extLst>
      <p:ext uri="{BB962C8B-B14F-4D97-AF65-F5344CB8AC3E}">
        <p14:creationId xmlns:p14="http://schemas.microsoft.com/office/powerpoint/2010/main" val="33323546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113AA6B-4B05-47EA-8B1A-8ECC8CC51A1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96000" y="656039"/>
            <a:ext cx="10800000" cy="5040000"/>
          </a:xfrm>
          <a:prstGeom prst="rect">
            <a:avLst/>
          </a:prstGeom>
          <a:noFill/>
          <a:ln>
            <a:noFill/>
          </a:ln>
        </p:spPr>
      </p:pic>
      <p:sp>
        <p:nvSpPr>
          <p:cNvPr id="5" name="TextBox 4">
            <a:extLst>
              <a:ext uri="{FF2B5EF4-FFF2-40B4-BE49-F238E27FC236}">
                <a16:creationId xmlns:a16="http://schemas.microsoft.com/office/drawing/2014/main" id="{8596FA3D-FAC8-4119-83B5-F67CD3F56687}"/>
              </a:ext>
            </a:extLst>
          </p:cNvPr>
          <p:cNvSpPr txBox="1"/>
          <p:nvPr/>
        </p:nvSpPr>
        <p:spPr>
          <a:xfrm>
            <a:off x="3352800" y="5832629"/>
            <a:ext cx="5486400" cy="369332"/>
          </a:xfrm>
          <a:prstGeom prst="rect">
            <a:avLst/>
          </a:prstGeom>
          <a:noFill/>
        </p:spPr>
        <p:txBody>
          <a:bodyPr wrap="square" rtlCol="0">
            <a:spAutoFit/>
          </a:bodyPr>
          <a:lstStyle/>
          <a:p>
            <a:pPr algn="ctr"/>
            <a:r>
              <a:rPr lang="en-IN" i="1" dirty="0"/>
              <a:t>Figure 20:  Vote candidates</a:t>
            </a:r>
            <a:endParaRPr lang="en-IN" dirty="0"/>
          </a:p>
        </p:txBody>
      </p:sp>
    </p:spTree>
    <p:extLst>
      <p:ext uri="{BB962C8B-B14F-4D97-AF65-F5344CB8AC3E}">
        <p14:creationId xmlns:p14="http://schemas.microsoft.com/office/powerpoint/2010/main" val="1530133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C53913E-4AC8-4635-8637-901A881EF20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95999" y="648070"/>
            <a:ext cx="10800000" cy="5040000"/>
          </a:xfrm>
          <a:prstGeom prst="rect">
            <a:avLst/>
          </a:prstGeom>
          <a:noFill/>
          <a:ln>
            <a:noFill/>
          </a:ln>
        </p:spPr>
      </p:pic>
      <p:sp>
        <p:nvSpPr>
          <p:cNvPr id="5" name="TextBox 4">
            <a:extLst>
              <a:ext uri="{FF2B5EF4-FFF2-40B4-BE49-F238E27FC236}">
                <a16:creationId xmlns:a16="http://schemas.microsoft.com/office/drawing/2014/main" id="{686D83B3-A5BA-4A6B-86C2-61449407127E}"/>
              </a:ext>
            </a:extLst>
          </p:cNvPr>
          <p:cNvSpPr txBox="1"/>
          <p:nvPr/>
        </p:nvSpPr>
        <p:spPr>
          <a:xfrm>
            <a:off x="3344354" y="5797118"/>
            <a:ext cx="5503291" cy="646331"/>
          </a:xfrm>
          <a:prstGeom prst="rect">
            <a:avLst/>
          </a:prstGeom>
          <a:noFill/>
        </p:spPr>
        <p:txBody>
          <a:bodyPr wrap="square" rtlCol="0">
            <a:spAutoFit/>
          </a:bodyPr>
          <a:lstStyle/>
          <a:p>
            <a:pPr algn="ctr"/>
            <a:r>
              <a:rPr lang="en-IN" i="1" dirty="0"/>
              <a:t>Figure21: Aadhaar Card Verification</a:t>
            </a:r>
            <a:endParaRPr lang="en-IN" dirty="0"/>
          </a:p>
          <a:p>
            <a:endParaRPr lang="en-IN" dirty="0"/>
          </a:p>
        </p:txBody>
      </p:sp>
    </p:spTree>
    <p:extLst>
      <p:ext uri="{BB962C8B-B14F-4D97-AF65-F5344CB8AC3E}">
        <p14:creationId xmlns:p14="http://schemas.microsoft.com/office/powerpoint/2010/main" val="19365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8D5D-C466-4341-BD83-AEA7FADF03BB}"/>
              </a:ext>
            </a:extLst>
          </p:cNvPr>
          <p:cNvSpPr>
            <a:spLocks noGrp="1"/>
          </p:cNvSpPr>
          <p:nvPr>
            <p:ph type="title"/>
          </p:nvPr>
        </p:nvSpPr>
        <p:spPr/>
        <p:txBody>
          <a:bodyPr>
            <a:normAutofit/>
          </a:bodyPr>
          <a:lstStyle/>
          <a:p>
            <a:pPr algn="ctr"/>
            <a:r>
              <a:rPr lang="en-IN" sz="4000" b="1" dirty="0">
                <a:latin typeface="Cambria Math" panose="02040503050406030204" pitchFamily="18" charset="0"/>
                <a:ea typeface="Cambria Math" panose="02040503050406030204" pitchFamily="18" charset="0"/>
              </a:rPr>
              <a:t>PROBLEM STATEMENT</a:t>
            </a:r>
          </a:p>
        </p:txBody>
      </p:sp>
      <p:sp>
        <p:nvSpPr>
          <p:cNvPr id="3" name="Content Placeholder 2">
            <a:extLst>
              <a:ext uri="{FF2B5EF4-FFF2-40B4-BE49-F238E27FC236}">
                <a16:creationId xmlns:a16="http://schemas.microsoft.com/office/drawing/2014/main" id="{65D31836-4536-490F-B308-8F812F6761E7}"/>
              </a:ext>
            </a:extLst>
          </p:cNvPr>
          <p:cNvSpPr>
            <a:spLocks noGrp="1"/>
          </p:cNvSpPr>
          <p:nvPr>
            <p:ph idx="1"/>
          </p:nvPr>
        </p:nvSpPr>
        <p:spPr/>
        <p:txBody>
          <a:bodyPr>
            <a:normAutofit/>
          </a:bodyPr>
          <a:lstStyle/>
          <a:p>
            <a:pPr algn="just"/>
            <a:r>
              <a:rPr lang="en-IN" sz="2000" dirty="0">
                <a:latin typeface="Cambria Math" panose="02040503050406030204" pitchFamily="18" charset="0"/>
                <a:ea typeface="Cambria Math" panose="02040503050406030204" pitchFamily="18" charset="0"/>
              </a:rPr>
              <a:t>Electoral process is very important event in modern democracy. The issue with the current ballot system is that it can be easily manipulated by power hungry organizations.  A need arises to eliminate the aspect of trust from an election to make it secure and transparent.  Also, many people are not able to vote because of their absence in respective hometown at the time of event. </a:t>
            </a:r>
          </a:p>
          <a:p>
            <a:pPr algn="just"/>
            <a:r>
              <a:rPr lang="en-IN" sz="2000" dirty="0">
                <a:latin typeface="Cambria Math" panose="02040503050406030204" pitchFamily="18" charset="0"/>
                <a:ea typeface="Cambria Math" panose="02040503050406030204" pitchFamily="18" charset="0"/>
              </a:rPr>
              <a:t>A system is required to make easier and quicker voting process. Election system needs to be more accessible to all voters leading to higher voter turnout.</a:t>
            </a:r>
          </a:p>
          <a:p>
            <a:pPr algn="just"/>
            <a:r>
              <a:rPr lang="en-IN" sz="2000" dirty="0">
                <a:latin typeface="Cambria Math" panose="02040503050406030204" pitchFamily="18" charset="0"/>
                <a:ea typeface="Cambria Math" panose="02040503050406030204" pitchFamily="18" charset="0"/>
              </a:rPr>
              <a:t>We propose to overcome these problems by removing voters’ location bar and minimizing third party involvement for securing the data.</a:t>
            </a:r>
          </a:p>
        </p:txBody>
      </p:sp>
    </p:spTree>
    <p:extLst>
      <p:ext uri="{BB962C8B-B14F-4D97-AF65-F5344CB8AC3E}">
        <p14:creationId xmlns:p14="http://schemas.microsoft.com/office/powerpoint/2010/main" val="1703303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BF1324-49DA-4DD1-A3B4-AE76B160B26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96000" y="727969"/>
            <a:ext cx="10800000" cy="5040000"/>
          </a:xfrm>
          <a:prstGeom prst="rect">
            <a:avLst/>
          </a:prstGeom>
          <a:noFill/>
          <a:ln>
            <a:noFill/>
          </a:ln>
        </p:spPr>
      </p:pic>
      <p:sp>
        <p:nvSpPr>
          <p:cNvPr id="5" name="TextBox 4">
            <a:extLst>
              <a:ext uri="{FF2B5EF4-FFF2-40B4-BE49-F238E27FC236}">
                <a16:creationId xmlns:a16="http://schemas.microsoft.com/office/drawing/2014/main" id="{FC2A1EC1-8A94-4720-94C8-3B0B5D3C3B78}"/>
              </a:ext>
            </a:extLst>
          </p:cNvPr>
          <p:cNvSpPr txBox="1"/>
          <p:nvPr/>
        </p:nvSpPr>
        <p:spPr>
          <a:xfrm>
            <a:off x="3391270" y="5832629"/>
            <a:ext cx="5060271" cy="369332"/>
          </a:xfrm>
          <a:prstGeom prst="rect">
            <a:avLst/>
          </a:prstGeom>
          <a:noFill/>
        </p:spPr>
        <p:txBody>
          <a:bodyPr wrap="square" rtlCol="0">
            <a:spAutoFit/>
          </a:bodyPr>
          <a:lstStyle/>
          <a:p>
            <a:pPr algn="ctr"/>
            <a:r>
              <a:rPr lang="en-IN" i="1" dirty="0"/>
              <a:t>Figure 22: Voter Card Verification</a:t>
            </a:r>
            <a:endParaRPr lang="en-IN" dirty="0"/>
          </a:p>
        </p:txBody>
      </p:sp>
    </p:spTree>
    <p:extLst>
      <p:ext uri="{BB962C8B-B14F-4D97-AF65-F5344CB8AC3E}">
        <p14:creationId xmlns:p14="http://schemas.microsoft.com/office/powerpoint/2010/main" val="3428278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7C1E4B7-3369-4405-AF29-8CDF8D90B59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12276" y="683580"/>
            <a:ext cx="10800000" cy="5040000"/>
          </a:xfrm>
          <a:prstGeom prst="rect">
            <a:avLst/>
          </a:prstGeom>
          <a:noFill/>
          <a:ln>
            <a:noFill/>
          </a:ln>
        </p:spPr>
      </p:pic>
      <p:sp>
        <p:nvSpPr>
          <p:cNvPr id="5" name="TextBox 4">
            <a:extLst>
              <a:ext uri="{FF2B5EF4-FFF2-40B4-BE49-F238E27FC236}">
                <a16:creationId xmlns:a16="http://schemas.microsoft.com/office/drawing/2014/main" id="{FC97E724-8026-4FC2-85AD-A100F95D1864}"/>
              </a:ext>
            </a:extLst>
          </p:cNvPr>
          <p:cNvSpPr txBox="1"/>
          <p:nvPr/>
        </p:nvSpPr>
        <p:spPr>
          <a:xfrm>
            <a:off x="3338004" y="5841507"/>
            <a:ext cx="5548544" cy="646331"/>
          </a:xfrm>
          <a:prstGeom prst="rect">
            <a:avLst/>
          </a:prstGeom>
          <a:noFill/>
        </p:spPr>
        <p:txBody>
          <a:bodyPr wrap="square" rtlCol="0">
            <a:spAutoFit/>
          </a:bodyPr>
          <a:lstStyle/>
          <a:p>
            <a:pPr algn="ctr"/>
            <a:r>
              <a:rPr lang="en-IN" i="1" dirty="0"/>
              <a:t>Figure 23: Lok Sabha Vote for Candidate</a:t>
            </a:r>
            <a:endParaRPr lang="en-IN" dirty="0"/>
          </a:p>
          <a:p>
            <a:endParaRPr lang="en-IN" dirty="0"/>
          </a:p>
        </p:txBody>
      </p:sp>
    </p:spTree>
    <p:extLst>
      <p:ext uri="{BB962C8B-B14F-4D97-AF65-F5344CB8AC3E}">
        <p14:creationId xmlns:p14="http://schemas.microsoft.com/office/powerpoint/2010/main" val="3093213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A18C-F9E2-44E9-9347-6CB348B68E9B}"/>
              </a:ext>
            </a:extLst>
          </p:cNvPr>
          <p:cNvSpPr>
            <a:spLocks noGrp="1"/>
          </p:cNvSpPr>
          <p:nvPr>
            <p:ph type="title"/>
          </p:nvPr>
        </p:nvSpPr>
        <p:spPr>
          <a:xfrm>
            <a:off x="1066800" y="642594"/>
            <a:ext cx="10058400" cy="866610"/>
          </a:xfrm>
        </p:spPr>
        <p:txBody>
          <a:bodyPr>
            <a:normAutofit/>
          </a:bodyPr>
          <a:lstStyle/>
          <a:p>
            <a:pPr algn="ctr"/>
            <a:r>
              <a:rPr lang="en-IN" sz="4000" b="1" dirty="0">
                <a:latin typeface="Cambria Math" panose="02040503050406030204" pitchFamily="18" charset="0"/>
                <a:ea typeface="Cambria Math" panose="02040503050406030204" pitchFamily="18" charset="0"/>
              </a:rPr>
              <a:t>SECURITY ANALYSIS AND LEGAL ISSUES</a:t>
            </a:r>
          </a:p>
        </p:txBody>
      </p:sp>
      <p:sp>
        <p:nvSpPr>
          <p:cNvPr id="3" name="Content Placeholder 2">
            <a:extLst>
              <a:ext uri="{FF2B5EF4-FFF2-40B4-BE49-F238E27FC236}">
                <a16:creationId xmlns:a16="http://schemas.microsoft.com/office/drawing/2014/main" id="{74967B49-90CA-452E-AEFE-798C28A9EB5F}"/>
              </a:ext>
            </a:extLst>
          </p:cNvPr>
          <p:cNvSpPr>
            <a:spLocks noGrp="1"/>
          </p:cNvSpPr>
          <p:nvPr>
            <p:ph idx="1"/>
          </p:nvPr>
        </p:nvSpPr>
        <p:spPr>
          <a:xfrm>
            <a:off x="1066800" y="1509204"/>
            <a:ext cx="10058400" cy="4953740"/>
          </a:xfrm>
        </p:spPr>
        <p:txBody>
          <a:bodyPr>
            <a:normAutofit fontScale="92500"/>
          </a:bodyPr>
          <a:lstStyle/>
          <a:p>
            <a:pPr marL="0" indent="0" algn="just">
              <a:buNone/>
            </a:pPr>
            <a:r>
              <a:rPr lang="en-IN" dirty="0">
                <a:latin typeface="Cambria Math" panose="02040503050406030204" pitchFamily="18" charset="0"/>
                <a:ea typeface="Cambria Math" panose="02040503050406030204" pitchFamily="18" charset="0"/>
              </a:rPr>
              <a:t>In this section we analyse the security of the proposed Electoral Voting System and the main legal issues. </a:t>
            </a:r>
          </a:p>
          <a:p>
            <a:pPr marL="0" indent="0" algn="just">
              <a:buNone/>
            </a:pPr>
            <a:r>
              <a:rPr lang="en-IN" b="1" dirty="0">
                <a:latin typeface="Cambria Math" panose="02040503050406030204" pitchFamily="18" charset="0"/>
                <a:ea typeface="Cambria Math" panose="02040503050406030204" pitchFamily="18" charset="0"/>
              </a:rPr>
              <a:t>A. Security analysis</a:t>
            </a:r>
            <a:endParaRPr lang="en-IN" dirty="0">
              <a:latin typeface="Cambria Math" panose="02040503050406030204" pitchFamily="18" charset="0"/>
              <a:ea typeface="Cambria Math" panose="02040503050406030204" pitchFamily="18" charset="0"/>
            </a:endParaRPr>
          </a:p>
          <a:p>
            <a:pPr marL="0" indent="0" algn="just">
              <a:buNone/>
            </a:pPr>
            <a:r>
              <a:rPr lang="en-IN" b="1" dirty="0">
                <a:latin typeface="Cambria Math" panose="02040503050406030204" pitchFamily="18" charset="0"/>
                <a:ea typeface="Cambria Math" panose="02040503050406030204" pitchFamily="18" charset="0"/>
              </a:rPr>
              <a:t>1) DDoS</a:t>
            </a:r>
            <a:r>
              <a:rPr lang="en-IN" dirty="0">
                <a:latin typeface="Cambria Math" panose="02040503050406030204" pitchFamily="18" charset="0"/>
                <a:ea typeface="Cambria Math" panose="02040503050406030204" pitchFamily="18" charset="0"/>
              </a:rPr>
              <a:t>: To successfully </a:t>
            </a:r>
            <a:r>
              <a:rPr lang="en-IN" dirty="0" err="1">
                <a:latin typeface="Cambria Math" panose="02040503050406030204" pitchFamily="18" charset="0"/>
                <a:ea typeface="Cambria Math" panose="02040503050406030204" pitchFamily="18" charset="0"/>
              </a:rPr>
              <a:t>DDos</a:t>
            </a:r>
            <a:r>
              <a:rPr lang="en-IN" dirty="0">
                <a:latin typeface="Cambria Math" panose="02040503050406030204" pitchFamily="18" charset="0"/>
                <a:ea typeface="Cambria Math" panose="02040503050406030204" pitchFamily="18" charset="0"/>
              </a:rPr>
              <a:t> a distributed system such as we have proposed, the attacker must DDoS every single boot node in the private network. The individual or institution would be immediately located if that would occur. Each node is implemented with a Byzantine fault tolerance algorithm, which helps locating failed nodes in the system. </a:t>
            </a:r>
          </a:p>
          <a:p>
            <a:pPr marL="0" indent="0" algn="just">
              <a:buNone/>
            </a:pPr>
            <a:r>
              <a:rPr lang="en-IN" b="1" dirty="0">
                <a:latin typeface="Cambria Math" panose="02040503050406030204" pitchFamily="18" charset="0"/>
                <a:ea typeface="Cambria Math" panose="02040503050406030204" pitchFamily="18" charset="0"/>
              </a:rPr>
              <a:t>2) Authentication vulnerability</a:t>
            </a:r>
            <a:r>
              <a:rPr lang="en-IN" dirty="0">
                <a:latin typeface="Cambria Math" panose="02040503050406030204" pitchFamily="18" charset="0"/>
                <a:ea typeface="Cambria Math" panose="02040503050406030204" pitchFamily="18" charset="0"/>
              </a:rPr>
              <a:t>: Each individual is identified and authenticated by the system by presenting an electronic ID from </a:t>
            </a:r>
            <a:r>
              <a:rPr lang="en-IN" dirty="0" err="1">
                <a:latin typeface="Cambria Math" panose="02040503050406030204" pitchFamily="18" charset="0"/>
                <a:ea typeface="Cambria Math" panose="02040503050406030204" pitchFamily="18" charset="0"/>
              </a:rPr>
              <a:t>Auðkenni</a:t>
            </a:r>
            <a:r>
              <a:rPr lang="en-IN" dirty="0">
                <a:latin typeface="Cambria Math" panose="02040503050406030204" pitchFamily="18" charset="0"/>
                <a:ea typeface="Cambria Math" panose="02040503050406030204" pitchFamily="18" charset="0"/>
              </a:rPr>
              <a:t> and the corresponding 6-digit PIN in the voting booth. Without supervision, an individual could vote for multiple people, if the individual had knowledge of the PIN for each corresponding electronic ID he has. To further address this vulnerability in the near future, a biometric scan could be introduced.</a:t>
            </a:r>
          </a:p>
          <a:p>
            <a:pPr marL="0" indent="0" algn="just">
              <a:buNone/>
            </a:pPr>
            <a:r>
              <a:rPr lang="en-IN" b="1" dirty="0">
                <a:latin typeface="Cambria Math" panose="02040503050406030204" pitchFamily="18" charset="0"/>
                <a:ea typeface="Cambria Math" panose="02040503050406030204" pitchFamily="18" charset="0"/>
              </a:rPr>
              <a:t>3) Sybil</a:t>
            </a:r>
            <a:r>
              <a:rPr lang="en-IN" dirty="0">
                <a:latin typeface="Cambria Math" panose="02040503050406030204" pitchFamily="18" charset="0"/>
                <a:ea typeface="Cambria Math" panose="02040503050406030204" pitchFamily="18" charset="0"/>
              </a:rPr>
              <a:t>: Sybil attack is known against centralized systems, where an individual creates a large number of nodes in an attempt to disrupt network operation by hijacking or dropping messages. Since our proposal is running in a private network no individual has the access to create one. Even the consensus protocol that is used in our system is prone Sybil attacks. Private blockchains solve many of today’s security problems using strong cryptography features and the limited access to the ledger, without negating the transparency aspect the blockchain technology offers. </a:t>
            </a:r>
          </a:p>
          <a:p>
            <a:pPr marL="0" indent="0" algn="just">
              <a:buNone/>
            </a:pPr>
            <a:endParaRPr lang="en-IN" dirty="0">
              <a:latin typeface="Cambria Math" panose="02040503050406030204" pitchFamily="18" charset="0"/>
              <a:ea typeface="Cambria Math" panose="02040503050406030204" pitchFamily="18" charset="0"/>
            </a:endParaRPr>
          </a:p>
          <a:p>
            <a:pPr marL="0" indent="0" algn="just">
              <a:buNone/>
            </a:pP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174528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D038B-56A1-4500-9FA1-6A716736C49B}"/>
              </a:ext>
            </a:extLst>
          </p:cNvPr>
          <p:cNvSpPr>
            <a:spLocks noGrp="1"/>
          </p:cNvSpPr>
          <p:nvPr>
            <p:ph idx="1"/>
          </p:nvPr>
        </p:nvSpPr>
        <p:spPr>
          <a:xfrm>
            <a:off x="1066800" y="630315"/>
            <a:ext cx="10058400" cy="5672831"/>
          </a:xfrm>
        </p:spPr>
        <p:txBody>
          <a:bodyPr>
            <a:normAutofit lnSpcReduction="10000"/>
          </a:bodyPr>
          <a:lstStyle/>
          <a:p>
            <a:pPr marL="0" indent="0" algn="just">
              <a:buNone/>
            </a:pPr>
            <a:r>
              <a:rPr lang="en-IN" b="1" dirty="0">
                <a:latin typeface="Cambria Math" panose="02040503050406030204" pitchFamily="18" charset="0"/>
                <a:ea typeface="Cambria Math" panose="02040503050406030204" pitchFamily="18" charset="0"/>
              </a:rPr>
              <a:t>B. Legal issues </a:t>
            </a:r>
            <a:endParaRPr lang="en-IN" dirty="0">
              <a:latin typeface="Cambria Math" panose="02040503050406030204" pitchFamily="18" charset="0"/>
              <a:ea typeface="Cambria Math" panose="02040503050406030204" pitchFamily="18" charset="0"/>
            </a:endParaRPr>
          </a:p>
          <a:p>
            <a:pPr marL="0" indent="0" algn="just">
              <a:buNone/>
            </a:pPr>
            <a:r>
              <a:rPr lang="en-IN" b="1" dirty="0">
                <a:latin typeface="Cambria Math" panose="02040503050406030204" pitchFamily="18" charset="0"/>
                <a:ea typeface="Cambria Math" panose="02040503050406030204" pitchFamily="18" charset="0"/>
              </a:rPr>
              <a:t>1) Remote voting</a:t>
            </a:r>
            <a:r>
              <a:rPr lang="en-IN" dirty="0">
                <a:latin typeface="Cambria Math" panose="02040503050406030204" pitchFamily="18" charset="0"/>
                <a:ea typeface="Cambria Math" panose="02040503050406030204" pitchFamily="18" charset="0"/>
              </a:rPr>
              <a:t>: Remote elections provide no coercion resistance because of the non-supervised factor in a remote election. Remote elections can therefore not guarantee the privacy that people have when they cast their vote in a voting booth. Family members or a coercer can watch over your shoulder while you’re voting, which could lead to a misconfigured result. If elections are hosted on a website for example it could easily be taken down by people with good hacking skills and the mindset to do so. People could identify themselves as another person and therefore vote for another person and even multiple people. </a:t>
            </a:r>
          </a:p>
          <a:p>
            <a:pPr marL="0" indent="0" algn="just">
              <a:buNone/>
            </a:pPr>
            <a:r>
              <a:rPr lang="en-IN" b="1" dirty="0">
                <a:latin typeface="Cambria Math" panose="02040503050406030204" pitchFamily="18" charset="0"/>
                <a:ea typeface="Cambria Math" panose="02040503050406030204" pitchFamily="18" charset="0"/>
              </a:rPr>
              <a:t>2) Transparency</a:t>
            </a:r>
            <a:r>
              <a:rPr lang="en-IN" dirty="0">
                <a:latin typeface="Cambria Math" panose="02040503050406030204" pitchFamily="18" charset="0"/>
                <a:ea typeface="Cambria Math" panose="02040503050406030204" pitchFamily="18" charset="0"/>
              </a:rPr>
              <a:t>: In the today’s election scheme, no method of transparency can be offered to participants of the election. When an individual place his ballot in the box at his voting district, there is no guarantee from the scheme that his vote was counted and counted correctly. Any individual vote can be misplaced, counted incorrectly because of human error or simply because the party which the voter voted for could be disliked by the individual which counted the vote. This transparency is non-existent because no ballot has information on who casted aforementioned vote. To introduce transparency in the process of an election would require a new law which would allow government officials to provide the services which allow such method of transparency </a:t>
            </a:r>
          </a:p>
          <a:p>
            <a:pPr marL="0" indent="0" algn="just">
              <a:buNone/>
            </a:pPr>
            <a:r>
              <a:rPr lang="en-IN" b="1" dirty="0">
                <a:latin typeface="Cambria Math" panose="02040503050406030204" pitchFamily="18" charset="0"/>
                <a:ea typeface="Cambria Math" panose="02040503050406030204" pitchFamily="18" charset="0"/>
              </a:rPr>
              <a:t>3) Voter privacy</a:t>
            </a:r>
            <a:r>
              <a:rPr lang="en-IN" dirty="0">
                <a:latin typeface="Cambria Math" panose="02040503050406030204" pitchFamily="18" charset="0"/>
                <a:ea typeface="Cambria Math" panose="02040503050406030204" pitchFamily="18" charset="0"/>
              </a:rPr>
              <a:t>: In every pen and paper election scheme, voter’s privacy is a key element. The law forbids any individual or entity to be able to know from a single vote, who gave aforementioned vote. If such information could be gathered for each vote, such information could then leak to the public which would allow for listing every single individual who voted for a single party/candidate. To satisfy the privacy of each voter, no individual vote should be traceable back to the voter.</a:t>
            </a:r>
          </a:p>
          <a:p>
            <a:pPr algn="just"/>
            <a:endParaRPr lang="en-IN" dirty="0">
              <a:latin typeface="Cambria Math" panose="02040503050406030204" pitchFamily="18" charset="0"/>
              <a:ea typeface="Cambria Math" panose="02040503050406030204" pitchFamily="18" charset="0"/>
            </a:endParaRPr>
          </a:p>
          <a:p>
            <a:pPr algn="just"/>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432945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29C7-D1F0-4D3A-8033-7B657B036E66}"/>
              </a:ext>
            </a:extLst>
          </p:cNvPr>
          <p:cNvSpPr>
            <a:spLocks noGrp="1"/>
          </p:cNvSpPr>
          <p:nvPr>
            <p:ph type="title"/>
          </p:nvPr>
        </p:nvSpPr>
        <p:spPr/>
        <p:txBody>
          <a:bodyPr>
            <a:normAutofit/>
          </a:bodyPr>
          <a:lstStyle/>
          <a:p>
            <a:pPr algn="ctr"/>
            <a:r>
              <a:rPr lang="en-IN" sz="4000" b="1" dirty="0">
                <a:latin typeface="Cambria Math" panose="02040503050406030204" pitchFamily="18" charset="0"/>
                <a:ea typeface="Cambria Math" panose="02040503050406030204" pitchFamily="18" charset="0"/>
              </a:rPr>
              <a:t>Tools Used</a:t>
            </a:r>
          </a:p>
        </p:txBody>
      </p:sp>
      <p:sp>
        <p:nvSpPr>
          <p:cNvPr id="3" name="Content Placeholder 2">
            <a:extLst>
              <a:ext uri="{FF2B5EF4-FFF2-40B4-BE49-F238E27FC236}">
                <a16:creationId xmlns:a16="http://schemas.microsoft.com/office/drawing/2014/main" id="{2A4B9678-3561-4E75-8F0B-82B9D527970E}"/>
              </a:ext>
            </a:extLst>
          </p:cNvPr>
          <p:cNvSpPr>
            <a:spLocks noGrp="1"/>
          </p:cNvSpPr>
          <p:nvPr>
            <p:ph idx="1"/>
          </p:nvPr>
        </p:nvSpPr>
        <p:spPr/>
        <p:txBody>
          <a:bodyPr>
            <a:normAutofit/>
          </a:bodyPr>
          <a:lstStyle/>
          <a:p>
            <a:pPr marL="0" indent="0" algn="just">
              <a:buNone/>
            </a:pPr>
            <a:r>
              <a:rPr lang="en-IN" sz="2000" dirty="0">
                <a:latin typeface="Cambria Math" panose="02040503050406030204" pitchFamily="18" charset="0"/>
                <a:ea typeface="Cambria Math" panose="02040503050406030204" pitchFamily="18" charset="0"/>
              </a:rPr>
              <a:t>Language- HTML, CSS, JavaScript, Solidity </a:t>
            </a:r>
          </a:p>
          <a:p>
            <a:pPr marL="0" indent="0" algn="just">
              <a:buNone/>
            </a:pPr>
            <a:r>
              <a:rPr lang="en-IN" sz="2000" dirty="0">
                <a:latin typeface="Cambria Math" panose="02040503050406030204" pitchFamily="18" charset="0"/>
                <a:ea typeface="Cambria Math" panose="02040503050406030204" pitchFamily="18" charset="0"/>
              </a:rPr>
              <a:t>Technique Used- </a:t>
            </a:r>
          </a:p>
          <a:p>
            <a:pPr marL="0" indent="0" algn="just">
              <a:buNone/>
            </a:pPr>
            <a:r>
              <a:rPr lang="en-IN" sz="2000" dirty="0">
                <a:latin typeface="Cambria Math" panose="02040503050406030204" pitchFamily="18" charset="0"/>
                <a:ea typeface="Cambria Math" panose="02040503050406030204" pitchFamily="18" charset="0"/>
                <a:cs typeface="Times New Roman" panose="02020603050405020304" pitchFamily="18" charset="0"/>
              </a:rPr>
              <a:t>  1. Ethereum Blockchain</a:t>
            </a:r>
          </a:p>
          <a:p>
            <a:pPr indent="0" algn="just">
              <a:lnSpc>
                <a:spcPct val="150000"/>
              </a:lnSpc>
              <a:spcAft>
                <a:spcPts val="800"/>
              </a:spcAft>
              <a:buNone/>
            </a:pPr>
            <a:r>
              <a:rPr lang="en-IN" sz="2000" dirty="0">
                <a:latin typeface="Cambria Math" panose="02040503050406030204" pitchFamily="18" charset="0"/>
                <a:ea typeface="Cambria Math" panose="02040503050406030204" pitchFamily="18" charset="0"/>
                <a:cs typeface="Times New Roman" panose="02020603050405020304" pitchFamily="18" charset="0"/>
              </a:rPr>
              <a:t>2.ReactJS</a:t>
            </a:r>
          </a:p>
          <a:p>
            <a:pPr indent="0" algn="just">
              <a:lnSpc>
                <a:spcPct val="150000"/>
              </a:lnSpc>
              <a:spcAft>
                <a:spcPts val="800"/>
              </a:spcAft>
              <a:buNone/>
            </a:pPr>
            <a:r>
              <a:rPr lang="en-IN" sz="2000" dirty="0">
                <a:latin typeface="Cambria Math" panose="02040503050406030204" pitchFamily="18" charset="0"/>
                <a:ea typeface="Cambria Math" panose="02040503050406030204" pitchFamily="18" charset="0"/>
                <a:cs typeface="Times New Roman" panose="02020603050405020304" pitchFamily="18" charset="0"/>
              </a:rPr>
              <a:t>3. Web3JS</a:t>
            </a:r>
          </a:p>
          <a:p>
            <a:pPr indent="0" algn="just">
              <a:lnSpc>
                <a:spcPct val="150000"/>
              </a:lnSpc>
              <a:spcAft>
                <a:spcPts val="800"/>
              </a:spcAft>
              <a:buNone/>
            </a:pPr>
            <a:r>
              <a:rPr lang="en-IN" sz="2000" dirty="0">
                <a:latin typeface="Cambria Math" panose="02040503050406030204" pitchFamily="18" charset="0"/>
                <a:ea typeface="Cambria Math" panose="02040503050406030204" pitchFamily="18" charset="0"/>
                <a:cs typeface="Times New Roman" panose="02020603050405020304" pitchFamily="18" charset="0"/>
              </a:rPr>
              <a:t>4. IPFS : for decentralize data storage.</a:t>
            </a:r>
          </a:p>
          <a:p>
            <a:pPr algn="just"/>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448833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CF34-DF03-4406-AD2B-14EEA23314AC}"/>
              </a:ext>
            </a:extLst>
          </p:cNvPr>
          <p:cNvSpPr>
            <a:spLocks noGrp="1"/>
          </p:cNvSpPr>
          <p:nvPr>
            <p:ph type="title"/>
          </p:nvPr>
        </p:nvSpPr>
        <p:spPr>
          <a:xfrm>
            <a:off x="1066800" y="642594"/>
            <a:ext cx="10058400" cy="839977"/>
          </a:xfrm>
        </p:spPr>
        <p:txBody>
          <a:bodyPr>
            <a:normAutofit/>
          </a:bodyPr>
          <a:lstStyle/>
          <a:p>
            <a:pPr algn="ctr"/>
            <a:r>
              <a:rPr lang="en-IN" sz="4000" b="1" dirty="0">
                <a:latin typeface="Cambria Math" panose="02040503050406030204" pitchFamily="18" charset="0"/>
                <a:ea typeface="Cambria Math" panose="02040503050406030204" pitchFamily="18" charset="0"/>
              </a:rPr>
              <a:t>CONCLUSION</a:t>
            </a:r>
          </a:p>
        </p:txBody>
      </p:sp>
      <p:sp>
        <p:nvSpPr>
          <p:cNvPr id="3" name="Content Placeholder 2">
            <a:extLst>
              <a:ext uri="{FF2B5EF4-FFF2-40B4-BE49-F238E27FC236}">
                <a16:creationId xmlns:a16="http://schemas.microsoft.com/office/drawing/2014/main" id="{8352F789-8B26-4EA7-BCA3-11689BEA47AC}"/>
              </a:ext>
            </a:extLst>
          </p:cNvPr>
          <p:cNvSpPr>
            <a:spLocks noGrp="1"/>
          </p:cNvSpPr>
          <p:nvPr>
            <p:ph idx="1"/>
          </p:nvPr>
        </p:nvSpPr>
        <p:spPr>
          <a:xfrm>
            <a:off x="1066800" y="1482571"/>
            <a:ext cx="10058400" cy="4470173"/>
          </a:xfrm>
        </p:spPr>
        <p:txBody>
          <a:bodyPr>
            <a:normAutofit/>
          </a:bodyPr>
          <a:lstStyle/>
          <a:p>
            <a:pPr marL="342900" indent="-342900" algn="just">
              <a:buFont typeface="+mj-lt"/>
              <a:buAutoNum type="arabicPeriod"/>
            </a:pPr>
            <a:r>
              <a:rPr lang="en-IN" sz="1600" dirty="0">
                <a:latin typeface="Cambria Math" panose="02040503050406030204" pitchFamily="18" charset="0"/>
                <a:ea typeface="Cambria Math" panose="02040503050406030204" pitchFamily="18" charset="0"/>
              </a:rPr>
              <a:t>The idea of adapting digital voting systems to make the public electoral process cheaper, faster and easier, is a compelling one in modern society. Making the electoral process cheap and quick, normalizes it in the eyes of the voters, removes a certain power barrier between the voter and the elected official and puts a certain amount of pressure on the elected official. It also opens the door for a more direct form of democracy, allowing voters to express their will on individual bills and propositions. </a:t>
            </a:r>
          </a:p>
          <a:p>
            <a:pPr marL="342900" indent="-342900" algn="just">
              <a:buFont typeface="+mj-lt"/>
              <a:buAutoNum type="arabicPeriod"/>
            </a:pPr>
            <a:r>
              <a:rPr lang="en-IN" sz="1600" dirty="0">
                <a:latin typeface="Cambria Math" panose="02040503050406030204" pitchFamily="18" charset="0"/>
                <a:ea typeface="Cambria Math" panose="02040503050406030204" pitchFamily="18" charset="0"/>
              </a:rPr>
              <a:t>In this report, we introduced a unique, blockchain-based electronic voting system that utilizes smart contracts to enable secure and cost-efficient election while guaranteeing voters privacy. We have outlined the systems architecture, the design, and a security analysis of the system. By comparison to previous work, we have shown that the blockchain technology offers a new possibility for democratic countries to advance from the pen and paper election scheme, to a more cost- and time-efficient election scheme, while increasing the security measures of the todays scheme and offer new possibilities of transparency.</a:t>
            </a:r>
          </a:p>
          <a:p>
            <a:pPr marL="342900" indent="-342900" algn="just">
              <a:buFont typeface="+mj-lt"/>
              <a:buAutoNum type="arabicPeriod"/>
            </a:pPr>
            <a:r>
              <a:rPr lang="en-IN" sz="1600" dirty="0">
                <a:latin typeface="Cambria Math" panose="02040503050406030204" pitchFamily="18" charset="0"/>
                <a:ea typeface="Cambria Math" panose="02040503050406030204" pitchFamily="18" charset="0"/>
              </a:rPr>
              <a:t>Using an Ethereum private blockchain, it is possible to send hundreds of transactions per second onto the blockchain, utilizing every aspect of the smart contract to ease the load on the blockchain. </a:t>
            </a:r>
          </a:p>
          <a:p>
            <a:pPr marL="342900" indent="-342900" algn="just">
              <a:buFont typeface="+mj-lt"/>
              <a:buAutoNum type="arabicPeriod"/>
            </a:pPr>
            <a:r>
              <a:rPr lang="en-IN" sz="1600" dirty="0">
                <a:latin typeface="Cambria Math" panose="02040503050406030204" pitchFamily="18" charset="0"/>
                <a:ea typeface="Cambria Math" panose="02040503050406030204" pitchFamily="18" charset="0"/>
              </a:rPr>
              <a:t>This online voting system is managing the generation of result of an electoral process held among specific number of parties(candidates). Voter has the right to contribute its vote and check the election result.</a:t>
            </a:r>
          </a:p>
        </p:txBody>
      </p:sp>
    </p:spTree>
    <p:extLst>
      <p:ext uri="{BB962C8B-B14F-4D97-AF65-F5344CB8AC3E}">
        <p14:creationId xmlns:p14="http://schemas.microsoft.com/office/powerpoint/2010/main" val="794558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F771-3E8D-48EB-B444-D43607F9AEE7}"/>
              </a:ext>
            </a:extLst>
          </p:cNvPr>
          <p:cNvSpPr>
            <a:spLocks noGrp="1"/>
          </p:cNvSpPr>
          <p:nvPr>
            <p:ph type="title"/>
          </p:nvPr>
        </p:nvSpPr>
        <p:spPr/>
        <p:txBody>
          <a:bodyPr>
            <a:normAutofit/>
          </a:bodyPr>
          <a:lstStyle/>
          <a:p>
            <a:pPr algn="ctr"/>
            <a:r>
              <a:rPr lang="en-IN" sz="4000" b="1" dirty="0">
                <a:latin typeface="Cambria Math" panose="02040503050406030204" pitchFamily="18" charset="0"/>
                <a:ea typeface="Cambria Math" panose="02040503050406030204" pitchFamily="18" charset="0"/>
              </a:rPr>
              <a:t>References</a:t>
            </a:r>
          </a:p>
        </p:txBody>
      </p:sp>
      <p:sp>
        <p:nvSpPr>
          <p:cNvPr id="3" name="Content Placeholder 2">
            <a:extLst>
              <a:ext uri="{FF2B5EF4-FFF2-40B4-BE49-F238E27FC236}">
                <a16:creationId xmlns:a16="http://schemas.microsoft.com/office/drawing/2014/main" id="{92E4FDA5-CC28-4536-821B-D9DF79C3BB81}"/>
              </a:ext>
            </a:extLst>
          </p:cNvPr>
          <p:cNvSpPr>
            <a:spLocks noGrp="1"/>
          </p:cNvSpPr>
          <p:nvPr>
            <p:ph idx="1"/>
          </p:nvPr>
        </p:nvSpPr>
        <p:spPr/>
        <p:txBody>
          <a:bodyPr>
            <a:normAutofit/>
          </a:bodyPr>
          <a:lstStyle/>
          <a:p>
            <a:pPr algn="just"/>
            <a:r>
              <a:rPr lang="en-IN" dirty="0"/>
              <a:t>1.</a:t>
            </a:r>
            <a:r>
              <a:rPr lang="en-IN" dirty="0">
                <a:latin typeface="Cambria Math" panose="02040503050406030204" pitchFamily="18" charset="0"/>
                <a:ea typeface="Cambria Math" panose="02040503050406030204" pitchFamily="18" charset="0"/>
              </a:rPr>
              <a:t> </a:t>
            </a:r>
            <a:r>
              <a:rPr lang="en-IN" dirty="0" err="1">
                <a:latin typeface="Cambria Math" panose="02040503050406030204" pitchFamily="18" charset="0"/>
                <a:ea typeface="Cambria Math" panose="02040503050406030204" pitchFamily="18" charset="0"/>
              </a:rPr>
              <a:t>Friðrik</a:t>
            </a:r>
            <a:r>
              <a:rPr lang="en-IN" dirty="0">
                <a:latin typeface="Cambria Math" panose="02040503050406030204" pitchFamily="18" charset="0"/>
                <a:ea typeface="Cambria Math" panose="02040503050406030204" pitchFamily="18" charset="0"/>
              </a:rPr>
              <a:t> Þ. </a:t>
            </a:r>
            <a:r>
              <a:rPr lang="en-IN" dirty="0" err="1">
                <a:latin typeface="Cambria Math" panose="02040503050406030204" pitchFamily="18" charset="0"/>
                <a:ea typeface="Cambria Math" panose="02040503050406030204" pitchFamily="18" charset="0"/>
              </a:rPr>
              <a:t>Hjálmarsson</a:t>
            </a:r>
            <a:r>
              <a:rPr lang="en-IN" dirty="0">
                <a:latin typeface="Cambria Math" panose="02040503050406030204" pitchFamily="18" charset="0"/>
                <a:ea typeface="Cambria Math" panose="02040503050406030204" pitchFamily="18" charset="0"/>
              </a:rPr>
              <a:t>, </a:t>
            </a:r>
            <a:r>
              <a:rPr lang="en-IN" dirty="0" err="1">
                <a:latin typeface="Cambria Math" panose="02040503050406030204" pitchFamily="18" charset="0"/>
                <a:ea typeface="Cambria Math" panose="02040503050406030204" pitchFamily="18" charset="0"/>
              </a:rPr>
              <a:t>Gunnlaugur</a:t>
            </a:r>
            <a:r>
              <a:rPr lang="en-IN" dirty="0">
                <a:latin typeface="Cambria Math" panose="02040503050406030204" pitchFamily="18" charset="0"/>
                <a:ea typeface="Cambria Math" panose="02040503050406030204" pitchFamily="18" charset="0"/>
              </a:rPr>
              <a:t> K. </a:t>
            </a:r>
            <a:r>
              <a:rPr lang="en-IN" dirty="0" err="1">
                <a:latin typeface="Cambria Math" panose="02040503050406030204" pitchFamily="18" charset="0"/>
                <a:ea typeface="Cambria Math" panose="02040503050406030204" pitchFamily="18" charset="0"/>
              </a:rPr>
              <a:t>Hreiðarsson</a:t>
            </a:r>
            <a:r>
              <a:rPr lang="en-IN" dirty="0">
                <a:latin typeface="Cambria Math" panose="02040503050406030204" pitchFamily="18" charset="0"/>
                <a:ea typeface="Cambria Math" panose="02040503050406030204" pitchFamily="18" charset="0"/>
              </a:rPr>
              <a:t> “BLOCKCHAIN-BASEDE-VOTING SYSTEM “ </a:t>
            </a:r>
            <a:r>
              <a:rPr lang="en-US" dirty="0">
                <a:latin typeface="Cambria Math" panose="02040503050406030204" pitchFamily="18" charset="0"/>
                <a:ea typeface="Cambria Math" panose="02040503050406030204" pitchFamily="18" charset="0"/>
              </a:rPr>
              <a:t>School of Computer Science Reykjavik University, Iceland.</a:t>
            </a:r>
          </a:p>
          <a:p>
            <a:pPr algn="just"/>
            <a:r>
              <a:rPr lang="en-US" dirty="0">
                <a:latin typeface="Cambria Math" panose="02040503050406030204" pitchFamily="18" charset="0"/>
                <a:ea typeface="Cambria Math" panose="02040503050406030204" pitchFamily="18" charset="0"/>
              </a:rPr>
              <a:t>2.</a:t>
            </a:r>
            <a:r>
              <a:rPr lang="en-IN" dirty="0">
                <a:latin typeface="Cambria Math" panose="02040503050406030204" pitchFamily="18" charset="0"/>
                <a:ea typeface="Cambria Math" panose="02040503050406030204" pitchFamily="18" charset="0"/>
              </a:rPr>
              <a:t> </a:t>
            </a:r>
            <a:r>
              <a:rPr lang="en-IN" dirty="0">
                <a:latin typeface="Cambria Math" panose="02040503050406030204" pitchFamily="18" charset="0"/>
                <a:ea typeface="Cambria Math" panose="02040503050406030204" pitchFamily="18" charset="0"/>
                <a:hlinkClick r:id="rId2">
                  <a:extLst>
                    <a:ext uri="{A12FA001-AC4F-418D-AE19-62706E023703}">
                      <ahyp:hlinkClr xmlns:ahyp="http://schemas.microsoft.com/office/drawing/2018/hyperlinkcolor" val="tx"/>
                    </a:ext>
                  </a:extLst>
                </a:hlinkClick>
              </a:rPr>
              <a:t>Emre Yavuz</a:t>
            </a:r>
            <a:r>
              <a:rPr lang="en-IN" dirty="0">
                <a:latin typeface="Cambria Math" panose="02040503050406030204" pitchFamily="18" charset="0"/>
                <a:ea typeface="Cambria Math" panose="02040503050406030204" pitchFamily="18" charset="0"/>
              </a:rPr>
              <a:t>, </a:t>
            </a:r>
            <a:r>
              <a:rPr lang="en-IN" dirty="0">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Ali </a:t>
            </a:r>
            <a:r>
              <a:rPr lang="en-IN" dirty="0" err="1">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Kaan</a:t>
            </a:r>
            <a:r>
              <a:rPr lang="en-IN" dirty="0">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 </a:t>
            </a:r>
            <a:r>
              <a:rPr lang="en-IN" dirty="0" err="1">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Koç</a:t>
            </a:r>
            <a:r>
              <a:rPr lang="en-IN" dirty="0">
                <a:latin typeface="Cambria Math" panose="02040503050406030204" pitchFamily="18" charset="0"/>
                <a:ea typeface="Cambria Math" panose="02040503050406030204" pitchFamily="18" charset="0"/>
              </a:rPr>
              <a:t>, </a:t>
            </a:r>
            <a:r>
              <a:rPr lang="en-IN" dirty="0" err="1">
                <a:latin typeface="Cambria Math" panose="02040503050406030204" pitchFamily="18" charset="0"/>
                <a:ea typeface="Cambria Math" panose="02040503050406030204" pitchFamily="18" charset="0"/>
                <a:hlinkClick r:id="rId4">
                  <a:extLst>
                    <a:ext uri="{A12FA001-AC4F-418D-AE19-62706E023703}">
                      <ahyp:hlinkClr xmlns:ahyp="http://schemas.microsoft.com/office/drawing/2018/hyperlinkcolor" val="tx"/>
                    </a:ext>
                  </a:extLst>
                </a:hlinkClick>
              </a:rPr>
              <a:t>Umut</a:t>
            </a:r>
            <a:r>
              <a:rPr lang="en-IN" dirty="0">
                <a:latin typeface="Cambria Math" panose="02040503050406030204" pitchFamily="18" charset="0"/>
                <a:ea typeface="Cambria Math" panose="02040503050406030204" pitchFamily="18" charset="0"/>
                <a:hlinkClick r:id="rId4">
                  <a:extLst>
                    <a:ext uri="{A12FA001-AC4F-418D-AE19-62706E023703}">
                      <ahyp:hlinkClr xmlns:ahyp="http://schemas.microsoft.com/office/drawing/2018/hyperlinkcolor" val="tx"/>
                    </a:ext>
                  </a:extLst>
                </a:hlinkClick>
              </a:rPr>
              <a:t> Can </a:t>
            </a:r>
            <a:r>
              <a:rPr lang="en-IN" dirty="0" err="1">
                <a:latin typeface="Cambria Math" panose="02040503050406030204" pitchFamily="18" charset="0"/>
                <a:ea typeface="Cambria Math" panose="02040503050406030204" pitchFamily="18" charset="0"/>
                <a:hlinkClick r:id="rId4">
                  <a:extLst>
                    <a:ext uri="{A12FA001-AC4F-418D-AE19-62706E023703}">
                      <ahyp:hlinkClr xmlns:ahyp="http://schemas.microsoft.com/office/drawing/2018/hyperlinkcolor" val="tx"/>
                    </a:ext>
                  </a:extLst>
                </a:hlinkClick>
              </a:rPr>
              <a:t>Çabuk</a:t>
            </a:r>
            <a:r>
              <a:rPr lang="en-IN" dirty="0">
                <a:latin typeface="Cambria Math" panose="02040503050406030204" pitchFamily="18" charset="0"/>
                <a:ea typeface="Cambria Math" panose="02040503050406030204" pitchFamily="18" charset="0"/>
              </a:rPr>
              <a:t>, </a:t>
            </a:r>
            <a:r>
              <a:rPr lang="en-IN" dirty="0" err="1">
                <a:latin typeface="Cambria Math" panose="02040503050406030204" pitchFamily="18" charset="0"/>
                <a:ea typeface="Cambria Math" panose="02040503050406030204" pitchFamily="18" charset="0"/>
                <a:hlinkClick r:id="rId5">
                  <a:extLst>
                    <a:ext uri="{A12FA001-AC4F-418D-AE19-62706E023703}">
                      <ahyp:hlinkClr xmlns:ahyp="http://schemas.microsoft.com/office/drawing/2018/hyperlinkcolor" val="tx"/>
                    </a:ext>
                  </a:extLst>
                </a:hlinkClick>
              </a:rPr>
              <a:t>Gökhan</a:t>
            </a:r>
            <a:r>
              <a:rPr lang="en-IN" dirty="0">
                <a:latin typeface="Cambria Math" panose="02040503050406030204" pitchFamily="18" charset="0"/>
                <a:ea typeface="Cambria Math" panose="02040503050406030204" pitchFamily="18" charset="0"/>
                <a:hlinkClick r:id="rId5">
                  <a:extLst>
                    <a:ext uri="{A12FA001-AC4F-418D-AE19-62706E023703}">
                      <ahyp:hlinkClr xmlns:ahyp="http://schemas.microsoft.com/office/drawing/2018/hyperlinkcolor" val="tx"/>
                    </a:ext>
                  </a:extLst>
                </a:hlinkClick>
              </a:rPr>
              <a:t> </a:t>
            </a:r>
            <a:r>
              <a:rPr lang="en-IN" dirty="0" err="1">
                <a:latin typeface="Cambria Math" panose="02040503050406030204" pitchFamily="18" charset="0"/>
                <a:ea typeface="Cambria Math" panose="02040503050406030204" pitchFamily="18" charset="0"/>
                <a:hlinkClick r:id="rId5">
                  <a:extLst>
                    <a:ext uri="{A12FA001-AC4F-418D-AE19-62706E023703}">
                      <ahyp:hlinkClr xmlns:ahyp="http://schemas.microsoft.com/office/drawing/2018/hyperlinkcolor" val="tx"/>
                    </a:ext>
                  </a:extLst>
                </a:hlinkClick>
              </a:rPr>
              <a:t>Dalkılıç</a:t>
            </a:r>
            <a:r>
              <a:rPr lang="en-IN" dirty="0">
                <a:latin typeface="Cambria Math" panose="02040503050406030204" pitchFamily="18" charset="0"/>
                <a:ea typeface="Cambria Math" panose="02040503050406030204" pitchFamily="18" charset="0"/>
              </a:rPr>
              <a:t> “TOWARDS SECURE E-VOTING USING ETHEREUM BLOCKCHAIN “</a:t>
            </a:r>
            <a:r>
              <a:rPr lang="en-US" altLang="ko-KR" u="sng" dirty="0">
                <a:latin typeface="Cambria Math" panose="02040503050406030204" pitchFamily="18" charset="0"/>
                <a:ea typeface="Cambria Math" panose="02040503050406030204" pitchFamily="18" charset="0"/>
                <a:cs typeface="Arial" pitchFamily="34" charset="0"/>
              </a:rPr>
              <a:t>:</a:t>
            </a:r>
            <a:r>
              <a:rPr lang="en-US" dirty="0"/>
              <a:t>  </a:t>
            </a:r>
            <a:r>
              <a:rPr lang="en-US" dirty="0">
                <a:latin typeface="Cambria Math" panose="02040503050406030204" pitchFamily="18" charset="0"/>
                <a:ea typeface="Cambria Math" panose="02040503050406030204" pitchFamily="18" charset="0"/>
              </a:rPr>
              <a:t>2018 6th International Symposium on Digital Forensic and Security (ISDFS), IEEE.</a:t>
            </a:r>
          </a:p>
          <a:p>
            <a:pPr algn="just"/>
            <a:r>
              <a:rPr lang="en-US" dirty="0">
                <a:latin typeface="Cambria Math" panose="02040503050406030204" pitchFamily="18" charset="0"/>
                <a:ea typeface="Cambria Math" panose="02040503050406030204" pitchFamily="18" charset="0"/>
              </a:rPr>
              <a:t>3.</a:t>
            </a:r>
            <a:r>
              <a:rPr lang="en-IN" dirty="0">
                <a:latin typeface="Cambria Math" panose="02040503050406030204" pitchFamily="18" charset="0"/>
                <a:ea typeface="Cambria Math" panose="02040503050406030204" pitchFamily="18" charset="0"/>
              </a:rPr>
              <a:t> </a:t>
            </a:r>
            <a:r>
              <a:rPr lang="en-IN" dirty="0" err="1">
                <a:latin typeface="Cambria Math" panose="02040503050406030204" pitchFamily="18" charset="0"/>
                <a:ea typeface="Cambria Math" panose="02040503050406030204" pitchFamily="18" charset="0"/>
              </a:rPr>
              <a:t>Teogenes</a:t>
            </a:r>
            <a:r>
              <a:rPr lang="en-IN" dirty="0">
                <a:latin typeface="Cambria Math" panose="02040503050406030204" pitchFamily="18" charset="0"/>
                <a:ea typeface="Cambria Math" panose="02040503050406030204" pitchFamily="18" charset="0"/>
              </a:rPr>
              <a:t> Moura, Alexandre Gomes BLOCKCHAIN VOTING AND ITS EFFECTS ON ELECTION   TRANSPARENCY” </a:t>
            </a:r>
            <a:r>
              <a:rPr lang="en-US" dirty="0">
                <a:latin typeface="Cambria Math" panose="02040503050406030204" pitchFamily="18" charset="0"/>
                <a:ea typeface="Cambria Math" panose="02040503050406030204" pitchFamily="18" charset="0"/>
              </a:rPr>
              <a:t>Proceedings of the 18th Annual International Conference on Digital Government    Research.</a:t>
            </a:r>
          </a:p>
          <a:p>
            <a:pPr algn="just"/>
            <a:r>
              <a:rPr lang="en-US" dirty="0">
                <a:latin typeface="Cambria Math" panose="02040503050406030204" pitchFamily="18" charset="0"/>
                <a:ea typeface="Cambria Math" panose="02040503050406030204" pitchFamily="18" charset="0"/>
              </a:rPr>
              <a:t>4. </a:t>
            </a:r>
            <a:r>
              <a:rPr lang="en-IN" dirty="0">
                <a:latin typeface="Cambria Math" panose="02040503050406030204" pitchFamily="18" charset="0"/>
                <a:ea typeface="Cambria Math" panose="02040503050406030204" pitchFamily="18" charset="0"/>
              </a:rPr>
              <a:t>Ahmed Ben </a:t>
            </a:r>
            <a:r>
              <a:rPr lang="en-IN" dirty="0" err="1">
                <a:latin typeface="Cambria Math" panose="02040503050406030204" pitchFamily="18" charset="0"/>
                <a:ea typeface="Cambria Math" panose="02040503050406030204" pitchFamily="18" charset="0"/>
              </a:rPr>
              <a:t>Ayed</a:t>
            </a:r>
            <a:r>
              <a:rPr lang="en-IN" dirty="0">
                <a:latin typeface="Cambria Math" panose="02040503050406030204" pitchFamily="18" charset="0"/>
                <a:ea typeface="Cambria Math" panose="02040503050406030204" pitchFamily="18" charset="0"/>
              </a:rPr>
              <a:t>  “</a:t>
            </a:r>
            <a:r>
              <a:rPr lang="en-US" sz="1600" dirty="0">
                <a:latin typeface="Cambria Math" panose="02040503050406030204" pitchFamily="18" charset="0"/>
                <a:ea typeface="Cambria Math" panose="02040503050406030204" pitchFamily="18" charset="0"/>
              </a:rPr>
              <a:t>A </a:t>
            </a:r>
            <a:r>
              <a:rPr lang="en-US" dirty="0">
                <a:latin typeface="Cambria Math" panose="02040503050406030204" pitchFamily="18" charset="0"/>
                <a:ea typeface="Cambria Math" panose="02040503050406030204" pitchFamily="18" charset="0"/>
              </a:rPr>
              <a:t>CONCEPTUAL SECURE BLOCKCHAIN-BASED ELECTRONIC VOTING SYSTEM “ School of Computer Science Reykjavik University, Iceland.</a:t>
            </a:r>
          </a:p>
          <a:p>
            <a:pPr marL="342900" indent="-342900" algn="just">
              <a:buAutoNum type="arabicPeriod" startAt="4"/>
            </a:pPr>
            <a:endParaRPr lang="en-US" dirty="0">
              <a:latin typeface="Cambria Math" panose="02040503050406030204" pitchFamily="18" charset="0"/>
              <a:ea typeface="Cambria Math" panose="02040503050406030204" pitchFamily="18" charset="0"/>
            </a:endParaRPr>
          </a:p>
          <a:p>
            <a:pPr algn="just"/>
            <a:endParaRPr lang="en-IN" dirty="0"/>
          </a:p>
        </p:txBody>
      </p:sp>
    </p:spTree>
    <p:extLst>
      <p:ext uri="{BB962C8B-B14F-4D97-AF65-F5344CB8AC3E}">
        <p14:creationId xmlns:p14="http://schemas.microsoft.com/office/powerpoint/2010/main" val="16585806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B737-0159-45FE-8E71-888E74A75A1E}"/>
              </a:ext>
            </a:extLst>
          </p:cNvPr>
          <p:cNvSpPr>
            <a:spLocks noGrp="1"/>
          </p:cNvSpPr>
          <p:nvPr>
            <p:ph type="title"/>
          </p:nvPr>
        </p:nvSpPr>
        <p:spPr>
          <a:xfrm>
            <a:off x="1066800" y="2995025"/>
            <a:ext cx="10058400" cy="1371600"/>
          </a:xfrm>
        </p:spPr>
        <p:txBody>
          <a:bodyPr>
            <a:normAutofit/>
          </a:bodyPr>
          <a:lstStyle/>
          <a:p>
            <a:pPr algn="ctr"/>
            <a:r>
              <a:rPr lang="en-IN" sz="4400" b="1" dirty="0">
                <a:latin typeface="Cambria Math" panose="02040503050406030204" pitchFamily="18" charset="0"/>
                <a:ea typeface="Cambria Math" panose="02040503050406030204" pitchFamily="18" charset="0"/>
              </a:rPr>
              <a:t>THANK YOU</a:t>
            </a:r>
          </a:p>
        </p:txBody>
      </p:sp>
    </p:spTree>
    <p:extLst>
      <p:ext uri="{BB962C8B-B14F-4D97-AF65-F5344CB8AC3E}">
        <p14:creationId xmlns:p14="http://schemas.microsoft.com/office/powerpoint/2010/main" val="258655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7B0C-6EA1-447B-A3B1-AA90A2182B95}"/>
              </a:ext>
            </a:extLst>
          </p:cNvPr>
          <p:cNvSpPr>
            <a:spLocks noGrp="1"/>
          </p:cNvSpPr>
          <p:nvPr>
            <p:ph type="title"/>
          </p:nvPr>
        </p:nvSpPr>
        <p:spPr/>
        <p:txBody>
          <a:bodyPr>
            <a:normAutofit/>
          </a:bodyPr>
          <a:lstStyle/>
          <a:p>
            <a:pPr algn="ctr"/>
            <a:r>
              <a:rPr lang="en-IN" sz="4000" b="1" dirty="0">
                <a:latin typeface="Cambria Math" panose="02040503050406030204" pitchFamily="18" charset="0"/>
                <a:ea typeface="Cambria Math" panose="02040503050406030204" pitchFamily="18" charset="0"/>
              </a:rPr>
              <a:t>OBJECTIVE</a:t>
            </a:r>
          </a:p>
        </p:txBody>
      </p:sp>
      <p:sp>
        <p:nvSpPr>
          <p:cNvPr id="3" name="Content Placeholder 2">
            <a:extLst>
              <a:ext uri="{FF2B5EF4-FFF2-40B4-BE49-F238E27FC236}">
                <a16:creationId xmlns:a16="http://schemas.microsoft.com/office/drawing/2014/main" id="{9EACEAC7-4AD7-4AAE-9116-DDC06FF3C68B}"/>
              </a:ext>
            </a:extLst>
          </p:cNvPr>
          <p:cNvSpPr>
            <a:spLocks noGrp="1"/>
          </p:cNvSpPr>
          <p:nvPr>
            <p:ph idx="1"/>
          </p:nvPr>
        </p:nvSpPr>
        <p:spPr/>
        <p:txBody>
          <a:bodyPr>
            <a:normAutofit/>
          </a:bodyPr>
          <a:lstStyle/>
          <a:p>
            <a:pPr marL="0" indent="0" algn="just">
              <a:buNone/>
            </a:pPr>
            <a:r>
              <a:rPr lang="en-IN" sz="2000" dirty="0">
                <a:latin typeface="Cambria Math" panose="02040503050406030204" pitchFamily="18" charset="0"/>
                <a:ea typeface="Cambria Math" panose="02040503050406030204" pitchFamily="18" charset="0"/>
              </a:rPr>
              <a:t>The online voting system provides a voting service that allows people to vote from anywhere in the country electronically.  </a:t>
            </a:r>
            <a:r>
              <a:rPr lang="en-US" sz="2000" dirty="0">
                <a:latin typeface="Cambria Math" panose="02040503050406030204" pitchFamily="18" charset="0"/>
                <a:ea typeface="Cambria Math" panose="02040503050406030204" pitchFamily="18" charset="0"/>
              </a:rPr>
              <a:t>This system is designed to improve the current voting process in the following ways:</a:t>
            </a:r>
          </a:p>
          <a:p>
            <a:pPr marL="0" indent="0" algn="just">
              <a:buNone/>
            </a:pPr>
            <a:r>
              <a:rPr lang="en-US" sz="2000" dirty="0">
                <a:latin typeface="Cambria Math" panose="02040503050406030204" pitchFamily="18" charset="0"/>
                <a:ea typeface="Cambria Math" panose="02040503050406030204" pitchFamily="18" charset="0"/>
              </a:rPr>
              <a:t>1. Allow voters to vote from any poll site in the country.</a:t>
            </a:r>
          </a:p>
          <a:p>
            <a:pPr marL="0" indent="0" algn="just">
              <a:buNone/>
            </a:pPr>
            <a:r>
              <a:rPr lang="en-US" sz="2000" dirty="0">
                <a:latin typeface="Cambria Math" panose="02040503050406030204" pitchFamily="18" charset="0"/>
                <a:ea typeface="Cambria Math" panose="02040503050406030204" pitchFamily="18" charset="0"/>
              </a:rPr>
              <a:t>2. Reduce the number of legitimate votes by eliminating vote tampering</a:t>
            </a:r>
          </a:p>
          <a:p>
            <a:pPr marL="0" indent="0" algn="just">
              <a:buNone/>
            </a:pPr>
            <a:r>
              <a:rPr lang="en-US" sz="2000" dirty="0">
                <a:latin typeface="Cambria Math" panose="02040503050406030204" pitchFamily="18" charset="0"/>
                <a:ea typeface="Cambria Math" panose="02040503050406030204" pitchFamily="18" charset="0"/>
              </a:rPr>
              <a:t>3. Improve the registration process by allowing voters to check their registration status prior to voting and centralizing registration databases.</a:t>
            </a:r>
          </a:p>
          <a:p>
            <a:pPr marL="0" indent="0" algn="just">
              <a:buNone/>
            </a:pPr>
            <a:r>
              <a:rPr lang="en-US" sz="2000" dirty="0">
                <a:latin typeface="Cambria Math" panose="02040503050406030204" pitchFamily="18" charset="0"/>
                <a:ea typeface="Cambria Math" panose="02040503050406030204" pitchFamily="18" charset="0"/>
              </a:rPr>
              <a:t>4. Increase voter confidence and improve the voting experience.</a:t>
            </a:r>
          </a:p>
          <a:p>
            <a:pPr marL="0" indent="0" algn="just">
              <a:buNone/>
            </a:pPr>
            <a:r>
              <a:rPr lang="en-US" sz="2000" dirty="0">
                <a:latin typeface="Cambria Math" panose="02040503050406030204" pitchFamily="18" charset="0"/>
                <a:ea typeface="Cambria Math" panose="02040503050406030204" pitchFamily="18" charset="0"/>
              </a:rPr>
              <a:t>This all can be done using Blockchain concept.</a:t>
            </a:r>
            <a:r>
              <a:rPr lang="en-IN" sz="2000"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64256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E3F3-E88B-48BC-9618-CF5F215E1DD3}"/>
              </a:ext>
            </a:extLst>
          </p:cNvPr>
          <p:cNvSpPr>
            <a:spLocks noGrp="1"/>
          </p:cNvSpPr>
          <p:nvPr>
            <p:ph type="title"/>
          </p:nvPr>
        </p:nvSpPr>
        <p:spPr>
          <a:xfrm>
            <a:off x="1066800" y="793514"/>
            <a:ext cx="10058400" cy="1371600"/>
          </a:xfrm>
        </p:spPr>
        <p:txBody>
          <a:bodyPr>
            <a:normAutofit/>
          </a:bodyPr>
          <a:lstStyle/>
          <a:p>
            <a:pPr algn="ctr"/>
            <a:r>
              <a:rPr lang="en-IN" sz="4000" b="1" dirty="0">
                <a:latin typeface="Cambria Math" panose="02040503050406030204" pitchFamily="18" charset="0"/>
                <a:ea typeface="Cambria Math" panose="02040503050406030204" pitchFamily="18" charset="0"/>
              </a:rPr>
              <a:t>METHODOLOGY</a:t>
            </a:r>
            <a:br>
              <a:rPr lang="en-IN" sz="4000" b="1" dirty="0">
                <a:latin typeface="Cambria Math" panose="02040503050406030204" pitchFamily="18" charset="0"/>
                <a:ea typeface="Cambria Math" panose="02040503050406030204" pitchFamily="18" charset="0"/>
              </a:rPr>
            </a:b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F3AA547D-2ED2-4FEF-B18B-F05B4AFEA5CB}"/>
              </a:ext>
            </a:extLst>
          </p:cNvPr>
          <p:cNvSpPr>
            <a:spLocks noGrp="1"/>
          </p:cNvSpPr>
          <p:nvPr>
            <p:ph idx="1"/>
          </p:nvPr>
        </p:nvSpPr>
        <p:spPr>
          <a:xfrm>
            <a:off x="1066800" y="1731145"/>
            <a:ext cx="10058400" cy="4687409"/>
          </a:xfrm>
        </p:spPr>
        <p:txBody>
          <a:bodyPr>
            <a:normAutofit fontScale="85000" lnSpcReduction="20000"/>
          </a:bodyPr>
          <a:lstStyle/>
          <a:p>
            <a:pPr marL="0" indent="0" algn="just">
              <a:buNone/>
            </a:pPr>
            <a:r>
              <a:rPr lang="en-IN" sz="1700" i="1" dirty="0">
                <a:latin typeface="Cambria Math" panose="02040503050406030204" pitchFamily="18" charset="0"/>
                <a:ea typeface="Cambria Math" panose="02040503050406030204" pitchFamily="18" charset="0"/>
              </a:rPr>
              <a:t>Voting System Basic App structure using Blockchain-</a:t>
            </a:r>
          </a:p>
          <a:p>
            <a:pPr marL="0" indent="0" algn="just">
              <a:buNone/>
            </a:pPr>
            <a:endParaRPr lang="en-IN" sz="800" dirty="0">
              <a:latin typeface="Cambria Math" panose="02040503050406030204" pitchFamily="18" charset="0"/>
              <a:ea typeface="Cambria Math" panose="02040503050406030204" pitchFamily="18" charset="0"/>
            </a:endParaRPr>
          </a:p>
          <a:p>
            <a:pPr marL="0" indent="0" algn="just">
              <a:buNone/>
            </a:pPr>
            <a:r>
              <a:rPr lang="en-IN" sz="1700" b="1" dirty="0">
                <a:latin typeface="Cambria Math" panose="02040503050406030204" pitchFamily="18" charset="0"/>
                <a:ea typeface="Cambria Math" panose="02040503050406030204" pitchFamily="18" charset="0"/>
              </a:rPr>
              <a:t>What will this app do?</a:t>
            </a:r>
          </a:p>
          <a:p>
            <a:r>
              <a:rPr lang="en-US" sz="1700" dirty="0">
                <a:solidFill>
                  <a:srgbClr val="24292E"/>
                </a:solidFill>
                <a:latin typeface="-apple-system"/>
              </a:rPr>
              <a:t>This Project is the Implementation of how the Blockchain Technology use for Our Indian Election Voting System. Through Blockchain we can assured the Vote security and transparency in the Elections.</a:t>
            </a:r>
          </a:p>
          <a:p>
            <a:r>
              <a:rPr lang="en-US" sz="1700" dirty="0">
                <a:solidFill>
                  <a:srgbClr val="24292E"/>
                </a:solidFill>
                <a:latin typeface="-apple-system"/>
              </a:rPr>
              <a:t>This is the approach to implement the complete Election System over the Blockchain serves online and it is completely Distributed and Decentralized</a:t>
            </a:r>
          </a:p>
          <a:p>
            <a:pPr marL="0" indent="0" algn="just">
              <a:buNone/>
            </a:pPr>
            <a:endParaRPr lang="en-IN" sz="1000" b="1" dirty="0">
              <a:latin typeface="Cambria Math" panose="02040503050406030204" pitchFamily="18" charset="0"/>
              <a:ea typeface="Cambria Math" panose="02040503050406030204" pitchFamily="18" charset="0"/>
            </a:endParaRPr>
          </a:p>
          <a:p>
            <a:pPr marL="0" indent="0" algn="just">
              <a:buNone/>
            </a:pPr>
            <a:r>
              <a:rPr lang="en-IN" sz="1700" b="1" dirty="0">
                <a:latin typeface="Cambria Math" panose="02040503050406030204" pitchFamily="18" charset="0"/>
                <a:ea typeface="Cambria Math" panose="02040503050406030204" pitchFamily="18" charset="0"/>
              </a:rPr>
              <a:t>How will we do it?</a:t>
            </a:r>
          </a:p>
          <a:p>
            <a:pPr lvl="0" algn="just">
              <a:lnSpc>
                <a:spcPct val="120000"/>
              </a:lnSpc>
            </a:pPr>
            <a:r>
              <a:rPr lang="en-IN" sz="1700" dirty="0">
                <a:latin typeface="Cambria Math" panose="02040503050406030204" pitchFamily="18" charset="0"/>
                <a:ea typeface="Cambria Math" panose="02040503050406030204" pitchFamily="18" charset="0"/>
              </a:rPr>
              <a:t>We will write a smart contract.</a:t>
            </a:r>
          </a:p>
          <a:p>
            <a:pPr lvl="0" algn="just">
              <a:lnSpc>
                <a:spcPct val="120000"/>
              </a:lnSpc>
            </a:pPr>
            <a:r>
              <a:rPr lang="en-IN" sz="1700" dirty="0">
                <a:latin typeface="Cambria Math" panose="02040503050406030204" pitchFamily="18" charset="0"/>
                <a:ea typeface="Cambria Math" panose="02040503050406030204" pitchFamily="18" charset="0"/>
              </a:rPr>
              <a:t>We will build the interface.</a:t>
            </a:r>
          </a:p>
          <a:p>
            <a:pPr lvl="0" algn="just">
              <a:lnSpc>
                <a:spcPct val="120000"/>
              </a:lnSpc>
            </a:pPr>
            <a:r>
              <a:rPr lang="en-IN" sz="1700" dirty="0">
                <a:latin typeface="Cambria Math" panose="02040503050406030204" pitchFamily="18" charset="0"/>
                <a:ea typeface="Cambria Math" panose="02040503050406030204" pitchFamily="18" charset="0"/>
              </a:rPr>
              <a:t>We will install </a:t>
            </a:r>
            <a:r>
              <a:rPr lang="en-IN" sz="1700" dirty="0">
                <a:latin typeface="Times New Roman" panose="02020603050405020304" pitchFamily="18" charset="0"/>
                <a:ea typeface="Calibri" panose="020F0502020204030204" pitchFamily="34" charset="0"/>
              </a:rPr>
              <a:t>dependencies such as truffle and ganache.</a:t>
            </a:r>
            <a:endParaRPr lang="en-IN" sz="1700" dirty="0">
              <a:latin typeface="Cambria Math" panose="02040503050406030204" pitchFamily="18" charset="0"/>
              <a:ea typeface="Cambria Math" panose="02040503050406030204" pitchFamily="18" charset="0"/>
            </a:endParaRPr>
          </a:p>
          <a:p>
            <a:pPr algn="just">
              <a:lnSpc>
                <a:spcPct val="120000"/>
              </a:lnSpc>
              <a:spcAft>
                <a:spcPts val="800"/>
              </a:spcAft>
            </a:pPr>
            <a:r>
              <a:rPr lang="en-IN" sz="1700" dirty="0">
                <a:latin typeface="Cambria Math" panose="02040503050406030204" pitchFamily="18" charset="0"/>
                <a:ea typeface="Cambria Math" panose="02040503050406030204" pitchFamily="18" charset="0"/>
              </a:rPr>
              <a:t>We will connect smart contract and interface by </a:t>
            </a:r>
            <a:r>
              <a:rPr lang="en-IN" sz="1700" dirty="0">
                <a:latin typeface="Times New Roman" panose="02020603050405020304" pitchFamily="18" charset="0"/>
                <a:ea typeface="Calibri" panose="020F0502020204030204" pitchFamily="34" charset="0"/>
                <a:cs typeface="Times New Roman" panose="02020603050405020304" pitchFamily="18" charset="0"/>
              </a:rPr>
              <a:t>migrating the smart contract to your Ganache blockchain.</a:t>
            </a:r>
          </a:p>
          <a:p>
            <a:pPr algn="just">
              <a:lnSpc>
                <a:spcPct val="120000"/>
              </a:lnSpc>
              <a:spcAft>
                <a:spcPts val="800"/>
              </a:spcAft>
            </a:pPr>
            <a:r>
              <a:rPr lang="en-IN" sz="1700" dirty="0">
                <a:latin typeface="Cambria Math" panose="02040503050406030204" pitchFamily="18" charset="0"/>
                <a:ea typeface="Cambria Math" panose="02040503050406030204" pitchFamily="18" charset="0"/>
              </a:rPr>
              <a:t>We will interact </a:t>
            </a:r>
            <a:r>
              <a:rPr lang="en-IN" sz="1700" dirty="0">
                <a:latin typeface="Times New Roman" panose="02020603050405020304" pitchFamily="18" charset="0"/>
                <a:ea typeface="Calibri" panose="020F0502020204030204" pitchFamily="34" charset="0"/>
                <a:cs typeface="Times New Roman" panose="02020603050405020304" pitchFamily="18" charset="0"/>
              </a:rPr>
              <a:t>our browser with sites that access the blockchain by using the browser extension called MetaMask.</a:t>
            </a:r>
          </a:p>
          <a:p>
            <a:pPr algn="just">
              <a:lnSpc>
                <a:spcPct val="120000"/>
              </a:lnSpc>
              <a:spcAft>
                <a:spcPts val="800"/>
              </a:spcAft>
            </a:pPr>
            <a:r>
              <a:rPr lang="en-IN" sz="1700" dirty="0">
                <a:latin typeface="Cambria Math" panose="02040503050406030204" pitchFamily="18" charset="0"/>
                <a:ea typeface="Cambria Math" panose="02040503050406030204" pitchFamily="18" charset="0"/>
              </a:rPr>
              <a:t>Now we will connect our browser to the blockchain and display the webpage.</a:t>
            </a:r>
            <a:endParaRPr lang="en-IN" sz="1700" dirty="0">
              <a:latin typeface="Cambria Math" panose="02040503050406030204" pitchFamily="18" charset="0"/>
              <a:ea typeface="Cambria Math" panose="02040503050406030204" pitchFamily="18" charset="0"/>
              <a:cs typeface="Times New Roman" panose="02020603050405020304" pitchFamily="18" charset="0"/>
            </a:endParaRPr>
          </a:p>
          <a:p>
            <a:pPr algn="just"/>
            <a:endParaRPr lang="en-IN" sz="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1292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AF21-A3FA-4FCD-B432-586920C1D2D0}"/>
              </a:ext>
            </a:extLst>
          </p:cNvPr>
          <p:cNvSpPr>
            <a:spLocks noGrp="1"/>
          </p:cNvSpPr>
          <p:nvPr>
            <p:ph type="title"/>
          </p:nvPr>
        </p:nvSpPr>
        <p:spPr>
          <a:xfrm>
            <a:off x="1066800" y="642594"/>
            <a:ext cx="10058400" cy="1371600"/>
          </a:xfrm>
        </p:spPr>
        <p:txBody>
          <a:bodyPr>
            <a:normAutofit/>
          </a:bodyPr>
          <a:lstStyle/>
          <a:p>
            <a:pPr algn="ctr"/>
            <a:r>
              <a:rPr lang="en-US" altLang="ko-KR" sz="4000" b="1" dirty="0">
                <a:latin typeface="Cambria Math" panose="02040503050406030204" pitchFamily="18" charset="0"/>
                <a:ea typeface="Cambria Math" panose="02040503050406030204" pitchFamily="18" charset="0"/>
              </a:rPr>
              <a:t>LITERATURE SURVEY</a:t>
            </a: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31C68FAC-1E53-49AB-8F16-66BB7DF9B513}"/>
              </a:ext>
            </a:extLst>
          </p:cNvPr>
          <p:cNvSpPr>
            <a:spLocks noGrp="1"/>
          </p:cNvSpPr>
          <p:nvPr>
            <p:ph idx="1"/>
          </p:nvPr>
        </p:nvSpPr>
        <p:spPr>
          <a:xfrm>
            <a:off x="807720" y="2014194"/>
            <a:ext cx="10538460" cy="3982746"/>
          </a:xfrm>
        </p:spPr>
        <p:txBody>
          <a:bodyPr>
            <a:normAutofit lnSpcReduction="10000"/>
          </a:bodyPr>
          <a:lstStyle/>
          <a:p>
            <a:pPr marL="0" indent="0" algn="just">
              <a:buNone/>
            </a:pPr>
            <a:r>
              <a:rPr lang="en-IN" sz="1600" dirty="0">
                <a:latin typeface="Cambria Math" panose="02040503050406030204" pitchFamily="18" charset="0"/>
                <a:ea typeface="Cambria Math" panose="02040503050406030204" pitchFamily="18" charset="0"/>
              </a:rPr>
              <a:t>BLOCKCHAIN-BASEDE-VOTINGSYSTEM                                                                                                                                            [1]      </a:t>
            </a:r>
          </a:p>
          <a:p>
            <a:pPr marL="0" indent="0" algn="just">
              <a:buNone/>
            </a:pPr>
            <a:endParaRPr lang="en-US" altLang="ko-KR" sz="1600" u="sng" dirty="0">
              <a:latin typeface="Cambria Math" panose="02040503050406030204" pitchFamily="18" charset="0"/>
              <a:ea typeface="Cambria Math" panose="02040503050406030204" pitchFamily="18" charset="0"/>
              <a:cs typeface="Arial" pitchFamily="34" charset="0"/>
            </a:endParaRPr>
          </a:p>
          <a:p>
            <a:pPr marL="0" indent="0" algn="just">
              <a:buNone/>
            </a:pPr>
            <a:r>
              <a:rPr lang="en-US" altLang="ko-KR" sz="1600" u="sng" dirty="0">
                <a:latin typeface="Cambria Math" panose="02040503050406030204" pitchFamily="18" charset="0"/>
                <a:ea typeface="Cambria Math" panose="02040503050406030204" pitchFamily="18" charset="0"/>
                <a:cs typeface="Arial" pitchFamily="34" charset="0"/>
              </a:rPr>
              <a:t>AUTHOR</a:t>
            </a:r>
            <a:r>
              <a:rPr lang="en-US" altLang="ko-KR" sz="1600" u="sng" dirty="0">
                <a:solidFill>
                  <a:prstClr val="black">
                    <a:lumMod val="75000"/>
                    <a:lumOff val="25000"/>
                  </a:prstClr>
                </a:solidFill>
                <a:latin typeface="Cambria Math" panose="02040503050406030204" pitchFamily="18" charset="0"/>
                <a:ea typeface="Cambria Math" panose="02040503050406030204" pitchFamily="18" charset="0"/>
                <a:cs typeface="Arial" pitchFamily="34" charset="0"/>
              </a:rPr>
              <a:t>:</a:t>
            </a:r>
            <a:r>
              <a:rPr lang="en-IN" sz="1600" dirty="0">
                <a:latin typeface="Cambria Math" panose="02040503050406030204" pitchFamily="18" charset="0"/>
                <a:ea typeface="Cambria Math" panose="02040503050406030204" pitchFamily="18" charset="0"/>
              </a:rPr>
              <a:t>  </a:t>
            </a:r>
            <a:r>
              <a:rPr lang="en-IN" sz="1600" dirty="0" err="1">
                <a:latin typeface="Cambria Math" panose="02040503050406030204" pitchFamily="18" charset="0"/>
                <a:ea typeface="Cambria Math" panose="02040503050406030204" pitchFamily="18" charset="0"/>
              </a:rPr>
              <a:t>Friðrik</a:t>
            </a:r>
            <a:r>
              <a:rPr lang="en-IN" sz="1600" dirty="0">
                <a:latin typeface="Cambria Math" panose="02040503050406030204" pitchFamily="18" charset="0"/>
                <a:ea typeface="Cambria Math" panose="02040503050406030204" pitchFamily="18" charset="0"/>
              </a:rPr>
              <a:t> Þ. </a:t>
            </a:r>
            <a:r>
              <a:rPr lang="en-IN" sz="1600" dirty="0" err="1">
                <a:latin typeface="Cambria Math" panose="02040503050406030204" pitchFamily="18" charset="0"/>
                <a:ea typeface="Cambria Math" panose="02040503050406030204" pitchFamily="18" charset="0"/>
              </a:rPr>
              <a:t>Hjálmarsson</a:t>
            </a:r>
            <a:r>
              <a:rPr lang="en-IN" sz="1600" dirty="0">
                <a:latin typeface="Cambria Math" panose="02040503050406030204" pitchFamily="18" charset="0"/>
                <a:ea typeface="Cambria Math" panose="02040503050406030204" pitchFamily="18" charset="0"/>
              </a:rPr>
              <a:t>, </a:t>
            </a:r>
            <a:r>
              <a:rPr lang="en-IN" sz="1600" dirty="0" err="1">
                <a:latin typeface="Cambria Math" panose="02040503050406030204" pitchFamily="18" charset="0"/>
                <a:ea typeface="Cambria Math" panose="02040503050406030204" pitchFamily="18" charset="0"/>
              </a:rPr>
              <a:t>Gunnlaugur</a:t>
            </a:r>
            <a:r>
              <a:rPr lang="en-IN" sz="1600" dirty="0">
                <a:latin typeface="Cambria Math" panose="02040503050406030204" pitchFamily="18" charset="0"/>
                <a:ea typeface="Cambria Math" panose="02040503050406030204" pitchFamily="18" charset="0"/>
              </a:rPr>
              <a:t> K. </a:t>
            </a:r>
            <a:r>
              <a:rPr lang="en-IN" sz="1600" dirty="0" err="1">
                <a:latin typeface="Cambria Math" panose="02040503050406030204" pitchFamily="18" charset="0"/>
                <a:ea typeface="Cambria Math" panose="02040503050406030204" pitchFamily="18" charset="0"/>
              </a:rPr>
              <a:t>Hreiðarsson</a:t>
            </a:r>
            <a:endParaRPr lang="en-IN" sz="1600" dirty="0">
              <a:latin typeface="Cambria Math" panose="02040503050406030204" pitchFamily="18" charset="0"/>
              <a:ea typeface="Cambria Math" panose="02040503050406030204" pitchFamily="18" charset="0"/>
            </a:endParaRPr>
          </a:p>
          <a:p>
            <a:pPr marL="0" indent="0" algn="just">
              <a:buNone/>
            </a:pPr>
            <a:r>
              <a:rPr lang="en-US" altLang="ko-KR" sz="1600" u="sng" dirty="0">
                <a:latin typeface="Cambria Math" panose="02040503050406030204" pitchFamily="18" charset="0"/>
                <a:ea typeface="Cambria Math" panose="02040503050406030204" pitchFamily="18" charset="0"/>
                <a:cs typeface="Arial" pitchFamily="34" charset="0"/>
              </a:rPr>
              <a:t>PUBLICATION:</a:t>
            </a:r>
            <a:r>
              <a:rPr lang="en-US" sz="1600" dirty="0">
                <a:latin typeface="Cambria Math" panose="02040503050406030204" pitchFamily="18" charset="0"/>
                <a:ea typeface="Cambria Math" panose="02040503050406030204" pitchFamily="18" charset="0"/>
              </a:rPr>
              <a:t>  School of Computer Science Reykjavik University, Iceland</a:t>
            </a:r>
          </a:p>
          <a:p>
            <a:pPr marL="0" indent="0" algn="just">
              <a:buNone/>
            </a:pPr>
            <a:endParaRPr lang="en-US" altLang="ko-KR" sz="1600" u="sng" dirty="0">
              <a:solidFill>
                <a:prstClr val="black">
                  <a:lumMod val="75000"/>
                  <a:lumOff val="25000"/>
                </a:prstClr>
              </a:solidFill>
              <a:latin typeface="Cambria Math" panose="02040503050406030204" pitchFamily="18" charset="0"/>
              <a:ea typeface="Cambria Math" panose="02040503050406030204" pitchFamily="18" charset="0"/>
              <a:cs typeface="Arial" pitchFamily="34" charset="0"/>
            </a:endParaRPr>
          </a:p>
          <a:p>
            <a:pPr marL="0" indent="0" algn="just">
              <a:buNone/>
            </a:pPr>
            <a:r>
              <a:rPr lang="en-US" altLang="ko-KR" sz="1600" u="sng" dirty="0">
                <a:solidFill>
                  <a:prstClr val="black">
                    <a:lumMod val="75000"/>
                    <a:lumOff val="25000"/>
                  </a:prstClr>
                </a:solidFill>
                <a:latin typeface="Cambria Math" panose="02040503050406030204" pitchFamily="18" charset="0"/>
                <a:ea typeface="Cambria Math" panose="02040503050406030204" pitchFamily="18" charset="0"/>
                <a:cs typeface="Arial" pitchFamily="34" charset="0"/>
              </a:rPr>
              <a:t>SUMMARY:</a:t>
            </a:r>
          </a:p>
          <a:p>
            <a:pPr marL="0" indent="0" algn="just">
              <a:buNone/>
            </a:pPr>
            <a:r>
              <a:rPr lang="en-US" sz="1600" dirty="0">
                <a:latin typeface="Cambria Math" panose="02040503050406030204" pitchFamily="18" charset="0"/>
                <a:ea typeface="Cambria Math" panose="02040503050406030204" pitchFamily="18" charset="0"/>
              </a:rPr>
              <a:t>This paper evaluates the use of blockchain as a service to implement an electronic voting (e-voting) system. The paper makes the following original contributions: (</a:t>
            </a:r>
            <a:r>
              <a:rPr lang="en-US" sz="1600" dirty="0" err="1">
                <a:latin typeface="Cambria Math" panose="02040503050406030204" pitchFamily="18" charset="0"/>
                <a:ea typeface="Cambria Math" panose="02040503050406030204" pitchFamily="18" charset="0"/>
              </a:rPr>
              <a:t>i</a:t>
            </a:r>
            <a:r>
              <a:rPr lang="en-US" sz="1600" dirty="0">
                <a:latin typeface="Cambria Math" panose="02040503050406030204" pitchFamily="18" charset="0"/>
                <a:ea typeface="Cambria Math" panose="02040503050406030204" pitchFamily="18" charset="0"/>
              </a:rPr>
              <a:t>) research existing blockchain frameworks suited for constructing blockchain based e-voting system, (ii) propose a blockchain-based e-voting system that uses “permissioned blockchain” to enable liquid democracy. The reminder of this paper is organized as follows: Section II discusses design considerations for election systems. Section III presents our blockchain based e-voting system and evaluate some of the popular blockchain frameworks for realizing the system. Section IV discusses some of the security and legal considerations and limitations regarding designing an electronic voting system for national elections. Related work is presented in Section V  and conclusion in section VI.</a:t>
            </a:r>
          </a:p>
        </p:txBody>
      </p:sp>
    </p:spTree>
    <p:extLst>
      <p:ext uri="{BB962C8B-B14F-4D97-AF65-F5344CB8AC3E}">
        <p14:creationId xmlns:p14="http://schemas.microsoft.com/office/powerpoint/2010/main" val="2229966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D24"/>
      </a:dk2>
      <a:lt2>
        <a:srgbClr val="E5E2E8"/>
      </a:lt2>
      <a:accent1>
        <a:srgbClr val="74AF45"/>
      </a:accent1>
      <a:accent2>
        <a:srgbClr val="99A938"/>
      </a:accent2>
      <a:accent3>
        <a:srgbClr val="BC9D4A"/>
      </a:accent3>
      <a:accent4>
        <a:srgbClr val="B15F3B"/>
      </a:accent4>
      <a:accent5>
        <a:srgbClr val="C34D5A"/>
      </a:accent5>
      <a:accent6>
        <a:srgbClr val="B13B79"/>
      </a:accent6>
      <a:hlink>
        <a:srgbClr val="C55953"/>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2196</TotalTime>
  <Words>6678</Words>
  <Application>Microsoft Office PowerPoint</Application>
  <PresentationFormat>Widescreen</PresentationFormat>
  <Paragraphs>362</Paragraphs>
  <Slides>67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-apple-system</vt:lpstr>
      <vt:lpstr>Calibri</vt:lpstr>
      <vt:lpstr>Cambria Math</vt:lpstr>
      <vt:lpstr>Century Gothic</vt:lpstr>
      <vt:lpstr>Garamond</vt:lpstr>
      <vt:lpstr>Gill Sans MT</vt:lpstr>
      <vt:lpstr>Times New Roman</vt:lpstr>
      <vt:lpstr>SavonVTI</vt:lpstr>
      <vt:lpstr>Online Voting System</vt:lpstr>
      <vt:lpstr>ELECTORAL SYSTEM OF INDIA</vt:lpstr>
      <vt:lpstr>THE DEMOGRAPHICS </vt:lpstr>
      <vt:lpstr>THE PARLIAMENT</vt:lpstr>
      <vt:lpstr>HOW THE VOTING TAKES PLACE? </vt:lpstr>
      <vt:lpstr>PROBLEM STATEMENT</vt:lpstr>
      <vt:lpstr>OBJECTIVE</vt:lpstr>
      <vt:lpstr>METHODOLOGY </vt:lpstr>
      <vt:lpstr>LITERATURE SURVEY</vt:lpstr>
      <vt:lpstr>LITERATURE SURVEY</vt:lpstr>
      <vt:lpstr> </vt:lpstr>
      <vt:lpstr> </vt:lpstr>
      <vt:lpstr>5 GENERAL WEBSITE AND RESEARCH PAPER SURVEYS</vt:lpstr>
      <vt:lpstr>How are blockchains structured? </vt:lpstr>
      <vt:lpstr>Blockchain can best improve voting processes across the world</vt:lpstr>
      <vt:lpstr>PowerPoint Presentation</vt:lpstr>
      <vt:lpstr>The Blockchain voting system could have the following steps: </vt:lpstr>
      <vt:lpstr>PowerPoint Presentation</vt:lpstr>
      <vt:lpstr>PowerPoint Presentation</vt:lpstr>
      <vt:lpstr>PowerPoint Presentation</vt:lpstr>
      <vt:lpstr>PowerPoint Presentation</vt:lpstr>
      <vt:lpstr>PowerPoint Presentation</vt:lpstr>
      <vt:lpstr>Social advantages of the system</vt:lpstr>
      <vt:lpstr> Envisioned essential requirements that need to be fulfilled by an e-voting system in order for it to effectively be used in a national election: </vt:lpstr>
      <vt:lpstr>Blockchain technology is having its own set of limitations/drawbacks</vt:lpstr>
      <vt:lpstr>DEVELOPMENT OF THE VOTING SYSTEM</vt:lpstr>
      <vt:lpstr>PowerPoint Presentation</vt:lpstr>
      <vt:lpstr>Writing the smart contract using Solidity ide remix (remix.ethereum.org)</vt:lpstr>
      <vt:lpstr>After making a smart contract file, we will start to write code. </vt:lpstr>
      <vt:lpstr>PowerPoint Presentation</vt:lpstr>
      <vt:lpstr>PowerPoint Presentation</vt:lpstr>
      <vt:lpstr>PowerPoint Presentation</vt:lpstr>
      <vt:lpstr>PowerPoint Presentation</vt:lpstr>
      <vt:lpstr>PowerPoint Presentation</vt:lpstr>
      <vt:lpstr>Build the interface and installing dependencies such as truffle and ganache</vt:lpstr>
      <vt:lpstr>Truffle Box:</vt:lpstr>
      <vt:lpstr>PowerPoint Presentation</vt:lpstr>
      <vt:lpstr>Migrating:</vt:lpstr>
      <vt:lpstr>PowerPoint Presentation</vt:lpstr>
      <vt:lpstr>truffle migrate</vt:lpstr>
      <vt:lpstr>React Client:</vt:lpstr>
      <vt:lpstr>MetaMask:</vt:lpstr>
      <vt:lpstr>PowerPoint Presentation</vt:lpstr>
      <vt:lpstr>PowerPoint Presentation</vt:lpstr>
      <vt:lpstr>PowerPoint Presentation</vt:lpstr>
      <vt:lpstr>Front end</vt:lpstr>
      <vt:lpstr>PowerPoint Presentation</vt:lpstr>
      <vt:lpstr>RESULTS AND ANALYSIS</vt:lpstr>
      <vt:lpstr>Outputs:</vt:lpstr>
      <vt:lpstr>PowerPoint Presentation</vt:lpstr>
      <vt:lpstr>PowerPoint Presentation</vt:lpstr>
      <vt:lpstr>PowerPoint Presentation</vt:lpstr>
      <vt:lpstr>2.Election Creation</vt:lpstr>
      <vt:lpstr>3.Nomination of Candidate for Election</vt:lpstr>
      <vt:lpstr>PowerPoint Presentation</vt:lpstr>
      <vt:lpstr>PowerPoint Presentation</vt:lpstr>
      <vt:lpstr>4.Voting by Voter</vt:lpstr>
      <vt:lpstr>PowerPoint Presentation</vt:lpstr>
      <vt:lpstr>PowerPoint Presentation</vt:lpstr>
      <vt:lpstr>PowerPoint Presentation</vt:lpstr>
      <vt:lpstr>PowerPoint Presentation</vt:lpstr>
      <vt:lpstr>SECURITY ANALYSIS AND LEGAL ISSUES</vt:lpstr>
      <vt:lpstr>PowerPoint Presentation</vt:lpstr>
      <vt:lpstr>Tools Used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bhawna mangla</dc:creator>
  <cp:lastModifiedBy>bhawna mangla</cp:lastModifiedBy>
  <cp:revision>75</cp:revision>
  <dcterms:created xsi:type="dcterms:W3CDTF">2019-10-06T09:52:52Z</dcterms:created>
  <dcterms:modified xsi:type="dcterms:W3CDTF">2020-06-09T06:42:20Z</dcterms:modified>
</cp:coreProperties>
</file>