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62" r:id="rId4"/>
    <p:sldId id="258" r:id="rId5"/>
    <p:sldId id="282" r:id="rId6"/>
    <p:sldId id="263"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61" r:id="rId24"/>
    <p:sldId id="281" r:id="rId25"/>
    <p:sldId id="26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F65E958-608A-4364-92F1-3F69F1C3DEF4}">
          <p14:sldIdLst>
            <p14:sldId id="256"/>
            <p14:sldId id="257"/>
            <p14:sldId id="262"/>
            <p14:sldId id="258"/>
            <p14:sldId id="282"/>
            <p14:sldId id="263"/>
            <p14:sldId id="265"/>
            <p14:sldId id="266"/>
            <p14:sldId id="267"/>
            <p14:sldId id="268"/>
            <p14:sldId id="269"/>
            <p14:sldId id="270"/>
            <p14:sldId id="271"/>
            <p14:sldId id="272"/>
            <p14:sldId id="273"/>
            <p14:sldId id="274"/>
            <p14:sldId id="275"/>
            <p14:sldId id="276"/>
            <p14:sldId id="277"/>
            <p14:sldId id="278"/>
            <p14:sldId id="279"/>
            <p14:sldId id="280"/>
            <p14:sldId id="261"/>
            <p14:sldId id="281"/>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6" d="100"/>
          <a:sy n="86" d="100"/>
        </p:scale>
        <p:origin x="55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05BCE1-57DB-4621-BB54-13C17D824316}" type="datetimeFigureOut">
              <a:rPr lang="en-IN" smtClean="0"/>
              <a:t>04-05-2022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9F9B43-D6D4-45EF-96BB-C583C9714861}" type="slidenum">
              <a:rPr lang="en-IN" smtClean="0"/>
              <a:t>‹#›</a:t>
            </a:fld>
            <a:endParaRPr lang="en-IN"/>
          </a:p>
        </p:txBody>
      </p:sp>
    </p:spTree>
    <p:extLst>
      <p:ext uri="{BB962C8B-B14F-4D97-AF65-F5344CB8AC3E}">
        <p14:creationId xmlns:p14="http://schemas.microsoft.com/office/powerpoint/2010/main" val="2652314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6DD35-8F3D-407D-9351-3DE4F46E49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27FB1D-E3E7-450F-A444-3BE3B70FCA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DA34BAE-A99B-4725-863F-42260BFC4A0A}"/>
              </a:ext>
            </a:extLst>
          </p:cNvPr>
          <p:cNvSpPr>
            <a:spLocks noGrp="1"/>
          </p:cNvSpPr>
          <p:nvPr>
            <p:ph type="dt" sz="half" idx="10"/>
          </p:nvPr>
        </p:nvSpPr>
        <p:spPr/>
        <p:txBody>
          <a:bodyPr/>
          <a:lstStyle/>
          <a:p>
            <a:fld id="{73BA74B2-674F-4488-A435-7C7CF314242B}" type="datetimeFigureOut">
              <a:rPr lang="en-IN" smtClean="0"/>
              <a:t>04-05-2022</a:t>
            </a:fld>
            <a:endParaRPr lang="en-IN"/>
          </a:p>
        </p:txBody>
      </p:sp>
      <p:sp>
        <p:nvSpPr>
          <p:cNvPr id="5" name="Footer Placeholder 4">
            <a:extLst>
              <a:ext uri="{FF2B5EF4-FFF2-40B4-BE49-F238E27FC236}">
                <a16:creationId xmlns:a16="http://schemas.microsoft.com/office/drawing/2014/main" id="{70114537-8A7D-44AF-AECE-2F0EBA938C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5A4D44-2881-4800-89D1-FB60A16ED86B}"/>
              </a:ext>
            </a:extLst>
          </p:cNvPr>
          <p:cNvSpPr>
            <a:spLocks noGrp="1"/>
          </p:cNvSpPr>
          <p:nvPr>
            <p:ph type="sldNum" sz="quarter" idx="12"/>
          </p:nvPr>
        </p:nvSpPr>
        <p:spPr/>
        <p:txBody>
          <a:bodyPr/>
          <a:lstStyle/>
          <a:p>
            <a:fld id="{B3A309E7-DD2F-498C-972C-AF30E8D16B17}" type="slidenum">
              <a:rPr lang="en-IN" smtClean="0"/>
              <a:t>‹#›</a:t>
            </a:fld>
            <a:endParaRPr lang="en-IN"/>
          </a:p>
        </p:txBody>
      </p:sp>
    </p:spTree>
    <p:extLst>
      <p:ext uri="{BB962C8B-B14F-4D97-AF65-F5344CB8AC3E}">
        <p14:creationId xmlns:p14="http://schemas.microsoft.com/office/powerpoint/2010/main" val="2904062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62810-8F21-4036-A16F-B1A7E73DFC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151173-08DC-4947-AC53-8219667937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CEE507-5011-4F92-BE2F-2D436519E4C0}"/>
              </a:ext>
            </a:extLst>
          </p:cNvPr>
          <p:cNvSpPr>
            <a:spLocks noGrp="1"/>
          </p:cNvSpPr>
          <p:nvPr>
            <p:ph type="dt" sz="half" idx="10"/>
          </p:nvPr>
        </p:nvSpPr>
        <p:spPr/>
        <p:txBody>
          <a:bodyPr/>
          <a:lstStyle/>
          <a:p>
            <a:fld id="{73BA74B2-674F-4488-A435-7C7CF314242B}" type="datetimeFigureOut">
              <a:rPr lang="en-IN" smtClean="0"/>
              <a:t>04-05-2022</a:t>
            </a:fld>
            <a:endParaRPr lang="en-IN"/>
          </a:p>
        </p:txBody>
      </p:sp>
      <p:sp>
        <p:nvSpPr>
          <p:cNvPr id="5" name="Footer Placeholder 4">
            <a:extLst>
              <a:ext uri="{FF2B5EF4-FFF2-40B4-BE49-F238E27FC236}">
                <a16:creationId xmlns:a16="http://schemas.microsoft.com/office/drawing/2014/main" id="{E7084584-E1C0-4298-87D9-A7E3B3A6A5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65CC78-9FC4-411B-9938-D3FC95EE0185}"/>
              </a:ext>
            </a:extLst>
          </p:cNvPr>
          <p:cNvSpPr>
            <a:spLocks noGrp="1"/>
          </p:cNvSpPr>
          <p:nvPr>
            <p:ph type="sldNum" sz="quarter" idx="12"/>
          </p:nvPr>
        </p:nvSpPr>
        <p:spPr/>
        <p:txBody>
          <a:bodyPr/>
          <a:lstStyle/>
          <a:p>
            <a:fld id="{B3A309E7-DD2F-498C-972C-AF30E8D16B17}" type="slidenum">
              <a:rPr lang="en-IN" smtClean="0"/>
              <a:t>‹#›</a:t>
            </a:fld>
            <a:endParaRPr lang="en-IN"/>
          </a:p>
        </p:txBody>
      </p:sp>
    </p:spTree>
    <p:extLst>
      <p:ext uri="{BB962C8B-B14F-4D97-AF65-F5344CB8AC3E}">
        <p14:creationId xmlns:p14="http://schemas.microsoft.com/office/powerpoint/2010/main" val="1295841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DD2650-5C53-4963-91E0-55A9EE69769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15A8F5-DFE1-46F6-874A-6E208F703B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C7C012-0389-4303-94B1-A9539802830E}"/>
              </a:ext>
            </a:extLst>
          </p:cNvPr>
          <p:cNvSpPr>
            <a:spLocks noGrp="1"/>
          </p:cNvSpPr>
          <p:nvPr>
            <p:ph type="dt" sz="half" idx="10"/>
          </p:nvPr>
        </p:nvSpPr>
        <p:spPr/>
        <p:txBody>
          <a:bodyPr/>
          <a:lstStyle/>
          <a:p>
            <a:fld id="{73BA74B2-674F-4488-A435-7C7CF314242B}" type="datetimeFigureOut">
              <a:rPr lang="en-IN" smtClean="0"/>
              <a:t>04-05-2022</a:t>
            </a:fld>
            <a:endParaRPr lang="en-IN"/>
          </a:p>
        </p:txBody>
      </p:sp>
      <p:sp>
        <p:nvSpPr>
          <p:cNvPr id="5" name="Footer Placeholder 4">
            <a:extLst>
              <a:ext uri="{FF2B5EF4-FFF2-40B4-BE49-F238E27FC236}">
                <a16:creationId xmlns:a16="http://schemas.microsoft.com/office/drawing/2014/main" id="{25678534-B2EF-45BD-880D-9C17165BE5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AD6EDA-7E74-4C42-9035-50F3B50D3BD5}"/>
              </a:ext>
            </a:extLst>
          </p:cNvPr>
          <p:cNvSpPr>
            <a:spLocks noGrp="1"/>
          </p:cNvSpPr>
          <p:nvPr>
            <p:ph type="sldNum" sz="quarter" idx="12"/>
          </p:nvPr>
        </p:nvSpPr>
        <p:spPr/>
        <p:txBody>
          <a:bodyPr/>
          <a:lstStyle/>
          <a:p>
            <a:fld id="{B3A309E7-DD2F-498C-972C-AF30E8D16B17}" type="slidenum">
              <a:rPr lang="en-IN" smtClean="0"/>
              <a:t>‹#›</a:t>
            </a:fld>
            <a:endParaRPr lang="en-IN"/>
          </a:p>
        </p:txBody>
      </p:sp>
    </p:spTree>
    <p:extLst>
      <p:ext uri="{BB962C8B-B14F-4D97-AF65-F5344CB8AC3E}">
        <p14:creationId xmlns:p14="http://schemas.microsoft.com/office/powerpoint/2010/main" val="1507106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C6575-D250-4A4C-A644-D5D8B41258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DF268F-0AB4-4701-90E7-0724F0456E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408848-6F21-4830-B208-D159956113A3}"/>
              </a:ext>
            </a:extLst>
          </p:cNvPr>
          <p:cNvSpPr>
            <a:spLocks noGrp="1"/>
          </p:cNvSpPr>
          <p:nvPr>
            <p:ph type="dt" sz="half" idx="10"/>
          </p:nvPr>
        </p:nvSpPr>
        <p:spPr/>
        <p:txBody>
          <a:bodyPr/>
          <a:lstStyle/>
          <a:p>
            <a:fld id="{73BA74B2-674F-4488-A435-7C7CF314242B}" type="datetimeFigureOut">
              <a:rPr lang="en-IN" smtClean="0"/>
              <a:t>04-05-2022</a:t>
            </a:fld>
            <a:endParaRPr lang="en-IN"/>
          </a:p>
        </p:txBody>
      </p:sp>
      <p:sp>
        <p:nvSpPr>
          <p:cNvPr id="5" name="Footer Placeholder 4">
            <a:extLst>
              <a:ext uri="{FF2B5EF4-FFF2-40B4-BE49-F238E27FC236}">
                <a16:creationId xmlns:a16="http://schemas.microsoft.com/office/drawing/2014/main" id="{63A63D31-A02B-4BB5-80AF-18F5517A57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517AA0-A857-450B-936C-94EF79B22F08}"/>
              </a:ext>
            </a:extLst>
          </p:cNvPr>
          <p:cNvSpPr>
            <a:spLocks noGrp="1"/>
          </p:cNvSpPr>
          <p:nvPr>
            <p:ph type="sldNum" sz="quarter" idx="12"/>
          </p:nvPr>
        </p:nvSpPr>
        <p:spPr/>
        <p:txBody>
          <a:bodyPr/>
          <a:lstStyle/>
          <a:p>
            <a:fld id="{B3A309E7-DD2F-498C-972C-AF30E8D16B17}" type="slidenum">
              <a:rPr lang="en-IN" smtClean="0"/>
              <a:t>‹#›</a:t>
            </a:fld>
            <a:endParaRPr lang="en-IN"/>
          </a:p>
        </p:txBody>
      </p:sp>
    </p:spTree>
    <p:extLst>
      <p:ext uri="{BB962C8B-B14F-4D97-AF65-F5344CB8AC3E}">
        <p14:creationId xmlns:p14="http://schemas.microsoft.com/office/powerpoint/2010/main" val="2327623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53AFB-8E3B-4DA8-A520-57CE2B25FE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2154E31-981B-4C6B-8E94-0CD0BAA137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1F0D35-14A1-4131-B9F2-A69346EC82ED}"/>
              </a:ext>
            </a:extLst>
          </p:cNvPr>
          <p:cNvSpPr>
            <a:spLocks noGrp="1"/>
          </p:cNvSpPr>
          <p:nvPr>
            <p:ph type="dt" sz="half" idx="10"/>
          </p:nvPr>
        </p:nvSpPr>
        <p:spPr/>
        <p:txBody>
          <a:bodyPr/>
          <a:lstStyle/>
          <a:p>
            <a:fld id="{73BA74B2-674F-4488-A435-7C7CF314242B}" type="datetimeFigureOut">
              <a:rPr lang="en-IN" smtClean="0"/>
              <a:t>04-05-2022</a:t>
            </a:fld>
            <a:endParaRPr lang="en-IN"/>
          </a:p>
        </p:txBody>
      </p:sp>
      <p:sp>
        <p:nvSpPr>
          <p:cNvPr id="5" name="Footer Placeholder 4">
            <a:extLst>
              <a:ext uri="{FF2B5EF4-FFF2-40B4-BE49-F238E27FC236}">
                <a16:creationId xmlns:a16="http://schemas.microsoft.com/office/drawing/2014/main" id="{BF88BA62-AD75-4211-91AE-F722536858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0A5C43-94C4-4D85-B96B-F164DFE5EF0C}"/>
              </a:ext>
            </a:extLst>
          </p:cNvPr>
          <p:cNvSpPr>
            <a:spLocks noGrp="1"/>
          </p:cNvSpPr>
          <p:nvPr>
            <p:ph type="sldNum" sz="quarter" idx="12"/>
          </p:nvPr>
        </p:nvSpPr>
        <p:spPr/>
        <p:txBody>
          <a:bodyPr/>
          <a:lstStyle/>
          <a:p>
            <a:fld id="{B3A309E7-DD2F-498C-972C-AF30E8D16B17}" type="slidenum">
              <a:rPr lang="en-IN" smtClean="0"/>
              <a:t>‹#›</a:t>
            </a:fld>
            <a:endParaRPr lang="en-IN"/>
          </a:p>
        </p:txBody>
      </p:sp>
    </p:spTree>
    <p:extLst>
      <p:ext uri="{BB962C8B-B14F-4D97-AF65-F5344CB8AC3E}">
        <p14:creationId xmlns:p14="http://schemas.microsoft.com/office/powerpoint/2010/main" val="1124899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EE038-5EC9-445D-AAB6-1C976AC084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7E0179-37EB-437B-947D-DAE455F716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9CDC7C2-470D-4D5C-9297-0EE6B7D5D8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AC1520E-2FBB-4D71-81FB-04EDA3A566B8}"/>
              </a:ext>
            </a:extLst>
          </p:cNvPr>
          <p:cNvSpPr>
            <a:spLocks noGrp="1"/>
          </p:cNvSpPr>
          <p:nvPr>
            <p:ph type="dt" sz="half" idx="10"/>
          </p:nvPr>
        </p:nvSpPr>
        <p:spPr/>
        <p:txBody>
          <a:bodyPr/>
          <a:lstStyle/>
          <a:p>
            <a:fld id="{73BA74B2-674F-4488-A435-7C7CF314242B}" type="datetimeFigureOut">
              <a:rPr lang="en-IN" smtClean="0"/>
              <a:t>04-05-2022</a:t>
            </a:fld>
            <a:endParaRPr lang="en-IN"/>
          </a:p>
        </p:txBody>
      </p:sp>
      <p:sp>
        <p:nvSpPr>
          <p:cNvPr id="6" name="Footer Placeholder 5">
            <a:extLst>
              <a:ext uri="{FF2B5EF4-FFF2-40B4-BE49-F238E27FC236}">
                <a16:creationId xmlns:a16="http://schemas.microsoft.com/office/drawing/2014/main" id="{390791DF-FE12-4C0A-ACD8-DF377422B4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1FFE02-53EA-415A-88FF-8DE040DC668B}"/>
              </a:ext>
            </a:extLst>
          </p:cNvPr>
          <p:cNvSpPr>
            <a:spLocks noGrp="1"/>
          </p:cNvSpPr>
          <p:nvPr>
            <p:ph type="sldNum" sz="quarter" idx="12"/>
          </p:nvPr>
        </p:nvSpPr>
        <p:spPr/>
        <p:txBody>
          <a:bodyPr/>
          <a:lstStyle/>
          <a:p>
            <a:fld id="{B3A309E7-DD2F-498C-972C-AF30E8D16B17}" type="slidenum">
              <a:rPr lang="en-IN" smtClean="0"/>
              <a:t>‹#›</a:t>
            </a:fld>
            <a:endParaRPr lang="en-IN"/>
          </a:p>
        </p:txBody>
      </p:sp>
    </p:spTree>
    <p:extLst>
      <p:ext uri="{BB962C8B-B14F-4D97-AF65-F5344CB8AC3E}">
        <p14:creationId xmlns:p14="http://schemas.microsoft.com/office/powerpoint/2010/main" val="280402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62DCD-CCF6-48BA-8681-02EE9FFF290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5712AE-C454-463B-B589-DB898A04A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78BABB-EF82-4416-95FE-2FAE24EE37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22410FD-E1BF-47C6-8AD9-A3C9A79193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345F07-CAE9-4F61-8C5B-7C4F570E4A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191D9E4-9248-4748-BB61-DAFDE904FE9D}"/>
              </a:ext>
            </a:extLst>
          </p:cNvPr>
          <p:cNvSpPr>
            <a:spLocks noGrp="1"/>
          </p:cNvSpPr>
          <p:nvPr>
            <p:ph type="dt" sz="half" idx="10"/>
          </p:nvPr>
        </p:nvSpPr>
        <p:spPr/>
        <p:txBody>
          <a:bodyPr/>
          <a:lstStyle/>
          <a:p>
            <a:fld id="{73BA74B2-674F-4488-A435-7C7CF314242B}" type="datetimeFigureOut">
              <a:rPr lang="en-IN" smtClean="0"/>
              <a:t>04-05-2022</a:t>
            </a:fld>
            <a:endParaRPr lang="en-IN"/>
          </a:p>
        </p:txBody>
      </p:sp>
      <p:sp>
        <p:nvSpPr>
          <p:cNvPr id="8" name="Footer Placeholder 7">
            <a:extLst>
              <a:ext uri="{FF2B5EF4-FFF2-40B4-BE49-F238E27FC236}">
                <a16:creationId xmlns:a16="http://schemas.microsoft.com/office/drawing/2014/main" id="{0345767C-FDDC-41FE-834A-6A53882D9F3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6F2CF51-F94B-48FE-9140-5F2325DE8D38}"/>
              </a:ext>
            </a:extLst>
          </p:cNvPr>
          <p:cNvSpPr>
            <a:spLocks noGrp="1"/>
          </p:cNvSpPr>
          <p:nvPr>
            <p:ph type="sldNum" sz="quarter" idx="12"/>
          </p:nvPr>
        </p:nvSpPr>
        <p:spPr/>
        <p:txBody>
          <a:bodyPr/>
          <a:lstStyle/>
          <a:p>
            <a:fld id="{B3A309E7-DD2F-498C-972C-AF30E8D16B17}" type="slidenum">
              <a:rPr lang="en-IN" smtClean="0"/>
              <a:t>‹#›</a:t>
            </a:fld>
            <a:endParaRPr lang="en-IN"/>
          </a:p>
        </p:txBody>
      </p:sp>
    </p:spTree>
    <p:extLst>
      <p:ext uri="{BB962C8B-B14F-4D97-AF65-F5344CB8AC3E}">
        <p14:creationId xmlns:p14="http://schemas.microsoft.com/office/powerpoint/2010/main" val="1168625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028AD-9B81-4816-9934-F188E96502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5913388-2A2D-4752-8A5C-4A5AC4E46144}"/>
              </a:ext>
            </a:extLst>
          </p:cNvPr>
          <p:cNvSpPr>
            <a:spLocks noGrp="1"/>
          </p:cNvSpPr>
          <p:nvPr>
            <p:ph type="dt" sz="half" idx="10"/>
          </p:nvPr>
        </p:nvSpPr>
        <p:spPr/>
        <p:txBody>
          <a:bodyPr/>
          <a:lstStyle/>
          <a:p>
            <a:fld id="{73BA74B2-674F-4488-A435-7C7CF314242B}" type="datetimeFigureOut">
              <a:rPr lang="en-IN" smtClean="0"/>
              <a:t>04-05-2022</a:t>
            </a:fld>
            <a:endParaRPr lang="en-IN"/>
          </a:p>
        </p:txBody>
      </p:sp>
      <p:sp>
        <p:nvSpPr>
          <p:cNvPr id="4" name="Footer Placeholder 3">
            <a:extLst>
              <a:ext uri="{FF2B5EF4-FFF2-40B4-BE49-F238E27FC236}">
                <a16:creationId xmlns:a16="http://schemas.microsoft.com/office/drawing/2014/main" id="{D3FAE75B-6C0D-4367-B629-D2E515B00A1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7873428-6B1A-44E4-BE61-EE9056D69F3A}"/>
              </a:ext>
            </a:extLst>
          </p:cNvPr>
          <p:cNvSpPr>
            <a:spLocks noGrp="1"/>
          </p:cNvSpPr>
          <p:nvPr>
            <p:ph type="sldNum" sz="quarter" idx="12"/>
          </p:nvPr>
        </p:nvSpPr>
        <p:spPr/>
        <p:txBody>
          <a:bodyPr/>
          <a:lstStyle/>
          <a:p>
            <a:fld id="{B3A309E7-DD2F-498C-972C-AF30E8D16B17}" type="slidenum">
              <a:rPr lang="en-IN" smtClean="0"/>
              <a:t>‹#›</a:t>
            </a:fld>
            <a:endParaRPr lang="en-IN"/>
          </a:p>
        </p:txBody>
      </p:sp>
    </p:spTree>
    <p:extLst>
      <p:ext uri="{BB962C8B-B14F-4D97-AF65-F5344CB8AC3E}">
        <p14:creationId xmlns:p14="http://schemas.microsoft.com/office/powerpoint/2010/main" val="1076334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69CB7E-BB80-4FE2-9688-80C858818A0B}"/>
              </a:ext>
            </a:extLst>
          </p:cNvPr>
          <p:cNvSpPr>
            <a:spLocks noGrp="1"/>
          </p:cNvSpPr>
          <p:nvPr>
            <p:ph type="dt" sz="half" idx="10"/>
          </p:nvPr>
        </p:nvSpPr>
        <p:spPr/>
        <p:txBody>
          <a:bodyPr/>
          <a:lstStyle/>
          <a:p>
            <a:fld id="{73BA74B2-674F-4488-A435-7C7CF314242B}" type="datetimeFigureOut">
              <a:rPr lang="en-IN" smtClean="0"/>
              <a:t>04-05-2022</a:t>
            </a:fld>
            <a:endParaRPr lang="en-IN"/>
          </a:p>
        </p:txBody>
      </p:sp>
      <p:sp>
        <p:nvSpPr>
          <p:cNvPr id="3" name="Footer Placeholder 2">
            <a:extLst>
              <a:ext uri="{FF2B5EF4-FFF2-40B4-BE49-F238E27FC236}">
                <a16:creationId xmlns:a16="http://schemas.microsoft.com/office/drawing/2014/main" id="{6A72A7C8-9251-4602-988E-036C8454B8A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EEC69B8-795C-4D61-AFEB-72EE7252951E}"/>
              </a:ext>
            </a:extLst>
          </p:cNvPr>
          <p:cNvSpPr>
            <a:spLocks noGrp="1"/>
          </p:cNvSpPr>
          <p:nvPr>
            <p:ph type="sldNum" sz="quarter" idx="12"/>
          </p:nvPr>
        </p:nvSpPr>
        <p:spPr/>
        <p:txBody>
          <a:bodyPr/>
          <a:lstStyle/>
          <a:p>
            <a:fld id="{B3A309E7-DD2F-498C-972C-AF30E8D16B17}" type="slidenum">
              <a:rPr lang="en-IN" smtClean="0"/>
              <a:t>‹#›</a:t>
            </a:fld>
            <a:endParaRPr lang="en-IN"/>
          </a:p>
        </p:txBody>
      </p:sp>
    </p:spTree>
    <p:extLst>
      <p:ext uri="{BB962C8B-B14F-4D97-AF65-F5344CB8AC3E}">
        <p14:creationId xmlns:p14="http://schemas.microsoft.com/office/powerpoint/2010/main" val="11351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E42DE-EDB3-4286-90B0-911761DA20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ACD5DA-6710-4585-B260-4CA3FE6416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ABFC353-F7BC-45BF-895F-64083FC881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4BE225-E60E-4CA8-9C0A-26FD268D0307}"/>
              </a:ext>
            </a:extLst>
          </p:cNvPr>
          <p:cNvSpPr>
            <a:spLocks noGrp="1"/>
          </p:cNvSpPr>
          <p:nvPr>
            <p:ph type="dt" sz="half" idx="10"/>
          </p:nvPr>
        </p:nvSpPr>
        <p:spPr/>
        <p:txBody>
          <a:bodyPr/>
          <a:lstStyle/>
          <a:p>
            <a:fld id="{73BA74B2-674F-4488-A435-7C7CF314242B}" type="datetimeFigureOut">
              <a:rPr lang="en-IN" smtClean="0"/>
              <a:t>04-05-2022</a:t>
            </a:fld>
            <a:endParaRPr lang="en-IN"/>
          </a:p>
        </p:txBody>
      </p:sp>
      <p:sp>
        <p:nvSpPr>
          <p:cNvPr id="6" name="Footer Placeholder 5">
            <a:extLst>
              <a:ext uri="{FF2B5EF4-FFF2-40B4-BE49-F238E27FC236}">
                <a16:creationId xmlns:a16="http://schemas.microsoft.com/office/drawing/2014/main" id="{9FF771D0-4F8F-44F5-BBC8-7388034C5D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43DA5D-371F-4F4D-9BD9-9DE36965DD62}"/>
              </a:ext>
            </a:extLst>
          </p:cNvPr>
          <p:cNvSpPr>
            <a:spLocks noGrp="1"/>
          </p:cNvSpPr>
          <p:nvPr>
            <p:ph type="sldNum" sz="quarter" idx="12"/>
          </p:nvPr>
        </p:nvSpPr>
        <p:spPr/>
        <p:txBody>
          <a:bodyPr/>
          <a:lstStyle/>
          <a:p>
            <a:fld id="{B3A309E7-DD2F-498C-972C-AF30E8D16B17}" type="slidenum">
              <a:rPr lang="en-IN" smtClean="0"/>
              <a:t>‹#›</a:t>
            </a:fld>
            <a:endParaRPr lang="en-IN"/>
          </a:p>
        </p:txBody>
      </p:sp>
    </p:spTree>
    <p:extLst>
      <p:ext uri="{BB962C8B-B14F-4D97-AF65-F5344CB8AC3E}">
        <p14:creationId xmlns:p14="http://schemas.microsoft.com/office/powerpoint/2010/main" val="2010389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F49FE-B9A4-42FA-A281-01FD3C8C02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8643D63-6901-4581-AB2F-A2A3D94E50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274555E-D8F5-4968-8B49-74BC42BCA6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5390FD-4D91-433A-A04E-B8C09EDBB6C3}"/>
              </a:ext>
            </a:extLst>
          </p:cNvPr>
          <p:cNvSpPr>
            <a:spLocks noGrp="1"/>
          </p:cNvSpPr>
          <p:nvPr>
            <p:ph type="dt" sz="half" idx="10"/>
          </p:nvPr>
        </p:nvSpPr>
        <p:spPr/>
        <p:txBody>
          <a:bodyPr/>
          <a:lstStyle/>
          <a:p>
            <a:fld id="{73BA74B2-674F-4488-A435-7C7CF314242B}" type="datetimeFigureOut">
              <a:rPr lang="en-IN" smtClean="0"/>
              <a:t>04-05-2022</a:t>
            </a:fld>
            <a:endParaRPr lang="en-IN"/>
          </a:p>
        </p:txBody>
      </p:sp>
      <p:sp>
        <p:nvSpPr>
          <p:cNvPr id="6" name="Footer Placeholder 5">
            <a:extLst>
              <a:ext uri="{FF2B5EF4-FFF2-40B4-BE49-F238E27FC236}">
                <a16:creationId xmlns:a16="http://schemas.microsoft.com/office/drawing/2014/main" id="{6BF1E857-F52C-4FE4-BB00-4210371EEA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55C182-B4ED-4F71-82DA-DBD313393AD3}"/>
              </a:ext>
            </a:extLst>
          </p:cNvPr>
          <p:cNvSpPr>
            <a:spLocks noGrp="1"/>
          </p:cNvSpPr>
          <p:nvPr>
            <p:ph type="sldNum" sz="quarter" idx="12"/>
          </p:nvPr>
        </p:nvSpPr>
        <p:spPr/>
        <p:txBody>
          <a:bodyPr/>
          <a:lstStyle/>
          <a:p>
            <a:fld id="{B3A309E7-DD2F-498C-972C-AF30E8D16B17}" type="slidenum">
              <a:rPr lang="en-IN" smtClean="0"/>
              <a:t>‹#›</a:t>
            </a:fld>
            <a:endParaRPr lang="en-IN"/>
          </a:p>
        </p:txBody>
      </p:sp>
    </p:spTree>
    <p:extLst>
      <p:ext uri="{BB962C8B-B14F-4D97-AF65-F5344CB8AC3E}">
        <p14:creationId xmlns:p14="http://schemas.microsoft.com/office/powerpoint/2010/main" val="2177310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90610A-A34D-4078-B158-8903F0F7CB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89F0CF-FCCE-4F96-8E57-A2896D1858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D7AE00-70D4-4788-9A30-21167DD544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BA74B2-674F-4488-A435-7C7CF314242B}" type="datetimeFigureOut">
              <a:rPr lang="en-IN" smtClean="0"/>
              <a:t>04-05-2022</a:t>
            </a:fld>
            <a:endParaRPr lang="en-IN"/>
          </a:p>
        </p:txBody>
      </p:sp>
      <p:sp>
        <p:nvSpPr>
          <p:cNvPr id="5" name="Footer Placeholder 4">
            <a:extLst>
              <a:ext uri="{FF2B5EF4-FFF2-40B4-BE49-F238E27FC236}">
                <a16:creationId xmlns:a16="http://schemas.microsoft.com/office/drawing/2014/main" id="{624AAB18-A69B-49E1-9ED2-4C9B8A7161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2096F04-E720-44FE-9568-C632B66467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A309E7-DD2F-498C-972C-AF30E8D16B17}" type="slidenum">
              <a:rPr lang="en-IN" smtClean="0"/>
              <a:t>‹#›</a:t>
            </a:fld>
            <a:endParaRPr lang="en-IN"/>
          </a:p>
        </p:txBody>
      </p:sp>
    </p:spTree>
    <p:extLst>
      <p:ext uri="{BB962C8B-B14F-4D97-AF65-F5344CB8AC3E}">
        <p14:creationId xmlns:p14="http://schemas.microsoft.com/office/powerpoint/2010/main" val="500049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www.mdpi.com/1996-1073/12/7/1249" TargetMode="External"/><Relationship Id="rId3" Type="http://schemas.openxmlformats.org/officeDocument/2006/relationships/hyperlink" Target="https://www.sciencedirect.com/science/article/pii/S0306261919316885" TargetMode="External"/><Relationship Id="rId7" Type="http://schemas.openxmlformats.org/officeDocument/2006/relationships/hyperlink" Target="https://www.scopus.com/record/display.uri?eid=2-s2.0-85013805546&amp;origin=inward&amp;featureToggles=FEATURE_NEW_DOC_DETAILS_EXPORT:1" TargetMode="External"/><Relationship Id="rId12" Type="http://schemas.openxmlformats.org/officeDocument/2006/relationships/hyperlink" Target="https://www.sciencedirect.com/science/article/pii/S0306261921004438" TargetMode="External"/><Relationship Id="rId2" Type="http://schemas.openxmlformats.org/officeDocument/2006/relationships/hyperlink" Target="https://www.sciencedirect.com/science/article/pii/S0306261920317748" TargetMode="External"/><Relationship Id="rId1" Type="http://schemas.openxmlformats.org/officeDocument/2006/relationships/slideLayout" Target="../slideLayouts/slideLayout2.xml"/><Relationship Id="rId6" Type="http://schemas.openxmlformats.org/officeDocument/2006/relationships/hyperlink" Target="https://www.scopus.com/record/display.uri?eid=2-s2.0-85009236706&amp;origin=inward&amp;featureToggles=FEATURE_NEW_DOC_DETAILS_EXPORT:1" TargetMode="External"/><Relationship Id="rId11" Type="http://schemas.openxmlformats.org/officeDocument/2006/relationships/hyperlink" Target="https://maps.nrel.gov/nsrdb-viewer/" TargetMode="External"/><Relationship Id="rId5" Type="http://schemas.openxmlformats.org/officeDocument/2006/relationships/hyperlink" Target="https://ieeexplore.ieee.org/document/8424158" TargetMode="External"/><Relationship Id="rId10" Type="http://schemas.openxmlformats.org/officeDocument/2006/relationships/hyperlink" Target="https://www.mdpi.com/2076-3417/10/18/6420" TargetMode="External"/><Relationship Id="rId4" Type="http://schemas.openxmlformats.org/officeDocument/2006/relationships/hyperlink" Target="https://pubsonline.informs.org/doi/abs/10.1287/opre.1110.0971" TargetMode="External"/><Relationship Id="rId9" Type="http://schemas.openxmlformats.org/officeDocument/2006/relationships/hyperlink" Target="https://ieeexplore.ieee.org/document/896710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87D9-9574-41B6-BDD9-D00F7A4C00E8}"/>
              </a:ext>
            </a:extLst>
          </p:cNvPr>
          <p:cNvSpPr>
            <a:spLocks noGrp="1"/>
          </p:cNvSpPr>
          <p:nvPr>
            <p:ph type="ctrTitle"/>
          </p:nvPr>
        </p:nvSpPr>
        <p:spPr>
          <a:xfrm>
            <a:off x="1524000" y="278347"/>
            <a:ext cx="9144000" cy="1178264"/>
          </a:xfrm>
        </p:spPr>
        <p:txBody>
          <a:bodyPr>
            <a:normAutofit/>
          </a:bodyPr>
          <a:lstStyle/>
          <a:p>
            <a:r>
              <a:rPr lang="en-US" sz="3600" b="0" i="0" u="none" strike="noStrike" dirty="0">
                <a:solidFill>
                  <a:srgbClr val="222222"/>
                </a:solidFill>
                <a:effectLst/>
                <a:latin typeface="Arial" panose="020B0604020202020204" pitchFamily="34" charset="0"/>
              </a:rPr>
              <a:t>DeepComp: Deep reinforcement learning-based renewable energy forecasting</a:t>
            </a:r>
            <a:endParaRPr lang="en-IN" sz="3600" dirty="0"/>
          </a:p>
        </p:txBody>
      </p:sp>
      <p:sp>
        <p:nvSpPr>
          <p:cNvPr id="4" name="TextBox 3">
            <a:extLst>
              <a:ext uri="{FF2B5EF4-FFF2-40B4-BE49-F238E27FC236}">
                <a16:creationId xmlns:a16="http://schemas.microsoft.com/office/drawing/2014/main" id="{67EEFD99-EF5A-4AFD-BF0F-9C908C6E25DE}"/>
              </a:ext>
            </a:extLst>
          </p:cNvPr>
          <p:cNvSpPr txBox="1"/>
          <p:nvPr/>
        </p:nvSpPr>
        <p:spPr>
          <a:xfrm>
            <a:off x="1811045" y="1595021"/>
            <a:ext cx="8922057" cy="4154984"/>
          </a:xfrm>
          <a:prstGeom prst="rect">
            <a:avLst/>
          </a:prstGeom>
          <a:noFill/>
        </p:spPr>
        <p:txBody>
          <a:bodyPr wrap="square">
            <a:spAutoFit/>
          </a:bodyPr>
          <a:lstStyle/>
          <a:p>
            <a:pPr algn="ctr"/>
            <a:r>
              <a:rPr lang="en-IN" sz="2400" b="0" i="0" u="none" strike="noStrike" baseline="0" dirty="0">
                <a:solidFill>
                  <a:srgbClr val="222222"/>
                </a:solidFill>
                <a:latin typeface="ArialMT"/>
              </a:rPr>
              <a:t>BY</a:t>
            </a:r>
          </a:p>
          <a:p>
            <a:pPr algn="ctr"/>
            <a:endParaRPr lang="en-IN" sz="2400" b="0" i="0" u="none" strike="noStrike" baseline="0" dirty="0">
              <a:solidFill>
                <a:srgbClr val="222222"/>
              </a:solidFill>
              <a:latin typeface="ArialMT"/>
            </a:endParaRPr>
          </a:p>
          <a:p>
            <a:pPr algn="ctr"/>
            <a:r>
              <a:rPr lang="en-IN" sz="2400" b="0" i="0" u="none" strike="noStrike" baseline="0" dirty="0">
                <a:solidFill>
                  <a:srgbClr val="222222"/>
                </a:solidFill>
                <a:latin typeface="ArialMT"/>
              </a:rPr>
              <a:t>BHAVY GOEL</a:t>
            </a:r>
          </a:p>
          <a:p>
            <a:pPr algn="ctr"/>
            <a:r>
              <a:rPr lang="en-IN" sz="2400" b="0" i="0" u="none" strike="noStrike" baseline="0" dirty="0">
                <a:solidFill>
                  <a:srgbClr val="222222"/>
                </a:solidFill>
                <a:latin typeface="ArialMT"/>
              </a:rPr>
              <a:t>2019B4A70586P</a:t>
            </a:r>
          </a:p>
          <a:p>
            <a:pPr algn="ctr"/>
            <a:endParaRPr lang="en-IN" sz="2400" b="0" i="0" u="none" strike="noStrike" baseline="0" dirty="0">
              <a:solidFill>
                <a:srgbClr val="222222"/>
              </a:solidFill>
              <a:latin typeface="ArialMT"/>
            </a:endParaRPr>
          </a:p>
          <a:p>
            <a:pPr algn="ctr"/>
            <a:r>
              <a:rPr lang="en-IN" sz="2400" b="0" i="0" u="none" strike="noStrike" baseline="0" dirty="0">
                <a:solidFill>
                  <a:srgbClr val="222222"/>
                </a:solidFill>
                <a:latin typeface="ArialMT"/>
              </a:rPr>
              <a:t>Under the supervision of</a:t>
            </a:r>
          </a:p>
          <a:p>
            <a:pPr algn="ctr"/>
            <a:endParaRPr lang="en-IN" sz="2400" b="0" i="0" u="none" strike="noStrike" baseline="0" dirty="0">
              <a:solidFill>
                <a:srgbClr val="222222"/>
              </a:solidFill>
              <a:latin typeface="ArialMT"/>
            </a:endParaRPr>
          </a:p>
          <a:p>
            <a:pPr algn="ctr"/>
            <a:r>
              <a:rPr lang="en-IN" sz="2400" b="0" i="0" u="none" strike="noStrike" baseline="0" dirty="0">
                <a:solidFill>
                  <a:srgbClr val="222222"/>
                </a:solidFill>
                <a:latin typeface="ArialMT"/>
              </a:rPr>
              <a:t>DR. RAKHEE</a:t>
            </a:r>
          </a:p>
          <a:p>
            <a:pPr algn="ctr"/>
            <a:r>
              <a:rPr lang="en-IN" sz="2400" b="0" i="0" u="none" strike="noStrike" baseline="0" dirty="0">
                <a:solidFill>
                  <a:srgbClr val="222222"/>
                </a:solidFill>
                <a:latin typeface="ArialMT"/>
              </a:rPr>
              <a:t>DR. SUMANTA PASARI</a:t>
            </a:r>
          </a:p>
          <a:p>
            <a:pPr algn="ctr"/>
            <a:endParaRPr lang="en-IN" sz="2400" b="0" i="0" u="none" strike="noStrike" baseline="0" dirty="0">
              <a:solidFill>
                <a:srgbClr val="222222"/>
              </a:solidFill>
              <a:latin typeface="ArialMT"/>
            </a:endParaRPr>
          </a:p>
          <a:p>
            <a:pPr algn="ctr"/>
            <a:r>
              <a:rPr lang="en-IN" sz="2400" b="0" i="0" u="none" strike="noStrike" baseline="0" dirty="0">
                <a:solidFill>
                  <a:srgbClr val="222222"/>
                </a:solidFill>
                <a:latin typeface="ArialMT"/>
              </a:rPr>
              <a:t>MATH F266: STUDY PROJECT</a:t>
            </a:r>
            <a:endParaRPr lang="en-IN" sz="2400" dirty="0"/>
          </a:p>
        </p:txBody>
      </p:sp>
    </p:spTree>
    <p:extLst>
      <p:ext uri="{BB962C8B-B14F-4D97-AF65-F5344CB8AC3E}">
        <p14:creationId xmlns:p14="http://schemas.microsoft.com/office/powerpoint/2010/main" val="3695282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672D1-CEAF-F666-3EA7-8201DA6D7DDB}"/>
              </a:ext>
            </a:extLst>
          </p:cNvPr>
          <p:cNvSpPr>
            <a:spLocks noGrp="1"/>
          </p:cNvSpPr>
          <p:nvPr>
            <p:ph type="title"/>
          </p:nvPr>
        </p:nvSpPr>
        <p:spPr/>
        <p:txBody>
          <a:bodyPr/>
          <a:lstStyle/>
          <a:p>
            <a:r>
              <a:rPr lang="en-IN" dirty="0"/>
              <a:t>Experimental Results	</a:t>
            </a:r>
          </a:p>
        </p:txBody>
      </p:sp>
      <p:sp>
        <p:nvSpPr>
          <p:cNvPr id="3" name="Content Placeholder 2">
            <a:extLst>
              <a:ext uri="{FF2B5EF4-FFF2-40B4-BE49-F238E27FC236}">
                <a16:creationId xmlns:a16="http://schemas.microsoft.com/office/drawing/2014/main" id="{C28F68D0-22A3-2935-AA86-03558E5A6A1F}"/>
              </a:ext>
            </a:extLst>
          </p:cNvPr>
          <p:cNvSpPr>
            <a:spLocks noGrp="1"/>
          </p:cNvSpPr>
          <p:nvPr>
            <p:ph idx="1"/>
          </p:nvPr>
        </p:nvSpPr>
        <p:spPr/>
        <p:txBody>
          <a:bodyPr/>
          <a:lstStyle/>
          <a:p>
            <a:pPr marL="0" indent="0" rtl="0">
              <a:spcBef>
                <a:spcPts val="1600"/>
              </a:spcBef>
              <a:spcAft>
                <a:spcPts val="400"/>
              </a:spcAft>
              <a:buNone/>
            </a:pPr>
            <a:r>
              <a:rPr lang="en-US" sz="1800" dirty="0">
                <a:solidFill>
                  <a:srgbClr val="434343"/>
                </a:solidFill>
                <a:latin typeface="Arial" panose="020B0604020202020204" pitchFamily="34" charset="0"/>
              </a:rPr>
              <a:t>    </a:t>
            </a:r>
            <a:r>
              <a:rPr lang="en-US" sz="2400" b="0" i="0" u="none" strike="noStrike" dirty="0">
                <a:solidFill>
                  <a:srgbClr val="434343"/>
                </a:solidFill>
                <a:effectLst/>
                <a:latin typeface="Arial" panose="020B0604020202020204" pitchFamily="34" charset="0"/>
              </a:rPr>
              <a:t>Battery Model</a:t>
            </a:r>
            <a:r>
              <a:rPr lang="en-US" sz="1800" b="0" i="0" u="none" strike="noStrike" dirty="0">
                <a:solidFill>
                  <a:srgbClr val="434343"/>
                </a:solidFill>
                <a:effectLst/>
                <a:latin typeface="Arial" panose="020B0604020202020204" pitchFamily="34" charset="0"/>
              </a:rPr>
              <a:t>:</a:t>
            </a:r>
            <a:endParaRPr lang="en-US" b="1" dirty="0">
              <a:effectLst/>
            </a:endParaRP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For initializing phase, E</a:t>
            </a:r>
            <a:r>
              <a:rPr lang="en-US" sz="1800" b="0" i="0" u="none" strike="noStrike" baseline="-25000" dirty="0">
                <a:solidFill>
                  <a:srgbClr val="000000"/>
                </a:solidFill>
                <a:effectLst/>
                <a:latin typeface="Arial" panose="020B0604020202020204" pitchFamily="34" charset="0"/>
              </a:rPr>
              <a:t>0</a:t>
            </a:r>
            <a:r>
              <a:rPr lang="en-US" sz="1800" b="0" i="0" u="none" strike="noStrike" dirty="0">
                <a:solidFill>
                  <a:srgbClr val="000000"/>
                </a:solidFill>
                <a:effectLst/>
                <a:latin typeface="Arial" panose="020B0604020202020204" pitchFamily="34" charset="0"/>
              </a:rPr>
              <a:t> = 0.5xE</a:t>
            </a:r>
            <a:r>
              <a:rPr lang="en-US" sz="1800" b="0" i="0" u="none" strike="noStrike" baseline="-25000" dirty="0">
                <a:solidFill>
                  <a:srgbClr val="000000"/>
                </a:solidFill>
                <a:effectLst/>
                <a:latin typeface="Arial" panose="020B0604020202020204" pitchFamily="34" charset="0"/>
              </a:rPr>
              <a:t>max </a:t>
            </a:r>
            <a:r>
              <a:rPr lang="en-US" sz="1800" b="0" i="0" u="none" strike="noStrike" dirty="0">
                <a:solidFill>
                  <a:srgbClr val="000000"/>
                </a:solidFill>
                <a:effectLst/>
                <a:latin typeface="Arial" panose="020B0604020202020204" pitchFamily="34" charset="0"/>
              </a:rPr>
              <a:t>is set, i.e. half stored energy. Also, 𝛽𝑐 = 𝛽𝑑 = 0.01, which is much smaller than 1, to make 𝑒</a:t>
            </a:r>
            <a:r>
              <a:rPr lang="en-US" sz="1800" b="0" i="0" u="none" strike="noStrike" baseline="30000" dirty="0">
                <a:solidFill>
                  <a:srgbClr val="000000"/>
                </a:solidFill>
                <a:effectLst/>
                <a:latin typeface="Arial" panose="020B0604020202020204" pitchFamily="34" charset="0"/>
              </a:rPr>
              <a:t>D</a:t>
            </a:r>
            <a:r>
              <a:rPr lang="en-US" sz="1800" b="0" i="0" u="none" strike="noStrike" baseline="-25000" dirty="0">
                <a:solidFill>
                  <a:srgbClr val="000000"/>
                </a:solidFill>
                <a:effectLst/>
                <a:latin typeface="Arial" panose="020B0604020202020204" pitchFamily="34" charset="0"/>
              </a:rPr>
              <a:t>t+1</a:t>
            </a:r>
            <a:r>
              <a:rPr lang="en-US" sz="1800" b="0" i="0" u="none" strike="noStrike" dirty="0">
                <a:solidFill>
                  <a:srgbClr val="000000"/>
                </a:solidFill>
                <a:effectLst/>
                <a:latin typeface="Arial" panose="020B0604020202020204" pitchFamily="34" charset="0"/>
              </a:rPr>
              <a:t> = 0 as the primary objective and discourage the use of battery when 𝑒</a:t>
            </a:r>
            <a:r>
              <a:rPr lang="en-US" sz="1800" b="0" i="0" u="none" strike="noStrike" baseline="30000" dirty="0">
                <a:solidFill>
                  <a:srgbClr val="000000"/>
                </a:solidFill>
                <a:effectLst/>
                <a:latin typeface="Arial" panose="020B0604020202020204" pitchFamily="34" charset="0"/>
              </a:rPr>
              <a:t>D</a:t>
            </a:r>
            <a:r>
              <a:rPr lang="en-US" sz="1800" b="0" i="0" u="none" strike="noStrike" baseline="-25000" dirty="0">
                <a:solidFill>
                  <a:srgbClr val="000000"/>
                </a:solidFill>
                <a:effectLst/>
                <a:latin typeface="Arial" panose="020B0604020202020204" pitchFamily="34" charset="0"/>
              </a:rPr>
              <a:t>t+1</a:t>
            </a:r>
            <a:r>
              <a:rPr lang="en-US" sz="1800" b="0" i="0" u="none" strike="noStrike" dirty="0">
                <a:solidFill>
                  <a:srgbClr val="000000"/>
                </a:solidFill>
                <a:effectLst/>
                <a:latin typeface="Arial" panose="020B0604020202020204" pitchFamily="34" charset="0"/>
              </a:rPr>
              <a:t> = 0.</a:t>
            </a:r>
          </a:p>
          <a:p>
            <a:pPr rtl="0">
              <a:spcBef>
                <a:spcPts val="0"/>
              </a:spcBef>
              <a:spcAft>
                <a:spcPts val="0"/>
              </a:spcAft>
            </a:pPr>
            <a:endParaRPr lang="en-US" sz="1800" dirty="0">
              <a:solidFill>
                <a:srgbClr val="000000"/>
              </a:solidFill>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Other parameters are as follows:</a:t>
            </a:r>
            <a:endParaRPr lang="en-US" b="0" dirty="0">
              <a:effectLst/>
            </a:endParaRPr>
          </a:p>
          <a:p>
            <a:pPr marL="0" indent="0">
              <a:buNone/>
            </a:pPr>
            <a:br>
              <a:rPr lang="en-US" dirty="0"/>
            </a:br>
            <a:endParaRPr lang="en-IN" dirty="0"/>
          </a:p>
        </p:txBody>
      </p:sp>
      <p:pic>
        <p:nvPicPr>
          <p:cNvPr id="1028" name="Picture 4">
            <a:extLst>
              <a:ext uri="{FF2B5EF4-FFF2-40B4-BE49-F238E27FC236}">
                <a16:creationId xmlns:a16="http://schemas.microsoft.com/office/drawing/2014/main" id="{A0D62B6A-C152-2236-F1BD-01C1385777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8162" y="3928183"/>
            <a:ext cx="8493239" cy="1034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0921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2DC62-9989-F4FA-AA11-E51B4A2612B4}"/>
              </a:ext>
            </a:extLst>
          </p:cNvPr>
          <p:cNvSpPr>
            <a:spLocks noGrp="1"/>
          </p:cNvSpPr>
          <p:nvPr>
            <p:ph type="title"/>
          </p:nvPr>
        </p:nvSpPr>
        <p:spPr/>
        <p:txBody>
          <a:bodyPr/>
          <a:lstStyle/>
          <a:p>
            <a:r>
              <a:rPr lang="en-IN" dirty="0"/>
              <a:t>Experimental Results</a:t>
            </a:r>
          </a:p>
        </p:txBody>
      </p:sp>
      <p:sp>
        <p:nvSpPr>
          <p:cNvPr id="3" name="Content Placeholder 2">
            <a:extLst>
              <a:ext uri="{FF2B5EF4-FFF2-40B4-BE49-F238E27FC236}">
                <a16:creationId xmlns:a16="http://schemas.microsoft.com/office/drawing/2014/main" id="{CA372E6A-B497-1617-10DE-9CB0E62DAF53}"/>
              </a:ext>
            </a:extLst>
          </p:cNvPr>
          <p:cNvSpPr>
            <a:spLocks noGrp="1"/>
          </p:cNvSpPr>
          <p:nvPr>
            <p:ph idx="1"/>
          </p:nvPr>
        </p:nvSpPr>
        <p:spPr/>
        <p:txBody>
          <a:bodyPr>
            <a:normAutofit fontScale="92500" lnSpcReduction="10000"/>
          </a:bodyPr>
          <a:lstStyle/>
          <a:p>
            <a:pPr marL="0" indent="0">
              <a:buNone/>
            </a:pPr>
            <a:r>
              <a:rPr lang="en-IN" sz="2200" b="0" i="0" u="none" strike="noStrike" dirty="0">
                <a:solidFill>
                  <a:srgbClr val="434343"/>
                </a:solidFill>
                <a:effectLst/>
                <a:latin typeface="Arial" panose="020B0604020202020204" pitchFamily="34" charset="0"/>
              </a:rPr>
              <a:t>Comparison methods</a:t>
            </a:r>
          </a:p>
          <a:p>
            <a:pPr marL="342900" indent="-342900">
              <a:buFont typeface="+mj-lt"/>
              <a:buAutoNum type="arabicPeriod"/>
            </a:pPr>
            <a:r>
              <a:rPr lang="en-IN" sz="1800" dirty="0">
                <a:solidFill>
                  <a:srgbClr val="434343"/>
                </a:solidFill>
                <a:latin typeface="Arial" panose="020B0604020202020204" pitchFamily="34" charset="0"/>
              </a:rPr>
              <a:t>Battery-no-use: </a:t>
            </a:r>
            <a:r>
              <a:rPr lang="en-US" sz="1800" b="0" i="0" u="none" strike="noStrike" dirty="0">
                <a:solidFill>
                  <a:srgbClr val="000000"/>
                </a:solidFill>
                <a:effectLst/>
                <a:latin typeface="Arial" panose="020B0604020202020204" pitchFamily="34" charset="0"/>
              </a:rPr>
              <a:t>At first, the conventional forecasting method is evaluated, and the performances are evaluated without using a battery. The focus is on LSTM-based architecture as it shows the best performance in renewable energy forecasting problems.</a:t>
            </a:r>
            <a:endParaRPr lang="en-IN" sz="1800" dirty="0">
              <a:solidFill>
                <a:srgbClr val="434343"/>
              </a:solidFill>
              <a:latin typeface="Arial" panose="020B0604020202020204" pitchFamily="34" charset="0"/>
            </a:endParaRPr>
          </a:p>
          <a:p>
            <a:pPr marL="342900" indent="-342900">
              <a:buFont typeface="+mj-lt"/>
              <a:buAutoNum type="arabicPeriod"/>
            </a:pPr>
            <a:r>
              <a:rPr lang="en-US" sz="1800" b="0" i="0" u="none" strike="noStrike" dirty="0">
                <a:solidFill>
                  <a:srgbClr val="000000"/>
                </a:solidFill>
                <a:effectLst/>
                <a:latin typeface="Arial" panose="020B0604020202020204" pitchFamily="34" charset="0"/>
              </a:rPr>
              <a:t>Naive error compensation (NEC): The forecasted value 𝑎</a:t>
            </a:r>
            <a:r>
              <a:rPr lang="en-US" sz="1800" b="0" i="0" u="none" strike="noStrike" baseline="-25000" dirty="0">
                <a:solidFill>
                  <a:srgbClr val="000000"/>
                </a:solidFill>
                <a:effectLst/>
                <a:latin typeface="Arial" panose="020B0604020202020204" pitchFamily="34" charset="0"/>
              </a:rPr>
              <a:t>t</a:t>
            </a:r>
            <a:r>
              <a:rPr lang="en-US" sz="1800" b="0" i="0" u="none" strike="noStrike" dirty="0">
                <a:solidFill>
                  <a:srgbClr val="000000"/>
                </a:solidFill>
                <a:effectLst/>
                <a:latin typeface="Arial" panose="020B0604020202020204" pitchFamily="34" charset="0"/>
              </a:rPr>
              <a:t> is the same as the Battery-no-use case. However, in each time slot, the errors are naively compensated as much as possible without concerning the future.</a:t>
            </a:r>
            <a:endParaRPr lang="en-IN" sz="1800" b="0" i="0" u="none" strike="noStrike" dirty="0">
              <a:solidFill>
                <a:srgbClr val="434343"/>
              </a:solidFill>
              <a:effectLst/>
              <a:latin typeface="Arial" panose="020B0604020202020204" pitchFamily="34" charset="0"/>
            </a:endParaRPr>
          </a:p>
          <a:p>
            <a:pPr marL="342900" indent="-342900">
              <a:buFont typeface="+mj-lt"/>
              <a:buAutoNum type="arabicPeriod"/>
            </a:pPr>
            <a:r>
              <a:rPr lang="en-US" sz="1800" b="0" i="0" u="none" strike="noStrike" dirty="0">
                <a:solidFill>
                  <a:srgbClr val="000000"/>
                </a:solidFill>
                <a:effectLst/>
                <a:latin typeface="Arial" panose="020B0604020202020204" pitchFamily="34" charset="0"/>
              </a:rPr>
              <a:t>Error compensation control (ECC): Unlike NEC, it determines the charging or discharging power of the battery concerning the future error as well. Thus the charging power, denoted by 𝑞</a:t>
            </a:r>
            <a:r>
              <a:rPr lang="en-US" sz="1800" b="0" i="0" u="none" strike="noStrike" baseline="-25000" dirty="0">
                <a:solidFill>
                  <a:srgbClr val="000000"/>
                </a:solidFill>
                <a:effectLst/>
                <a:latin typeface="Arial" panose="020B0604020202020204" pitchFamily="34" charset="0"/>
              </a:rPr>
              <a:t>t</a:t>
            </a:r>
            <a:r>
              <a:rPr lang="en-US" sz="1800" b="0" i="0" u="none" strike="noStrike" dirty="0">
                <a:solidFill>
                  <a:srgbClr val="000000"/>
                </a:solidFill>
                <a:effectLst/>
                <a:latin typeface="Arial" panose="020B0604020202020204" pitchFamily="34" charset="0"/>
              </a:rPr>
              <a:t>, becomes the actions of the RL. The action 𝑞</a:t>
            </a:r>
            <a:r>
              <a:rPr lang="en-US" sz="1800" b="0" i="0" u="none" strike="noStrike" baseline="-25000" dirty="0">
                <a:solidFill>
                  <a:srgbClr val="000000"/>
                </a:solidFill>
                <a:effectLst/>
                <a:latin typeface="Arial" panose="020B0604020202020204" pitchFamily="34" charset="0"/>
              </a:rPr>
              <a:t>t</a:t>
            </a:r>
            <a:r>
              <a:rPr lang="en-US" sz="1800" b="0" i="0" u="none" strike="noStrike" dirty="0">
                <a:solidFill>
                  <a:srgbClr val="000000"/>
                </a:solidFill>
                <a:effectLst/>
                <a:latin typeface="Arial" panose="020B0604020202020204" pitchFamily="34" charset="0"/>
              </a:rPr>
              <a:t> is determined by the expected SARSA.</a:t>
            </a:r>
          </a:p>
          <a:p>
            <a:pPr marL="342900" indent="-342900">
              <a:buFont typeface="+mj-lt"/>
              <a:buAutoNum type="arabicPeriod"/>
            </a:pPr>
            <a:r>
              <a:rPr lang="en-US" sz="1800" b="0" i="0" u="none" strike="noStrike" dirty="0">
                <a:solidFill>
                  <a:srgbClr val="000000"/>
                </a:solidFill>
                <a:effectLst/>
                <a:latin typeface="Arial" panose="020B0604020202020204" pitchFamily="34" charset="0"/>
              </a:rPr>
              <a:t>ECC+: This is an advanced version of ECC. The overall process is the same with the ECC case except that the 𝑃̄</a:t>
            </a:r>
            <a:r>
              <a:rPr lang="en-US" sz="1800" b="0" i="0" u="none" strike="noStrike" baseline="30000" dirty="0">
                <a:solidFill>
                  <a:srgbClr val="000000"/>
                </a:solidFill>
                <a:effectLst/>
                <a:latin typeface="Arial" panose="020B0604020202020204" pitchFamily="34" charset="0"/>
              </a:rPr>
              <a:t>c</a:t>
            </a:r>
            <a:r>
              <a:rPr lang="en-US" sz="1800" b="0" i="0" u="none" strike="noStrike" baseline="-25000" dirty="0">
                <a:solidFill>
                  <a:srgbClr val="000000"/>
                </a:solidFill>
                <a:effectLst/>
                <a:latin typeface="Arial" panose="020B0604020202020204" pitchFamily="34" charset="0"/>
              </a:rPr>
              <a:t>t+1</a:t>
            </a:r>
            <a:r>
              <a:rPr lang="en-US" sz="1800" b="0" i="0" u="none" strike="noStrike" dirty="0">
                <a:solidFill>
                  <a:srgbClr val="000000"/>
                </a:solidFill>
                <a:effectLst/>
                <a:latin typeface="Arial" panose="020B0604020202020204" pitchFamily="34" charset="0"/>
              </a:rPr>
              <a:t> and 𝑃̄</a:t>
            </a:r>
            <a:r>
              <a:rPr lang="en-US" sz="1800" b="0" i="0" u="none" strike="noStrike" baseline="30000" dirty="0">
                <a:solidFill>
                  <a:srgbClr val="000000"/>
                </a:solidFill>
                <a:effectLst/>
                <a:latin typeface="Arial" panose="020B0604020202020204" pitchFamily="34" charset="0"/>
              </a:rPr>
              <a:t>d</a:t>
            </a:r>
            <a:r>
              <a:rPr lang="en-US" sz="1800" b="0" i="0" u="none" strike="noStrike" baseline="-25000" dirty="0">
                <a:solidFill>
                  <a:srgbClr val="000000"/>
                </a:solidFill>
                <a:effectLst/>
                <a:latin typeface="Arial" panose="020B0604020202020204" pitchFamily="34" charset="0"/>
              </a:rPr>
              <a:t>t+1</a:t>
            </a:r>
            <a:r>
              <a:rPr lang="en-US" sz="1800" b="0" i="0" u="none" strike="noStrike" dirty="0">
                <a:solidFill>
                  <a:srgbClr val="000000"/>
                </a:solidFill>
                <a:effectLst/>
                <a:latin typeface="Arial" panose="020B0604020202020204" pitchFamily="34" charset="0"/>
              </a:rPr>
              <a:t> are not 0 and are set by</a:t>
            </a:r>
          </a:p>
          <a:p>
            <a:pPr marL="342900" indent="-342900">
              <a:buFont typeface="+mj-lt"/>
              <a:buAutoNum type="arabicPeriod"/>
            </a:pPr>
            <a:endParaRPr lang="en-US" sz="1800" dirty="0">
              <a:solidFill>
                <a:srgbClr val="000000"/>
              </a:solidFill>
              <a:latin typeface="Arial" panose="020B0604020202020204" pitchFamily="34" charset="0"/>
            </a:endParaRPr>
          </a:p>
          <a:p>
            <a:pPr marL="342900" indent="-342900">
              <a:buFont typeface="+mj-lt"/>
              <a:buAutoNum type="arabicPeriod"/>
            </a:pPr>
            <a:endParaRPr lang="en-US" sz="1800" b="0" i="0" u="none" strike="noStrike" dirty="0">
              <a:solidFill>
                <a:srgbClr val="000000"/>
              </a:solidFill>
              <a:effectLst/>
              <a:latin typeface="Arial" panose="020B0604020202020204" pitchFamily="34" charset="0"/>
            </a:endParaRPr>
          </a:p>
          <a:p>
            <a:pPr marL="0" indent="0">
              <a:buNone/>
            </a:pPr>
            <a:r>
              <a:rPr lang="en-US" sz="1800" b="0" i="0" u="none" strike="noStrike" dirty="0">
                <a:solidFill>
                  <a:srgbClr val="000000"/>
                </a:solidFill>
                <a:effectLst/>
                <a:latin typeface="Arial" panose="020B0604020202020204" pitchFamily="34" charset="0"/>
              </a:rPr>
              <a:t>      That is, for each time, the remaining errors are additionally compensated by the amount that can be 	compensated from the battery.</a:t>
            </a:r>
          </a:p>
          <a:p>
            <a:pPr marL="0" indent="0">
              <a:buNone/>
            </a:pPr>
            <a:endParaRPr lang="en-IN" sz="1800" dirty="0">
              <a:solidFill>
                <a:srgbClr val="434343"/>
              </a:solidFill>
              <a:latin typeface="Arial" panose="020B0604020202020204" pitchFamily="34" charset="0"/>
            </a:endParaRPr>
          </a:p>
        </p:txBody>
      </p:sp>
      <p:pic>
        <p:nvPicPr>
          <p:cNvPr id="2050" name="Picture 2">
            <a:extLst>
              <a:ext uri="{FF2B5EF4-FFF2-40B4-BE49-F238E27FC236}">
                <a16:creationId xmlns:a16="http://schemas.microsoft.com/office/drawing/2014/main" id="{C6735508-DA65-F39C-AA65-A4949C49E1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6644" y="4707475"/>
            <a:ext cx="3174516" cy="867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3077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AD5A0-8CD3-F57A-2B3E-4D1E6A7E8F88}"/>
              </a:ext>
            </a:extLst>
          </p:cNvPr>
          <p:cNvSpPr>
            <a:spLocks noGrp="1"/>
          </p:cNvSpPr>
          <p:nvPr>
            <p:ph type="title"/>
          </p:nvPr>
        </p:nvSpPr>
        <p:spPr/>
        <p:txBody>
          <a:bodyPr/>
          <a:lstStyle/>
          <a:p>
            <a:r>
              <a:rPr lang="en-IN" dirty="0"/>
              <a:t>Experimental Results</a:t>
            </a:r>
          </a:p>
        </p:txBody>
      </p:sp>
      <p:sp>
        <p:nvSpPr>
          <p:cNvPr id="3" name="Content Placeholder 2">
            <a:extLst>
              <a:ext uri="{FF2B5EF4-FFF2-40B4-BE49-F238E27FC236}">
                <a16:creationId xmlns:a16="http://schemas.microsoft.com/office/drawing/2014/main" id="{13D85F4D-91AA-50F9-3137-91A3D14880E8}"/>
              </a:ext>
            </a:extLst>
          </p:cNvPr>
          <p:cNvSpPr>
            <a:spLocks noGrp="1"/>
          </p:cNvSpPr>
          <p:nvPr>
            <p:ph idx="1"/>
          </p:nvPr>
        </p:nvSpPr>
        <p:spPr>
          <a:xfrm>
            <a:off x="838200" y="1825624"/>
            <a:ext cx="10515600" cy="4734973"/>
          </a:xfrm>
        </p:spPr>
        <p:txBody>
          <a:bodyPr>
            <a:normAutofit fontScale="92500" lnSpcReduction="10000"/>
          </a:bodyPr>
          <a:lstStyle/>
          <a:p>
            <a:pPr marL="0" indent="0">
              <a:buNone/>
            </a:pPr>
            <a:r>
              <a:rPr lang="en-IN" dirty="0"/>
              <a:t>Hypermeter Selection</a:t>
            </a:r>
          </a:p>
          <a:p>
            <a:pPr marL="0" indent="0">
              <a:buNone/>
            </a:pPr>
            <a:endParaRPr lang="en-IN" dirty="0"/>
          </a:p>
          <a:p>
            <a:pPr marL="0" indent="0">
              <a:spcBef>
                <a:spcPts val="0"/>
              </a:spcBef>
              <a:buNone/>
            </a:pPr>
            <a:r>
              <a:rPr lang="en-US" sz="1800" b="0" i="0" u="none" strike="noStrike" dirty="0">
                <a:solidFill>
                  <a:srgbClr val="000000"/>
                </a:solidFill>
                <a:effectLst/>
                <a:latin typeface="Arial" panose="020B0604020202020204" pitchFamily="34" charset="0"/>
              </a:rPr>
              <a:t>All networks are trained by the Adam optimizer with the learning rate 𝛼 = 0.001 and the mini-batch size 𝑇 = 128. The framework is built using </a:t>
            </a:r>
            <a:r>
              <a:rPr lang="en-US" sz="1800" b="0" i="0" u="none" strike="noStrike" dirty="0" err="1">
                <a:solidFill>
                  <a:srgbClr val="000000"/>
                </a:solidFill>
                <a:effectLst/>
                <a:latin typeface="Arial" panose="020B0604020202020204" pitchFamily="34" charset="0"/>
              </a:rPr>
              <a:t>Pytorch</a:t>
            </a:r>
            <a:r>
              <a:rPr lang="en-US" sz="1800" b="0" i="0" u="none" strike="noStrike" dirty="0">
                <a:solidFill>
                  <a:srgbClr val="000000"/>
                </a:solidFill>
                <a:effectLst/>
                <a:latin typeface="Arial" panose="020B0604020202020204" pitchFamily="34" charset="0"/>
              </a:rPr>
              <a:t>.</a:t>
            </a:r>
          </a:p>
          <a:p>
            <a:pPr marL="0" indent="0">
              <a:spcBef>
                <a:spcPts val="0"/>
              </a:spcBef>
              <a:buNone/>
            </a:pPr>
            <a:br>
              <a:rPr lang="en-US" b="0" dirty="0">
                <a:effectLst/>
              </a:rPr>
            </a:br>
            <a:r>
              <a:rPr lang="en-US" sz="1800" b="0" i="0" u="none" strike="noStrike" dirty="0">
                <a:solidFill>
                  <a:srgbClr val="000000"/>
                </a:solidFill>
                <a:effectLst/>
                <a:latin typeface="Arial" panose="020B0604020202020204" pitchFamily="34" charset="0"/>
              </a:rPr>
              <a:t>The first critical hyperparameter is 𝜖, which is a key hyperparameter for PPO methods. The selected 𝜖 is 0.01 for the solar case and 0.1 for the wind case.</a:t>
            </a:r>
            <a:br>
              <a:rPr lang="en-US" b="0" dirty="0">
                <a:effectLst/>
              </a:rPr>
            </a:br>
            <a:endParaRPr lang="en-US" b="0" dirty="0">
              <a:effectLst/>
            </a:endParaRPr>
          </a:p>
          <a:p>
            <a:pPr marL="0" indent="0">
              <a:spcBef>
                <a:spcPts val="0"/>
              </a:spcBef>
              <a:buNone/>
            </a:pPr>
            <a:r>
              <a:rPr lang="en-US" sz="1800" b="0" i="0" u="none" strike="noStrike" dirty="0">
                <a:solidFill>
                  <a:srgbClr val="000000"/>
                </a:solidFill>
                <a:effectLst/>
                <a:latin typeface="Arial" panose="020B0604020202020204" pitchFamily="34" charset="0"/>
              </a:rPr>
              <a:t>The second critical hyperparameter is the discount factor 𝛾 to tradeoff the immediate reward and future reward. Under 𝛾 = 0.99, the proposed method shows the best final performance.</a:t>
            </a:r>
            <a:br>
              <a:rPr lang="en-US" b="0" dirty="0">
                <a:effectLst/>
              </a:rPr>
            </a:br>
            <a:endParaRPr lang="en-US" b="0" dirty="0">
              <a:effectLst/>
            </a:endParaRPr>
          </a:p>
          <a:p>
            <a:pPr marL="0" indent="0">
              <a:spcBef>
                <a:spcPts val="0"/>
              </a:spcBef>
              <a:buNone/>
            </a:pPr>
            <a:r>
              <a:rPr lang="en-US" sz="1800" b="0" i="0" u="none" strike="noStrike" dirty="0">
                <a:solidFill>
                  <a:srgbClr val="000000"/>
                </a:solidFill>
                <a:effectLst/>
                <a:latin typeface="Arial" panose="020B0604020202020204" pitchFamily="34" charset="0"/>
              </a:rPr>
              <a:t>The third critical hyperparameter is the standard deviation 𝜎 to tradeoff exploration and exploitation. The final performance is similar for the case of 𝜎 = 0.05 and 𝜎 = 0.1, but convergence becomes much faster when 𝜎 = 0.1 because exploitation is too much prioritized under 𝜎 = 0.05.</a:t>
            </a:r>
            <a:endParaRPr lang="en-US" b="0" dirty="0">
              <a:effectLst/>
            </a:endParaRPr>
          </a:p>
          <a:p>
            <a:pPr marL="0" indent="0">
              <a:buNone/>
            </a:pPr>
            <a:br>
              <a:rPr lang="en-US" dirty="0"/>
            </a:br>
            <a:endParaRPr lang="en-IN" dirty="0"/>
          </a:p>
        </p:txBody>
      </p:sp>
      <p:pic>
        <p:nvPicPr>
          <p:cNvPr id="3074" name="Picture 2">
            <a:extLst>
              <a:ext uri="{FF2B5EF4-FFF2-40B4-BE49-F238E27FC236}">
                <a16:creationId xmlns:a16="http://schemas.microsoft.com/office/drawing/2014/main" id="{4AF28A6C-6FD6-17A9-8F08-88A2BD8620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2945" y="5562969"/>
            <a:ext cx="8646109" cy="997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089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D353B-487C-0A64-67D6-3492C6173974}"/>
              </a:ext>
            </a:extLst>
          </p:cNvPr>
          <p:cNvSpPr>
            <a:spLocks noGrp="1"/>
          </p:cNvSpPr>
          <p:nvPr>
            <p:ph type="title"/>
          </p:nvPr>
        </p:nvSpPr>
        <p:spPr/>
        <p:txBody>
          <a:bodyPr/>
          <a:lstStyle/>
          <a:p>
            <a:r>
              <a:rPr lang="en-IN" dirty="0"/>
              <a:t>Experimental Results</a:t>
            </a:r>
          </a:p>
        </p:txBody>
      </p:sp>
      <p:sp>
        <p:nvSpPr>
          <p:cNvPr id="3" name="Content Placeholder 2">
            <a:extLst>
              <a:ext uri="{FF2B5EF4-FFF2-40B4-BE49-F238E27FC236}">
                <a16:creationId xmlns:a16="http://schemas.microsoft.com/office/drawing/2014/main" id="{0883C055-D413-A8DF-8E22-B7C1D8E8C240}"/>
              </a:ext>
            </a:extLst>
          </p:cNvPr>
          <p:cNvSpPr>
            <a:spLocks noGrp="1"/>
          </p:cNvSpPr>
          <p:nvPr>
            <p:ph idx="1"/>
          </p:nvPr>
        </p:nvSpPr>
        <p:spPr>
          <a:xfrm>
            <a:off x="838200" y="1807870"/>
            <a:ext cx="10515600" cy="4351338"/>
          </a:xfrm>
        </p:spPr>
        <p:txBody>
          <a:bodyPr/>
          <a:lstStyle/>
          <a:p>
            <a:r>
              <a:rPr lang="en-IN" dirty="0"/>
              <a:t>Performance Evaluation</a:t>
            </a:r>
          </a:p>
          <a:p>
            <a:r>
              <a:rPr lang="en-IN" sz="1800" b="0" i="0" u="none" strike="noStrike" dirty="0">
                <a:solidFill>
                  <a:srgbClr val="000000"/>
                </a:solidFill>
                <a:effectLst/>
                <a:latin typeface="Arial" panose="020B0604020202020204" pitchFamily="34" charset="0"/>
              </a:rPr>
              <a:t>Solar dataset. E</a:t>
            </a:r>
            <a:r>
              <a:rPr lang="en-IN" sz="1800" b="0" i="0" u="none" strike="noStrike" baseline="-25000" dirty="0">
                <a:solidFill>
                  <a:srgbClr val="000000"/>
                </a:solidFill>
                <a:effectLst/>
                <a:latin typeface="Arial" panose="020B0604020202020204" pitchFamily="34" charset="0"/>
              </a:rPr>
              <a:t>max </a:t>
            </a:r>
            <a:r>
              <a:rPr lang="en-IN" sz="1800" b="0" i="0" u="none" strike="noStrike" dirty="0">
                <a:solidFill>
                  <a:srgbClr val="000000"/>
                </a:solidFill>
                <a:effectLst/>
                <a:latin typeface="Arial" panose="020B0604020202020204" pitchFamily="34" charset="0"/>
              </a:rPr>
              <a:t>= 0.4 </a:t>
            </a:r>
            <a:r>
              <a:rPr lang="en-IN" sz="1800" b="0" i="0" u="none" strike="noStrike" dirty="0" err="1">
                <a:solidFill>
                  <a:srgbClr val="000000"/>
                </a:solidFill>
                <a:effectLst/>
                <a:latin typeface="Arial" panose="020B0604020202020204" pitchFamily="34" charset="0"/>
              </a:rPr>
              <a:t>p.u</a:t>
            </a:r>
            <a:r>
              <a:rPr lang="en-IN" sz="1800" b="0" i="0" u="none" strike="noStrike" dirty="0">
                <a:solidFill>
                  <a:srgbClr val="000000"/>
                </a:solidFill>
                <a:effectLst/>
                <a:latin typeface="Arial" panose="020B0604020202020204" pitchFamily="34" charset="0"/>
              </a:rPr>
              <a:t>.</a:t>
            </a:r>
            <a:endParaRPr lang="en-IN" dirty="0"/>
          </a:p>
          <a:p>
            <a:endParaRPr lang="en-IN" dirty="0"/>
          </a:p>
          <a:p>
            <a:endParaRPr lang="en-IN" dirty="0"/>
          </a:p>
          <a:p>
            <a:endParaRPr lang="en-IN" dirty="0"/>
          </a:p>
          <a:p>
            <a:endParaRPr lang="en-IN" dirty="0"/>
          </a:p>
          <a:p>
            <a:endParaRPr lang="en-IN" dirty="0"/>
          </a:p>
          <a:p>
            <a:pPr marL="0" indent="0">
              <a:buNone/>
            </a:pPr>
            <a:r>
              <a:rPr lang="en-IN" dirty="0"/>
              <a:t>	  </a:t>
            </a:r>
            <a:r>
              <a:rPr lang="en-IN" sz="1800" b="0" i="0" u="none" strike="noStrike" dirty="0">
                <a:solidFill>
                  <a:srgbClr val="000000"/>
                </a:solidFill>
                <a:effectLst/>
                <a:latin typeface="Arial" panose="020B0604020202020204" pitchFamily="34" charset="0"/>
              </a:rPr>
              <a:t>Discount factor                                     Clipping                                  Standard Deviation</a:t>
            </a:r>
            <a:endParaRPr lang="en-IN" dirty="0"/>
          </a:p>
          <a:p>
            <a:pPr marL="0" indent="0">
              <a:buNone/>
            </a:pPr>
            <a:endParaRPr lang="en-IN" dirty="0"/>
          </a:p>
        </p:txBody>
      </p:sp>
      <p:pic>
        <p:nvPicPr>
          <p:cNvPr id="4100" name="Picture 4">
            <a:extLst>
              <a:ext uri="{FF2B5EF4-FFF2-40B4-BE49-F238E27FC236}">
                <a16:creationId xmlns:a16="http://schemas.microsoft.com/office/drawing/2014/main" id="{FD3EF835-1619-5BCE-A8BA-6C281780DD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947664"/>
            <a:ext cx="3488389" cy="2343427"/>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5E4231EC-6A00-DE1C-729E-7BB4C81E68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7490" y="2995289"/>
            <a:ext cx="3475887" cy="2295802"/>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a:extLst>
              <a:ext uri="{FF2B5EF4-FFF2-40B4-BE49-F238E27FC236}">
                <a16:creationId xmlns:a16="http://schemas.microsoft.com/office/drawing/2014/main" id="{49B38BD4-5792-5322-0CD0-87DA307967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5179" y="2985764"/>
            <a:ext cx="3409739" cy="2305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709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82F94-14E4-B9E6-8B8A-0ECF87183C5D}"/>
              </a:ext>
            </a:extLst>
          </p:cNvPr>
          <p:cNvSpPr>
            <a:spLocks noGrp="1"/>
          </p:cNvSpPr>
          <p:nvPr>
            <p:ph type="title"/>
          </p:nvPr>
        </p:nvSpPr>
        <p:spPr/>
        <p:txBody>
          <a:bodyPr/>
          <a:lstStyle/>
          <a:p>
            <a:r>
              <a:rPr lang="en-IN" dirty="0"/>
              <a:t>Experimental Results</a:t>
            </a:r>
          </a:p>
        </p:txBody>
      </p:sp>
      <p:sp>
        <p:nvSpPr>
          <p:cNvPr id="3" name="Content Placeholder 2">
            <a:extLst>
              <a:ext uri="{FF2B5EF4-FFF2-40B4-BE49-F238E27FC236}">
                <a16:creationId xmlns:a16="http://schemas.microsoft.com/office/drawing/2014/main" id="{864013B3-118F-9DBC-1F20-3A31F1656E89}"/>
              </a:ext>
            </a:extLst>
          </p:cNvPr>
          <p:cNvSpPr>
            <a:spLocks noGrp="1"/>
          </p:cNvSpPr>
          <p:nvPr>
            <p:ph idx="1"/>
          </p:nvPr>
        </p:nvSpPr>
        <p:spPr/>
        <p:txBody>
          <a:bodyPr>
            <a:normAutofit lnSpcReduction="10000"/>
          </a:bodyPr>
          <a:lstStyle/>
          <a:p>
            <a:r>
              <a:rPr lang="en-IN" dirty="0"/>
              <a:t>Performance Evaluation</a:t>
            </a:r>
          </a:p>
          <a:p>
            <a:pPr marL="457200" rtl="0">
              <a:spcBef>
                <a:spcPts val="0"/>
              </a:spcBef>
              <a:spcAft>
                <a:spcPts val="0"/>
              </a:spcAft>
            </a:pPr>
            <a:r>
              <a:rPr lang="en-IN" sz="1800" b="0" i="0" u="none" strike="noStrike" dirty="0">
                <a:solidFill>
                  <a:srgbClr val="000000"/>
                </a:solidFill>
                <a:effectLst/>
                <a:latin typeface="Arial" panose="020B0604020202020204" pitchFamily="34" charset="0"/>
              </a:rPr>
              <a:t>Wind dataset. E</a:t>
            </a:r>
            <a:r>
              <a:rPr lang="en-IN" sz="1800" b="0" i="0" u="none" strike="noStrike" baseline="-25000" dirty="0">
                <a:solidFill>
                  <a:srgbClr val="000000"/>
                </a:solidFill>
                <a:effectLst/>
                <a:latin typeface="Arial" panose="020B0604020202020204" pitchFamily="34" charset="0"/>
              </a:rPr>
              <a:t>max</a:t>
            </a:r>
            <a:r>
              <a:rPr lang="en-IN" sz="1800" b="0" i="0" u="none" strike="noStrike" dirty="0">
                <a:solidFill>
                  <a:srgbClr val="000000"/>
                </a:solidFill>
                <a:effectLst/>
                <a:latin typeface="Arial" panose="020B0604020202020204" pitchFamily="34" charset="0"/>
              </a:rPr>
              <a:t> = 0.3 </a:t>
            </a:r>
            <a:r>
              <a:rPr lang="en-IN" sz="1800" b="0" i="0" u="none" strike="noStrike" dirty="0" err="1">
                <a:solidFill>
                  <a:srgbClr val="000000"/>
                </a:solidFill>
                <a:effectLst/>
                <a:latin typeface="Arial" panose="020B0604020202020204" pitchFamily="34" charset="0"/>
              </a:rPr>
              <a:t>p.u</a:t>
            </a:r>
            <a:r>
              <a:rPr lang="en-IN" sz="1800" b="0" i="0" u="none" strike="noStrike" dirty="0">
                <a:solidFill>
                  <a:srgbClr val="000000"/>
                </a:solidFill>
                <a:effectLst/>
                <a:latin typeface="Arial" panose="020B0604020202020204" pitchFamily="34" charset="0"/>
              </a:rPr>
              <a:t>.</a:t>
            </a:r>
          </a:p>
          <a:p>
            <a:pPr marL="457200" rtl="0">
              <a:spcBef>
                <a:spcPts val="0"/>
              </a:spcBef>
              <a:spcAft>
                <a:spcPts val="0"/>
              </a:spcAft>
            </a:pPr>
            <a:endParaRPr lang="en-IN" sz="1800" dirty="0">
              <a:solidFill>
                <a:srgbClr val="000000"/>
              </a:solidFill>
              <a:latin typeface="Arial" panose="020B0604020202020204" pitchFamily="34" charset="0"/>
            </a:endParaRPr>
          </a:p>
          <a:p>
            <a:pPr marL="457200" rtl="0">
              <a:spcBef>
                <a:spcPts val="0"/>
              </a:spcBef>
              <a:spcAft>
                <a:spcPts val="0"/>
              </a:spcAft>
            </a:pPr>
            <a:endParaRPr lang="en-IN" sz="1800" b="0" dirty="0">
              <a:solidFill>
                <a:srgbClr val="000000"/>
              </a:solidFill>
              <a:effectLst/>
              <a:latin typeface="Arial" panose="020B0604020202020204" pitchFamily="34" charset="0"/>
            </a:endParaRPr>
          </a:p>
          <a:p>
            <a:pPr marL="457200" rtl="0">
              <a:spcBef>
                <a:spcPts val="0"/>
              </a:spcBef>
              <a:spcAft>
                <a:spcPts val="0"/>
              </a:spcAft>
            </a:pPr>
            <a:endParaRPr lang="en-IN" sz="1800" dirty="0">
              <a:solidFill>
                <a:srgbClr val="000000"/>
              </a:solidFill>
              <a:latin typeface="Arial" panose="020B0604020202020204" pitchFamily="34" charset="0"/>
            </a:endParaRPr>
          </a:p>
          <a:p>
            <a:pPr marL="457200" rtl="0">
              <a:spcBef>
                <a:spcPts val="0"/>
              </a:spcBef>
              <a:spcAft>
                <a:spcPts val="0"/>
              </a:spcAft>
            </a:pPr>
            <a:endParaRPr lang="en-IN" sz="1800" b="0" dirty="0">
              <a:solidFill>
                <a:srgbClr val="000000"/>
              </a:solidFill>
              <a:effectLst/>
              <a:latin typeface="Arial" panose="020B0604020202020204" pitchFamily="34" charset="0"/>
            </a:endParaRPr>
          </a:p>
          <a:p>
            <a:pPr marL="457200" rtl="0">
              <a:spcBef>
                <a:spcPts val="0"/>
              </a:spcBef>
              <a:spcAft>
                <a:spcPts val="0"/>
              </a:spcAft>
            </a:pPr>
            <a:endParaRPr lang="en-IN" sz="1800" dirty="0">
              <a:solidFill>
                <a:srgbClr val="000000"/>
              </a:solidFill>
              <a:latin typeface="Arial" panose="020B0604020202020204" pitchFamily="34" charset="0"/>
            </a:endParaRPr>
          </a:p>
          <a:p>
            <a:pPr marL="457200" rtl="0">
              <a:spcBef>
                <a:spcPts val="0"/>
              </a:spcBef>
              <a:spcAft>
                <a:spcPts val="0"/>
              </a:spcAft>
            </a:pPr>
            <a:endParaRPr lang="en-IN" sz="1800" b="0" dirty="0">
              <a:solidFill>
                <a:srgbClr val="000000"/>
              </a:solidFill>
              <a:effectLst/>
              <a:latin typeface="Arial" panose="020B0604020202020204" pitchFamily="34" charset="0"/>
            </a:endParaRPr>
          </a:p>
          <a:p>
            <a:pPr marL="457200" rtl="0">
              <a:spcBef>
                <a:spcPts val="0"/>
              </a:spcBef>
              <a:spcAft>
                <a:spcPts val="0"/>
              </a:spcAft>
            </a:pPr>
            <a:endParaRPr lang="en-IN" sz="1800" dirty="0">
              <a:solidFill>
                <a:srgbClr val="000000"/>
              </a:solidFill>
              <a:latin typeface="Arial" panose="020B0604020202020204" pitchFamily="34" charset="0"/>
            </a:endParaRPr>
          </a:p>
          <a:p>
            <a:pPr marL="457200" rtl="0">
              <a:spcBef>
                <a:spcPts val="0"/>
              </a:spcBef>
              <a:spcAft>
                <a:spcPts val="0"/>
              </a:spcAft>
            </a:pPr>
            <a:endParaRPr lang="en-IN" sz="1800" b="0" dirty="0">
              <a:solidFill>
                <a:srgbClr val="000000"/>
              </a:solidFill>
              <a:effectLst/>
              <a:latin typeface="Arial" panose="020B0604020202020204" pitchFamily="34" charset="0"/>
            </a:endParaRPr>
          </a:p>
          <a:p>
            <a:pPr marL="457200" rtl="0">
              <a:spcBef>
                <a:spcPts val="0"/>
              </a:spcBef>
              <a:spcAft>
                <a:spcPts val="0"/>
              </a:spcAft>
            </a:pPr>
            <a:endParaRPr lang="en-IN" sz="1800" dirty="0">
              <a:solidFill>
                <a:srgbClr val="000000"/>
              </a:solidFill>
              <a:latin typeface="Arial" panose="020B0604020202020204" pitchFamily="34" charset="0"/>
            </a:endParaRPr>
          </a:p>
          <a:p>
            <a:pPr marL="457200" rtl="0">
              <a:spcBef>
                <a:spcPts val="0"/>
              </a:spcBef>
              <a:spcAft>
                <a:spcPts val="0"/>
              </a:spcAft>
            </a:pPr>
            <a:endParaRPr lang="en-IN" sz="1800" b="0" dirty="0">
              <a:solidFill>
                <a:srgbClr val="000000"/>
              </a:solidFill>
              <a:effectLst/>
              <a:latin typeface="Arial" panose="020B0604020202020204" pitchFamily="34" charset="0"/>
            </a:endParaRPr>
          </a:p>
          <a:p>
            <a:pPr marL="457200" rtl="0">
              <a:spcBef>
                <a:spcPts val="0"/>
              </a:spcBef>
              <a:spcAft>
                <a:spcPts val="0"/>
              </a:spcAft>
            </a:pPr>
            <a:endParaRPr lang="en-IN" b="0" dirty="0">
              <a:effectLst/>
            </a:endParaRPr>
          </a:p>
          <a:p>
            <a:pPr indent="0" rtl="0">
              <a:spcBef>
                <a:spcPts val="0"/>
              </a:spcBef>
              <a:spcAft>
                <a:spcPts val="0"/>
              </a:spcAft>
              <a:buNone/>
            </a:pPr>
            <a:r>
              <a:rPr lang="en-IN" dirty="0"/>
              <a:t>	      </a:t>
            </a:r>
            <a:r>
              <a:rPr lang="en-IN" sz="1800" b="0" i="0" u="none" strike="noStrike" dirty="0">
                <a:solidFill>
                  <a:srgbClr val="000000"/>
                </a:solidFill>
                <a:effectLst/>
                <a:latin typeface="Arial" panose="020B0604020202020204" pitchFamily="34" charset="0"/>
              </a:rPr>
              <a:t>Discount factor                                Clipping                                   Standard deviation</a:t>
            </a:r>
            <a:endParaRPr lang="en-IN" b="0" dirty="0">
              <a:effectLst/>
            </a:endParaRPr>
          </a:p>
          <a:p>
            <a:pPr marL="0" indent="0">
              <a:buNone/>
            </a:pPr>
            <a:br>
              <a:rPr lang="en-IN" dirty="0"/>
            </a:br>
            <a:endParaRPr lang="en-IN" dirty="0"/>
          </a:p>
        </p:txBody>
      </p:sp>
      <p:pic>
        <p:nvPicPr>
          <p:cNvPr id="5124" name="Picture 4">
            <a:extLst>
              <a:ext uri="{FF2B5EF4-FFF2-40B4-BE49-F238E27FC236}">
                <a16:creationId xmlns:a16="http://schemas.microsoft.com/office/drawing/2014/main" id="{4CB58E63-277B-FAD6-BF69-5BD9CB6CE3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984" y="2610544"/>
            <a:ext cx="3388289" cy="229880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9C143BE8-003F-85AC-8086-A7406712A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6524" y="2610545"/>
            <a:ext cx="3458951" cy="2298806"/>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7AC8D8FB-6991-50FD-4C3B-8DD5C1C5CD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5475" y="2505406"/>
            <a:ext cx="3618453" cy="244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680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E0B47-E91C-D2D8-D4B4-E87C82992647}"/>
              </a:ext>
            </a:extLst>
          </p:cNvPr>
          <p:cNvSpPr>
            <a:spLocks noGrp="1"/>
          </p:cNvSpPr>
          <p:nvPr>
            <p:ph type="title"/>
          </p:nvPr>
        </p:nvSpPr>
        <p:spPr/>
        <p:txBody>
          <a:bodyPr/>
          <a:lstStyle/>
          <a:p>
            <a:r>
              <a:rPr lang="en-IN" dirty="0"/>
              <a:t>Experimental Results – Wind Dataset</a:t>
            </a:r>
          </a:p>
        </p:txBody>
      </p:sp>
      <p:sp>
        <p:nvSpPr>
          <p:cNvPr id="3" name="Content Placeholder 2">
            <a:extLst>
              <a:ext uri="{FF2B5EF4-FFF2-40B4-BE49-F238E27FC236}">
                <a16:creationId xmlns:a16="http://schemas.microsoft.com/office/drawing/2014/main" id="{DA1B2574-4C43-E1BE-AD1F-B850DFE8FE33}"/>
              </a:ext>
            </a:extLst>
          </p:cNvPr>
          <p:cNvSpPr>
            <a:spLocks noGrp="1"/>
          </p:cNvSpPr>
          <p:nvPr>
            <p:ph idx="1"/>
          </p:nvPr>
        </p:nvSpPr>
        <p:spPr/>
        <p:txBody>
          <a:bodyPr/>
          <a:lstStyle/>
          <a:p>
            <a:pPr marL="0" indent="0">
              <a:buNone/>
            </a:pPr>
            <a:r>
              <a:rPr lang="en-IN" dirty="0"/>
              <a:t>			</a:t>
            </a:r>
          </a:p>
          <a:p>
            <a:pPr marL="0" indent="0">
              <a:buNone/>
            </a:pPr>
            <a:r>
              <a:rPr lang="en-IN" sz="1800" b="0" i="0" u="none" strike="noStrike" dirty="0">
                <a:solidFill>
                  <a:srgbClr val="000000"/>
                </a:solidFill>
                <a:effectLst/>
                <a:latin typeface="Arial" panose="020B0604020202020204" pitchFamily="34" charset="0"/>
              </a:rPr>
              <a:t>			       E</a:t>
            </a:r>
            <a:r>
              <a:rPr lang="en-IN" sz="1800" b="0" i="0" u="none" strike="noStrike" baseline="-25000" dirty="0">
                <a:solidFill>
                  <a:srgbClr val="000000"/>
                </a:solidFill>
                <a:effectLst/>
                <a:latin typeface="Arial" panose="020B0604020202020204" pitchFamily="34" charset="0"/>
              </a:rPr>
              <a:t>max</a:t>
            </a:r>
            <a:endParaRPr lang="en-IN" dirty="0"/>
          </a:p>
        </p:txBody>
      </p:sp>
      <p:pic>
        <p:nvPicPr>
          <p:cNvPr id="6146" name="Picture 2">
            <a:extLst>
              <a:ext uri="{FF2B5EF4-FFF2-40B4-BE49-F238E27FC236}">
                <a16:creationId xmlns:a16="http://schemas.microsoft.com/office/drawing/2014/main" id="{DD624E33-AF75-E72C-5360-DCE7772B31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05200"/>
            <a:ext cx="5953125" cy="254150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48F4B38A-1E9E-6806-A4BC-DE564EA10B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2089" y="2556538"/>
            <a:ext cx="4514850"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5919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E862A-F3CC-82C9-A63F-69D64FEB95F6}"/>
              </a:ext>
            </a:extLst>
          </p:cNvPr>
          <p:cNvSpPr>
            <a:spLocks noGrp="1"/>
          </p:cNvSpPr>
          <p:nvPr>
            <p:ph type="title"/>
          </p:nvPr>
        </p:nvSpPr>
        <p:spPr/>
        <p:txBody>
          <a:bodyPr/>
          <a:lstStyle/>
          <a:p>
            <a:r>
              <a:rPr lang="en-IN" dirty="0"/>
              <a:t>Experimental Results – Wind Dataset</a:t>
            </a:r>
          </a:p>
        </p:txBody>
      </p:sp>
      <p:sp>
        <p:nvSpPr>
          <p:cNvPr id="3" name="Content Placeholder 2">
            <a:extLst>
              <a:ext uri="{FF2B5EF4-FFF2-40B4-BE49-F238E27FC236}">
                <a16:creationId xmlns:a16="http://schemas.microsoft.com/office/drawing/2014/main" id="{3908424E-017E-69DC-D0AA-75E132A8DD79}"/>
              </a:ext>
            </a:extLst>
          </p:cNvPr>
          <p:cNvSpPr>
            <a:spLocks noGrp="1"/>
          </p:cNvSpPr>
          <p:nvPr>
            <p:ph idx="1"/>
          </p:nvPr>
        </p:nvSpPr>
        <p:spPr/>
        <p:txBody>
          <a:bodyPr/>
          <a:lstStyle/>
          <a:p>
            <a:pPr marL="0" indent="0">
              <a:buNone/>
            </a:pPr>
            <a:r>
              <a:rPr lang="en-IN" dirty="0"/>
              <a:t> </a:t>
            </a:r>
          </a:p>
          <a:p>
            <a:pPr marL="0" indent="0">
              <a:buNone/>
            </a:pPr>
            <a:r>
              <a:rPr lang="en-IN" dirty="0"/>
              <a:t>	</a:t>
            </a:r>
            <a:r>
              <a:rPr lang="en-US" sz="1600" b="0" i="0" u="none" strike="noStrike" dirty="0">
                <a:solidFill>
                  <a:srgbClr val="000000"/>
                </a:solidFill>
                <a:effectLst/>
                <a:latin typeface="Arial" panose="020B0604020202020204" pitchFamily="34" charset="0"/>
              </a:rPr>
              <a:t>CDF of the MAPE(E</a:t>
            </a:r>
            <a:r>
              <a:rPr lang="en-US" sz="1600" b="0" i="0" u="none" strike="noStrike" baseline="-25000" dirty="0">
                <a:solidFill>
                  <a:srgbClr val="000000"/>
                </a:solidFill>
                <a:effectLst/>
                <a:latin typeface="Arial" panose="020B0604020202020204" pitchFamily="34" charset="0"/>
              </a:rPr>
              <a:t>max</a:t>
            </a:r>
            <a:r>
              <a:rPr lang="en-US" sz="1600" b="0" i="0" u="none" strike="noStrike" dirty="0">
                <a:solidFill>
                  <a:srgbClr val="000000"/>
                </a:solidFill>
                <a:effectLst/>
                <a:latin typeface="Arial" panose="020B0604020202020204" pitchFamily="34" charset="0"/>
              </a:rPr>
              <a:t> = 0.3)</a:t>
            </a:r>
            <a:r>
              <a:rPr lang="en-US" sz="1800" b="0" i="0" u="none" strike="noStrike" dirty="0">
                <a:solidFill>
                  <a:srgbClr val="000000"/>
                </a:solidFill>
                <a:effectLst/>
                <a:latin typeface="Arial" panose="020B0604020202020204" pitchFamily="34" charset="0"/>
              </a:rPr>
              <a:t>                                      </a:t>
            </a:r>
            <a:r>
              <a:rPr lang="en-US" sz="1600" b="0" i="0" u="none" strike="noStrike" dirty="0">
                <a:solidFill>
                  <a:srgbClr val="000000"/>
                </a:solidFill>
                <a:effectLst/>
                <a:latin typeface="Arial" panose="020B0604020202020204" pitchFamily="34" charset="0"/>
              </a:rPr>
              <a:t>PDF of the scaled forecasting value(E</a:t>
            </a:r>
            <a:r>
              <a:rPr lang="en-US" sz="1600" b="0" i="0" u="none" strike="noStrike" baseline="-25000" dirty="0">
                <a:solidFill>
                  <a:srgbClr val="000000"/>
                </a:solidFill>
                <a:effectLst/>
                <a:latin typeface="Arial" panose="020B0604020202020204" pitchFamily="34" charset="0"/>
              </a:rPr>
              <a:t>max</a:t>
            </a:r>
            <a:r>
              <a:rPr lang="en-US" sz="1600" b="0" i="0" u="none" strike="noStrike" dirty="0">
                <a:solidFill>
                  <a:srgbClr val="000000"/>
                </a:solidFill>
                <a:effectLst/>
                <a:latin typeface="Arial" panose="020B0604020202020204" pitchFamily="34" charset="0"/>
              </a:rPr>
              <a:t> = 0.3)</a:t>
            </a:r>
            <a:endParaRPr lang="en-IN" sz="1600" dirty="0"/>
          </a:p>
        </p:txBody>
      </p:sp>
      <p:pic>
        <p:nvPicPr>
          <p:cNvPr id="7170" name="Picture 2">
            <a:extLst>
              <a:ext uri="{FF2B5EF4-FFF2-40B4-BE49-F238E27FC236}">
                <a16:creationId xmlns:a16="http://schemas.microsoft.com/office/drawing/2014/main" id="{531982A0-F168-A2E5-1F68-15A0282968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9090" y="2936065"/>
            <a:ext cx="4296846" cy="297646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A55640E2-F8A0-C0A6-19A6-F6169D4EAB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3974" y="2887239"/>
            <a:ext cx="4453830" cy="2976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357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96657-3477-7734-5BD6-87CACDBC1228}"/>
              </a:ext>
            </a:extLst>
          </p:cNvPr>
          <p:cNvSpPr>
            <a:spLocks noGrp="1"/>
          </p:cNvSpPr>
          <p:nvPr>
            <p:ph type="title"/>
          </p:nvPr>
        </p:nvSpPr>
        <p:spPr/>
        <p:txBody>
          <a:bodyPr/>
          <a:lstStyle/>
          <a:p>
            <a:r>
              <a:rPr lang="en-IN" dirty="0"/>
              <a:t>Experimental Results – Wind Dataset</a:t>
            </a:r>
          </a:p>
        </p:txBody>
      </p:sp>
      <p:pic>
        <p:nvPicPr>
          <p:cNvPr id="8194" name="Picture 2">
            <a:extLst>
              <a:ext uri="{FF2B5EF4-FFF2-40B4-BE49-F238E27FC236}">
                <a16:creationId xmlns:a16="http://schemas.microsoft.com/office/drawing/2014/main" id="{D213AE6B-6ACA-B0DD-7814-9D9E682341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273" y="2077898"/>
            <a:ext cx="4036434" cy="282860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3B99FC8B-8582-A3BB-5D5B-4ED36F00B5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3862" y="2066368"/>
            <a:ext cx="4052887" cy="2840131"/>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96C4AC60-7B2D-D10F-BA9E-E48BA0CCA0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6750" y="2124074"/>
            <a:ext cx="3822589" cy="2678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827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1C218-DDED-283C-009A-1C85665020E6}"/>
              </a:ext>
            </a:extLst>
          </p:cNvPr>
          <p:cNvSpPr>
            <a:spLocks noGrp="1"/>
          </p:cNvSpPr>
          <p:nvPr>
            <p:ph type="title"/>
          </p:nvPr>
        </p:nvSpPr>
        <p:spPr/>
        <p:txBody>
          <a:bodyPr/>
          <a:lstStyle/>
          <a:p>
            <a:r>
              <a:rPr lang="en-IN" dirty="0"/>
              <a:t>Experimental Results – Wind Dataset</a:t>
            </a:r>
          </a:p>
        </p:txBody>
      </p:sp>
      <p:sp>
        <p:nvSpPr>
          <p:cNvPr id="3" name="Content Placeholder 2">
            <a:extLst>
              <a:ext uri="{FF2B5EF4-FFF2-40B4-BE49-F238E27FC236}">
                <a16:creationId xmlns:a16="http://schemas.microsoft.com/office/drawing/2014/main" id="{3CB0782A-B02B-1818-59D3-B4D52F8D1775}"/>
              </a:ext>
            </a:extLst>
          </p:cNvPr>
          <p:cNvSpPr>
            <a:spLocks noGrp="1"/>
          </p:cNvSpPr>
          <p:nvPr>
            <p:ph idx="1"/>
          </p:nvPr>
        </p:nvSpPr>
        <p:spPr/>
        <p:txBody>
          <a:bodyPr/>
          <a:lstStyle/>
          <a:p>
            <a:pPr marL="0" indent="0">
              <a:buNone/>
            </a:pPr>
            <a:endParaRPr lang="en-IN" dirty="0"/>
          </a:p>
          <a:p>
            <a:pPr marL="0" indent="0">
              <a:buNone/>
            </a:pPr>
            <a:r>
              <a:rPr lang="en-IN" dirty="0"/>
              <a:t>	</a:t>
            </a:r>
            <a:r>
              <a:rPr lang="en-US" sz="1600" b="0" i="0" u="none" strike="noStrike" dirty="0">
                <a:solidFill>
                  <a:srgbClr val="000000"/>
                </a:solidFill>
                <a:effectLst/>
                <a:latin typeface="Arial" panose="020B0604020202020204" pitchFamily="34" charset="0"/>
              </a:rPr>
              <a:t>Charging/Discharging Patterns(E</a:t>
            </a:r>
            <a:r>
              <a:rPr lang="en-US" sz="1600" b="0" i="0" u="none" strike="noStrike" baseline="-25000" dirty="0">
                <a:solidFill>
                  <a:srgbClr val="000000"/>
                </a:solidFill>
                <a:effectLst/>
                <a:latin typeface="Arial" panose="020B0604020202020204" pitchFamily="34" charset="0"/>
              </a:rPr>
              <a:t>max</a:t>
            </a:r>
            <a:r>
              <a:rPr lang="en-US" sz="1600" b="0" i="0" u="none" strike="noStrike" dirty="0">
                <a:solidFill>
                  <a:srgbClr val="000000"/>
                </a:solidFill>
                <a:effectLst/>
                <a:latin typeface="Arial" panose="020B0604020202020204" pitchFamily="34" charset="0"/>
              </a:rPr>
              <a:t> = 0.3)		PDF of the battery SoC(E</a:t>
            </a:r>
            <a:r>
              <a:rPr lang="en-US" sz="1600" b="0" i="0" u="none" strike="noStrike" baseline="-25000" dirty="0">
                <a:solidFill>
                  <a:srgbClr val="000000"/>
                </a:solidFill>
                <a:effectLst/>
                <a:latin typeface="Arial" panose="020B0604020202020204" pitchFamily="34" charset="0"/>
              </a:rPr>
              <a:t>max</a:t>
            </a:r>
            <a:r>
              <a:rPr lang="en-US" sz="1600" b="0" i="0" u="none" strike="noStrike" dirty="0">
                <a:solidFill>
                  <a:srgbClr val="000000"/>
                </a:solidFill>
                <a:effectLst/>
                <a:latin typeface="Arial" panose="020B0604020202020204" pitchFamily="34" charset="0"/>
              </a:rPr>
              <a:t> = 0.3)</a:t>
            </a:r>
            <a:endParaRPr lang="en-IN" sz="1600" dirty="0"/>
          </a:p>
        </p:txBody>
      </p:sp>
      <p:pic>
        <p:nvPicPr>
          <p:cNvPr id="9218" name="Picture 2">
            <a:extLst>
              <a:ext uri="{FF2B5EF4-FFF2-40B4-BE49-F238E27FC236}">
                <a16:creationId xmlns:a16="http://schemas.microsoft.com/office/drawing/2014/main" id="{ACE9E6DD-D7A1-77CA-C4E5-0FE96CDD94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9683" y="3047352"/>
            <a:ext cx="4257087" cy="2891809"/>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F49B228F-4C8A-0ABA-7783-0FC5FFC3A3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7151" y="3047351"/>
            <a:ext cx="4379930" cy="2891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863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E0B47-E91C-D2D8-D4B4-E87C82992647}"/>
              </a:ext>
            </a:extLst>
          </p:cNvPr>
          <p:cNvSpPr>
            <a:spLocks noGrp="1"/>
          </p:cNvSpPr>
          <p:nvPr>
            <p:ph type="title"/>
          </p:nvPr>
        </p:nvSpPr>
        <p:spPr/>
        <p:txBody>
          <a:bodyPr/>
          <a:lstStyle/>
          <a:p>
            <a:r>
              <a:rPr lang="en-IN" dirty="0"/>
              <a:t>Experimental Results – Solar Dataset</a:t>
            </a:r>
          </a:p>
        </p:txBody>
      </p:sp>
      <p:sp>
        <p:nvSpPr>
          <p:cNvPr id="3" name="Content Placeholder 2">
            <a:extLst>
              <a:ext uri="{FF2B5EF4-FFF2-40B4-BE49-F238E27FC236}">
                <a16:creationId xmlns:a16="http://schemas.microsoft.com/office/drawing/2014/main" id="{DA1B2574-4C43-E1BE-AD1F-B850DFE8FE33}"/>
              </a:ext>
            </a:extLst>
          </p:cNvPr>
          <p:cNvSpPr>
            <a:spLocks noGrp="1"/>
          </p:cNvSpPr>
          <p:nvPr>
            <p:ph idx="1"/>
          </p:nvPr>
        </p:nvSpPr>
        <p:spPr/>
        <p:txBody>
          <a:bodyPr/>
          <a:lstStyle/>
          <a:p>
            <a:pPr marL="0" indent="0">
              <a:buNone/>
            </a:pPr>
            <a:r>
              <a:rPr lang="en-IN" dirty="0"/>
              <a:t>			</a:t>
            </a:r>
          </a:p>
          <a:p>
            <a:pPr marL="0" indent="0">
              <a:buNone/>
            </a:pPr>
            <a:r>
              <a:rPr lang="en-IN" sz="1800" b="0" i="0" u="none" strike="noStrike" dirty="0">
                <a:solidFill>
                  <a:srgbClr val="000000"/>
                </a:solidFill>
                <a:effectLst/>
                <a:latin typeface="Arial" panose="020B0604020202020204" pitchFamily="34" charset="0"/>
              </a:rPr>
              <a:t>			       E</a:t>
            </a:r>
            <a:r>
              <a:rPr lang="en-IN" sz="1800" b="0" i="0" u="none" strike="noStrike" baseline="-25000" dirty="0">
                <a:solidFill>
                  <a:srgbClr val="000000"/>
                </a:solidFill>
                <a:effectLst/>
                <a:latin typeface="Arial" panose="020B0604020202020204" pitchFamily="34" charset="0"/>
              </a:rPr>
              <a:t>max</a:t>
            </a:r>
            <a:endParaRPr lang="en-IN" dirty="0"/>
          </a:p>
        </p:txBody>
      </p:sp>
      <p:pic>
        <p:nvPicPr>
          <p:cNvPr id="13316" name="Picture 4">
            <a:extLst>
              <a:ext uri="{FF2B5EF4-FFF2-40B4-BE49-F238E27FC236}">
                <a16:creationId xmlns:a16="http://schemas.microsoft.com/office/drawing/2014/main" id="{FE18D295-92C8-A98C-E0CB-8D87D133DA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309" y="2747531"/>
            <a:ext cx="5943600" cy="2507526"/>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a:extLst>
              <a:ext uri="{FF2B5EF4-FFF2-40B4-BE49-F238E27FC236}">
                <a16:creationId xmlns:a16="http://schemas.microsoft.com/office/drawing/2014/main" id="{2719A30B-2223-3DB4-3E5F-C0296AF197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6154" y="2658268"/>
            <a:ext cx="4483594" cy="3039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191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0E837-EC51-49CC-8C0C-86418E2F42BE}"/>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50A1181F-B4EC-4A13-AF28-AEB65395BC7C}"/>
              </a:ext>
            </a:extLst>
          </p:cNvPr>
          <p:cNvSpPr>
            <a:spLocks noGrp="1"/>
          </p:cNvSpPr>
          <p:nvPr>
            <p:ph idx="1"/>
          </p:nvPr>
        </p:nvSpPr>
        <p:spPr/>
        <p:txBody>
          <a:bodyPr>
            <a:normAutofit/>
          </a:bodyPr>
          <a:lstStyle/>
          <a:p>
            <a:pPr>
              <a:buFont typeface="Wingdings" panose="05000000000000000000" pitchFamily="2" charset="2"/>
              <a:buChar char="§"/>
            </a:pPr>
            <a:r>
              <a:rPr lang="en-US" sz="1800" b="0" i="0" u="none" strike="noStrike" dirty="0">
                <a:solidFill>
                  <a:srgbClr val="000000"/>
                </a:solidFill>
                <a:effectLst/>
                <a:latin typeface="Arial" panose="020B0604020202020204" pitchFamily="34" charset="0"/>
              </a:rPr>
              <a:t>Existing forecasting algorithms only focused on reducing forecasting errors without considering error compensability by using a large-scale battery. To incorporate it, a novel strategy called error compensable forecasting is proposed. </a:t>
            </a:r>
          </a:p>
          <a:p>
            <a:pPr>
              <a:buFont typeface="Wingdings" panose="05000000000000000000" pitchFamily="2" charset="2"/>
              <a:buChar char="§"/>
            </a:pPr>
            <a:r>
              <a:rPr lang="en-US" sz="1800" b="0" i="0" u="none" strike="noStrike" dirty="0">
                <a:solidFill>
                  <a:srgbClr val="000000"/>
                </a:solidFill>
                <a:effectLst/>
                <a:latin typeface="Arial" panose="020B0604020202020204" pitchFamily="34" charset="0"/>
              </a:rPr>
              <a:t>The objective of forecasting is switched from reducing errors to making errors compensable by leveraging a battery, which in turn reduces the dispatched error, the difference between forecasted value and dispatched value.</a:t>
            </a:r>
          </a:p>
          <a:p>
            <a:pPr>
              <a:buFont typeface="Wingdings" panose="05000000000000000000" pitchFamily="2" charset="2"/>
              <a:buChar char="§"/>
            </a:pPr>
            <a:endParaRPr lang="en-US" sz="1800" dirty="0">
              <a:solidFill>
                <a:srgbClr val="000000"/>
              </a:solidFill>
              <a:latin typeface="Arial" panose="020B0604020202020204" pitchFamily="34" charset="0"/>
            </a:endParaRPr>
          </a:p>
          <a:p>
            <a:pPr rtl="0">
              <a:spcBef>
                <a:spcPts val="0"/>
              </a:spcBef>
              <a:spcAft>
                <a:spcPts val="0"/>
              </a:spcAft>
              <a:buFont typeface="Wingdings" panose="05000000000000000000" pitchFamily="2" charset="2"/>
              <a:buChar char="§"/>
            </a:pPr>
            <a:r>
              <a:rPr lang="en-US" sz="1800" b="0" i="0" u="none" strike="noStrike" dirty="0">
                <a:solidFill>
                  <a:srgbClr val="000000"/>
                </a:solidFill>
                <a:effectLst/>
                <a:latin typeface="Arial" panose="020B0604020202020204" pitchFamily="34" charset="0"/>
              </a:rPr>
              <a:t>Extensive experiments with solar and wind power generations show that DeepComp outperforms the conventional forecasting methods by up to 90% and achieves accurate forecasting, e.g., 0.58–1.22% of the mean absolute percentage error.</a:t>
            </a:r>
            <a:endParaRPr lang="en-US" sz="1000" b="0" dirty="0">
              <a:effectLst/>
            </a:endParaRPr>
          </a:p>
        </p:txBody>
      </p:sp>
    </p:spTree>
    <p:extLst>
      <p:ext uri="{BB962C8B-B14F-4D97-AF65-F5344CB8AC3E}">
        <p14:creationId xmlns:p14="http://schemas.microsoft.com/office/powerpoint/2010/main" val="1321036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E862A-F3CC-82C9-A63F-69D64FEB95F6}"/>
              </a:ext>
            </a:extLst>
          </p:cNvPr>
          <p:cNvSpPr>
            <a:spLocks noGrp="1"/>
          </p:cNvSpPr>
          <p:nvPr>
            <p:ph type="title"/>
          </p:nvPr>
        </p:nvSpPr>
        <p:spPr/>
        <p:txBody>
          <a:bodyPr/>
          <a:lstStyle/>
          <a:p>
            <a:r>
              <a:rPr lang="en-IN" dirty="0"/>
              <a:t>Experimental Results – Solar Dataset</a:t>
            </a:r>
          </a:p>
        </p:txBody>
      </p:sp>
      <p:sp>
        <p:nvSpPr>
          <p:cNvPr id="3" name="Content Placeholder 2">
            <a:extLst>
              <a:ext uri="{FF2B5EF4-FFF2-40B4-BE49-F238E27FC236}">
                <a16:creationId xmlns:a16="http://schemas.microsoft.com/office/drawing/2014/main" id="{3908424E-017E-69DC-D0AA-75E132A8DD79}"/>
              </a:ext>
            </a:extLst>
          </p:cNvPr>
          <p:cNvSpPr>
            <a:spLocks noGrp="1"/>
          </p:cNvSpPr>
          <p:nvPr>
            <p:ph idx="1"/>
          </p:nvPr>
        </p:nvSpPr>
        <p:spPr/>
        <p:txBody>
          <a:bodyPr/>
          <a:lstStyle/>
          <a:p>
            <a:pPr marL="0" indent="0">
              <a:buNone/>
            </a:pPr>
            <a:r>
              <a:rPr lang="en-IN" dirty="0"/>
              <a:t> </a:t>
            </a:r>
          </a:p>
          <a:p>
            <a:pPr marL="0" indent="0">
              <a:buNone/>
            </a:pPr>
            <a:r>
              <a:rPr lang="en-IN" dirty="0"/>
              <a:t>	</a:t>
            </a:r>
            <a:r>
              <a:rPr lang="en-US" sz="1600" b="0" i="0" u="none" strike="noStrike" dirty="0">
                <a:solidFill>
                  <a:srgbClr val="000000"/>
                </a:solidFill>
                <a:effectLst/>
                <a:latin typeface="Arial" panose="020B0604020202020204" pitchFamily="34" charset="0"/>
              </a:rPr>
              <a:t>CDF of the MAPE(E</a:t>
            </a:r>
            <a:r>
              <a:rPr lang="en-US" sz="1600" b="0" i="0" u="none" strike="noStrike" baseline="-25000" dirty="0">
                <a:solidFill>
                  <a:srgbClr val="000000"/>
                </a:solidFill>
                <a:effectLst/>
                <a:latin typeface="Arial" panose="020B0604020202020204" pitchFamily="34" charset="0"/>
              </a:rPr>
              <a:t>max</a:t>
            </a:r>
            <a:r>
              <a:rPr lang="en-US" sz="1600" b="0" i="0" u="none" strike="noStrike" dirty="0">
                <a:solidFill>
                  <a:srgbClr val="000000"/>
                </a:solidFill>
                <a:effectLst/>
                <a:latin typeface="Arial" panose="020B0604020202020204" pitchFamily="34" charset="0"/>
              </a:rPr>
              <a:t> = 0.4)</a:t>
            </a:r>
            <a:r>
              <a:rPr lang="en-US" sz="1800" b="0" i="0" u="none" strike="noStrike" dirty="0">
                <a:solidFill>
                  <a:srgbClr val="000000"/>
                </a:solidFill>
                <a:effectLst/>
                <a:latin typeface="Arial" panose="020B0604020202020204" pitchFamily="34" charset="0"/>
              </a:rPr>
              <a:t>                                      </a:t>
            </a:r>
            <a:r>
              <a:rPr lang="en-US" sz="1600" b="0" i="0" u="none" strike="noStrike" dirty="0">
                <a:solidFill>
                  <a:srgbClr val="000000"/>
                </a:solidFill>
                <a:effectLst/>
                <a:latin typeface="Arial" panose="020B0604020202020204" pitchFamily="34" charset="0"/>
              </a:rPr>
              <a:t>PDF of the scaled forecasting value(E</a:t>
            </a:r>
            <a:r>
              <a:rPr lang="en-US" sz="1600" b="0" i="0" u="none" strike="noStrike" baseline="-25000" dirty="0">
                <a:solidFill>
                  <a:srgbClr val="000000"/>
                </a:solidFill>
                <a:effectLst/>
                <a:latin typeface="Arial" panose="020B0604020202020204" pitchFamily="34" charset="0"/>
              </a:rPr>
              <a:t>max</a:t>
            </a:r>
            <a:r>
              <a:rPr lang="en-US" sz="1600" b="0" i="0" u="none" strike="noStrike" dirty="0">
                <a:solidFill>
                  <a:srgbClr val="000000"/>
                </a:solidFill>
                <a:effectLst/>
                <a:latin typeface="Arial" panose="020B0604020202020204" pitchFamily="34" charset="0"/>
              </a:rPr>
              <a:t> = 0.4)</a:t>
            </a:r>
            <a:endParaRPr lang="en-IN" sz="1600" dirty="0"/>
          </a:p>
        </p:txBody>
      </p:sp>
      <p:pic>
        <p:nvPicPr>
          <p:cNvPr id="12290" name="Picture 2">
            <a:extLst>
              <a:ext uri="{FF2B5EF4-FFF2-40B4-BE49-F238E27FC236}">
                <a16:creationId xmlns:a16="http://schemas.microsoft.com/office/drawing/2014/main" id="{38CD5E4C-B665-9821-EAFA-11ABB97489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6850" y="2998942"/>
            <a:ext cx="4102576" cy="286032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3D9BD3A1-6EA7-CC66-BFB7-8A23B9C16A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576" y="2998942"/>
            <a:ext cx="4196528" cy="286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612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96657-3477-7734-5BD6-87CACDBC1228}"/>
              </a:ext>
            </a:extLst>
          </p:cNvPr>
          <p:cNvSpPr>
            <a:spLocks noGrp="1"/>
          </p:cNvSpPr>
          <p:nvPr>
            <p:ph type="title"/>
          </p:nvPr>
        </p:nvSpPr>
        <p:spPr/>
        <p:txBody>
          <a:bodyPr/>
          <a:lstStyle/>
          <a:p>
            <a:r>
              <a:rPr lang="en-IN" dirty="0"/>
              <a:t>Experimental Results – Solar Dataset</a:t>
            </a:r>
          </a:p>
        </p:txBody>
      </p:sp>
      <p:sp>
        <p:nvSpPr>
          <p:cNvPr id="3" name="TextBox 2">
            <a:extLst>
              <a:ext uri="{FF2B5EF4-FFF2-40B4-BE49-F238E27FC236}">
                <a16:creationId xmlns:a16="http://schemas.microsoft.com/office/drawing/2014/main" id="{E9EE127F-1931-7A65-2C3E-DB55EB11AB80}"/>
              </a:ext>
            </a:extLst>
          </p:cNvPr>
          <p:cNvSpPr txBox="1"/>
          <p:nvPr/>
        </p:nvSpPr>
        <p:spPr>
          <a:xfrm>
            <a:off x="838200" y="1690688"/>
            <a:ext cx="7670307" cy="369332"/>
          </a:xfrm>
          <a:prstGeom prst="rect">
            <a:avLst/>
          </a:prstGeom>
          <a:noFill/>
        </p:spPr>
        <p:txBody>
          <a:bodyPr wrap="square" rtlCol="0">
            <a:spAutoFit/>
          </a:bodyPr>
          <a:lstStyle/>
          <a:p>
            <a:r>
              <a:rPr lang="en-US" sz="1800" b="0" i="0" u="none" strike="noStrike" dirty="0">
                <a:solidFill>
                  <a:srgbClr val="000000"/>
                </a:solidFill>
                <a:effectLst/>
                <a:latin typeface="Arial" panose="020B0604020202020204" pitchFamily="34" charset="0"/>
              </a:rPr>
              <a:t>Dispatched solar power and forecasting over 3 days(E</a:t>
            </a:r>
            <a:r>
              <a:rPr lang="en-US" sz="1800" b="0" i="0" u="none" strike="noStrike" baseline="-25000" dirty="0">
                <a:solidFill>
                  <a:srgbClr val="000000"/>
                </a:solidFill>
                <a:effectLst/>
                <a:latin typeface="Arial" panose="020B0604020202020204" pitchFamily="34" charset="0"/>
              </a:rPr>
              <a:t>max</a:t>
            </a:r>
            <a:r>
              <a:rPr lang="en-US" sz="1800" b="0" i="0" u="none" strike="noStrike" dirty="0">
                <a:solidFill>
                  <a:srgbClr val="000000"/>
                </a:solidFill>
                <a:effectLst/>
                <a:latin typeface="Arial" panose="020B0604020202020204" pitchFamily="34" charset="0"/>
              </a:rPr>
              <a:t> = 0.4)</a:t>
            </a:r>
            <a:endParaRPr lang="en-IN" dirty="0"/>
          </a:p>
        </p:txBody>
      </p:sp>
      <p:pic>
        <p:nvPicPr>
          <p:cNvPr id="11266" name="Picture 2">
            <a:extLst>
              <a:ext uri="{FF2B5EF4-FFF2-40B4-BE49-F238E27FC236}">
                <a16:creationId xmlns:a16="http://schemas.microsoft.com/office/drawing/2014/main" id="{E9179BFD-293C-440F-920B-8540D8AD62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494" y="2425915"/>
            <a:ext cx="3848100" cy="260985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5B6E3F77-F012-E42B-B1EB-482305A1FD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5115" y="2425915"/>
            <a:ext cx="3848100" cy="2609850"/>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1764C0A1-E508-0AF5-FD89-64C85190C6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3736" y="2425915"/>
            <a:ext cx="3848100"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501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1C218-DDED-283C-009A-1C85665020E6}"/>
              </a:ext>
            </a:extLst>
          </p:cNvPr>
          <p:cNvSpPr>
            <a:spLocks noGrp="1"/>
          </p:cNvSpPr>
          <p:nvPr>
            <p:ph type="title"/>
          </p:nvPr>
        </p:nvSpPr>
        <p:spPr/>
        <p:txBody>
          <a:bodyPr/>
          <a:lstStyle/>
          <a:p>
            <a:r>
              <a:rPr lang="en-IN" dirty="0"/>
              <a:t>Experimental Results – Solar Dataset</a:t>
            </a:r>
          </a:p>
        </p:txBody>
      </p:sp>
      <p:sp>
        <p:nvSpPr>
          <p:cNvPr id="3" name="Content Placeholder 2">
            <a:extLst>
              <a:ext uri="{FF2B5EF4-FFF2-40B4-BE49-F238E27FC236}">
                <a16:creationId xmlns:a16="http://schemas.microsoft.com/office/drawing/2014/main" id="{3CB0782A-B02B-1818-59D3-B4D52F8D1775}"/>
              </a:ext>
            </a:extLst>
          </p:cNvPr>
          <p:cNvSpPr>
            <a:spLocks noGrp="1"/>
          </p:cNvSpPr>
          <p:nvPr>
            <p:ph idx="1"/>
          </p:nvPr>
        </p:nvSpPr>
        <p:spPr/>
        <p:txBody>
          <a:bodyPr/>
          <a:lstStyle/>
          <a:p>
            <a:pPr marL="0" indent="0">
              <a:buNone/>
            </a:pPr>
            <a:endParaRPr lang="en-IN" dirty="0"/>
          </a:p>
          <a:p>
            <a:pPr marL="0" indent="0">
              <a:buNone/>
            </a:pPr>
            <a:r>
              <a:rPr lang="en-IN" dirty="0"/>
              <a:t>	</a:t>
            </a:r>
            <a:r>
              <a:rPr lang="en-US" sz="1600" b="0" i="0" u="none" strike="noStrike" dirty="0">
                <a:solidFill>
                  <a:srgbClr val="000000"/>
                </a:solidFill>
                <a:effectLst/>
                <a:latin typeface="Arial" panose="020B0604020202020204" pitchFamily="34" charset="0"/>
              </a:rPr>
              <a:t>Charging/Discharging Patterns(E</a:t>
            </a:r>
            <a:r>
              <a:rPr lang="en-US" sz="1600" b="0" i="0" u="none" strike="noStrike" baseline="-25000" dirty="0">
                <a:solidFill>
                  <a:srgbClr val="000000"/>
                </a:solidFill>
                <a:effectLst/>
                <a:latin typeface="Arial" panose="020B0604020202020204" pitchFamily="34" charset="0"/>
              </a:rPr>
              <a:t>max</a:t>
            </a:r>
            <a:r>
              <a:rPr lang="en-US" sz="1600" b="0" i="0" u="none" strike="noStrike" dirty="0">
                <a:solidFill>
                  <a:srgbClr val="000000"/>
                </a:solidFill>
                <a:effectLst/>
                <a:latin typeface="Arial" panose="020B0604020202020204" pitchFamily="34" charset="0"/>
              </a:rPr>
              <a:t> = 0.4)		PDF of the battery SoC(E</a:t>
            </a:r>
            <a:r>
              <a:rPr lang="en-US" sz="1600" b="0" i="0" u="none" strike="noStrike" baseline="-25000" dirty="0">
                <a:solidFill>
                  <a:srgbClr val="000000"/>
                </a:solidFill>
                <a:effectLst/>
                <a:latin typeface="Arial" panose="020B0604020202020204" pitchFamily="34" charset="0"/>
              </a:rPr>
              <a:t>max</a:t>
            </a:r>
            <a:r>
              <a:rPr lang="en-US" sz="1600" b="0" i="0" u="none" strike="noStrike" dirty="0">
                <a:solidFill>
                  <a:srgbClr val="000000"/>
                </a:solidFill>
                <a:effectLst/>
                <a:latin typeface="Arial" panose="020B0604020202020204" pitchFamily="34" charset="0"/>
              </a:rPr>
              <a:t> = 0.4)</a:t>
            </a:r>
            <a:endParaRPr lang="en-IN" sz="1600" dirty="0"/>
          </a:p>
        </p:txBody>
      </p:sp>
      <p:pic>
        <p:nvPicPr>
          <p:cNvPr id="10244" name="Picture 4">
            <a:extLst>
              <a:ext uri="{FF2B5EF4-FFF2-40B4-BE49-F238E27FC236}">
                <a16:creationId xmlns:a16="http://schemas.microsoft.com/office/drawing/2014/main" id="{43981396-7D3D-D0DB-BE39-114DDF2F78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604" y="2911368"/>
            <a:ext cx="4261237" cy="2894628"/>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CA83894A-ACB7-89A1-E1CE-2C6E465B09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1195" y="2813714"/>
            <a:ext cx="4261236" cy="2861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222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0302-A9C5-49F0-A7E9-698DE826F315}"/>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5629583E-A5DF-4020-93F1-4CB3203CB4C8}"/>
              </a:ext>
            </a:extLst>
          </p:cNvPr>
          <p:cNvSpPr>
            <a:spLocks noGrp="1"/>
          </p:cNvSpPr>
          <p:nvPr>
            <p:ph idx="1"/>
          </p:nvPr>
        </p:nvSpPr>
        <p:spPr/>
        <p:txBody>
          <a:bodyPr/>
          <a:lstStyle/>
          <a:p>
            <a:r>
              <a:rPr lang="en-US" sz="1800" b="0" i="0" u="none" strike="noStrike" dirty="0">
                <a:solidFill>
                  <a:srgbClr val="000000"/>
                </a:solidFill>
                <a:effectLst/>
                <a:latin typeface="Arial" panose="020B0604020202020204" pitchFamily="34" charset="0"/>
              </a:rPr>
              <a:t>A novel forecasting strategy called </a:t>
            </a:r>
            <a:r>
              <a:rPr lang="en-US" sz="1800" b="0" i="0" u="none" strike="noStrike" dirty="0" err="1">
                <a:solidFill>
                  <a:srgbClr val="000000"/>
                </a:solidFill>
                <a:effectLst/>
                <a:latin typeface="Arial" panose="020B0604020202020204" pitchFamily="34" charset="0"/>
              </a:rPr>
              <a:t>DeepComp</a:t>
            </a:r>
            <a:r>
              <a:rPr lang="en-US" sz="1800" b="0" i="0" u="none" strike="noStrike" dirty="0">
                <a:solidFill>
                  <a:srgbClr val="000000"/>
                </a:solidFill>
                <a:effectLst/>
                <a:latin typeface="Arial" panose="020B0604020202020204" pitchFamily="34" charset="0"/>
              </a:rPr>
              <a:t> for renewable energy is proposed where the objective is switched from reducing errors to making errors compensable by using the battery.</a:t>
            </a:r>
          </a:p>
          <a:p>
            <a:r>
              <a:rPr lang="en-US" sz="1800" b="0" i="0" u="none" strike="noStrike" dirty="0">
                <a:solidFill>
                  <a:srgbClr val="000000"/>
                </a:solidFill>
                <a:effectLst/>
                <a:latin typeface="Arial" panose="020B0604020202020204" pitchFamily="34" charset="0"/>
              </a:rPr>
              <a:t>The proposed framework can be easily combined with new forecasting algorithms to come because it does not require changing the model structure.</a:t>
            </a:r>
          </a:p>
          <a:p>
            <a:r>
              <a:rPr lang="en-US" sz="1800" b="0" i="0" u="none" strike="noStrike" dirty="0">
                <a:solidFill>
                  <a:srgbClr val="000000"/>
                </a:solidFill>
                <a:effectLst/>
                <a:latin typeface="Arial" panose="020B0604020202020204" pitchFamily="34" charset="0"/>
              </a:rPr>
              <a:t>The proposed model showed outstanding performance for the wind dataset but the same was not observed for the solar dataset where the model lagged other traditional models.</a:t>
            </a:r>
          </a:p>
          <a:p>
            <a:endParaRPr lang="en-US" sz="1800" dirty="0">
              <a:solidFill>
                <a:srgbClr val="000000"/>
              </a:solidFill>
              <a:latin typeface="Arial" panose="020B0604020202020204" pitchFamily="34" charset="0"/>
            </a:endParaRPr>
          </a:p>
          <a:p>
            <a:r>
              <a:rPr lang="en-US" sz="1800" dirty="0" err="1">
                <a:solidFill>
                  <a:srgbClr val="000000"/>
                </a:solidFill>
                <a:latin typeface="Arial" panose="020B0604020202020204" pitchFamily="34" charset="0"/>
              </a:rPr>
              <a:t>Github</a:t>
            </a:r>
            <a:r>
              <a:rPr lang="en-US" sz="1800" dirty="0">
                <a:solidFill>
                  <a:srgbClr val="000000"/>
                </a:solidFill>
                <a:latin typeface="Arial" panose="020B0604020202020204" pitchFamily="34" charset="0"/>
              </a:rPr>
              <a:t> link: </a:t>
            </a:r>
            <a:r>
              <a:rPr lang="en-IN" sz="1800" b="0" i="0" u="none" strike="noStrike" baseline="0" dirty="0">
                <a:solidFill>
                  <a:srgbClr val="1155CD"/>
                </a:solidFill>
                <a:latin typeface="ArialMT"/>
              </a:rPr>
              <a:t>Bhavy0906/</a:t>
            </a:r>
            <a:r>
              <a:rPr lang="en-IN" sz="1800" b="0" i="0" u="none" strike="noStrike" baseline="0" dirty="0" err="1">
                <a:solidFill>
                  <a:srgbClr val="1155CD"/>
                </a:solidFill>
                <a:latin typeface="ArialMT"/>
              </a:rPr>
              <a:t>DeepCom</a:t>
            </a:r>
            <a:r>
              <a:rPr lang="en-IN" sz="1800" b="0" i="0" u="none" strike="noStrike" baseline="0" dirty="0">
                <a:solidFill>
                  <a:srgbClr val="1155CD"/>
                </a:solidFill>
                <a:latin typeface="ArialMT"/>
              </a:rPr>
              <a:t> (github.com)</a:t>
            </a:r>
            <a:endParaRPr lang="en-US" sz="1800" dirty="0">
              <a:solidFill>
                <a:srgbClr val="000000"/>
              </a:solidFill>
              <a:latin typeface="Arial" panose="020B0604020202020204" pitchFamily="34" charset="0"/>
            </a:endParaRPr>
          </a:p>
        </p:txBody>
      </p:sp>
    </p:spTree>
    <p:extLst>
      <p:ext uri="{BB962C8B-B14F-4D97-AF65-F5344CB8AC3E}">
        <p14:creationId xmlns:p14="http://schemas.microsoft.com/office/powerpoint/2010/main" val="2970443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4089A-8064-A329-432C-4EF195E5E41B}"/>
              </a:ext>
            </a:extLst>
          </p:cNvPr>
          <p:cNvSpPr>
            <a:spLocks noGrp="1"/>
          </p:cNvSpPr>
          <p:nvPr>
            <p:ph type="title"/>
          </p:nvPr>
        </p:nvSpPr>
        <p:spPr/>
        <p:txBody>
          <a:bodyPr/>
          <a:lstStyle/>
          <a:p>
            <a:r>
              <a:rPr lang="en-IN" dirty="0"/>
              <a:t>Future Goals</a:t>
            </a:r>
          </a:p>
        </p:txBody>
      </p:sp>
      <p:sp>
        <p:nvSpPr>
          <p:cNvPr id="3" name="Content Placeholder 2">
            <a:extLst>
              <a:ext uri="{FF2B5EF4-FFF2-40B4-BE49-F238E27FC236}">
                <a16:creationId xmlns:a16="http://schemas.microsoft.com/office/drawing/2014/main" id="{BE53E05F-772B-888B-E940-FD890D64E165}"/>
              </a:ext>
            </a:extLst>
          </p:cNvPr>
          <p:cNvSpPr>
            <a:spLocks noGrp="1"/>
          </p:cNvSpPr>
          <p:nvPr>
            <p:ph idx="1"/>
          </p:nvPr>
        </p:nvSpPr>
        <p:spPr/>
        <p:txBody>
          <a:bodyPr/>
          <a:lstStyle/>
          <a:p>
            <a:r>
              <a:rPr lang="en-US" sz="2200" b="0" i="0" u="none" strike="noStrike" dirty="0">
                <a:solidFill>
                  <a:srgbClr val="000000"/>
                </a:solidFill>
                <a:effectLst/>
                <a:latin typeface="Arial" panose="020B0604020202020204" pitchFamily="34" charset="0"/>
              </a:rPr>
              <a:t>Future research can be extended in two possible directions. </a:t>
            </a:r>
          </a:p>
          <a:p>
            <a:pPr marL="342900" indent="-342900">
              <a:buFont typeface="+mj-lt"/>
              <a:buAutoNum type="arabicPeriod"/>
            </a:pPr>
            <a:r>
              <a:rPr lang="en-US" sz="1800" b="0" i="0" u="none" strike="noStrike" dirty="0">
                <a:solidFill>
                  <a:srgbClr val="000000"/>
                </a:solidFill>
                <a:effectLst/>
                <a:latin typeface="Arial" panose="020B0604020202020204" pitchFamily="34" charset="0"/>
              </a:rPr>
              <a:t>One is to generalize our one-step ahead forecasting into a multi-step ahead (such as day ahead) short-term forecasting algorithm. It requires multiple action RL as we need to output the forecasted value for each time slot. </a:t>
            </a:r>
          </a:p>
          <a:p>
            <a:pPr marL="342900" indent="-342900">
              <a:buFont typeface="+mj-lt"/>
              <a:buAutoNum type="arabicPeriod"/>
            </a:pPr>
            <a:r>
              <a:rPr lang="en-US" sz="1800" b="0" i="0" u="none" strike="noStrike" dirty="0">
                <a:solidFill>
                  <a:srgbClr val="000000"/>
                </a:solidFill>
                <a:effectLst/>
                <a:latin typeface="Arial" panose="020B0604020202020204" pitchFamily="34" charset="0"/>
              </a:rPr>
              <a:t>The other is to examine the economic impact such as bidding profit in renewable energy markets.</a:t>
            </a:r>
            <a:endParaRPr lang="en-IN" dirty="0"/>
          </a:p>
        </p:txBody>
      </p:sp>
    </p:spTree>
    <p:extLst>
      <p:ext uri="{BB962C8B-B14F-4D97-AF65-F5344CB8AC3E}">
        <p14:creationId xmlns:p14="http://schemas.microsoft.com/office/powerpoint/2010/main" val="2778586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45437-593A-49A7-AE51-5F464B6AF2F5}"/>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294BCF8A-63E7-41AE-B08A-93AC2431703B}"/>
              </a:ext>
            </a:extLst>
          </p:cNvPr>
          <p:cNvSpPr>
            <a:spLocks noGrp="1"/>
          </p:cNvSpPr>
          <p:nvPr>
            <p:ph idx="1"/>
          </p:nvPr>
        </p:nvSpPr>
        <p:spPr>
          <a:xfrm>
            <a:off x="838200" y="1615736"/>
            <a:ext cx="10515600" cy="4877139"/>
          </a:xfrm>
        </p:spPr>
        <p:txBody>
          <a:bodyPr>
            <a:normAutofit fontScale="92500" lnSpcReduction="10000"/>
          </a:bodyPr>
          <a:lstStyle/>
          <a:p>
            <a:pPr rtl="0">
              <a:spcBef>
                <a:spcPts val="0"/>
              </a:spcBef>
              <a:spcAft>
                <a:spcPts val="0"/>
              </a:spcAft>
            </a:pPr>
            <a:r>
              <a:rPr lang="en-IN" sz="1800" b="0" i="0" u="sng" strike="noStrike" dirty="0" err="1">
                <a:solidFill>
                  <a:srgbClr val="1155CC"/>
                </a:solidFill>
                <a:effectLst/>
                <a:latin typeface="Arial" panose="020B0604020202020204" pitchFamily="34" charset="0"/>
                <a:hlinkClick r:id="rId2"/>
              </a:rPr>
              <a:t>Mashlakov</a:t>
            </a:r>
            <a:r>
              <a:rPr lang="en-IN" sz="1800" b="0" i="0" u="sng" strike="noStrike" dirty="0">
                <a:solidFill>
                  <a:srgbClr val="1155CC"/>
                </a:solidFill>
                <a:effectLst/>
                <a:latin typeface="Arial" panose="020B0604020202020204" pitchFamily="34" charset="0"/>
                <a:hlinkClick r:id="rId2"/>
              </a:rPr>
              <a:t> A, </a:t>
            </a:r>
            <a:r>
              <a:rPr lang="en-IN" sz="1800" b="0" i="0" u="sng" strike="noStrike" dirty="0" err="1">
                <a:solidFill>
                  <a:srgbClr val="1155CC"/>
                </a:solidFill>
                <a:effectLst/>
                <a:latin typeface="Arial" panose="020B0604020202020204" pitchFamily="34" charset="0"/>
                <a:hlinkClick r:id="rId2"/>
              </a:rPr>
              <a:t>Kuronen</a:t>
            </a:r>
            <a:r>
              <a:rPr lang="en-IN" sz="1800" b="0" i="0" u="sng" strike="noStrike" dirty="0">
                <a:solidFill>
                  <a:srgbClr val="1155CC"/>
                </a:solidFill>
                <a:effectLst/>
                <a:latin typeface="Arial" panose="020B0604020202020204" pitchFamily="34" charset="0"/>
                <a:hlinkClick r:id="rId2"/>
              </a:rPr>
              <a:t> T, </a:t>
            </a:r>
            <a:r>
              <a:rPr lang="en-IN" sz="1800" b="0" i="0" u="sng" strike="noStrike" dirty="0" err="1">
                <a:solidFill>
                  <a:srgbClr val="1155CC"/>
                </a:solidFill>
                <a:effectLst/>
                <a:latin typeface="Arial" panose="020B0604020202020204" pitchFamily="34" charset="0"/>
                <a:hlinkClick r:id="rId2"/>
              </a:rPr>
              <a:t>Lensu</a:t>
            </a:r>
            <a:r>
              <a:rPr lang="en-IN" sz="1800" b="0" i="0" u="sng" strike="noStrike" dirty="0">
                <a:solidFill>
                  <a:srgbClr val="1155CC"/>
                </a:solidFill>
                <a:effectLst/>
                <a:latin typeface="Arial" panose="020B0604020202020204" pitchFamily="34" charset="0"/>
                <a:hlinkClick r:id="rId2"/>
              </a:rPr>
              <a:t> L, </a:t>
            </a:r>
            <a:r>
              <a:rPr lang="en-IN" sz="1800" b="0" i="0" u="sng" strike="noStrike" dirty="0" err="1">
                <a:solidFill>
                  <a:srgbClr val="1155CC"/>
                </a:solidFill>
                <a:effectLst/>
                <a:latin typeface="Arial" panose="020B0604020202020204" pitchFamily="34" charset="0"/>
                <a:hlinkClick r:id="rId2"/>
              </a:rPr>
              <a:t>Kaarna</a:t>
            </a:r>
            <a:r>
              <a:rPr lang="en-IN" sz="1800" b="0" i="0" u="sng" strike="noStrike" dirty="0">
                <a:solidFill>
                  <a:srgbClr val="1155CC"/>
                </a:solidFill>
                <a:effectLst/>
                <a:latin typeface="Arial" panose="020B0604020202020204" pitchFamily="34" charset="0"/>
                <a:hlinkClick r:id="rId2"/>
              </a:rPr>
              <a:t> A, </a:t>
            </a:r>
            <a:r>
              <a:rPr lang="en-IN" sz="1800" b="0" i="0" u="sng" strike="noStrike" dirty="0" err="1">
                <a:solidFill>
                  <a:srgbClr val="1155CC"/>
                </a:solidFill>
                <a:effectLst/>
                <a:latin typeface="Arial" panose="020B0604020202020204" pitchFamily="34" charset="0"/>
                <a:hlinkClick r:id="rId2"/>
              </a:rPr>
              <a:t>Honkapuro</a:t>
            </a:r>
            <a:r>
              <a:rPr lang="en-IN" sz="1800" b="0" i="0" u="sng" strike="noStrike" dirty="0">
                <a:solidFill>
                  <a:srgbClr val="1155CC"/>
                </a:solidFill>
                <a:effectLst/>
                <a:latin typeface="Arial" panose="020B0604020202020204" pitchFamily="34" charset="0"/>
                <a:hlinkClick r:id="rId2"/>
              </a:rPr>
              <a:t> S. Assessing the performance of deep learning models for multivariate probabilistic energy forecasting. </a:t>
            </a:r>
            <a:r>
              <a:rPr lang="en-IN" sz="1800" b="0" i="0" u="sng" strike="noStrike" dirty="0" err="1">
                <a:solidFill>
                  <a:srgbClr val="1155CC"/>
                </a:solidFill>
                <a:effectLst/>
                <a:latin typeface="Arial" panose="020B0604020202020204" pitchFamily="34" charset="0"/>
                <a:hlinkClick r:id="rId2"/>
              </a:rPr>
              <a:t>Appl</a:t>
            </a:r>
            <a:r>
              <a:rPr lang="en-IN" sz="1800" b="0" i="0" u="sng" strike="noStrike" dirty="0">
                <a:solidFill>
                  <a:srgbClr val="1155CC"/>
                </a:solidFill>
                <a:effectLst/>
                <a:latin typeface="Arial" panose="020B0604020202020204" pitchFamily="34" charset="0"/>
                <a:hlinkClick r:id="rId2"/>
              </a:rPr>
              <a:t> Energy 2021;285:116405.</a:t>
            </a:r>
            <a:endParaRPr lang="en-IN" b="0" dirty="0">
              <a:effectLst/>
            </a:endParaRPr>
          </a:p>
          <a:p>
            <a:pPr rtl="0">
              <a:spcBef>
                <a:spcPts val="0"/>
              </a:spcBef>
              <a:spcAft>
                <a:spcPts val="0"/>
              </a:spcAft>
            </a:pPr>
            <a:r>
              <a:rPr lang="en-IN" sz="1800" b="0" i="0" u="sng" strike="noStrike" dirty="0">
                <a:solidFill>
                  <a:srgbClr val="1155CC"/>
                </a:solidFill>
                <a:effectLst/>
                <a:latin typeface="Arial" panose="020B0604020202020204" pitchFamily="34" charset="0"/>
                <a:hlinkClick r:id="rId3"/>
              </a:rPr>
              <a:t>Zheng J, Zhang H, Dai Y, Wang B, Zheng T, Liao Q, et al. Time series prediction for output of multi-region solar power plants. </a:t>
            </a:r>
            <a:r>
              <a:rPr lang="en-IN" sz="1800" b="0" i="0" u="sng" strike="noStrike" dirty="0" err="1">
                <a:solidFill>
                  <a:srgbClr val="1155CC"/>
                </a:solidFill>
                <a:effectLst/>
                <a:latin typeface="Arial" panose="020B0604020202020204" pitchFamily="34" charset="0"/>
                <a:hlinkClick r:id="rId3"/>
              </a:rPr>
              <a:t>Appl</a:t>
            </a:r>
            <a:r>
              <a:rPr lang="en-IN" sz="1800" b="0" i="0" u="sng" strike="noStrike" dirty="0">
                <a:solidFill>
                  <a:srgbClr val="1155CC"/>
                </a:solidFill>
                <a:effectLst/>
                <a:latin typeface="Arial" panose="020B0604020202020204" pitchFamily="34" charset="0"/>
                <a:hlinkClick r:id="rId3"/>
              </a:rPr>
              <a:t> Energy 2020;257:114001.</a:t>
            </a:r>
            <a:endParaRPr lang="en-IN" b="0" dirty="0">
              <a:effectLst/>
            </a:endParaRPr>
          </a:p>
          <a:p>
            <a:pPr rtl="0">
              <a:spcBef>
                <a:spcPts val="0"/>
              </a:spcBef>
              <a:spcAft>
                <a:spcPts val="0"/>
              </a:spcAft>
            </a:pPr>
            <a:r>
              <a:rPr lang="en-IN" sz="1800" b="0" i="0" u="sng" strike="noStrike" dirty="0">
                <a:solidFill>
                  <a:srgbClr val="1155CC"/>
                </a:solidFill>
                <a:effectLst/>
                <a:latin typeface="Arial" panose="020B0604020202020204" pitchFamily="34" charset="0"/>
                <a:hlinkClick r:id="rId4"/>
              </a:rPr>
              <a:t>Kim JH, Powell WB. Optimal energy commitments with storage and intermittent supply. </a:t>
            </a:r>
            <a:r>
              <a:rPr lang="en-IN" sz="1800" b="0" i="0" u="sng" strike="noStrike" dirty="0" err="1">
                <a:solidFill>
                  <a:srgbClr val="1155CC"/>
                </a:solidFill>
                <a:effectLst/>
                <a:latin typeface="Arial" panose="020B0604020202020204" pitchFamily="34" charset="0"/>
                <a:hlinkClick r:id="rId4"/>
              </a:rPr>
              <a:t>Oper</a:t>
            </a:r>
            <a:r>
              <a:rPr lang="en-IN" sz="1800" b="0" i="0" u="sng" strike="noStrike" dirty="0">
                <a:solidFill>
                  <a:srgbClr val="1155CC"/>
                </a:solidFill>
                <a:effectLst/>
                <a:latin typeface="Arial" panose="020B0604020202020204" pitchFamily="34" charset="0"/>
                <a:hlinkClick r:id="rId4"/>
              </a:rPr>
              <a:t> Res 2011;59(6):1347–60</a:t>
            </a:r>
            <a:r>
              <a:rPr lang="en-IN" sz="1800" b="0" i="0" u="none" strike="noStrike" dirty="0">
                <a:solidFill>
                  <a:srgbClr val="000000"/>
                </a:solidFill>
                <a:effectLst/>
                <a:latin typeface="Arial" panose="020B0604020202020204" pitchFamily="34" charset="0"/>
              </a:rPr>
              <a:t>. </a:t>
            </a:r>
            <a:endParaRPr lang="en-IN" b="0" dirty="0">
              <a:effectLst/>
            </a:endParaRPr>
          </a:p>
          <a:p>
            <a:pPr rtl="0">
              <a:spcBef>
                <a:spcPts val="0"/>
              </a:spcBef>
              <a:spcAft>
                <a:spcPts val="0"/>
              </a:spcAft>
            </a:pPr>
            <a:r>
              <a:rPr lang="en-IN" sz="1800" b="0" i="0" u="sng" strike="noStrike" dirty="0">
                <a:solidFill>
                  <a:srgbClr val="1155CC"/>
                </a:solidFill>
                <a:effectLst/>
                <a:latin typeface="Arial" panose="020B0604020202020204" pitchFamily="34" charset="0"/>
                <a:hlinkClick r:id="rId5"/>
              </a:rPr>
              <a:t>Ryu S, Bae S, Lee J-U, Kim H. Gaussian residual bidding based coalition for two-settlement renewable energy market. IEEE Access 2018;6:43029–38. </a:t>
            </a:r>
            <a:endParaRPr lang="en-IN" b="0" dirty="0">
              <a:effectLst/>
            </a:endParaRPr>
          </a:p>
          <a:p>
            <a:pPr rtl="0">
              <a:spcBef>
                <a:spcPts val="0"/>
              </a:spcBef>
              <a:spcAft>
                <a:spcPts val="0"/>
              </a:spcAft>
            </a:pPr>
            <a:r>
              <a:rPr lang="en-IN" sz="1800" b="0" i="0" u="sng" strike="noStrike" dirty="0">
                <a:solidFill>
                  <a:srgbClr val="1155CC"/>
                </a:solidFill>
                <a:effectLst/>
                <a:latin typeface="Arial" panose="020B0604020202020204" pitchFamily="34" charset="0"/>
                <a:hlinkClick r:id="rId6"/>
              </a:rPr>
              <a:t>Ryu S, Noh J, Kim H. Deep neural network based demand side short term load forecasting. Energies 2017;10(1):3.</a:t>
            </a:r>
            <a:endParaRPr lang="en-IN" b="0" dirty="0">
              <a:effectLst/>
            </a:endParaRPr>
          </a:p>
          <a:p>
            <a:pPr rtl="0">
              <a:spcBef>
                <a:spcPts val="0"/>
              </a:spcBef>
              <a:spcAft>
                <a:spcPts val="0"/>
              </a:spcAft>
            </a:pPr>
            <a:r>
              <a:rPr lang="en-IN" sz="1800" b="0" i="0" u="sng" strike="noStrike" dirty="0">
                <a:solidFill>
                  <a:srgbClr val="1155CC"/>
                </a:solidFill>
                <a:effectLst/>
                <a:latin typeface="Arial" panose="020B0604020202020204" pitchFamily="34" charset="0"/>
                <a:hlinkClick r:id="rId6"/>
              </a:rPr>
              <a:t>Zhang C, </a:t>
            </a:r>
            <a:r>
              <a:rPr lang="en-IN" sz="1800" b="0" i="0" u="sng" strike="noStrike" dirty="0" err="1">
                <a:solidFill>
                  <a:srgbClr val="1155CC"/>
                </a:solidFill>
                <a:effectLst/>
                <a:latin typeface="Arial" panose="020B0604020202020204" pitchFamily="34" charset="0"/>
                <a:hlinkClick r:id="rId6"/>
              </a:rPr>
              <a:t>Vinyals</a:t>
            </a:r>
            <a:r>
              <a:rPr lang="en-IN" sz="1800" b="0" i="0" u="sng" strike="noStrike" dirty="0">
                <a:solidFill>
                  <a:srgbClr val="1155CC"/>
                </a:solidFill>
                <a:effectLst/>
                <a:latin typeface="Arial" panose="020B0604020202020204" pitchFamily="34" charset="0"/>
                <a:hlinkClick r:id="rId6"/>
              </a:rPr>
              <a:t> O, </a:t>
            </a:r>
            <a:r>
              <a:rPr lang="en-IN" sz="1800" b="0" i="0" u="sng" strike="noStrike" dirty="0" err="1">
                <a:solidFill>
                  <a:srgbClr val="1155CC"/>
                </a:solidFill>
                <a:effectLst/>
                <a:latin typeface="Arial" panose="020B0604020202020204" pitchFamily="34" charset="0"/>
                <a:hlinkClick r:id="rId6"/>
              </a:rPr>
              <a:t>Munos</a:t>
            </a:r>
            <a:r>
              <a:rPr lang="en-IN" sz="1800" b="0" i="0" u="sng" strike="noStrike" dirty="0">
                <a:solidFill>
                  <a:srgbClr val="1155CC"/>
                </a:solidFill>
                <a:effectLst/>
                <a:latin typeface="Arial" panose="020B0604020202020204" pitchFamily="34" charset="0"/>
                <a:hlinkClick r:id="rId6"/>
              </a:rPr>
              <a:t> R, </a:t>
            </a:r>
            <a:r>
              <a:rPr lang="en-IN" sz="1800" b="0" i="0" u="sng" strike="noStrike" dirty="0" err="1">
                <a:solidFill>
                  <a:srgbClr val="1155CC"/>
                </a:solidFill>
                <a:effectLst/>
                <a:latin typeface="Arial" panose="020B0604020202020204" pitchFamily="34" charset="0"/>
                <a:hlinkClick r:id="rId6"/>
              </a:rPr>
              <a:t>Bengio</a:t>
            </a:r>
            <a:r>
              <a:rPr lang="en-IN" sz="1800" b="0" i="0" u="sng" strike="noStrike" dirty="0">
                <a:solidFill>
                  <a:srgbClr val="1155CC"/>
                </a:solidFill>
                <a:effectLst/>
                <a:latin typeface="Arial" panose="020B0604020202020204" pitchFamily="34" charset="0"/>
                <a:hlinkClick r:id="rId6"/>
              </a:rPr>
              <a:t> S. A study on overfitting in deep reinforcement learning. 2018, </a:t>
            </a:r>
            <a:r>
              <a:rPr lang="en-IN" sz="1800" b="0" i="0" u="sng" strike="noStrike" dirty="0" err="1">
                <a:solidFill>
                  <a:srgbClr val="1155CC"/>
                </a:solidFill>
                <a:effectLst/>
                <a:latin typeface="Arial" panose="020B0604020202020204" pitchFamily="34" charset="0"/>
                <a:hlinkClick r:id="rId6"/>
              </a:rPr>
              <a:t>arXiv</a:t>
            </a:r>
            <a:r>
              <a:rPr lang="en-IN" sz="1800" b="0" i="0" u="sng" strike="noStrike" dirty="0">
                <a:solidFill>
                  <a:srgbClr val="1155CC"/>
                </a:solidFill>
                <a:effectLst/>
                <a:latin typeface="Arial" panose="020B0604020202020204" pitchFamily="34" charset="0"/>
                <a:hlinkClick r:id="rId6"/>
              </a:rPr>
              <a:t> preprint.</a:t>
            </a:r>
            <a:endParaRPr lang="en-IN" b="0" dirty="0">
              <a:effectLst/>
            </a:endParaRPr>
          </a:p>
          <a:p>
            <a:pPr rtl="0">
              <a:spcBef>
                <a:spcPts val="0"/>
              </a:spcBef>
              <a:spcAft>
                <a:spcPts val="0"/>
              </a:spcAft>
            </a:pPr>
            <a:r>
              <a:rPr lang="en-IN" sz="1800" b="0" i="0" u="sng" strike="noStrike" dirty="0">
                <a:solidFill>
                  <a:srgbClr val="1155CC"/>
                </a:solidFill>
                <a:effectLst/>
                <a:latin typeface="Arial" panose="020B0604020202020204" pitchFamily="34" charset="0"/>
                <a:hlinkClick r:id="rId7"/>
              </a:rPr>
              <a:t>Bae KY, Jang HS, Sung DK. Hourly solar irradiance prediction based on support vector machine and its error analysis. IEEE Trans Power </a:t>
            </a:r>
            <a:r>
              <a:rPr lang="en-IN" sz="1800" b="0" i="0" u="sng" strike="noStrike" dirty="0" err="1">
                <a:solidFill>
                  <a:srgbClr val="1155CC"/>
                </a:solidFill>
                <a:effectLst/>
                <a:latin typeface="Arial" panose="020B0604020202020204" pitchFamily="34" charset="0"/>
                <a:hlinkClick r:id="rId7"/>
              </a:rPr>
              <a:t>Syst</a:t>
            </a:r>
            <a:r>
              <a:rPr lang="en-IN" sz="1800" b="0" i="0" u="sng" strike="noStrike" dirty="0">
                <a:solidFill>
                  <a:srgbClr val="1155CC"/>
                </a:solidFill>
                <a:effectLst/>
                <a:latin typeface="Arial" panose="020B0604020202020204" pitchFamily="34" charset="0"/>
                <a:hlinkClick r:id="rId7"/>
              </a:rPr>
              <a:t> 2017;32(2):935–45.</a:t>
            </a:r>
            <a:endParaRPr lang="en-IN" b="0" dirty="0">
              <a:effectLst/>
            </a:endParaRPr>
          </a:p>
          <a:p>
            <a:pPr rtl="0">
              <a:spcBef>
                <a:spcPts val="0"/>
              </a:spcBef>
              <a:spcAft>
                <a:spcPts val="0"/>
              </a:spcAft>
            </a:pPr>
            <a:r>
              <a:rPr lang="en-IN" sz="1800" b="0" i="0" u="sng" strike="noStrike" dirty="0">
                <a:solidFill>
                  <a:srgbClr val="1155CC"/>
                </a:solidFill>
                <a:effectLst/>
                <a:latin typeface="Arial" panose="020B0604020202020204" pitchFamily="34" charset="0"/>
                <a:hlinkClick r:id="rId8"/>
              </a:rPr>
              <a:t>Bae KY, Jang HS, Jung BC, Sung DK. Effect of prediction error of machine learning schemes on photovoltaic power trading based on energy storage systems. Energies 2019;12(7):1249.</a:t>
            </a:r>
            <a:endParaRPr lang="en-IN" b="0" dirty="0">
              <a:effectLst/>
            </a:endParaRPr>
          </a:p>
          <a:p>
            <a:pPr rtl="0">
              <a:spcBef>
                <a:spcPts val="0"/>
              </a:spcBef>
              <a:spcAft>
                <a:spcPts val="0"/>
              </a:spcAft>
            </a:pPr>
            <a:r>
              <a:rPr lang="en-IN" sz="1800" b="0" i="0" u="sng" strike="noStrike" dirty="0">
                <a:solidFill>
                  <a:srgbClr val="1155CC"/>
                </a:solidFill>
                <a:effectLst/>
                <a:latin typeface="Arial" panose="020B0604020202020204" pitchFamily="34" charset="0"/>
                <a:hlinkClick r:id="rId9"/>
              </a:rPr>
              <a:t>Oh E, Wang H. Reinforcement-learning-based energy storage system operation strategies to manage wind power forecast uncertainty. IEEE Access 2020;8:20965–76. </a:t>
            </a:r>
            <a:endParaRPr lang="en-IN" b="0" dirty="0">
              <a:effectLst/>
            </a:endParaRPr>
          </a:p>
          <a:p>
            <a:pPr rtl="0">
              <a:spcBef>
                <a:spcPts val="0"/>
              </a:spcBef>
              <a:spcAft>
                <a:spcPts val="0"/>
              </a:spcAft>
            </a:pPr>
            <a:r>
              <a:rPr lang="en-IN" sz="1800" b="0" i="0" u="sng" strike="noStrike" dirty="0">
                <a:solidFill>
                  <a:srgbClr val="1155CC"/>
                </a:solidFill>
                <a:effectLst/>
                <a:latin typeface="Arial" panose="020B0604020202020204" pitchFamily="34" charset="0"/>
                <a:hlinkClick r:id="rId10"/>
              </a:rPr>
              <a:t>Oh E. Reinforcement-learning-based virtual energy storage system operation strategy for wind power forecast uncertainty management. </a:t>
            </a:r>
            <a:r>
              <a:rPr lang="en-IN" sz="1800" b="0" i="0" u="sng" strike="noStrike" dirty="0" err="1">
                <a:solidFill>
                  <a:srgbClr val="1155CC"/>
                </a:solidFill>
                <a:effectLst/>
                <a:latin typeface="Arial" panose="020B0604020202020204" pitchFamily="34" charset="0"/>
                <a:hlinkClick r:id="rId10"/>
              </a:rPr>
              <a:t>Appl</a:t>
            </a:r>
            <a:r>
              <a:rPr lang="en-IN" sz="1800" b="0" i="0" u="sng" strike="noStrike" dirty="0">
                <a:solidFill>
                  <a:srgbClr val="1155CC"/>
                </a:solidFill>
                <a:effectLst/>
                <a:latin typeface="Arial" panose="020B0604020202020204" pitchFamily="34" charset="0"/>
                <a:hlinkClick r:id="rId10"/>
              </a:rPr>
              <a:t> Sci 2020;10(18):6420. </a:t>
            </a:r>
            <a:endParaRPr lang="en-IN" b="0" dirty="0">
              <a:effectLst/>
            </a:endParaRPr>
          </a:p>
          <a:p>
            <a:pPr rtl="0">
              <a:spcBef>
                <a:spcPts val="0"/>
              </a:spcBef>
              <a:spcAft>
                <a:spcPts val="0"/>
              </a:spcAft>
            </a:pPr>
            <a:r>
              <a:rPr lang="en-IN" sz="1800" b="0" i="0" u="sng" strike="noStrike" dirty="0">
                <a:solidFill>
                  <a:srgbClr val="1155CC"/>
                </a:solidFill>
                <a:effectLst/>
                <a:latin typeface="Arial" panose="020B0604020202020204" pitchFamily="34" charset="0"/>
                <a:hlinkClick r:id="rId11"/>
              </a:rPr>
              <a:t>NSRDB Data Viewer (nrel.gov)</a:t>
            </a:r>
            <a:endParaRPr lang="en-IN" b="0" dirty="0">
              <a:effectLst/>
            </a:endParaRPr>
          </a:p>
          <a:p>
            <a:pPr rtl="0">
              <a:spcBef>
                <a:spcPts val="0"/>
              </a:spcBef>
              <a:spcAft>
                <a:spcPts val="0"/>
              </a:spcAft>
            </a:pPr>
            <a:r>
              <a:rPr lang="en-IN" sz="1800" b="0" i="0" u="sng" strike="noStrike" dirty="0" err="1">
                <a:solidFill>
                  <a:srgbClr val="1155CC"/>
                </a:solidFill>
                <a:effectLst/>
                <a:latin typeface="Arial" panose="020B0604020202020204" pitchFamily="34" charset="0"/>
                <a:hlinkClick r:id="rId12"/>
              </a:rPr>
              <a:t>DeepComp</a:t>
            </a:r>
            <a:r>
              <a:rPr lang="en-IN" sz="1800" b="0" i="0" u="sng" strike="noStrike" dirty="0">
                <a:solidFill>
                  <a:srgbClr val="1155CC"/>
                </a:solidFill>
                <a:effectLst/>
                <a:latin typeface="Arial" panose="020B0604020202020204" pitchFamily="34" charset="0"/>
                <a:hlinkClick r:id="rId12"/>
              </a:rPr>
              <a:t>: Deep reinforcement learning based renewable energy error compensable forecasting</a:t>
            </a:r>
            <a:endParaRPr lang="en-IN" b="0" dirty="0">
              <a:effectLst/>
            </a:endParaRPr>
          </a:p>
        </p:txBody>
      </p:sp>
    </p:spTree>
    <p:extLst>
      <p:ext uri="{BB962C8B-B14F-4D97-AF65-F5344CB8AC3E}">
        <p14:creationId xmlns:p14="http://schemas.microsoft.com/office/powerpoint/2010/main" val="1968560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536E6-A320-4256-8272-A06BF9F3CFC1}"/>
              </a:ext>
            </a:extLst>
          </p:cNvPr>
          <p:cNvSpPr>
            <a:spLocks noGrp="1"/>
          </p:cNvSpPr>
          <p:nvPr>
            <p:ph type="title"/>
          </p:nvPr>
        </p:nvSpPr>
        <p:spPr/>
        <p:txBody>
          <a:bodyPr/>
          <a:lstStyle/>
          <a:p>
            <a:r>
              <a:rPr lang="en-IN" dirty="0"/>
              <a:t>Highlights</a:t>
            </a:r>
          </a:p>
        </p:txBody>
      </p:sp>
      <p:sp>
        <p:nvSpPr>
          <p:cNvPr id="6" name="Rectangle 3">
            <a:extLst>
              <a:ext uri="{FF2B5EF4-FFF2-40B4-BE49-F238E27FC236}">
                <a16:creationId xmlns:a16="http://schemas.microsoft.com/office/drawing/2014/main" id="{D7736053-DB34-4FDC-895E-A1550A25C7D1}"/>
              </a:ext>
            </a:extLst>
          </p:cNvPr>
          <p:cNvSpPr>
            <a:spLocks noGrp="1" noChangeArrowheads="1"/>
          </p:cNvSpPr>
          <p:nvPr>
            <p:ph idx="1"/>
          </p:nvPr>
        </p:nvSpPr>
        <p:spPr bwMode="auto">
          <a:xfrm>
            <a:off x="838200" y="1690688"/>
            <a:ext cx="9552182" cy="3046988"/>
          </a:xfrm>
          <a:prstGeom prst="rect">
            <a:avLst/>
          </a:prstGeom>
          <a:solidFill>
            <a:schemeClr val="bg1"/>
          </a:solidFill>
          <a:ln>
            <a:noFill/>
          </a:ln>
          <a:effectLst/>
        </p:spPr>
        <p:txBody>
          <a:bodyPr vert="horz" wrap="none" lIns="152352" tIns="0" rIns="0" bIns="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2000" b="0" i="0" u="none" strike="noStrike" cap="none" normalizeH="0" baseline="0" dirty="0">
                <a:ln>
                  <a:noFill/>
                </a:ln>
                <a:effectLst/>
                <a:latin typeface="NexusSerif"/>
              </a:rPr>
              <a:t>A novel forecasting strategy is proposed to make errors compensable using a battery.</a:t>
            </a:r>
          </a:p>
          <a:p>
            <a:pPr marL="0" indent="0" eaLnBrk="0" fontAlgn="base" hangingPunct="0">
              <a:lnSpc>
                <a:spcPct val="100000"/>
              </a:lnSpc>
              <a:spcBef>
                <a:spcPct val="0"/>
              </a:spcBef>
              <a:spcAft>
                <a:spcPct val="0"/>
              </a:spcAft>
              <a:buNone/>
            </a:pPr>
            <a:endParaRPr kumimoji="0" lang="en-US" altLang="en-US" sz="2000" b="0" i="0" u="none" strike="noStrike" cap="none" normalizeH="0" baseline="0" dirty="0">
              <a:ln>
                <a:noFill/>
              </a:ln>
              <a:effectLst/>
              <a:latin typeface="NexusSerif"/>
            </a:endParaRPr>
          </a:p>
          <a:p>
            <a:pPr marL="342900" lvl="1" indent="-342900" eaLnBrk="0" fontAlgn="base" hangingPunct="0">
              <a:lnSpc>
                <a:spcPct val="100000"/>
              </a:lnSpc>
              <a:spcBef>
                <a:spcPct val="0"/>
              </a:spcBef>
              <a:spcAft>
                <a:spcPct val="0"/>
              </a:spcAft>
            </a:pPr>
            <a:r>
              <a:rPr kumimoji="0" lang="en-US" altLang="en-US" sz="2000" b="0" i="0" u="none" strike="noStrike" cap="none" normalizeH="0" baseline="0" dirty="0">
                <a:ln>
                  <a:noFill/>
                </a:ln>
                <a:effectLst/>
                <a:latin typeface="NexusSerif"/>
              </a:rPr>
              <a:t>A framework having forecasting in the loop of control is developed.</a:t>
            </a:r>
          </a:p>
          <a:p>
            <a:pPr marL="0" lvl="1" indent="0" eaLnBrk="0" fontAlgn="base" hangingPunct="0">
              <a:lnSpc>
                <a:spcPct val="100000"/>
              </a:lnSpc>
              <a:spcBef>
                <a:spcPct val="0"/>
              </a:spcBef>
              <a:spcAft>
                <a:spcPct val="0"/>
              </a:spcAft>
              <a:buNone/>
            </a:pPr>
            <a:endParaRPr lang="en-US" altLang="en-US" sz="2000" dirty="0">
              <a:latin typeface="NexusSerif"/>
            </a:endParaRPr>
          </a:p>
          <a:p>
            <a:pPr marL="342900" lvl="1" indent="-342900" eaLnBrk="0" fontAlgn="base" hangingPunct="0">
              <a:lnSpc>
                <a:spcPct val="100000"/>
              </a:lnSpc>
              <a:spcBef>
                <a:spcPct val="0"/>
              </a:spcBef>
              <a:spcAft>
                <a:spcPct val="0"/>
              </a:spcAft>
            </a:pPr>
            <a:r>
              <a:rPr kumimoji="0" lang="en-US" altLang="en-US" sz="2000" b="0" i="0" u="none" strike="noStrike" cap="none" normalizeH="0" baseline="0" dirty="0">
                <a:ln>
                  <a:noFill/>
                </a:ln>
                <a:effectLst/>
                <a:latin typeface="NexusSerif"/>
              </a:rPr>
              <a:t>Deep reinforcement learning is applied for continuous control of forecasting.</a:t>
            </a:r>
          </a:p>
          <a:p>
            <a:pPr eaLnBrk="0" fontAlgn="base" hangingPunct="0">
              <a:lnSpc>
                <a:spcPct val="100000"/>
              </a:lnSpc>
              <a:spcBef>
                <a:spcPct val="0"/>
              </a:spcBef>
              <a:spcAft>
                <a:spcPct val="0"/>
              </a:spcAft>
            </a:pPr>
            <a:endParaRPr kumimoji="0" lang="en-US" altLang="en-US" sz="2000" b="0" i="0" u="none" strike="noStrike" cap="none" normalizeH="0" baseline="0" dirty="0">
              <a:ln>
                <a:noFill/>
              </a:ln>
              <a:effectLst/>
              <a:latin typeface="NexusSerif"/>
            </a:endParaRPr>
          </a:p>
          <a:p>
            <a:pPr marL="342900" lvl="1" indent="-342900" eaLnBrk="0" fontAlgn="base" hangingPunct="0">
              <a:lnSpc>
                <a:spcPct val="100000"/>
              </a:lnSpc>
              <a:spcBef>
                <a:spcPct val="0"/>
              </a:spcBef>
              <a:spcAft>
                <a:spcPct val="0"/>
              </a:spcAft>
            </a:pPr>
            <a:r>
              <a:rPr kumimoji="0" lang="en-US" altLang="en-US" sz="2000" b="0" i="0" u="none" strike="noStrike" cap="none" normalizeH="0" baseline="0" dirty="0">
                <a:ln>
                  <a:noFill/>
                </a:ln>
                <a:effectLst/>
                <a:latin typeface="NexusSerif"/>
              </a:rPr>
              <a:t>Any forecasting algorithms can be combined with the proposed framework.</a:t>
            </a:r>
          </a:p>
          <a:p>
            <a:pPr marL="457200" lvl="1" indent="-457200" eaLnBrk="0" fontAlgn="base" hangingPunct="0">
              <a:lnSpc>
                <a:spcPct val="100000"/>
              </a:lnSpc>
              <a:spcBef>
                <a:spcPct val="0"/>
              </a:spcBef>
              <a:spcAft>
                <a:spcPct val="0"/>
              </a:spcAft>
            </a:pPr>
            <a:endParaRPr kumimoji="0" lang="en-US" altLang="en-US" sz="2000" b="0" i="0" u="none" strike="noStrike" cap="none" normalizeH="0" baseline="0" dirty="0">
              <a:ln>
                <a:noFill/>
              </a:ln>
              <a:effectLst/>
              <a:latin typeface="NexusSerif"/>
            </a:endParaRPr>
          </a:p>
          <a:p>
            <a:pPr marL="342900" lvl="1" indent="-342900" eaLnBrk="0" fontAlgn="base" hangingPunct="0">
              <a:lnSpc>
                <a:spcPct val="100000"/>
              </a:lnSpc>
              <a:spcBef>
                <a:spcPct val="0"/>
              </a:spcBef>
              <a:spcAft>
                <a:spcPct val="0"/>
              </a:spcAft>
            </a:pPr>
            <a:r>
              <a:rPr kumimoji="0" lang="en-US" altLang="en-US" sz="2000" b="0" i="0" u="none" strike="noStrike" cap="none" normalizeH="0" baseline="0" dirty="0">
                <a:ln>
                  <a:noFill/>
                </a:ln>
                <a:effectLst/>
                <a:latin typeface="NexusSerif"/>
              </a:rPr>
              <a:t>Accurate forecasting is achieved by outperforming the existing methods by up to 90%.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048274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2AF36-12CE-4F4A-B514-1F7D76FF00B2}"/>
              </a:ext>
            </a:extLst>
          </p:cNvPr>
          <p:cNvSpPr>
            <a:spLocks noGrp="1"/>
          </p:cNvSpPr>
          <p:nvPr>
            <p:ph type="title"/>
          </p:nvPr>
        </p:nvSpPr>
        <p:spPr/>
        <p:txBody>
          <a:bodyPr/>
          <a:lstStyle/>
          <a:p>
            <a:r>
              <a:rPr lang="en-IN" dirty="0"/>
              <a:t>Introduction and Methodology</a:t>
            </a:r>
          </a:p>
        </p:txBody>
      </p:sp>
      <p:sp>
        <p:nvSpPr>
          <p:cNvPr id="3" name="Content Placeholder 2">
            <a:extLst>
              <a:ext uri="{FF2B5EF4-FFF2-40B4-BE49-F238E27FC236}">
                <a16:creationId xmlns:a16="http://schemas.microsoft.com/office/drawing/2014/main" id="{CCF97790-B593-47DB-8792-9626D0E4A959}"/>
              </a:ext>
            </a:extLst>
          </p:cNvPr>
          <p:cNvSpPr>
            <a:spLocks noGrp="1"/>
          </p:cNvSpPr>
          <p:nvPr>
            <p:ph idx="1"/>
          </p:nvPr>
        </p:nvSpPr>
        <p:spPr>
          <a:xfrm>
            <a:off x="838200" y="1825625"/>
            <a:ext cx="10515600" cy="4667250"/>
          </a:xfrm>
        </p:spPr>
        <p:txBody>
          <a:bodyPr>
            <a:normAutofit lnSpcReduction="10000"/>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Literature considered that the forecasting error is proportional to the dispatched error that is smaller the dispatched error, the smaller the forecasting error. </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Forecasting algorithms considered reducing forecasting errors by using advanced DNN algorithms. </a:t>
            </a:r>
          </a:p>
          <a:p>
            <a:pPr rtl="0">
              <a:spcBef>
                <a:spcPts val="0"/>
              </a:spcBef>
              <a:spcAft>
                <a:spcPts val="0"/>
              </a:spcAft>
            </a:pPr>
            <a:endParaRPr lang="en-US" sz="1800" dirty="0">
              <a:solidFill>
                <a:srgbClr val="000000"/>
              </a:solidFill>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The problem with these is that they consider MSE/MAE as the objective function which does not consider error polarity but simply reduces error distance which cannot consider error compensability</a:t>
            </a:r>
          </a:p>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    by using the battery.</a:t>
            </a:r>
            <a:endParaRPr lang="en-US" sz="1800" i="0" u="none" strike="noStrike" dirty="0">
              <a:solidFill>
                <a:srgbClr val="000000"/>
              </a:solidFill>
              <a:latin typeface="Arial" panose="020B0604020202020204" pitchFamily="34" charset="0"/>
            </a:endParaRPr>
          </a:p>
          <a:p>
            <a:pPr rtl="0">
              <a:spcBef>
                <a:spcPts val="0"/>
              </a:spcBef>
              <a:spcAft>
                <a:spcPts val="0"/>
              </a:spcAft>
            </a:pPr>
            <a:endParaRPr lang="en-US" sz="1800" dirty="0">
              <a:solidFill>
                <a:srgbClr val="000000"/>
              </a:solidFill>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In this regard, DeepComp</a:t>
            </a:r>
            <a:r>
              <a:rPr lang="en-US" sz="1800" dirty="0">
                <a:solidFill>
                  <a:srgbClr val="000000"/>
                </a:solidFill>
                <a:latin typeface="Arial" panose="020B0604020202020204" pitchFamily="34" charset="0"/>
              </a:rPr>
              <a:t> </a:t>
            </a:r>
            <a:r>
              <a:rPr lang="en-US" sz="1800" b="0" i="0" u="none" strike="noStrike" dirty="0">
                <a:solidFill>
                  <a:srgbClr val="000000"/>
                </a:solidFill>
                <a:effectLst/>
                <a:latin typeface="Arial" panose="020B0604020202020204" pitchFamily="34" charset="0"/>
              </a:rPr>
              <a:t>is proposed.</a:t>
            </a:r>
          </a:p>
          <a:p>
            <a:pPr rtl="0">
              <a:spcBef>
                <a:spcPts val="0"/>
              </a:spcBef>
              <a:spcAft>
                <a:spcPts val="0"/>
              </a:spcAft>
            </a:pPr>
            <a:endParaRPr lang="en-US" sz="1800" dirty="0">
              <a:solidFill>
                <a:srgbClr val="000000"/>
              </a:solidFill>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The objective of forecasting is now switched to making errors compensable.</a:t>
            </a:r>
          </a:p>
          <a:p>
            <a:pPr rtl="0">
              <a:spcBef>
                <a:spcPts val="0"/>
              </a:spcBef>
              <a:spcAft>
                <a:spcPts val="0"/>
              </a:spcAft>
            </a:pPr>
            <a:endParaRPr lang="en-US" sz="1800" dirty="0">
              <a:solidFill>
                <a:srgbClr val="000000"/>
              </a:solidFill>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Deep reinforcement learning (DRL) which is a combination of classic reinforcement learning and traditional DNN architecture.</a:t>
            </a:r>
          </a:p>
          <a:p>
            <a:pPr rtl="0">
              <a:spcBef>
                <a:spcPts val="0"/>
              </a:spcBef>
              <a:spcAft>
                <a:spcPts val="0"/>
              </a:spcAft>
            </a:pPr>
            <a:endParaRPr lang="en-US" sz="1800" dirty="0">
              <a:solidFill>
                <a:srgbClr val="000000"/>
              </a:solidFill>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To enable the continuous control, proximal policy optimization (PPO) based on the actor–critic policy gradient methods is used and easily which is known to be much simpler to implement with outstanding performance.</a:t>
            </a:r>
            <a:endParaRPr lang="en-IN" dirty="0"/>
          </a:p>
        </p:txBody>
      </p:sp>
    </p:spTree>
    <p:extLst>
      <p:ext uri="{BB962C8B-B14F-4D97-AF65-F5344CB8AC3E}">
        <p14:creationId xmlns:p14="http://schemas.microsoft.com/office/powerpoint/2010/main" val="3423070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2A67B-8781-08F3-8F19-DBE8BA4A58EF}"/>
              </a:ext>
            </a:extLst>
          </p:cNvPr>
          <p:cNvSpPr>
            <a:spLocks noGrp="1"/>
          </p:cNvSpPr>
          <p:nvPr>
            <p:ph type="title"/>
          </p:nvPr>
        </p:nvSpPr>
        <p:spPr>
          <a:xfrm>
            <a:off x="838200" y="258593"/>
            <a:ext cx="10515600" cy="1325563"/>
          </a:xfrm>
        </p:spPr>
        <p:txBody>
          <a:bodyPr>
            <a:normAutofit/>
          </a:bodyPr>
          <a:lstStyle/>
          <a:p>
            <a:pPr rtl="0">
              <a:spcBef>
                <a:spcPts val="0"/>
              </a:spcBef>
              <a:spcAft>
                <a:spcPts val="0"/>
              </a:spcAft>
            </a:pPr>
            <a:r>
              <a:rPr lang="en-IN" b="0" i="0" u="none" strike="noStrike" dirty="0">
                <a:solidFill>
                  <a:srgbClr val="000000"/>
                </a:solidFill>
                <a:effectLst/>
              </a:rPr>
              <a:t>Framework of </a:t>
            </a:r>
            <a:r>
              <a:rPr lang="en-IN" b="0" i="0" u="none" strike="noStrike" dirty="0" err="1">
                <a:solidFill>
                  <a:srgbClr val="000000"/>
                </a:solidFill>
                <a:effectLst/>
              </a:rPr>
              <a:t>DeepComp</a:t>
            </a:r>
            <a:endParaRPr lang="en-IN" dirty="0"/>
          </a:p>
        </p:txBody>
      </p:sp>
      <p:pic>
        <p:nvPicPr>
          <p:cNvPr id="1026" name="Picture 2">
            <a:extLst>
              <a:ext uri="{FF2B5EF4-FFF2-40B4-BE49-F238E27FC236}">
                <a16:creationId xmlns:a16="http://schemas.microsoft.com/office/drawing/2014/main" id="{52734230-6E04-C64E-3CA7-C6A689061E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306" y="1584156"/>
            <a:ext cx="9401175" cy="425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566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DE0FA-C9B7-4272-80A7-082DE73EEE81}"/>
              </a:ext>
            </a:extLst>
          </p:cNvPr>
          <p:cNvSpPr>
            <a:spLocks noGrp="1"/>
          </p:cNvSpPr>
          <p:nvPr>
            <p:ph type="title"/>
          </p:nvPr>
        </p:nvSpPr>
        <p:spPr>
          <a:xfrm>
            <a:off x="838200" y="365125"/>
            <a:ext cx="10706100" cy="1325563"/>
          </a:xfrm>
        </p:spPr>
        <p:txBody>
          <a:bodyPr>
            <a:normAutofit/>
          </a:bodyPr>
          <a:lstStyle/>
          <a:p>
            <a:pPr rtl="0">
              <a:spcBef>
                <a:spcPts val="0"/>
              </a:spcBef>
              <a:spcAft>
                <a:spcPts val="0"/>
              </a:spcAft>
            </a:pPr>
            <a:r>
              <a:rPr lang="en-US" sz="2800" b="0" i="0" u="none" strike="noStrike" dirty="0">
                <a:solidFill>
                  <a:srgbClr val="000000"/>
                </a:solidFill>
                <a:effectLst/>
                <a:latin typeface="Arial" panose="020B0604020202020204" pitchFamily="34" charset="0"/>
              </a:rPr>
              <a:t>How does this approach differs from other forecasting algorithms?</a:t>
            </a:r>
            <a:endParaRPr lang="en-IN" sz="2800" dirty="0"/>
          </a:p>
        </p:txBody>
      </p:sp>
      <p:sp>
        <p:nvSpPr>
          <p:cNvPr id="3" name="Content Placeholder 2">
            <a:extLst>
              <a:ext uri="{FF2B5EF4-FFF2-40B4-BE49-F238E27FC236}">
                <a16:creationId xmlns:a16="http://schemas.microsoft.com/office/drawing/2014/main" id="{E8120176-1D6F-4099-8FD8-2A25BBE729A5}"/>
              </a:ext>
            </a:extLst>
          </p:cNvPr>
          <p:cNvSpPr>
            <a:spLocks noGrp="1"/>
          </p:cNvSpPr>
          <p:nvPr>
            <p:ph idx="1"/>
          </p:nvPr>
        </p:nvSpPr>
        <p:spPr/>
        <p:txBody>
          <a:bodyPr/>
          <a:lstStyle/>
          <a:p>
            <a:pPr marL="342900" indent="-342900" rtl="0">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All subsequent error compensability is considered. This implies, future impacts, as well as the following outputs, are considered when determining the forecasted power.</a:t>
            </a:r>
            <a:endParaRPr lang="en-US" b="0" dirty="0">
              <a:effectLst/>
            </a:endParaRPr>
          </a:p>
          <a:p>
            <a:pPr marL="342900" indent="-342900" rtl="0">
              <a:spcBef>
                <a:spcPts val="0"/>
              </a:spcBef>
              <a:spcAft>
                <a:spcPts val="0"/>
              </a:spcAft>
              <a:buFont typeface="+mj-lt"/>
              <a:buAutoNum type="arabicPeriod"/>
            </a:pPr>
            <a:endParaRPr lang="en-US" sz="1800" b="0" i="0" u="none" strike="noStrike" dirty="0">
              <a:solidFill>
                <a:srgbClr val="000000"/>
              </a:solidFill>
              <a:effectLst/>
              <a:latin typeface="Arial" panose="020B0604020202020204" pitchFamily="34" charset="0"/>
            </a:endParaRPr>
          </a:p>
          <a:p>
            <a:pPr marL="342900" indent="-342900" rtl="0">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The currently stored energy is considered as an input of the forecasting algorithm in addition to traditional inputs.</a:t>
            </a:r>
            <a:endParaRPr lang="en-US" b="0" dirty="0">
              <a:effectLst/>
            </a:endParaRPr>
          </a:p>
          <a:p>
            <a:pPr marL="342900" indent="-342900" rtl="0">
              <a:spcBef>
                <a:spcPts val="0"/>
              </a:spcBef>
              <a:spcAft>
                <a:spcPts val="0"/>
              </a:spcAft>
              <a:buFont typeface="+mj-lt"/>
              <a:buAutoNum type="arabicPeriod"/>
            </a:pPr>
            <a:endParaRPr lang="en-US" sz="1800" b="0" i="0" u="none" strike="noStrike" dirty="0">
              <a:solidFill>
                <a:srgbClr val="000000"/>
              </a:solidFill>
              <a:effectLst/>
              <a:latin typeface="Arial" panose="020B0604020202020204" pitchFamily="34" charset="0"/>
            </a:endParaRPr>
          </a:p>
          <a:p>
            <a:pPr marL="342900" indent="-342900" rtl="0">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The loss function is made by considering error compensability, not simply by the error</a:t>
            </a:r>
            <a:r>
              <a:rPr lang="en-US" dirty="0"/>
              <a:t> </a:t>
            </a:r>
            <a:r>
              <a:rPr lang="en-US" sz="1800" b="0" i="0" u="none" strike="noStrike" dirty="0">
                <a:solidFill>
                  <a:srgbClr val="000000"/>
                </a:solidFill>
                <a:effectLst/>
                <a:latin typeface="Arial" panose="020B0604020202020204" pitchFamily="34" charset="0"/>
              </a:rPr>
              <a:t>distance, which aims to reduce the dispatched error, the eventual goal of forecasting.</a:t>
            </a:r>
            <a:endParaRPr lang="en-US" b="0" dirty="0">
              <a:effectLst/>
            </a:endParaRPr>
          </a:p>
          <a:p>
            <a:pPr marL="0" indent="0">
              <a:buNone/>
            </a:pPr>
            <a:endParaRPr lang="en-IN" dirty="0"/>
          </a:p>
        </p:txBody>
      </p:sp>
    </p:spTree>
    <p:extLst>
      <p:ext uri="{BB962C8B-B14F-4D97-AF65-F5344CB8AC3E}">
        <p14:creationId xmlns:p14="http://schemas.microsoft.com/office/powerpoint/2010/main" val="4167441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30057-789F-CC2F-46B6-D9F44F49E515}"/>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B7829EA1-D719-0033-5F2A-59952029371E}"/>
              </a:ext>
            </a:extLst>
          </p:cNvPr>
          <p:cNvSpPr>
            <a:spLocks noGrp="1"/>
          </p:cNvSpPr>
          <p:nvPr>
            <p:ph idx="1"/>
          </p:nvPr>
        </p:nvSpPr>
        <p:spPr/>
        <p:txBody>
          <a:bodyPr/>
          <a:lstStyle/>
          <a:p>
            <a:pPr marL="0" indent="0">
              <a:buNone/>
            </a:pPr>
            <a:r>
              <a:rPr lang="en-IN" dirty="0"/>
              <a:t>Deep Learning Architecture</a:t>
            </a:r>
          </a:p>
          <a:p>
            <a:pPr marL="0" indent="0">
              <a:buNone/>
            </a:pPr>
            <a:endParaRPr lang="en-IN" dirty="0"/>
          </a:p>
        </p:txBody>
      </p:sp>
      <p:pic>
        <p:nvPicPr>
          <p:cNvPr id="5" name="Picture 4">
            <a:extLst>
              <a:ext uri="{FF2B5EF4-FFF2-40B4-BE49-F238E27FC236}">
                <a16:creationId xmlns:a16="http://schemas.microsoft.com/office/drawing/2014/main" id="{BB99EE62-5904-901C-1DFC-578F75371D0D}"/>
              </a:ext>
            </a:extLst>
          </p:cNvPr>
          <p:cNvPicPr>
            <a:picLocks noChangeAspect="1"/>
          </p:cNvPicPr>
          <p:nvPr/>
        </p:nvPicPr>
        <p:blipFill>
          <a:blip r:embed="rId2"/>
          <a:stretch>
            <a:fillRect/>
          </a:stretch>
        </p:blipFill>
        <p:spPr>
          <a:xfrm>
            <a:off x="762599" y="2564605"/>
            <a:ext cx="4520099" cy="3010572"/>
          </a:xfrm>
          <a:prstGeom prst="rect">
            <a:avLst/>
          </a:prstGeom>
        </p:spPr>
      </p:pic>
      <p:pic>
        <p:nvPicPr>
          <p:cNvPr id="7" name="Picture 6">
            <a:extLst>
              <a:ext uri="{FF2B5EF4-FFF2-40B4-BE49-F238E27FC236}">
                <a16:creationId xmlns:a16="http://schemas.microsoft.com/office/drawing/2014/main" id="{2D877E21-9E49-B023-2905-B9185D04658C}"/>
              </a:ext>
            </a:extLst>
          </p:cNvPr>
          <p:cNvPicPr>
            <a:picLocks noChangeAspect="1"/>
          </p:cNvPicPr>
          <p:nvPr/>
        </p:nvPicPr>
        <p:blipFill>
          <a:blip r:embed="rId3"/>
          <a:stretch>
            <a:fillRect/>
          </a:stretch>
        </p:blipFill>
        <p:spPr>
          <a:xfrm>
            <a:off x="6657374" y="2496105"/>
            <a:ext cx="4256052" cy="3010378"/>
          </a:xfrm>
          <a:prstGeom prst="rect">
            <a:avLst/>
          </a:prstGeom>
        </p:spPr>
      </p:pic>
      <p:sp>
        <p:nvSpPr>
          <p:cNvPr id="8" name="TextBox 7">
            <a:extLst>
              <a:ext uri="{FF2B5EF4-FFF2-40B4-BE49-F238E27FC236}">
                <a16:creationId xmlns:a16="http://schemas.microsoft.com/office/drawing/2014/main" id="{5B902905-4CFA-8077-326A-0B6B36A25ED7}"/>
              </a:ext>
            </a:extLst>
          </p:cNvPr>
          <p:cNvSpPr txBox="1"/>
          <p:nvPr/>
        </p:nvSpPr>
        <p:spPr>
          <a:xfrm>
            <a:off x="2414727" y="5710114"/>
            <a:ext cx="2396971" cy="369332"/>
          </a:xfrm>
          <a:prstGeom prst="rect">
            <a:avLst/>
          </a:prstGeom>
          <a:noFill/>
        </p:spPr>
        <p:txBody>
          <a:bodyPr wrap="square" rtlCol="0">
            <a:spAutoFit/>
          </a:bodyPr>
          <a:lstStyle/>
          <a:p>
            <a:r>
              <a:rPr lang="en-IN" dirty="0"/>
              <a:t>LSTM CELL</a:t>
            </a:r>
          </a:p>
        </p:txBody>
      </p:sp>
      <p:sp>
        <p:nvSpPr>
          <p:cNvPr id="9" name="TextBox 8">
            <a:extLst>
              <a:ext uri="{FF2B5EF4-FFF2-40B4-BE49-F238E27FC236}">
                <a16:creationId xmlns:a16="http://schemas.microsoft.com/office/drawing/2014/main" id="{4399B407-FBB4-FB40-3878-BDEBEB34B8E2}"/>
              </a:ext>
            </a:extLst>
          </p:cNvPr>
          <p:cNvSpPr txBox="1"/>
          <p:nvPr/>
        </p:nvSpPr>
        <p:spPr>
          <a:xfrm>
            <a:off x="7998781" y="5710114"/>
            <a:ext cx="1778492" cy="369332"/>
          </a:xfrm>
          <a:prstGeom prst="rect">
            <a:avLst/>
          </a:prstGeom>
          <a:noFill/>
        </p:spPr>
        <p:txBody>
          <a:bodyPr wrap="square" rtlCol="0">
            <a:spAutoFit/>
          </a:bodyPr>
          <a:lstStyle/>
          <a:p>
            <a:r>
              <a:rPr lang="en-IN" dirty="0"/>
              <a:t>LSTM structure</a:t>
            </a:r>
          </a:p>
        </p:txBody>
      </p:sp>
    </p:spTree>
    <p:extLst>
      <p:ext uri="{BB962C8B-B14F-4D97-AF65-F5344CB8AC3E}">
        <p14:creationId xmlns:p14="http://schemas.microsoft.com/office/powerpoint/2010/main" val="2116326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478D1-0F87-3688-1FDF-24167F5289BB}"/>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079282DA-FB71-29E5-EACB-356E3B5C9FDF}"/>
              </a:ext>
            </a:extLst>
          </p:cNvPr>
          <p:cNvSpPr>
            <a:spLocks noGrp="1"/>
          </p:cNvSpPr>
          <p:nvPr>
            <p:ph idx="1"/>
          </p:nvPr>
        </p:nvSpPr>
        <p:spPr/>
        <p:txBody>
          <a:bodyPr>
            <a:normAutofit lnSpcReduction="10000"/>
          </a:bodyPr>
          <a:lstStyle/>
          <a:p>
            <a:pPr marL="0" indent="0">
              <a:buNone/>
            </a:pPr>
            <a:r>
              <a:rPr lang="en-US" dirty="0"/>
              <a:t>RNN is considered for time-series forecasting as using RNN with entire time-series history shows better performance in partially observable environment than using FNN. </a:t>
            </a:r>
          </a:p>
          <a:p>
            <a:pPr marL="0" indent="0">
              <a:buNone/>
            </a:pPr>
            <a:r>
              <a:rPr lang="en-US" dirty="0"/>
              <a:t>In particular, LSTM networks that have better learning performance compared to the basic RNN are used by resolving the vanishing gradient problem.</a:t>
            </a:r>
          </a:p>
          <a:p>
            <a:pPr marL="0" indent="0">
              <a:buNone/>
            </a:pPr>
            <a:r>
              <a:rPr lang="en-US" dirty="0"/>
              <a:t>LSTM networks are also widely used to forecast the renewable energy generation and show better performance than FNN. At each hidden layer 𝑙 and time slot 𝑡, the variables such as </a:t>
            </a:r>
            <a:r>
              <a:rPr lang="en-IN" sz="2400" b="0" i="0" u="none" strike="noStrike" dirty="0">
                <a:solidFill>
                  <a:srgbClr val="222222"/>
                </a:solidFill>
                <a:effectLst/>
                <a:latin typeface="Arial" panose="020B0604020202020204" pitchFamily="34" charset="0"/>
              </a:rPr>
              <a:t>𝐟</a:t>
            </a:r>
            <a:r>
              <a:rPr lang="en-IN" sz="2400" b="0" i="0" u="none" strike="noStrike" baseline="-25000" dirty="0" err="1">
                <a:solidFill>
                  <a:srgbClr val="222222"/>
                </a:solidFill>
                <a:effectLst/>
                <a:latin typeface="Arial" panose="020B0604020202020204" pitchFamily="34" charset="0"/>
              </a:rPr>
              <a:t>l,t</a:t>
            </a:r>
            <a:r>
              <a:rPr lang="en-IN" sz="2400" b="0" i="0" u="none" strike="noStrike" dirty="0">
                <a:solidFill>
                  <a:srgbClr val="222222"/>
                </a:solidFill>
                <a:effectLst/>
                <a:latin typeface="Arial" panose="020B0604020202020204" pitchFamily="34" charset="0"/>
              </a:rPr>
              <a:t>, 𝐢</a:t>
            </a:r>
            <a:r>
              <a:rPr lang="en-IN" sz="2400" b="0" i="0" u="none" strike="noStrike" baseline="-25000" dirty="0" err="1">
                <a:solidFill>
                  <a:srgbClr val="222222"/>
                </a:solidFill>
                <a:effectLst/>
                <a:latin typeface="Arial" panose="020B0604020202020204" pitchFamily="34" charset="0"/>
              </a:rPr>
              <a:t>l,t</a:t>
            </a:r>
            <a:r>
              <a:rPr lang="en-IN" sz="2400" b="0" i="0" u="none" strike="noStrike" dirty="0">
                <a:solidFill>
                  <a:srgbClr val="222222"/>
                </a:solidFill>
                <a:effectLst/>
                <a:latin typeface="Arial" panose="020B0604020202020204" pitchFamily="34" charset="0"/>
              </a:rPr>
              <a:t>, 𝐠</a:t>
            </a:r>
            <a:r>
              <a:rPr lang="en-IN" sz="2400" b="0" i="0" u="none" strike="noStrike" baseline="-25000" dirty="0" err="1">
                <a:solidFill>
                  <a:srgbClr val="222222"/>
                </a:solidFill>
                <a:effectLst/>
                <a:latin typeface="Arial" panose="020B0604020202020204" pitchFamily="34" charset="0"/>
              </a:rPr>
              <a:t>l,t</a:t>
            </a:r>
            <a:r>
              <a:rPr lang="en-IN" sz="2400" b="0" i="0" u="none" strike="noStrike" dirty="0">
                <a:solidFill>
                  <a:srgbClr val="222222"/>
                </a:solidFill>
                <a:effectLst/>
                <a:latin typeface="Arial" panose="020B0604020202020204" pitchFamily="34" charset="0"/>
              </a:rPr>
              <a:t>, 𝐨</a:t>
            </a:r>
            <a:r>
              <a:rPr lang="en-IN" sz="2400" b="0" i="0" u="none" strike="noStrike" baseline="-25000" dirty="0" err="1">
                <a:solidFill>
                  <a:srgbClr val="222222"/>
                </a:solidFill>
                <a:effectLst/>
                <a:latin typeface="Arial" panose="020B0604020202020204" pitchFamily="34" charset="0"/>
              </a:rPr>
              <a:t>l,t</a:t>
            </a:r>
            <a:r>
              <a:rPr lang="en-IN" sz="2400" b="0" i="0" u="none" strike="noStrike" dirty="0">
                <a:solidFill>
                  <a:srgbClr val="222222"/>
                </a:solidFill>
                <a:effectLst/>
                <a:latin typeface="Arial" panose="020B0604020202020204" pitchFamily="34" charset="0"/>
              </a:rPr>
              <a:t>, 𝑐</a:t>
            </a:r>
            <a:r>
              <a:rPr lang="en-IN" sz="2400" b="0" i="0" u="none" strike="noStrike" baseline="-25000" dirty="0" err="1">
                <a:solidFill>
                  <a:srgbClr val="222222"/>
                </a:solidFill>
                <a:effectLst/>
                <a:latin typeface="Arial" panose="020B0604020202020204" pitchFamily="34" charset="0"/>
              </a:rPr>
              <a:t>l,t</a:t>
            </a:r>
            <a:r>
              <a:rPr lang="en-IN" sz="2400" b="0" i="0" u="none" strike="noStrike" dirty="0">
                <a:solidFill>
                  <a:srgbClr val="222222"/>
                </a:solidFill>
                <a:effectLst/>
                <a:latin typeface="Arial" panose="020B0604020202020204" pitchFamily="34" charset="0"/>
              </a:rPr>
              <a:t>, and </a:t>
            </a:r>
            <a:r>
              <a:rPr lang="en-IN" sz="2400" b="0" i="0" u="none" strike="noStrike" dirty="0" err="1">
                <a:solidFill>
                  <a:srgbClr val="222222"/>
                </a:solidFill>
                <a:effectLst/>
                <a:latin typeface="Arial" panose="020B0604020202020204" pitchFamily="34" charset="0"/>
              </a:rPr>
              <a:t>ℎ</a:t>
            </a:r>
            <a:r>
              <a:rPr lang="en-IN" sz="2400" b="0" i="0" u="none" strike="noStrike" baseline="-25000" dirty="0" err="1">
                <a:solidFill>
                  <a:srgbClr val="222222"/>
                </a:solidFill>
                <a:effectLst/>
                <a:latin typeface="Arial" panose="020B0604020202020204" pitchFamily="34" charset="0"/>
              </a:rPr>
              <a:t>l,t</a:t>
            </a:r>
            <a:r>
              <a:rPr lang="en-US" sz="2400" dirty="0"/>
              <a:t> </a:t>
            </a:r>
            <a:r>
              <a:rPr lang="en-US" dirty="0"/>
              <a:t>are vectors that denote forget gate, input gate, input modulation gate, output gate, cell state vector, and hidden output vector, respectively. </a:t>
            </a:r>
            <a:endParaRPr lang="en-IN" dirty="0"/>
          </a:p>
        </p:txBody>
      </p:sp>
    </p:spTree>
    <p:extLst>
      <p:ext uri="{BB962C8B-B14F-4D97-AF65-F5344CB8AC3E}">
        <p14:creationId xmlns:p14="http://schemas.microsoft.com/office/powerpoint/2010/main" val="3850905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2EF7B-BD42-DF62-CBE0-0C7B6AC36867}"/>
              </a:ext>
            </a:extLst>
          </p:cNvPr>
          <p:cNvSpPr>
            <a:spLocks noGrp="1"/>
          </p:cNvSpPr>
          <p:nvPr>
            <p:ph type="title"/>
          </p:nvPr>
        </p:nvSpPr>
        <p:spPr/>
        <p:txBody>
          <a:bodyPr/>
          <a:lstStyle/>
          <a:p>
            <a:r>
              <a:rPr lang="en-IN" dirty="0"/>
              <a:t>Experimental Results</a:t>
            </a:r>
          </a:p>
        </p:txBody>
      </p:sp>
      <p:sp>
        <p:nvSpPr>
          <p:cNvPr id="3" name="Content Placeholder 2">
            <a:extLst>
              <a:ext uri="{FF2B5EF4-FFF2-40B4-BE49-F238E27FC236}">
                <a16:creationId xmlns:a16="http://schemas.microsoft.com/office/drawing/2014/main" id="{2BA84237-0397-928D-6356-30F0531395A7}"/>
              </a:ext>
            </a:extLst>
          </p:cNvPr>
          <p:cNvSpPr>
            <a:spLocks noGrp="1"/>
          </p:cNvSpPr>
          <p:nvPr>
            <p:ph idx="1"/>
          </p:nvPr>
        </p:nvSpPr>
        <p:spPr/>
        <p:txBody>
          <a:bodyPr/>
          <a:lstStyle/>
          <a:p>
            <a:pPr marL="0" indent="0">
              <a:buNone/>
            </a:pPr>
            <a:r>
              <a:rPr lang="en-IN" dirty="0"/>
              <a:t>Data Description</a:t>
            </a:r>
          </a:p>
          <a:p>
            <a:r>
              <a:rPr lang="en-US" sz="1800" b="0" i="0" u="none" strike="noStrike" dirty="0">
                <a:solidFill>
                  <a:srgbClr val="000000"/>
                </a:solidFill>
                <a:effectLst/>
                <a:latin typeface="Arial" panose="020B0604020202020204" pitchFamily="34" charset="0"/>
              </a:rPr>
              <a:t>We used the 60-min time series real-world open datasets for GHI and WIND SPEED from January 1st, 2011 to December 31st, 2014 provided by NSRDB.</a:t>
            </a:r>
            <a:endParaRPr lang="en-IN" sz="1800" b="0" i="0" u="none" strike="noStrike" dirty="0">
              <a:solidFill>
                <a:srgbClr val="000000"/>
              </a:solidFill>
              <a:effectLst/>
              <a:latin typeface="Arial" panose="020B0604020202020204" pitchFamily="34" charset="0"/>
            </a:endParaRPr>
          </a:p>
          <a:p>
            <a:r>
              <a:rPr lang="en-US" sz="1800" b="0" i="0" u="none" strike="noStrike" dirty="0">
                <a:solidFill>
                  <a:srgbClr val="000000"/>
                </a:solidFill>
                <a:effectLst/>
                <a:latin typeface="Arial" panose="020B0604020202020204" pitchFamily="34" charset="0"/>
              </a:rPr>
              <a:t>The forecasting horizon of the very short-term forecasting is up to one hour, and the bids are generally made in an hourly manner.</a:t>
            </a:r>
            <a:endParaRPr lang="en-IN" sz="1800" dirty="0">
              <a:solidFill>
                <a:srgbClr val="000000"/>
              </a:solidFill>
              <a:latin typeface="Arial" panose="020B0604020202020204" pitchFamily="34" charset="0"/>
            </a:endParaRPr>
          </a:p>
          <a:p>
            <a:r>
              <a:rPr lang="en-US" sz="1800" dirty="0">
                <a:solidFill>
                  <a:srgbClr val="000000"/>
                </a:solidFill>
                <a:latin typeface="Arial" panose="020B0604020202020204" pitchFamily="34" charset="0"/>
              </a:rPr>
              <a:t>W</a:t>
            </a:r>
            <a:r>
              <a:rPr lang="en-US" sz="1800" b="0" i="0" u="none" strike="noStrike" dirty="0">
                <a:solidFill>
                  <a:srgbClr val="000000"/>
                </a:solidFill>
                <a:effectLst/>
                <a:latin typeface="Arial" panose="020B0604020202020204" pitchFamily="34" charset="0"/>
              </a:rPr>
              <a:t>e normalize the data by the generation capacity and </a:t>
            </a:r>
            <a:r>
              <a:rPr lang="en-US" sz="1800" b="0" i="0" u="none" strike="noStrike" dirty="0" err="1">
                <a:solidFill>
                  <a:srgbClr val="000000"/>
                </a:solidFill>
                <a:effectLst/>
                <a:latin typeface="Arial" panose="020B0604020202020204" pitchFamily="34" charset="0"/>
              </a:rPr>
              <a:t>denormalize</a:t>
            </a:r>
            <a:r>
              <a:rPr lang="en-US" sz="1800" b="0" i="0" u="none" strike="noStrike" dirty="0">
                <a:solidFill>
                  <a:srgbClr val="000000"/>
                </a:solidFill>
                <a:effectLst/>
                <a:latin typeface="Arial" panose="020B0604020202020204" pitchFamily="34" charset="0"/>
              </a:rPr>
              <a:t> the forecasting result to obtain valid outputs. In solar power datasets, the data during the night (zero-value data) is excluded.</a:t>
            </a:r>
            <a:endParaRPr lang="en-IN" sz="1800" b="0" i="0" u="none" strike="noStrike" dirty="0">
              <a:solidFill>
                <a:srgbClr val="000000"/>
              </a:solidFill>
              <a:effectLst/>
              <a:latin typeface="Arial" panose="020B0604020202020204" pitchFamily="34" charset="0"/>
            </a:endParaRPr>
          </a:p>
          <a:p>
            <a:r>
              <a:rPr lang="en-US" sz="1800" b="0" i="0" u="none" strike="noStrike" dirty="0">
                <a:solidFill>
                  <a:srgbClr val="000000"/>
                </a:solidFill>
                <a:effectLst/>
                <a:latin typeface="Arial" panose="020B0604020202020204" pitchFamily="34" charset="0"/>
              </a:rPr>
              <a:t>To generalize the proposed DRL model, we isolate the datasets into training datasets, validation datasets, and test datasets as in conventional supervised learning.</a:t>
            </a:r>
            <a:endParaRPr lang="en-IN" sz="1800" dirty="0">
              <a:solidFill>
                <a:srgbClr val="000000"/>
              </a:solidFill>
              <a:latin typeface="Arial" panose="020B0604020202020204" pitchFamily="34" charset="0"/>
            </a:endParaRPr>
          </a:p>
          <a:p>
            <a:r>
              <a:rPr lang="en-US" sz="1800" b="0" i="0" u="none" strike="noStrike" dirty="0">
                <a:solidFill>
                  <a:srgbClr val="000000"/>
                </a:solidFill>
                <a:effectLst/>
                <a:latin typeface="Arial" panose="020B0604020202020204" pitchFamily="34" charset="0"/>
              </a:rPr>
              <a:t>The ratio of training, validation, and test sets is normally, 7:1.5:1.5, or 6:2:2. Hence, our evaluation uses more validation and test sets, which implies better generalization.</a:t>
            </a:r>
            <a:endParaRPr lang="en-IN" dirty="0"/>
          </a:p>
        </p:txBody>
      </p:sp>
    </p:spTree>
    <p:extLst>
      <p:ext uri="{BB962C8B-B14F-4D97-AF65-F5344CB8AC3E}">
        <p14:creationId xmlns:p14="http://schemas.microsoft.com/office/powerpoint/2010/main" val="832417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568</TotalTime>
  <Words>1835</Words>
  <Application>Microsoft Office PowerPoint</Application>
  <PresentationFormat>Widescreen</PresentationFormat>
  <Paragraphs>157</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ArialMT</vt:lpstr>
      <vt:lpstr>Calibri</vt:lpstr>
      <vt:lpstr>Calibri Light</vt:lpstr>
      <vt:lpstr>NexusSerif</vt:lpstr>
      <vt:lpstr>Wingdings</vt:lpstr>
      <vt:lpstr>Office Theme</vt:lpstr>
      <vt:lpstr>DeepComp: Deep reinforcement learning-based renewable energy forecasting</vt:lpstr>
      <vt:lpstr>Abstract</vt:lpstr>
      <vt:lpstr>Highlights</vt:lpstr>
      <vt:lpstr>Introduction and Methodology</vt:lpstr>
      <vt:lpstr>Framework of DeepComp</vt:lpstr>
      <vt:lpstr>How does this approach differs from other forecasting algorithms?</vt:lpstr>
      <vt:lpstr>Implementation</vt:lpstr>
      <vt:lpstr>Implementation</vt:lpstr>
      <vt:lpstr>Experimental Results</vt:lpstr>
      <vt:lpstr>Experimental Results </vt:lpstr>
      <vt:lpstr>Experimental Results</vt:lpstr>
      <vt:lpstr>Experimental Results</vt:lpstr>
      <vt:lpstr>Experimental Results</vt:lpstr>
      <vt:lpstr>Experimental Results</vt:lpstr>
      <vt:lpstr>Experimental Results – Wind Dataset</vt:lpstr>
      <vt:lpstr>Experimental Results – Wind Dataset</vt:lpstr>
      <vt:lpstr>Experimental Results – Wind Dataset</vt:lpstr>
      <vt:lpstr>Experimental Results – Wind Dataset</vt:lpstr>
      <vt:lpstr>Experimental Results – Solar Dataset</vt:lpstr>
      <vt:lpstr>Experimental Results – Solar Dataset</vt:lpstr>
      <vt:lpstr>Experimental Results – Solar Dataset</vt:lpstr>
      <vt:lpstr>Experimental Results – Solar Dataset</vt:lpstr>
      <vt:lpstr>Conclusion</vt:lpstr>
      <vt:lpstr>Future Goals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DeepComp: Deep reinforcement learning-based renewable energy forecasting</dc:title>
  <dc:creator>Bhavy</dc:creator>
  <cp:lastModifiedBy>Bhavy</cp:lastModifiedBy>
  <cp:revision>11</cp:revision>
  <dcterms:created xsi:type="dcterms:W3CDTF">2022-03-02T11:56:07Z</dcterms:created>
  <dcterms:modified xsi:type="dcterms:W3CDTF">2022-05-04T15:29:59Z</dcterms:modified>
</cp:coreProperties>
</file>