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10/24/2025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1922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10/24/2025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5350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10/24/2025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8769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10/24/2025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8875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10/24/2025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4611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10/24/2025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5715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10/24/2025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7836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10/24/2025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1785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10/24/2025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8312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10/24/2025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7987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10/24/2025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5439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10/24/2025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29082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8876303-A4DC-9E06-13EE-11C841D9D364}"/>
              </a:ext>
            </a:extLst>
          </p:cNvPr>
          <p:cNvSpPr txBox="1"/>
          <p:nvPr/>
        </p:nvSpPr>
        <p:spPr>
          <a:xfrm>
            <a:off x="117988" y="197346"/>
            <a:ext cx="11867535" cy="584775"/>
          </a:xfrm>
          <a:prstGeom prst="rect">
            <a:avLst/>
          </a:prstGeom>
          <a:noFill/>
        </p:spPr>
        <p:txBody>
          <a:bodyPr wrap="square" rtlCol="0">
            <a:spAutoFit/>
          </a:bodyPr>
          <a:lstStyle/>
          <a:p>
            <a:r>
              <a:rPr lang="en-US" sz="3200" u="sng" dirty="0">
                <a:latin typeface="+mj-lt"/>
              </a:rPr>
              <a:t>Intro to Dataset and what it contains</a:t>
            </a:r>
          </a:p>
        </p:txBody>
      </p:sp>
      <p:sp>
        <p:nvSpPr>
          <p:cNvPr id="8" name="TextBox 7">
            <a:extLst>
              <a:ext uri="{FF2B5EF4-FFF2-40B4-BE49-F238E27FC236}">
                <a16:creationId xmlns:a16="http://schemas.microsoft.com/office/drawing/2014/main" id="{2B22DC7A-940F-B247-2831-51B75743E786}"/>
              </a:ext>
            </a:extLst>
          </p:cNvPr>
          <p:cNvSpPr txBox="1"/>
          <p:nvPr/>
        </p:nvSpPr>
        <p:spPr>
          <a:xfrm>
            <a:off x="117987" y="979467"/>
            <a:ext cx="11867535" cy="923330"/>
          </a:xfrm>
          <a:prstGeom prst="rect">
            <a:avLst/>
          </a:prstGeom>
          <a:noFill/>
        </p:spPr>
        <p:txBody>
          <a:bodyPr wrap="square">
            <a:spAutoFit/>
          </a:bodyPr>
          <a:lstStyle/>
          <a:p>
            <a:r>
              <a:rPr lang="en-US" b="0" i="0" dirty="0">
                <a:effectLst/>
                <a:latin typeface="Inter"/>
              </a:rPr>
              <a:t>This dataset contains medical insurance cost information for </a:t>
            </a:r>
            <a:r>
              <a:rPr lang="en-US" b="1" i="0" dirty="0">
                <a:effectLst/>
                <a:latin typeface="Inter"/>
              </a:rPr>
              <a:t>1338</a:t>
            </a:r>
            <a:r>
              <a:rPr lang="en-US" b="0" i="0" dirty="0">
                <a:effectLst/>
                <a:latin typeface="Inter"/>
              </a:rPr>
              <a:t> individuals. It includes demographic and health-related variables such as age, sex, BMI, number of children, smoking status, and residential region in the US. The target variable is charges, which represents the medical insurance cost billed to the individual.</a:t>
            </a:r>
            <a:endParaRPr lang="en-IN" dirty="0"/>
          </a:p>
        </p:txBody>
      </p:sp>
      <p:sp>
        <p:nvSpPr>
          <p:cNvPr id="12" name="TextBox 11">
            <a:extLst>
              <a:ext uri="{FF2B5EF4-FFF2-40B4-BE49-F238E27FC236}">
                <a16:creationId xmlns:a16="http://schemas.microsoft.com/office/drawing/2014/main" id="{EC202D2D-4505-169E-4C51-A9874308C282}"/>
              </a:ext>
            </a:extLst>
          </p:cNvPr>
          <p:cNvSpPr txBox="1"/>
          <p:nvPr/>
        </p:nvSpPr>
        <p:spPr>
          <a:xfrm>
            <a:off x="117987" y="1952631"/>
            <a:ext cx="7777316" cy="2954655"/>
          </a:xfrm>
          <a:prstGeom prst="rect">
            <a:avLst/>
          </a:prstGeom>
          <a:noFill/>
        </p:spPr>
        <p:txBody>
          <a:bodyPr wrap="square">
            <a:spAutoFit/>
          </a:bodyPr>
          <a:lstStyle/>
          <a:p>
            <a:pPr algn="l" fontAlgn="base">
              <a:spcAft>
                <a:spcPts val="1200"/>
              </a:spcAft>
              <a:buNone/>
            </a:pPr>
            <a:r>
              <a:rPr lang="en-US" b="1" dirty="0">
                <a:latin typeface="Inter"/>
              </a:rPr>
              <a:t>A</a:t>
            </a:r>
            <a:r>
              <a:rPr lang="en-US" b="1" i="0" dirty="0">
                <a:effectLst/>
                <a:latin typeface="Inter"/>
              </a:rPr>
              <a:t>ge</a:t>
            </a:r>
            <a:r>
              <a:rPr lang="en-US" b="0" i="0" dirty="0">
                <a:effectLst/>
                <a:latin typeface="Inter"/>
              </a:rPr>
              <a:t>: Age of primary beneficiary (int)</a:t>
            </a:r>
          </a:p>
          <a:p>
            <a:pPr algn="l" fontAlgn="base">
              <a:spcAft>
                <a:spcPts val="1200"/>
              </a:spcAft>
              <a:buNone/>
            </a:pPr>
            <a:r>
              <a:rPr lang="en-US" b="1" dirty="0">
                <a:latin typeface="Inter"/>
              </a:rPr>
              <a:t>S</a:t>
            </a:r>
            <a:r>
              <a:rPr lang="en-US" b="1" i="0" dirty="0">
                <a:effectLst/>
                <a:latin typeface="Inter"/>
              </a:rPr>
              <a:t>ex</a:t>
            </a:r>
            <a:r>
              <a:rPr lang="en-US" b="0" i="0" dirty="0">
                <a:effectLst/>
                <a:latin typeface="Inter"/>
              </a:rPr>
              <a:t>: Gender of beneficiary (male, female)</a:t>
            </a:r>
          </a:p>
          <a:p>
            <a:pPr algn="l" fontAlgn="base">
              <a:spcAft>
                <a:spcPts val="1200"/>
              </a:spcAft>
              <a:buNone/>
            </a:pPr>
            <a:r>
              <a:rPr lang="en-US" b="1" dirty="0" err="1">
                <a:latin typeface="Inter"/>
              </a:rPr>
              <a:t>B</a:t>
            </a:r>
            <a:r>
              <a:rPr lang="en-US" b="1" i="0" dirty="0" err="1">
                <a:effectLst/>
                <a:latin typeface="Inter"/>
              </a:rPr>
              <a:t>mi</a:t>
            </a:r>
            <a:r>
              <a:rPr lang="en-US" b="0" i="0" dirty="0">
                <a:effectLst/>
                <a:latin typeface="Inter"/>
              </a:rPr>
              <a:t>: Body Mass Index, a measure of body fat based on height and weight (float)</a:t>
            </a:r>
          </a:p>
          <a:p>
            <a:pPr algn="l" fontAlgn="base">
              <a:spcAft>
                <a:spcPts val="1200"/>
              </a:spcAft>
              <a:buNone/>
            </a:pPr>
            <a:r>
              <a:rPr lang="en-US" b="1" dirty="0">
                <a:latin typeface="Inter"/>
              </a:rPr>
              <a:t>C</a:t>
            </a:r>
            <a:r>
              <a:rPr lang="en-US" b="1" i="0" dirty="0">
                <a:effectLst/>
                <a:latin typeface="Inter"/>
              </a:rPr>
              <a:t>hildren</a:t>
            </a:r>
            <a:r>
              <a:rPr lang="en-US" b="0" i="0" dirty="0">
                <a:effectLst/>
                <a:latin typeface="Inter"/>
              </a:rPr>
              <a:t>: Number of children covered by health insurance (int)</a:t>
            </a:r>
          </a:p>
          <a:p>
            <a:pPr algn="l" fontAlgn="base">
              <a:spcAft>
                <a:spcPts val="1200"/>
              </a:spcAft>
              <a:buNone/>
            </a:pPr>
            <a:r>
              <a:rPr lang="en-US" b="1" dirty="0">
                <a:latin typeface="Inter"/>
              </a:rPr>
              <a:t>S</a:t>
            </a:r>
            <a:r>
              <a:rPr lang="en-US" b="1" i="0" dirty="0">
                <a:effectLst/>
                <a:latin typeface="Inter"/>
              </a:rPr>
              <a:t>moker</a:t>
            </a:r>
            <a:r>
              <a:rPr lang="en-US" b="0" i="0" dirty="0">
                <a:effectLst/>
                <a:latin typeface="Inter"/>
              </a:rPr>
              <a:t>: Smoking status of the beneficiary (yes, no)</a:t>
            </a:r>
          </a:p>
          <a:p>
            <a:pPr algn="l" fontAlgn="base">
              <a:spcAft>
                <a:spcPts val="1200"/>
              </a:spcAft>
              <a:buNone/>
            </a:pPr>
            <a:r>
              <a:rPr lang="en-US" b="1" dirty="0">
                <a:latin typeface="Inter"/>
              </a:rPr>
              <a:t>R</a:t>
            </a:r>
            <a:r>
              <a:rPr lang="en-US" b="1" i="0" dirty="0">
                <a:effectLst/>
                <a:latin typeface="Inter"/>
              </a:rPr>
              <a:t>egion</a:t>
            </a:r>
            <a:r>
              <a:rPr lang="en-US" b="0" i="0" dirty="0">
                <a:effectLst/>
                <a:latin typeface="Inter"/>
              </a:rPr>
              <a:t>: Residential region in the US (northeast, northwest, southeast, southwest)</a:t>
            </a:r>
          </a:p>
          <a:p>
            <a:pPr algn="l" fontAlgn="base">
              <a:spcAft>
                <a:spcPts val="1200"/>
              </a:spcAft>
              <a:buNone/>
            </a:pPr>
            <a:r>
              <a:rPr lang="en-US" b="1" dirty="0">
                <a:latin typeface="Inter"/>
              </a:rPr>
              <a:t>C</a:t>
            </a:r>
            <a:r>
              <a:rPr lang="en-US" b="1" i="0" dirty="0">
                <a:effectLst/>
                <a:latin typeface="Inter"/>
              </a:rPr>
              <a:t>harges</a:t>
            </a:r>
            <a:r>
              <a:rPr lang="en-US" b="0" i="0" dirty="0">
                <a:effectLst/>
                <a:latin typeface="Inter"/>
              </a:rPr>
              <a:t>: Medical insurance cost billed to the beneficiary (float)</a:t>
            </a:r>
          </a:p>
        </p:txBody>
      </p:sp>
      <p:sp>
        <p:nvSpPr>
          <p:cNvPr id="14" name="TextBox 13">
            <a:extLst>
              <a:ext uri="{FF2B5EF4-FFF2-40B4-BE49-F238E27FC236}">
                <a16:creationId xmlns:a16="http://schemas.microsoft.com/office/drawing/2014/main" id="{31B6561F-1556-FFFD-F8FE-F38D14A577C6}"/>
              </a:ext>
            </a:extLst>
          </p:cNvPr>
          <p:cNvSpPr txBox="1"/>
          <p:nvPr/>
        </p:nvSpPr>
        <p:spPr>
          <a:xfrm>
            <a:off x="117987" y="5153800"/>
            <a:ext cx="7226710" cy="1200329"/>
          </a:xfrm>
          <a:prstGeom prst="rect">
            <a:avLst/>
          </a:prstGeom>
          <a:noFill/>
        </p:spPr>
        <p:txBody>
          <a:bodyPr wrap="square" rtlCol="0">
            <a:spAutoFit/>
          </a:bodyPr>
          <a:lstStyle/>
          <a:p>
            <a:r>
              <a:rPr lang="en-US" u="sng" dirty="0"/>
              <a:t>Features Created:-</a:t>
            </a:r>
          </a:p>
          <a:p>
            <a:pPr marL="285750" indent="-285750">
              <a:buFont typeface="Arial" panose="020B0604020202020204" pitchFamily="34" charset="0"/>
              <a:buChar char="•"/>
            </a:pPr>
            <a:r>
              <a:rPr lang="en-US" b="1" dirty="0"/>
              <a:t>Age Group</a:t>
            </a:r>
            <a:r>
              <a:rPr lang="en-US" dirty="0"/>
              <a:t>: Teens, Young adults, </a:t>
            </a:r>
            <a:r>
              <a:rPr lang="en-US" dirty="0" err="1"/>
              <a:t>Uncs</a:t>
            </a:r>
            <a:r>
              <a:rPr lang="en-US" dirty="0"/>
              <a:t>, Middle aged, Seniors</a:t>
            </a:r>
          </a:p>
          <a:p>
            <a:pPr marL="285750" indent="-285750">
              <a:buFont typeface="Arial" panose="020B0604020202020204" pitchFamily="34" charset="0"/>
              <a:buChar char="•"/>
            </a:pPr>
            <a:r>
              <a:rPr lang="en-US" b="1" dirty="0"/>
              <a:t>Child</a:t>
            </a:r>
            <a:r>
              <a:rPr lang="en-US" dirty="0"/>
              <a:t>: Has Child, No child</a:t>
            </a:r>
          </a:p>
          <a:p>
            <a:pPr marL="285750" indent="-285750">
              <a:buFont typeface="Arial" panose="020B0604020202020204" pitchFamily="34" charset="0"/>
              <a:buChar char="•"/>
            </a:pPr>
            <a:r>
              <a:rPr lang="en-US" b="1" dirty="0"/>
              <a:t>BMI category</a:t>
            </a:r>
            <a:r>
              <a:rPr lang="en-US" dirty="0"/>
              <a:t>: Underweight, Normal Weight, Overweight, Obese</a:t>
            </a:r>
          </a:p>
        </p:txBody>
      </p:sp>
    </p:spTree>
    <p:extLst>
      <p:ext uri="{BB962C8B-B14F-4D97-AF65-F5344CB8AC3E}">
        <p14:creationId xmlns:p14="http://schemas.microsoft.com/office/powerpoint/2010/main" val="66500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42CB2E-34AE-4B53-02E7-A569A56BA7E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80C6EA-91A1-8DEC-1254-5F1B123A9BD2}"/>
              </a:ext>
            </a:extLst>
          </p:cNvPr>
          <p:cNvSpPr txBox="1"/>
          <p:nvPr/>
        </p:nvSpPr>
        <p:spPr>
          <a:xfrm>
            <a:off x="149718" y="131482"/>
            <a:ext cx="6070211" cy="460937"/>
          </a:xfrm>
          <a:prstGeom prst="rect">
            <a:avLst/>
          </a:prstGeom>
        </p:spPr>
        <p:txBody>
          <a:bodyPr vert="horz" lIns="91440" tIns="45720" rIns="91440" bIns="45720" rtlCol="0" anchor="t">
            <a:normAutofit/>
          </a:bodyPr>
          <a:lstStyle/>
          <a:p>
            <a:pPr>
              <a:spcBef>
                <a:spcPct val="0"/>
              </a:spcBef>
              <a:spcAft>
                <a:spcPts val="600"/>
              </a:spcAft>
            </a:pPr>
            <a:r>
              <a:rPr lang="en-US" sz="2400" cap="all" spc="30" dirty="0">
                <a:latin typeface="+mj-lt"/>
                <a:ea typeface="+mj-ea"/>
                <a:cs typeface="+mj-cs"/>
              </a:rPr>
              <a:t>1) Distribution of Age, BMI and Charges</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blue line graph with black text&#10;&#10;AI-generated content may be incorrect.">
            <a:extLst>
              <a:ext uri="{FF2B5EF4-FFF2-40B4-BE49-F238E27FC236}">
                <a16:creationId xmlns:a16="http://schemas.microsoft.com/office/drawing/2014/main" id="{AEB81BC4-1C3A-C334-CAC2-61BA976DD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6078"/>
            <a:ext cx="7944465" cy="2442922"/>
          </a:xfrm>
          <a:prstGeom prst="rect">
            <a:avLst/>
          </a:prstGeom>
        </p:spPr>
      </p:pic>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blue and black bar graph&#10;&#10;AI-generated content may be incorrect.">
            <a:extLst>
              <a:ext uri="{FF2B5EF4-FFF2-40B4-BE49-F238E27FC236}">
                <a16:creationId xmlns:a16="http://schemas.microsoft.com/office/drawing/2014/main" id="{B94364DF-512A-479A-151B-8D41034A4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3"/>
            <a:ext cx="7865807" cy="2442919"/>
          </a:xfrm>
          <a:prstGeom prst="rect">
            <a:avLst/>
          </a:prstGeom>
        </p:spPr>
      </p:pic>
      <p:pic>
        <p:nvPicPr>
          <p:cNvPr id="12" name="Picture 11" descr="A graph with blue bars&#10;&#10;AI-generated content may be incorrect.">
            <a:extLst>
              <a:ext uri="{FF2B5EF4-FFF2-40B4-BE49-F238E27FC236}">
                <a16:creationId xmlns:a16="http://schemas.microsoft.com/office/drawing/2014/main" id="{516EE6F8-6E73-545C-F5C5-9854B0EF2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5807" y="3428997"/>
            <a:ext cx="4303079" cy="2574407"/>
          </a:xfrm>
          <a:prstGeom prst="rect">
            <a:avLst/>
          </a:prstGeom>
        </p:spPr>
      </p:pic>
      <p:sp>
        <p:nvSpPr>
          <p:cNvPr id="14" name="TextBox 13">
            <a:extLst>
              <a:ext uri="{FF2B5EF4-FFF2-40B4-BE49-F238E27FC236}">
                <a16:creationId xmlns:a16="http://schemas.microsoft.com/office/drawing/2014/main" id="{F61CD967-DC82-0226-B88C-ED73396D4347}"/>
              </a:ext>
            </a:extLst>
          </p:cNvPr>
          <p:cNvSpPr txBox="1"/>
          <p:nvPr/>
        </p:nvSpPr>
        <p:spPr>
          <a:xfrm>
            <a:off x="8085307" y="1276230"/>
            <a:ext cx="3864077" cy="1600438"/>
          </a:xfrm>
          <a:prstGeom prst="rect">
            <a:avLst/>
          </a:prstGeom>
          <a:noFill/>
        </p:spPr>
        <p:txBody>
          <a:bodyPr wrap="square" rtlCol="0">
            <a:spAutoFit/>
          </a:bodyPr>
          <a:lstStyle/>
          <a:p>
            <a:r>
              <a:rPr lang="en-US" sz="1400" dirty="0"/>
              <a:t>BMI looks fairly normally distributed, with few outliers while charges is highly right skewed, with very large number of outliers.</a:t>
            </a:r>
          </a:p>
          <a:p>
            <a:endParaRPr lang="en-US" sz="1400" dirty="0"/>
          </a:p>
          <a:p>
            <a:r>
              <a:rPr lang="en-US" sz="1400" dirty="0"/>
              <a:t>The distribution of charge outliers can also be seen, which is mostly in the range of 35000-50000.</a:t>
            </a:r>
          </a:p>
        </p:txBody>
      </p:sp>
    </p:spTree>
    <p:extLst>
      <p:ext uri="{BB962C8B-B14F-4D97-AF65-F5344CB8AC3E}">
        <p14:creationId xmlns:p14="http://schemas.microsoft.com/office/powerpoint/2010/main" val="282117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35A8B9ED-4476-44C5-9209-0146C28B5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41C5234-2FB4-DB0C-9CDD-905CBA863E9A}"/>
              </a:ext>
            </a:extLst>
          </p:cNvPr>
          <p:cNvSpPr txBox="1"/>
          <p:nvPr/>
        </p:nvSpPr>
        <p:spPr>
          <a:xfrm>
            <a:off x="800100" y="178210"/>
            <a:ext cx="3758293" cy="545690"/>
          </a:xfrm>
          <a:prstGeom prst="rect">
            <a:avLst/>
          </a:prstGeom>
        </p:spPr>
        <p:txBody>
          <a:bodyPr vert="horz" lIns="91440" tIns="45720" rIns="91440" bIns="45720" rtlCol="0" anchor="t">
            <a:normAutofit lnSpcReduction="10000"/>
          </a:bodyPr>
          <a:lstStyle/>
          <a:p>
            <a:pPr>
              <a:spcBef>
                <a:spcPct val="0"/>
              </a:spcBef>
              <a:spcAft>
                <a:spcPts val="600"/>
              </a:spcAft>
            </a:pPr>
            <a:r>
              <a:rPr lang="en-US" sz="3200" cap="all" spc="30" dirty="0">
                <a:latin typeface="+mj-lt"/>
                <a:ea typeface="+mj-ea"/>
                <a:cs typeface="+mj-cs"/>
              </a:rPr>
              <a:t>Age EDA</a:t>
            </a:r>
          </a:p>
        </p:txBody>
      </p:sp>
      <p:cxnSp>
        <p:nvCxnSpPr>
          <p:cNvPr id="32" name="Straight Connector 31">
            <a:extLst>
              <a:ext uri="{FF2B5EF4-FFF2-40B4-BE49-F238E27FC236}">
                <a16:creationId xmlns:a16="http://schemas.microsoft.com/office/drawing/2014/main" id="{F0C34567-6096-4347-8107-EC8D2AEFA3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graph of a number of dots&#10;&#10;AI-generated content may be incorrect.">
            <a:extLst>
              <a:ext uri="{FF2B5EF4-FFF2-40B4-BE49-F238E27FC236}">
                <a16:creationId xmlns:a16="http://schemas.microsoft.com/office/drawing/2014/main" id="{16B4317E-BD4B-5264-0040-FC703CF16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579" y="3535184"/>
            <a:ext cx="3255444" cy="2384612"/>
          </a:xfrm>
          <a:prstGeom prst="rect">
            <a:avLst/>
          </a:prstGeom>
        </p:spPr>
      </p:pic>
      <p:pic>
        <p:nvPicPr>
          <p:cNvPr id="6" name="Picture 5" descr="A graph of different colored dots&#10;&#10;AI-generated content may be incorrect.">
            <a:extLst>
              <a:ext uri="{FF2B5EF4-FFF2-40B4-BE49-F238E27FC236}">
                <a16:creationId xmlns:a16="http://schemas.microsoft.com/office/drawing/2014/main" id="{62ED0A1E-741C-8489-41A9-28CA6C58C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18" y="3535184"/>
            <a:ext cx="3255445" cy="2384612"/>
          </a:xfrm>
          <a:prstGeom prst="rect">
            <a:avLst/>
          </a:prstGeom>
        </p:spPr>
      </p:pic>
      <p:pic>
        <p:nvPicPr>
          <p:cNvPr id="4" name="Picture 3" descr="A graph of age groups&#10;&#10;AI-generated content may be incorrect.">
            <a:extLst>
              <a:ext uri="{FF2B5EF4-FFF2-40B4-BE49-F238E27FC236}">
                <a16:creationId xmlns:a16="http://schemas.microsoft.com/office/drawing/2014/main" id="{20EEFAB6-80EC-B80B-BCC0-A1833A45F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418" y="1042166"/>
            <a:ext cx="3078240" cy="2339462"/>
          </a:xfrm>
          <a:prstGeom prst="rect">
            <a:avLst/>
          </a:prstGeom>
        </p:spPr>
      </p:pic>
      <p:pic>
        <p:nvPicPr>
          <p:cNvPr id="10" name="Picture 9" descr="A graph of a number of objects&#10;&#10;AI-generated content may be incorrect.">
            <a:extLst>
              <a:ext uri="{FF2B5EF4-FFF2-40B4-BE49-F238E27FC236}">
                <a16:creationId xmlns:a16="http://schemas.microsoft.com/office/drawing/2014/main" id="{7EAD8CB8-34BA-81FE-EC87-F9F13C6EE3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1892" y="1042166"/>
            <a:ext cx="3341614" cy="2280651"/>
          </a:xfrm>
          <a:prstGeom prst="rect">
            <a:avLst/>
          </a:prstGeom>
        </p:spPr>
      </p:pic>
      <p:cxnSp>
        <p:nvCxnSpPr>
          <p:cNvPr id="34" name="Straight Connector 33">
            <a:extLst>
              <a:ext uri="{FF2B5EF4-FFF2-40B4-BE49-F238E27FC236}">
                <a16:creationId xmlns:a16="http://schemas.microsoft.com/office/drawing/2014/main" id="{7039C108-ED63-4645-9FC8-D00CC583D3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A0C17C-279D-BADE-5A4B-6917B4E8316D}"/>
              </a:ext>
            </a:extLst>
          </p:cNvPr>
          <p:cNvSpPr txBox="1"/>
          <p:nvPr/>
        </p:nvSpPr>
        <p:spPr>
          <a:xfrm>
            <a:off x="7275871" y="953729"/>
            <a:ext cx="4116029" cy="5909310"/>
          </a:xfrm>
          <a:prstGeom prst="rect">
            <a:avLst/>
          </a:prstGeom>
          <a:noFill/>
        </p:spPr>
        <p:txBody>
          <a:bodyPr wrap="square" rtlCol="0">
            <a:spAutoFit/>
          </a:bodyPr>
          <a:lstStyle/>
          <a:p>
            <a:pPr marL="285750" indent="-285750">
              <a:buFont typeface="Arial" panose="020B0604020202020204" pitchFamily="34" charset="0"/>
              <a:buChar char="•"/>
            </a:pPr>
            <a:r>
              <a:rPr lang="en-US" dirty="0"/>
              <a:t>The bins for Age distribution was:- </a:t>
            </a:r>
          </a:p>
          <a:p>
            <a:r>
              <a:rPr lang="en-US" dirty="0"/>
              <a:t>(18-19) Teens, 20-29 (Young Adults) , 30-39 (</a:t>
            </a:r>
            <a:r>
              <a:rPr lang="en-US" dirty="0" err="1"/>
              <a:t>Uncs</a:t>
            </a:r>
            <a:r>
              <a:rPr lang="en-US" dirty="0"/>
              <a:t>) , 40-49 (Middle Aged), 50-64 (Seniors)</a:t>
            </a:r>
          </a:p>
          <a:p>
            <a:endParaRPr lang="en-US" dirty="0"/>
          </a:p>
          <a:p>
            <a:pPr marL="285750" indent="-285750">
              <a:buFont typeface="Arial" panose="020B0604020202020204" pitchFamily="34" charset="0"/>
              <a:buChar char="•"/>
            </a:pPr>
            <a:r>
              <a:rPr lang="en-US" dirty="0"/>
              <a:t>2</a:t>
            </a:r>
            <a:r>
              <a:rPr lang="en-US" baseline="30000" dirty="0"/>
              <a:t>nd</a:t>
            </a:r>
            <a:r>
              <a:rPr lang="en-US" dirty="0"/>
              <a:t> fig. Charge outliers in teens is approximately &gt;25000, while for the rest of the categories it is roughly &gt;36000. Notice that minimum cost is gradually increasing with 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3</a:t>
            </a:r>
            <a:r>
              <a:rPr lang="en-US" baseline="30000" dirty="0"/>
              <a:t>rd</a:t>
            </a:r>
            <a:r>
              <a:rPr lang="en-US" dirty="0"/>
              <a:t> and 4</a:t>
            </a:r>
            <a:r>
              <a:rPr lang="en-US" baseline="30000" dirty="0"/>
              <a:t>th</a:t>
            </a:r>
            <a:r>
              <a:rPr lang="en-US" dirty="0"/>
              <a:t> plot shows a gradual increase of charges with the increase in age. The hues of </a:t>
            </a:r>
            <a:r>
              <a:rPr lang="en-US" dirty="0" err="1"/>
              <a:t>BMI_category</a:t>
            </a:r>
            <a:r>
              <a:rPr lang="en-US" dirty="0"/>
              <a:t> and smoker status adds to the information that charges are higher for people with high BMI and people who smoke for the same age.</a:t>
            </a:r>
          </a:p>
          <a:p>
            <a:pPr marL="285750" indent="-285750">
              <a:buFont typeface="Arial" panose="020B0604020202020204" pitchFamily="34" charset="0"/>
              <a:buChar char="•"/>
            </a:pPr>
            <a:endParaRPr lang="en-US" dirty="0"/>
          </a:p>
          <a:p>
            <a:endParaRPr lang="en-US" dirty="0"/>
          </a:p>
          <a:p>
            <a:endParaRPr lang="en-IN" dirty="0"/>
          </a:p>
        </p:txBody>
      </p:sp>
    </p:spTree>
    <p:extLst>
      <p:ext uri="{BB962C8B-B14F-4D97-AF65-F5344CB8AC3E}">
        <p14:creationId xmlns:p14="http://schemas.microsoft.com/office/powerpoint/2010/main" val="264089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44" name="Straight Connector 104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48" name="Rectangle 104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FB257EE-36D0-944A-6B31-2A3A841F7AD5}"/>
              </a:ext>
            </a:extLst>
          </p:cNvPr>
          <p:cNvSpPr txBox="1"/>
          <p:nvPr/>
        </p:nvSpPr>
        <p:spPr>
          <a:xfrm>
            <a:off x="800100" y="88417"/>
            <a:ext cx="1964454" cy="683180"/>
          </a:xfrm>
          <a:prstGeom prst="rect">
            <a:avLst/>
          </a:prstGeom>
        </p:spPr>
        <p:txBody>
          <a:bodyPr vert="horz" lIns="91440" tIns="45720" rIns="91440" bIns="45720" rtlCol="0" anchor="t">
            <a:normAutofit/>
          </a:bodyPr>
          <a:lstStyle/>
          <a:p>
            <a:pPr>
              <a:spcBef>
                <a:spcPct val="0"/>
              </a:spcBef>
              <a:spcAft>
                <a:spcPts val="600"/>
              </a:spcAft>
            </a:pPr>
            <a:r>
              <a:rPr lang="en-US" sz="3200" cap="all" spc="30" dirty="0">
                <a:latin typeface="+mj-lt"/>
                <a:ea typeface="+mj-ea"/>
                <a:cs typeface="+mj-cs"/>
              </a:rPr>
              <a:t>Sex EDA</a:t>
            </a:r>
          </a:p>
        </p:txBody>
      </p:sp>
      <p:cxnSp>
        <p:nvCxnSpPr>
          <p:cNvPr id="1050" name="Straight Connector 104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3F0A41-388C-4718-9214-3CDBD03366FB}"/>
              </a:ext>
            </a:extLst>
          </p:cNvPr>
          <p:cNvSpPr txBox="1"/>
          <p:nvPr/>
        </p:nvSpPr>
        <p:spPr>
          <a:xfrm>
            <a:off x="8299091" y="1228801"/>
            <a:ext cx="3356071" cy="4823939"/>
          </a:xfrm>
          <a:prstGeom prst="rect">
            <a:avLst/>
          </a:prstGeom>
        </p:spPr>
        <p:txBody>
          <a:bodyPr vert="horz" lIns="91440" tIns="45720" rIns="91440" bIns="45720" rtlCol="0">
            <a:noAutofit/>
          </a:bodyPr>
          <a:lstStyle/>
          <a:p>
            <a:pPr indent="-228600">
              <a:lnSpc>
                <a:spcPct val="110000"/>
              </a:lnSpc>
              <a:spcAft>
                <a:spcPts val="600"/>
              </a:spcAft>
              <a:buFont typeface="Arial" panose="020B0604020202020204" pitchFamily="34" charset="0"/>
              <a:buChar char="•"/>
            </a:pPr>
            <a:r>
              <a:rPr lang="en-US" dirty="0"/>
              <a:t>1</a:t>
            </a:r>
            <a:r>
              <a:rPr lang="en-US" baseline="30000" dirty="0"/>
              <a:t>st</a:t>
            </a:r>
            <a:r>
              <a:rPr lang="en-US" dirty="0"/>
              <a:t> </a:t>
            </a:r>
            <a:r>
              <a:rPr lang="en-US" dirty="0" err="1"/>
              <a:t>barplot</a:t>
            </a:r>
            <a:r>
              <a:rPr lang="en-US" dirty="0"/>
              <a:t> is yet another proof that charges increase with age, and also tells us that average charges are higher for males in all age groups.</a:t>
            </a:r>
          </a:p>
          <a:p>
            <a:pPr>
              <a:lnSpc>
                <a:spcPct val="110000"/>
              </a:lnSpc>
              <a:spcAft>
                <a:spcPts val="600"/>
              </a:spcAft>
            </a:pPr>
            <a:endParaRPr lang="en-US" dirty="0"/>
          </a:p>
          <a:p>
            <a:pPr indent="-228600">
              <a:lnSpc>
                <a:spcPct val="110000"/>
              </a:lnSpc>
              <a:spcAft>
                <a:spcPts val="600"/>
              </a:spcAft>
              <a:buFont typeface="Arial" panose="020B0604020202020204" pitchFamily="34" charset="0"/>
              <a:buChar char="•"/>
            </a:pPr>
            <a:r>
              <a:rPr lang="en-US" dirty="0"/>
              <a:t>Charges increase (and it is a drastic difference) if you are a smoker, for both males and females.</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Majority of people are either overweight or obese</a:t>
            </a:r>
          </a:p>
        </p:txBody>
      </p:sp>
      <p:pic>
        <p:nvPicPr>
          <p:cNvPr id="10" name="Picture 9" descr="A graph of a number of men and women&#10;&#10;AI-generated content may be incorrect.">
            <a:extLst>
              <a:ext uri="{FF2B5EF4-FFF2-40B4-BE49-F238E27FC236}">
                <a16:creationId xmlns:a16="http://schemas.microsoft.com/office/drawing/2014/main" id="{969F4010-C93F-2E5D-CACD-7D7ACC878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 y="3597497"/>
            <a:ext cx="7733423" cy="2455243"/>
          </a:xfrm>
          <a:prstGeom prst="rect">
            <a:avLst/>
          </a:prstGeom>
        </p:spPr>
      </p:pic>
      <p:pic>
        <p:nvPicPr>
          <p:cNvPr id="12" name="Picture 11" descr="A graph of a number of people&#10;&#10;AI-generated content may be incorrect.">
            <a:extLst>
              <a:ext uri="{FF2B5EF4-FFF2-40B4-BE49-F238E27FC236}">
                <a16:creationId xmlns:a16="http://schemas.microsoft.com/office/drawing/2014/main" id="{4180525B-5691-3E9F-07B9-B3F99AB0D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383" y="954756"/>
            <a:ext cx="4083233" cy="2540935"/>
          </a:xfrm>
          <a:prstGeom prst="rect">
            <a:avLst/>
          </a:prstGeom>
        </p:spPr>
      </p:pic>
      <p:pic>
        <p:nvPicPr>
          <p:cNvPr id="1028" name="Picture 4" descr="A graph of different colored bars&#10;&#10;AI-generated content may be incorrect.">
            <a:extLst>
              <a:ext uri="{FF2B5EF4-FFF2-40B4-BE49-F238E27FC236}">
                <a16:creationId xmlns:a16="http://schemas.microsoft.com/office/drawing/2014/main" id="{48FC5964-FADD-9111-C398-7A5E27E3488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0538" y="864717"/>
            <a:ext cx="3652370" cy="2721015"/>
          </a:xfrm>
          <a:prstGeom prst="rect">
            <a:avLst/>
          </a:prstGeom>
          <a:noFill/>
          <a:extLst>
            <a:ext uri="{909E8E84-426E-40DD-AFC4-6F175D3DCCD1}">
              <a14:hiddenFill xmlns:a14="http://schemas.microsoft.com/office/drawing/2010/main">
                <a:solidFill>
                  <a:srgbClr val="FFFFFF"/>
                </a:solidFill>
              </a14:hiddenFill>
            </a:ext>
          </a:extLst>
        </p:spPr>
      </p:pic>
      <p:cxnSp>
        <p:nvCxnSpPr>
          <p:cNvPr id="1052" name="Straight Connector 105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61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9AEDDB4C-6582-43D5-AF25-99F4AD3A1B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4B84702-A085-CBE6-25F9-90CA8167E71D}"/>
              </a:ext>
            </a:extLst>
          </p:cNvPr>
          <p:cNvSpPr txBox="1"/>
          <p:nvPr/>
        </p:nvSpPr>
        <p:spPr>
          <a:xfrm>
            <a:off x="800100" y="73268"/>
            <a:ext cx="2013616" cy="565985"/>
          </a:xfrm>
          <a:prstGeom prst="rect">
            <a:avLst/>
          </a:prstGeom>
        </p:spPr>
        <p:txBody>
          <a:bodyPr vert="horz" lIns="91440" tIns="45720" rIns="91440" bIns="45720" rtlCol="0">
            <a:normAutofit fontScale="92500"/>
          </a:bodyPr>
          <a:lstStyle/>
          <a:p>
            <a:pPr>
              <a:lnSpc>
                <a:spcPct val="110000"/>
              </a:lnSpc>
              <a:spcAft>
                <a:spcPts val="600"/>
              </a:spcAft>
            </a:pPr>
            <a:r>
              <a:rPr lang="en-US" sz="3200" dirty="0">
                <a:latin typeface="+mj-lt"/>
              </a:rPr>
              <a:t>BMI EDA</a:t>
            </a:r>
          </a:p>
        </p:txBody>
      </p:sp>
      <p:cxnSp>
        <p:nvCxnSpPr>
          <p:cNvPr id="57" name="Straight Connector 56">
            <a:extLst>
              <a:ext uri="{FF2B5EF4-FFF2-40B4-BE49-F238E27FC236}">
                <a16:creationId xmlns:a16="http://schemas.microsoft.com/office/drawing/2014/main" id="{AB152A91-2920-4848-A8BC-B15DA324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Charges vs BMI (separated by smoker status)">
            <a:extLst>
              <a:ext uri="{FF2B5EF4-FFF2-40B4-BE49-F238E27FC236}">
                <a16:creationId xmlns:a16="http://schemas.microsoft.com/office/drawing/2014/main" id="{21BAF0A9-E51C-3D15-8362-E3D936EF8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97" y="937119"/>
            <a:ext cx="5281152" cy="3946526"/>
          </a:xfrm>
          <a:prstGeom prst="rect">
            <a:avLst/>
          </a:prstGeom>
        </p:spPr>
      </p:pic>
      <p:pic>
        <p:nvPicPr>
          <p:cNvPr id="10" name="Picture 9" descr="A graph showing different weight groups&#10;&#10;AI-generated content may be incorrect.">
            <a:extLst>
              <a:ext uri="{FF2B5EF4-FFF2-40B4-BE49-F238E27FC236}">
                <a16:creationId xmlns:a16="http://schemas.microsoft.com/office/drawing/2014/main" id="{0D08E965-5D95-19E6-5762-3F6A787F6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38795"/>
            <a:ext cx="5514857" cy="4044853"/>
          </a:xfrm>
          <a:prstGeom prst="rect">
            <a:avLst/>
          </a:prstGeom>
        </p:spPr>
      </p:pic>
      <p:sp>
        <p:nvSpPr>
          <p:cNvPr id="12" name="TextBox 11">
            <a:extLst>
              <a:ext uri="{FF2B5EF4-FFF2-40B4-BE49-F238E27FC236}">
                <a16:creationId xmlns:a16="http://schemas.microsoft.com/office/drawing/2014/main" id="{D10FE4A1-89EC-5AC7-1C79-3437CD687324}"/>
              </a:ext>
            </a:extLst>
          </p:cNvPr>
          <p:cNvSpPr txBox="1"/>
          <p:nvPr/>
        </p:nvSpPr>
        <p:spPr>
          <a:xfrm>
            <a:off x="372397" y="5104397"/>
            <a:ext cx="10854812" cy="646331"/>
          </a:xfrm>
          <a:prstGeom prst="rect">
            <a:avLst/>
          </a:prstGeom>
          <a:noFill/>
        </p:spPr>
        <p:txBody>
          <a:bodyPr wrap="square" rtlCol="0">
            <a:spAutoFit/>
          </a:bodyPr>
          <a:lstStyle/>
          <a:p>
            <a:r>
              <a:rPr lang="en-US" dirty="0"/>
              <a:t>The two plots clearly show how charges are higher for people with higher BMI. The 1</a:t>
            </a:r>
            <a:r>
              <a:rPr lang="en-US" baseline="30000" dirty="0"/>
              <a:t>st</a:t>
            </a:r>
            <a:r>
              <a:rPr lang="en-US" dirty="0"/>
              <a:t> scatterplot also shows that smoking highly affects the charges. </a:t>
            </a:r>
            <a:endParaRPr lang="en-IN" dirty="0"/>
          </a:p>
        </p:txBody>
      </p:sp>
    </p:spTree>
    <p:extLst>
      <p:ext uri="{BB962C8B-B14F-4D97-AF65-F5344CB8AC3E}">
        <p14:creationId xmlns:p14="http://schemas.microsoft.com/office/powerpoint/2010/main" val="379328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arison of a bar graph&#10;&#10;AI-generated content may be incorrect.">
            <a:extLst>
              <a:ext uri="{FF2B5EF4-FFF2-40B4-BE49-F238E27FC236}">
                <a16:creationId xmlns:a16="http://schemas.microsoft.com/office/drawing/2014/main" id="{1B256EE4-E872-54C4-264E-5B996FBB3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18" y="3554898"/>
            <a:ext cx="7711553" cy="2184360"/>
          </a:xfrm>
          <a:prstGeom prst="rect">
            <a:avLst/>
          </a:prstGeom>
        </p:spPr>
      </p:pic>
      <p:sp>
        <p:nvSpPr>
          <p:cNvPr id="6" name="TextBox 5">
            <a:extLst>
              <a:ext uri="{FF2B5EF4-FFF2-40B4-BE49-F238E27FC236}">
                <a16:creationId xmlns:a16="http://schemas.microsoft.com/office/drawing/2014/main" id="{8DF1E7EA-94EB-DC97-F227-2F10D60E5B3B}"/>
              </a:ext>
            </a:extLst>
          </p:cNvPr>
          <p:cNvSpPr txBox="1"/>
          <p:nvPr/>
        </p:nvSpPr>
        <p:spPr>
          <a:xfrm>
            <a:off x="727588" y="88490"/>
            <a:ext cx="5368412" cy="584775"/>
          </a:xfrm>
          <a:prstGeom prst="rect">
            <a:avLst/>
          </a:prstGeom>
          <a:noFill/>
        </p:spPr>
        <p:txBody>
          <a:bodyPr wrap="square" rtlCol="0">
            <a:spAutoFit/>
          </a:bodyPr>
          <a:lstStyle/>
          <a:p>
            <a:r>
              <a:rPr lang="en-US" sz="3200" dirty="0">
                <a:latin typeface="+mj-lt"/>
              </a:rPr>
              <a:t>Region and Smoker EDA</a:t>
            </a:r>
            <a:endParaRPr lang="en-IN" sz="3200" dirty="0">
              <a:latin typeface="+mj-lt"/>
            </a:endParaRPr>
          </a:p>
        </p:txBody>
      </p:sp>
      <p:pic>
        <p:nvPicPr>
          <p:cNvPr id="10" name="Picture 9" descr="A graph of a number of individuals&#10;&#10;AI-generated content may be incorrect.">
            <a:extLst>
              <a:ext uri="{FF2B5EF4-FFF2-40B4-BE49-F238E27FC236}">
                <a16:creationId xmlns:a16="http://schemas.microsoft.com/office/drawing/2014/main" id="{619D7244-DF72-3CB3-DCA2-1F374E12B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6582" y="925059"/>
            <a:ext cx="3517389" cy="2579817"/>
          </a:xfrm>
          <a:prstGeom prst="rect">
            <a:avLst/>
          </a:prstGeom>
        </p:spPr>
      </p:pic>
      <p:pic>
        <p:nvPicPr>
          <p:cNvPr id="2050" name="Picture 2">
            <a:extLst>
              <a:ext uri="{FF2B5EF4-FFF2-40B4-BE49-F238E27FC236}">
                <a16:creationId xmlns:a16="http://schemas.microsoft.com/office/drawing/2014/main" id="{FFFBC309-22E7-ADD7-B1E3-22C5AB029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35" y="861357"/>
            <a:ext cx="2832519" cy="25676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ACB4B09-D157-D5F4-D5A0-21142CE9BB95}"/>
              </a:ext>
            </a:extLst>
          </p:cNvPr>
          <p:cNvPicPr>
            <a:picLocks noChangeAspect="1"/>
          </p:cNvPicPr>
          <p:nvPr/>
        </p:nvPicPr>
        <p:blipFill>
          <a:blip r:embed="rId5"/>
          <a:stretch>
            <a:fillRect/>
          </a:stretch>
        </p:blipFill>
        <p:spPr>
          <a:xfrm>
            <a:off x="8283460" y="925060"/>
            <a:ext cx="3529250" cy="2712876"/>
          </a:xfrm>
          <a:prstGeom prst="rect">
            <a:avLst/>
          </a:prstGeom>
        </p:spPr>
      </p:pic>
      <p:sp>
        <p:nvSpPr>
          <p:cNvPr id="26" name="TextBox 25">
            <a:extLst>
              <a:ext uri="{FF2B5EF4-FFF2-40B4-BE49-F238E27FC236}">
                <a16:creationId xmlns:a16="http://schemas.microsoft.com/office/drawing/2014/main" id="{1665554E-D552-5DB9-B646-6ADC94D009AD}"/>
              </a:ext>
            </a:extLst>
          </p:cNvPr>
          <p:cNvSpPr txBox="1"/>
          <p:nvPr/>
        </p:nvSpPr>
        <p:spPr>
          <a:xfrm>
            <a:off x="8283460" y="3637936"/>
            <a:ext cx="3406122"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distribution of people across all 4 regions is almost balanced, each a quarter.</a:t>
            </a:r>
          </a:p>
          <a:p>
            <a:endParaRPr lang="en-US" sz="1400" dirty="0"/>
          </a:p>
          <a:p>
            <a:pPr marL="285750" indent="-285750">
              <a:buFont typeface="Arial" panose="020B0604020202020204" pitchFamily="34" charset="0"/>
              <a:buChar char="•"/>
            </a:pPr>
            <a:r>
              <a:rPr lang="en-US" sz="1400" dirty="0"/>
              <a:t>The Southeast region has highest number of smokers, and people over there also have on average, a higher BMI.</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charges are also higher for people of southeast</a:t>
            </a:r>
          </a:p>
          <a:p>
            <a:endParaRPr lang="en-IN" sz="1400" dirty="0"/>
          </a:p>
        </p:txBody>
      </p:sp>
    </p:spTree>
    <p:extLst>
      <p:ext uri="{BB962C8B-B14F-4D97-AF65-F5344CB8AC3E}">
        <p14:creationId xmlns:p14="http://schemas.microsoft.com/office/powerpoint/2010/main" val="20682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4DCD51-8273-772F-1869-838FA717CF3A}"/>
              </a:ext>
            </a:extLst>
          </p:cNvPr>
          <p:cNvSpPr txBox="1"/>
          <p:nvPr/>
        </p:nvSpPr>
        <p:spPr>
          <a:xfrm>
            <a:off x="737419" y="137652"/>
            <a:ext cx="8937523" cy="584775"/>
          </a:xfrm>
          <a:prstGeom prst="rect">
            <a:avLst/>
          </a:prstGeom>
          <a:noFill/>
        </p:spPr>
        <p:txBody>
          <a:bodyPr wrap="square" rtlCol="0">
            <a:spAutoFit/>
          </a:bodyPr>
          <a:lstStyle/>
          <a:p>
            <a:r>
              <a:rPr lang="en-US" sz="3200" dirty="0">
                <a:latin typeface="+mj-lt"/>
              </a:rPr>
              <a:t>Hypothesis testing</a:t>
            </a:r>
            <a:endParaRPr lang="en-IN" sz="3200" dirty="0">
              <a:latin typeface="+mj-lt"/>
            </a:endParaRPr>
          </a:p>
        </p:txBody>
      </p:sp>
      <p:sp>
        <p:nvSpPr>
          <p:cNvPr id="3" name="TextBox 2">
            <a:extLst>
              <a:ext uri="{FF2B5EF4-FFF2-40B4-BE49-F238E27FC236}">
                <a16:creationId xmlns:a16="http://schemas.microsoft.com/office/drawing/2014/main" id="{1372AE09-3E55-A02B-E20F-350429353970}"/>
              </a:ext>
            </a:extLst>
          </p:cNvPr>
          <p:cNvSpPr txBox="1"/>
          <p:nvPr/>
        </p:nvSpPr>
        <p:spPr>
          <a:xfrm>
            <a:off x="737419" y="1098633"/>
            <a:ext cx="4552336" cy="584775"/>
          </a:xfrm>
          <a:prstGeom prst="rect">
            <a:avLst/>
          </a:prstGeom>
          <a:noFill/>
        </p:spPr>
        <p:txBody>
          <a:bodyPr wrap="square" rtlCol="0">
            <a:spAutoFit/>
          </a:bodyPr>
          <a:lstStyle/>
          <a:p>
            <a:r>
              <a:rPr lang="en-US" sz="1600" b="1" dirty="0"/>
              <a:t>1) Do charges for females increase with number of children?</a:t>
            </a:r>
            <a:endParaRPr lang="en-IN" sz="1600" b="1" dirty="0"/>
          </a:p>
        </p:txBody>
      </p:sp>
      <p:pic>
        <p:nvPicPr>
          <p:cNvPr id="6" name="Picture 5" descr="A comparison of blue rectangular bars&#10;&#10;AI-generated content may be incorrect.">
            <a:extLst>
              <a:ext uri="{FF2B5EF4-FFF2-40B4-BE49-F238E27FC236}">
                <a16:creationId xmlns:a16="http://schemas.microsoft.com/office/drawing/2014/main" id="{3C94251F-4598-BD1C-4F3F-8821BE3F6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3408"/>
            <a:ext cx="5521689" cy="1843791"/>
          </a:xfrm>
          <a:prstGeom prst="rect">
            <a:avLst/>
          </a:prstGeom>
        </p:spPr>
      </p:pic>
      <p:pic>
        <p:nvPicPr>
          <p:cNvPr id="8" name="Picture 7" descr="A graph of a number of children&#10;&#10;AI-generated content may be incorrect.">
            <a:extLst>
              <a:ext uri="{FF2B5EF4-FFF2-40B4-BE49-F238E27FC236}">
                <a16:creationId xmlns:a16="http://schemas.microsoft.com/office/drawing/2014/main" id="{0A6EA4DD-DFA8-0AE4-1FFC-C36F35C48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194" y="1441859"/>
            <a:ext cx="3683056" cy="2514966"/>
          </a:xfrm>
          <a:prstGeom prst="rect">
            <a:avLst/>
          </a:prstGeom>
        </p:spPr>
      </p:pic>
      <p:sp>
        <p:nvSpPr>
          <p:cNvPr id="10" name="TextBox 9">
            <a:extLst>
              <a:ext uri="{FF2B5EF4-FFF2-40B4-BE49-F238E27FC236}">
                <a16:creationId xmlns:a16="http://schemas.microsoft.com/office/drawing/2014/main" id="{4B8D66F8-AA44-F17D-556A-3A7E3D3B12E0}"/>
              </a:ext>
            </a:extLst>
          </p:cNvPr>
          <p:cNvSpPr txBox="1"/>
          <p:nvPr/>
        </p:nvSpPr>
        <p:spPr>
          <a:xfrm>
            <a:off x="5791199" y="1103305"/>
            <a:ext cx="6096000" cy="338554"/>
          </a:xfrm>
          <a:prstGeom prst="rect">
            <a:avLst/>
          </a:prstGeom>
          <a:noFill/>
        </p:spPr>
        <p:txBody>
          <a:bodyPr wrap="square">
            <a:spAutoFit/>
          </a:bodyPr>
          <a:lstStyle/>
          <a:p>
            <a:r>
              <a:rPr lang="en-US" sz="1600" b="1" dirty="0"/>
              <a:t>2) Does BMI increase for females with number of children?</a:t>
            </a:r>
            <a:endParaRPr lang="en-IN" sz="1600" b="1" dirty="0"/>
          </a:p>
        </p:txBody>
      </p:sp>
      <p:sp>
        <p:nvSpPr>
          <p:cNvPr id="12" name="TextBox 11">
            <a:extLst>
              <a:ext uri="{FF2B5EF4-FFF2-40B4-BE49-F238E27FC236}">
                <a16:creationId xmlns:a16="http://schemas.microsoft.com/office/drawing/2014/main" id="{1EA1869B-BD43-66FA-2DF1-56BEDAAAD147}"/>
              </a:ext>
            </a:extLst>
          </p:cNvPr>
          <p:cNvSpPr txBox="1"/>
          <p:nvPr/>
        </p:nvSpPr>
        <p:spPr>
          <a:xfrm>
            <a:off x="222102" y="3527199"/>
            <a:ext cx="3356840" cy="2400657"/>
          </a:xfrm>
          <a:prstGeom prst="rect">
            <a:avLst/>
          </a:prstGeom>
          <a:noFill/>
        </p:spPr>
        <p:txBody>
          <a:bodyPr wrap="square">
            <a:spAutoFit/>
          </a:bodyPr>
          <a:lstStyle/>
          <a:p>
            <a:pPr algn="l" fontAlgn="base" latinLnBrk="1">
              <a:buNone/>
            </a:pPr>
            <a:r>
              <a:rPr lang="en-IN" sz="600" b="0" i="0" dirty="0">
                <a:effectLst/>
                <a:latin typeface="inherit"/>
              </a:rPr>
              <a:t> OLS Regression Results                            </a:t>
            </a:r>
          </a:p>
          <a:p>
            <a:pPr algn="l" fontAlgn="base" latinLnBrk="1">
              <a:buNone/>
            </a:pPr>
            <a:r>
              <a:rPr lang="en-IN" sz="600" b="0" i="0" dirty="0">
                <a:effectLst/>
                <a:latin typeface="inherit"/>
              </a:rPr>
              <a:t>==============================================================================</a:t>
            </a:r>
          </a:p>
          <a:p>
            <a:pPr algn="l" fontAlgn="base" latinLnBrk="1">
              <a:buNone/>
            </a:pPr>
            <a:r>
              <a:rPr lang="en-IN" sz="600" b="0" i="0" dirty="0">
                <a:effectLst/>
                <a:latin typeface="inherit"/>
              </a:rPr>
              <a:t>Dep. Variable:                    </a:t>
            </a:r>
            <a:r>
              <a:rPr lang="en-IN" sz="600" b="0" i="0" dirty="0" err="1">
                <a:effectLst/>
                <a:latin typeface="inherit"/>
              </a:rPr>
              <a:t>bmi</a:t>
            </a:r>
            <a:r>
              <a:rPr lang="en-IN" sz="600" b="0" i="0" dirty="0">
                <a:effectLst/>
                <a:latin typeface="inherit"/>
              </a:rPr>
              <a:t>   R-squared:                       0.000</a:t>
            </a:r>
          </a:p>
          <a:p>
            <a:pPr algn="l" fontAlgn="base" latinLnBrk="1">
              <a:buNone/>
            </a:pPr>
            <a:r>
              <a:rPr lang="en-IN" sz="600" b="0" i="0" dirty="0">
                <a:effectLst/>
                <a:latin typeface="inherit"/>
              </a:rPr>
              <a:t>Model:                            OLS   Adj. R-squared:                 -0.001</a:t>
            </a:r>
          </a:p>
          <a:p>
            <a:pPr algn="l" fontAlgn="base" latinLnBrk="1">
              <a:buNone/>
            </a:pPr>
            <a:r>
              <a:rPr lang="en-IN" sz="600" b="0" i="0" dirty="0">
                <a:effectLst/>
                <a:latin typeface="inherit"/>
              </a:rPr>
              <a:t>Method:                 Least Squares   F-statistic:                    0.3240</a:t>
            </a:r>
          </a:p>
          <a:p>
            <a:pPr algn="l" fontAlgn="base" latinLnBrk="1">
              <a:buNone/>
            </a:pPr>
            <a:r>
              <a:rPr lang="en-IN" sz="600" b="0" i="0" dirty="0">
                <a:effectLst/>
                <a:latin typeface="inherit"/>
              </a:rPr>
              <a:t>Date:                Fri, 24 Oct 2025   Prob (F-statistic):              0.569</a:t>
            </a:r>
          </a:p>
          <a:p>
            <a:pPr algn="l" fontAlgn="base" latinLnBrk="1">
              <a:buNone/>
            </a:pPr>
            <a:r>
              <a:rPr lang="en-IN" sz="600" b="0" i="0" dirty="0">
                <a:effectLst/>
                <a:latin typeface="inherit"/>
              </a:rPr>
              <a:t>Time:                        10:36:08   Log-Likelihood:                -2129.9</a:t>
            </a:r>
          </a:p>
          <a:p>
            <a:pPr algn="l" fontAlgn="base" latinLnBrk="1">
              <a:buNone/>
            </a:pPr>
            <a:r>
              <a:rPr lang="en-IN" sz="600" b="0" i="0" dirty="0">
                <a:effectLst/>
                <a:latin typeface="inherit"/>
              </a:rPr>
              <a:t>No. Observations:                 662   AIC:                             4264.</a:t>
            </a:r>
          </a:p>
          <a:p>
            <a:pPr algn="l" fontAlgn="base" latinLnBrk="1">
              <a:buNone/>
            </a:pPr>
            <a:r>
              <a:rPr lang="en-IN" sz="600" b="0" i="0" dirty="0" err="1">
                <a:effectLst/>
                <a:latin typeface="inherit"/>
              </a:rPr>
              <a:t>Df</a:t>
            </a:r>
            <a:r>
              <a:rPr lang="en-IN" sz="600" b="0" i="0" dirty="0">
                <a:effectLst/>
                <a:latin typeface="inherit"/>
              </a:rPr>
              <a:t> Residuals:                     660   BIC:                             4273.</a:t>
            </a:r>
          </a:p>
          <a:p>
            <a:pPr algn="l" fontAlgn="base" latinLnBrk="1">
              <a:buNone/>
            </a:pPr>
            <a:r>
              <a:rPr lang="en-IN" sz="600" b="0" i="0" dirty="0" err="1">
                <a:effectLst/>
                <a:latin typeface="inherit"/>
              </a:rPr>
              <a:t>Df</a:t>
            </a:r>
            <a:r>
              <a:rPr lang="en-IN" sz="600" b="0" i="0" dirty="0">
                <a:effectLst/>
                <a:latin typeface="inherit"/>
              </a:rPr>
              <a:t> Model:                           1                                         </a:t>
            </a:r>
          </a:p>
          <a:p>
            <a:pPr algn="l" fontAlgn="base" latinLnBrk="1">
              <a:buNone/>
            </a:pPr>
            <a:r>
              <a:rPr lang="en-IN" sz="600" b="0" i="0" dirty="0">
                <a:effectLst/>
                <a:latin typeface="inherit"/>
              </a:rPr>
              <a:t>Covariance Type:            </a:t>
            </a:r>
            <a:r>
              <a:rPr lang="en-IN" sz="600" b="0" i="0" dirty="0" err="1">
                <a:effectLst/>
                <a:latin typeface="inherit"/>
              </a:rPr>
              <a:t>nonrobust</a:t>
            </a:r>
            <a:r>
              <a:rPr lang="en-IN" sz="600" b="0" i="0" dirty="0">
                <a:effectLst/>
                <a:latin typeface="inherit"/>
              </a:rPr>
              <a:t>                                         </a:t>
            </a:r>
          </a:p>
          <a:p>
            <a:pPr algn="l" fontAlgn="base" latinLnBrk="1">
              <a:buNone/>
            </a:pPr>
            <a:r>
              <a:rPr lang="en-IN" sz="600" b="0" i="0" dirty="0">
                <a:effectLst/>
                <a:latin typeface="inherit"/>
              </a:rPr>
              <a:t>==============================================================================</a:t>
            </a:r>
          </a:p>
          <a:p>
            <a:pPr algn="l" fontAlgn="base" latinLnBrk="1">
              <a:buNone/>
            </a:pPr>
            <a:r>
              <a:rPr lang="en-IN" sz="600" b="0" i="0" dirty="0">
                <a:effectLst/>
                <a:latin typeface="inherit"/>
              </a:rPr>
              <a:t>                 </a:t>
            </a:r>
            <a:r>
              <a:rPr lang="en-IN" sz="600" b="0" i="0" dirty="0" err="1">
                <a:effectLst/>
                <a:latin typeface="inherit"/>
              </a:rPr>
              <a:t>coef</a:t>
            </a:r>
            <a:r>
              <a:rPr lang="en-IN" sz="600" b="0" i="0" dirty="0">
                <a:effectLst/>
                <a:latin typeface="inherit"/>
              </a:rPr>
              <a:t>    std err          t      P&gt;|t|      [0.025      0.975]</a:t>
            </a:r>
          </a:p>
          <a:p>
            <a:pPr algn="l" fontAlgn="base" latinLnBrk="1">
              <a:buNone/>
            </a:pPr>
            <a:r>
              <a:rPr lang="en-IN" sz="600" b="0" i="0" dirty="0">
                <a:effectLst/>
                <a:latin typeface="inherit"/>
              </a:rPr>
              <a:t>------------------------------------------------------------------------------</a:t>
            </a:r>
          </a:p>
          <a:p>
            <a:pPr algn="l" fontAlgn="base" latinLnBrk="1">
              <a:buNone/>
            </a:pPr>
            <a:r>
              <a:rPr lang="en-IN" sz="600" b="0" i="0" dirty="0" err="1">
                <a:effectLst/>
                <a:latin typeface="inherit"/>
              </a:rPr>
              <a:t>const</a:t>
            </a:r>
            <a:r>
              <a:rPr lang="en-IN" sz="600" b="0" i="0" dirty="0">
                <a:effectLst/>
                <a:latin typeface="inherit"/>
              </a:rPr>
              <a:t>         30.2571      0.317     95.582      0.000      29.636      30.879</a:t>
            </a:r>
          </a:p>
          <a:p>
            <a:pPr algn="l" fontAlgn="base" latinLnBrk="1">
              <a:buNone/>
            </a:pPr>
            <a:r>
              <a:rPr lang="en-IN" sz="600" b="0" i="0" dirty="0">
                <a:effectLst/>
                <a:latin typeface="inherit"/>
              </a:rPr>
              <a:t>children       0.1123      0.197      0.569      0.569      -0.275       0.500</a:t>
            </a:r>
          </a:p>
          <a:p>
            <a:pPr algn="l" fontAlgn="base" latinLnBrk="1">
              <a:buNone/>
            </a:pPr>
            <a:r>
              <a:rPr lang="en-IN" sz="600" b="0" i="0" dirty="0">
                <a:effectLst/>
                <a:latin typeface="inherit"/>
              </a:rPr>
              <a:t>==============================================================================</a:t>
            </a:r>
          </a:p>
          <a:p>
            <a:pPr algn="l" fontAlgn="base" latinLnBrk="1">
              <a:buNone/>
            </a:pPr>
            <a:r>
              <a:rPr lang="en-IN" sz="600" b="0" i="0" dirty="0">
                <a:effectLst/>
                <a:latin typeface="inherit"/>
              </a:rPr>
              <a:t>Omnibus:                        8.587   Durbin-Watson:                   1.841</a:t>
            </a:r>
          </a:p>
          <a:p>
            <a:pPr algn="l" fontAlgn="base" latinLnBrk="1">
              <a:buNone/>
            </a:pPr>
            <a:r>
              <a:rPr lang="en-IN" sz="600" b="0" i="0" dirty="0">
                <a:effectLst/>
                <a:latin typeface="inherit"/>
              </a:rPr>
              <a:t>Prob(Omnibus):                  0.014   Jarque-Bera (JB):                8.379</a:t>
            </a:r>
          </a:p>
          <a:p>
            <a:pPr algn="l" fontAlgn="base" latinLnBrk="1">
              <a:buNone/>
            </a:pPr>
            <a:r>
              <a:rPr lang="en-IN" sz="600" b="0" i="0" dirty="0">
                <a:effectLst/>
                <a:latin typeface="inherit"/>
              </a:rPr>
              <a:t>Skew:                           0.243   Prob(JB):                       0.0152</a:t>
            </a:r>
          </a:p>
          <a:p>
            <a:pPr algn="l" fontAlgn="base" latinLnBrk="1">
              <a:buNone/>
            </a:pPr>
            <a:r>
              <a:rPr lang="en-IN" sz="600" b="0" i="0" dirty="0">
                <a:effectLst/>
                <a:latin typeface="inherit"/>
              </a:rPr>
              <a:t>Kurtosis:                       2.739   Cond. No.                         2.62</a:t>
            </a:r>
          </a:p>
          <a:p>
            <a:pPr algn="l" fontAlgn="base" latinLnBrk="1">
              <a:buNone/>
            </a:pPr>
            <a:r>
              <a:rPr lang="en-IN" sz="600" b="0" i="0" dirty="0">
                <a:effectLst/>
                <a:latin typeface="inherit"/>
              </a:rPr>
              <a:t>==============================================================================</a:t>
            </a:r>
          </a:p>
          <a:p>
            <a:pPr algn="l" fontAlgn="base" latinLnBrk="1">
              <a:buNone/>
            </a:pPr>
            <a:endParaRPr lang="en-IN" sz="600" b="0" i="0" dirty="0">
              <a:effectLst/>
              <a:latin typeface="inherit"/>
            </a:endParaRPr>
          </a:p>
          <a:p>
            <a:pPr algn="l" fontAlgn="base" latinLnBrk="1">
              <a:buNone/>
            </a:pPr>
            <a:r>
              <a:rPr lang="en-IN" sz="600" b="0" i="0" dirty="0">
                <a:effectLst/>
                <a:latin typeface="inherit"/>
              </a:rPr>
              <a:t>Notes:</a:t>
            </a:r>
          </a:p>
          <a:p>
            <a:pPr algn="l" fontAlgn="base" latinLnBrk="1">
              <a:buNone/>
            </a:pPr>
            <a:r>
              <a:rPr lang="en-IN" sz="600" b="0" i="0" dirty="0">
                <a:effectLst/>
                <a:latin typeface="inherit"/>
              </a:rPr>
              <a:t>[1] Standard Errors assume that the covariance matrix of the errors is correctly specified.</a:t>
            </a:r>
          </a:p>
        </p:txBody>
      </p:sp>
      <p:cxnSp>
        <p:nvCxnSpPr>
          <p:cNvPr id="14" name="Straight Connector 13">
            <a:extLst>
              <a:ext uri="{FF2B5EF4-FFF2-40B4-BE49-F238E27FC236}">
                <a16:creationId xmlns:a16="http://schemas.microsoft.com/office/drawing/2014/main" id="{C0481456-D154-8DC6-76D5-2C0F1E79A68A}"/>
              </a:ext>
            </a:extLst>
          </p:cNvPr>
          <p:cNvCxnSpPr>
            <a:cxnSpLocks/>
          </p:cNvCxnSpPr>
          <p:nvPr/>
        </p:nvCxnSpPr>
        <p:spPr>
          <a:xfrm>
            <a:off x="5791199" y="722427"/>
            <a:ext cx="0" cy="544239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B45AB55-36E6-7F38-4C7D-85F746C2B2CE}"/>
              </a:ext>
            </a:extLst>
          </p:cNvPr>
          <p:cNvSpPr txBox="1"/>
          <p:nvPr/>
        </p:nvSpPr>
        <p:spPr>
          <a:xfrm>
            <a:off x="3414695" y="4035030"/>
            <a:ext cx="2241749" cy="1384995"/>
          </a:xfrm>
          <a:prstGeom prst="rect">
            <a:avLst/>
          </a:prstGeom>
          <a:noFill/>
        </p:spPr>
        <p:txBody>
          <a:bodyPr wrap="square">
            <a:spAutoFit/>
          </a:bodyPr>
          <a:lstStyle/>
          <a:p>
            <a:pPr algn="l" fontAlgn="base">
              <a:buNone/>
            </a:pPr>
            <a:r>
              <a:rPr lang="en-US" sz="1200" b="0" i="0" dirty="0">
                <a:effectLst/>
                <a:latin typeface="system-ui"/>
              </a:rPr>
              <a:t>P value of 0.569 shows that BMI is unaffected by number of children and is highly insignificant to BMI</a:t>
            </a:r>
          </a:p>
          <a:p>
            <a:pPr algn="l" fontAlgn="base">
              <a:buNone/>
            </a:pPr>
            <a:r>
              <a:rPr lang="en-US" sz="1200" b="0" i="0" dirty="0">
                <a:effectLst/>
                <a:latin typeface="system-ui"/>
              </a:rPr>
              <a:t>Hence, the answer is No, higher number of children </a:t>
            </a:r>
            <a:r>
              <a:rPr lang="en-US" sz="1200" b="0" i="0" dirty="0" err="1">
                <a:effectLst/>
                <a:latin typeface="system-ui"/>
              </a:rPr>
              <a:t>dont</a:t>
            </a:r>
            <a:r>
              <a:rPr lang="en-US" sz="1200" b="0" i="0" dirty="0">
                <a:effectLst/>
                <a:latin typeface="system-ui"/>
              </a:rPr>
              <a:t> cause high BMI in females</a:t>
            </a:r>
          </a:p>
        </p:txBody>
      </p:sp>
      <p:sp>
        <p:nvSpPr>
          <p:cNvPr id="19" name="TextBox 18">
            <a:extLst>
              <a:ext uri="{FF2B5EF4-FFF2-40B4-BE49-F238E27FC236}">
                <a16:creationId xmlns:a16="http://schemas.microsoft.com/office/drawing/2014/main" id="{FA438DAD-40A7-896B-4D3F-B8CEF1504CBA}"/>
              </a:ext>
            </a:extLst>
          </p:cNvPr>
          <p:cNvSpPr txBox="1"/>
          <p:nvPr/>
        </p:nvSpPr>
        <p:spPr>
          <a:xfrm>
            <a:off x="5812311" y="3781254"/>
            <a:ext cx="3572007" cy="2383572"/>
          </a:xfrm>
          <a:prstGeom prst="rect">
            <a:avLst/>
          </a:prstGeom>
          <a:noFill/>
        </p:spPr>
        <p:txBody>
          <a:bodyPr wrap="square">
            <a:spAutoFit/>
          </a:bodyPr>
          <a:lstStyle/>
          <a:p>
            <a:pPr algn="l" fontAlgn="base" latinLnBrk="1">
              <a:buNone/>
            </a:pPr>
            <a:r>
              <a:rPr lang="en-IN" sz="600" b="0" i="0" dirty="0">
                <a:effectLst/>
                <a:latin typeface="inherit"/>
              </a:rPr>
              <a:t>OLS Regression Results                            </a:t>
            </a:r>
          </a:p>
          <a:p>
            <a:pPr algn="l" fontAlgn="base" latinLnBrk="1">
              <a:buNone/>
            </a:pPr>
            <a:r>
              <a:rPr lang="en-IN" sz="600" b="0" i="0" dirty="0">
                <a:effectLst/>
                <a:latin typeface="inherit"/>
              </a:rPr>
              <a:t>==============================================================================</a:t>
            </a:r>
          </a:p>
          <a:p>
            <a:pPr algn="l" fontAlgn="base" latinLnBrk="1">
              <a:buNone/>
            </a:pPr>
            <a:r>
              <a:rPr lang="en-IN" sz="600" b="0" i="0" dirty="0">
                <a:effectLst/>
                <a:latin typeface="inherit"/>
              </a:rPr>
              <a:t>Dep. Variable:                charges   R-squared:                       0.003</a:t>
            </a:r>
          </a:p>
          <a:p>
            <a:pPr algn="l" fontAlgn="base" latinLnBrk="1">
              <a:buNone/>
            </a:pPr>
            <a:r>
              <a:rPr lang="en-IN" sz="600" b="0" i="0" dirty="0">
                <a:effectLst/>
                <a:latin typeface="inherit"/>
              </a:rPr>
              <a:t>Model:                            OLS   Adj. R-squared:                  0.002</a:t>
            </a:r>
          </a:p>
          <a:p>
            <a:pPr algn="l" fontAlgn="base" latinLnBrk="1">
              <a:buNone/>
            </a:pPr>
            <a:r>
              <a:rPr lang="en-IN" sz="600" b="0" i="0" dirty="0">
                <a:effectLst/>
                <a:latin typeface="inherit"/>
              </a:rPr>
              <a:t>Method:                 Least Squares   F-statistic:                     2.266</a:t>
            </a:r>
          </a:p>
          <a:p>
            <a:pPr algn="l" fontAlgn="base" latinLnBrk="1">
              <a:buNone/>
            </a:pPr>
            <a:r>
              <a:rPr lang="en-IN" sz="600" b="0" i="0" dirty="0">
                <a:effectLst/>
                <a:latin typeface="inherit"/>
              </a:rPr>
              <a:t>Date:                Fri, 24 Oct 2025   Prob (F-statistic):              0.133</a:t>
            </a:r>
          </a:p>
          <a:p>
            <a:pPr algn="l" fontAlgn="base" latinLnBrk="1">
              <a:buNone/>
            </a:pPr>
            <a:r>
              <a:rPr lang="en-IN" sz="600" b="0" i="0" dirty="0">
                <a:effectLst/>
                <a:latin typeface="inherit"/>
              </a:rPr>
              <a:t>Time:                        10:36:09   Log-Likelihood:                -7105.7</a:t>
            </a:r>
          </a:p>
          <a:p>
            <a:pPr algn="l" fontAlgn="base" latinLnBrk="1">
              <a:buNone/>
            </a:pPr>
            <a:r>
              <a:rPr lang="en-IN" sz="600" b="0" i="0" dirty="0">
                <a:effectLst/>
                <a:latin typeface="inherit"/>
              </a:rPr>
              <a:t>No. Observations:                 662   AIC:                         1.422e+04</a:t>
            </a:r>
          </a:p>
          <a:p>
            <a:pPr algn="l" fontAlgn="base" latinLnBrk="1">
              <a:buNone/>
            </a:pPr>
            <a:r>
              <a:rPr lang="en-IN" sz="600" b="0" i="0" dirty="0" err="1">
                <a:effectLst/>
                <a:latin typeface="inherit"/>
              </a:rPr>
              <a:t>Df</a:t>
            </a:r>
            <a:r>
              <a:rPr lang="en-IN" sz="600" b="0" i="0" dirty="0">
                <a:effectLst/>
                <a:latin typeface="inherit"/>
              </a:rPr>
              <a:t> Residuals:                     660   BIC:                         1.422e+04</a:t>
            </a:r>
          </a:p>
          <a:p>
            <a:pPr algn="l" fontAlgn="base" latinLnBrk="1">
              <a:buNone/>
            </a:pPr>
            <a:r>
              <a:rPr lang="en-IN" sz="600" b="0" i="0" dirty="0" err="1">
                <a:effectLst/>
                <a:latin typeface="inherit"/>
              </a:rPr>
              <a:t>Df</a:t>
            </a:r>
            <a:r>
              <a:rPr lang="en-IN" sz="600" b="0" i="0" dirty="0">
                <a:effectLst/>
                <a:latin typeface="inherit"/>
              </a:rPr>
              <a:t> Model:                           1                                         </a:t>
            </a:r>
          </a:p>
          <a:p>
            <a:pPr algn="l" fontAlgn="base" latinLnBrk="1">
              <a:buNone/>
            </a:pPr>
            <a:r>
              <a:rPr lang="en-IN" sz="600" b="0" i="0" dirty="0">
                <a:effectLst/>
                <a:latin typeface="inherit"/>
              </a:rPr>
              <a:t>Covariance Type:            </a:t>
            </a:r>
            <a:r>
              <a:rPr lang="en-IN" sz="600" b="0" i="0" dirty="0" err="1">
                <a:effectLst/>
                <a:latin typeface="inherit"/>
              </a:rPr>
              <a:t>nonrobust</a:t>
            </a:r>
            <a:r>
              <a:rPr lang="en-IN" sz="600" b="0" i="0" dirty="0">
                <a:effectLst/>
                <a:latin typeface="inherit"/>
              </a:rPr>
              <a:t>                                         </a:t>
            </a:r>
          </a:p>
          <a:p>
            <a:pPr algn="l" fontAlgn="base" latinLnBrk="1">
              <a:buNone/>
            </a:pPr>
            <a:r>
              <a:rPr lang="en-IN" sz="600" b="0" i="0" dirty="0">
                <a:effectLst/>
                <a:latin typeface="inherit"/>
              </a:rPr>
              <a:t>==============================================================================</a:t>
            </a:r>
          </a:p>
          <a:p>
            <a:pPr algn="l" fontAlgn="base" latinLnBrk="1">
              <a:buNone/>
            </a:pPr>
            <a:r>
              <a:rPr lang="en-IN" sz="600" b="0" i="0" dirty="0">
                <a:effectLst/>
                <a:latin typeface="inherit"/>
              </a:rPr>
              <a:t>                 </a:t>
            </a:r>
            <a:r>
              <a:rPr lang="en-IN" sz="600" b="0" i="0" dirty="0" err="1">
                <a:effectLst/>
                <a:latin typeface="inherit"/>
              </a:rPr>
              <a:t>coef</a:t>
            </a:r>
            <a:r>
              <a:rPr lang="en-IN" sz="600" b="0" i="0" dirty="0">
                <a:effectLst/>
                <a:latin typeface="inherit"/>
              </a:rPr>
              <a:t>    std err          t      P&gt;|t|      [0.025      0.975]</a:t>
            </a:r>
          </a:p>
          <a:p>
            <a:pPr algn="l" fontAlgn="base" latinLnBrk="1">
              <a:buNone/>
            </a:pPr>
            <a:r>
              <a:rPr lang="en-IN" sz="600" b="0" i="0" dirty="0">
                <a:effectLst/>
                <a:latin typeface="inherit"/>
              </a:rPr>
              <a:t>------------------------------------------------------------------------------</a:t>
            </a:r>
          </a:p>
          <a:p>
            <a:pPr algn="l" fontAlgn="base" latinLnBrk="1">
              <a:buNone/>
            </a:pPr>
            <a:r>
              <a:rPr lang="en-IN" sz="600" b="0" i="0" dirty="0" err="1">
                <a:effectLst/>
                <a:latin typeface="inherit"/>
              </a:rPr>
              <a:t>const</a:t>
            </a:r>
            <a:r>
              <a:rPr lang="en-IN" sz="600" b="0" i="0" dirty="0">
                <a:effectLst/>
                <a:latin typeface="inherit"/>
              </a:rPr>
              <a:t>       1.198e+04    581.820     20.596      0.000    1.08e+04    1.31e+04</a:t>
            </a:r>
          </a:p>
          <a:p>
            <a:pPr algn="l" fontAlgn="base" latinLnBrk="1">
              <a:buNone/>
            </a:pPr>
            <a:r>
              <a:rPr lang="en-IN" sz="600" b="0" i="0" dirty="0">
                <a:effectLst/>
                <a:latin typeface="inherit"/>
              </a:rPr>
              <a:t>children     546.0350    362.752      1.505      0.133    -166.252    1258.323</a:t>
            </a:r>
          </a:p>
          <a:p>
            <a:pPr algn="l" fontAlgn="base" latinLnBrk="1">
              <a:buNone/>
            </a:pPr>
            <a:r>
              <a:rPr lang="en-IN" sz="600" b="0" i="0" dirty="0">
                <a:effectLst/>
                <a:latin typeface="inherit"/>
              </a:rPr>
              <a:t>==============================================================================</a:t>
            </a:r>
          </a:p>
          <a:p>
            <a:pPr algn="l" fontAlgn="base" latinLnBrk="1">
              <a:buNone/>
            </a:pPr>
            <a:r>
              <a:rPr lang="en-IN" sz="600" b="0" i="0" dirty="0">
                <a:effectLst/>
                <a:latin typeface="inherit"/>
              </a:rPr>
              <a:t>Omnibus:                      221.266   Durbin-Watson:                   1.992</a:t>
            </a:r>
          </a:p>
          <a:p>
            <a:pPr algn="l" fontAlgn="base" latinLnBrk="1">
              <a:buNone/>
            </a:pPr>
            <a:r>
              <a:rPr lang="en-IN" sz="600" b="0" i="0" dirty="0">
                <a:effectLst/>
                <a:latin typeface="inherit"/>
              </a:rPr>
              <a:t>Prob(Omnibus):                  0.000   Jarque-Bera (JB):              553.848</a:t>
            </a:r>
          </a:p>
          <a:p>
            <a:pPr algn="l" fontAlgn="base" latinLnBrk="1">
              <a:buNone/>
            </a:pPr>
            <a:r>
              <a:rPr lang="en-IN" sz="600" b="0" i="0" dirty="0">
                <a:effectLst/>
                <a:latin typeface="inherit"/>
              </a:rPr>
              <a:t>Skew:                           1.751   Prob(JB):                    5.41e-121</a:t>
            </a:r>
          </a:p>
          <a:p>
            <a:pPr algn="l" fontAlgn="base" latinLnBrk="1">
              <a:buNone/>
            </a:pPr>
            <a:r>
              <a:rPr lang="en-IN" sz="600" b="0" i="0" dirty="0">
                <a:effectLst/>
                <a:latin typeface="inherit"/>
              </a:rPr>
              <a:t>Kurtosis:                       5.797   Cond. No.                         2.62</a:t>
            </a:r>
          </a:p>
          <a:p>
            <a:pPr algn="l" fontAlgn="base" latinLnBrk="1">
              <a:buNone/>
            </a:pPr>
            <a:r>
              <a:rPr lang="en-IN" sz="600" b="0" i="0" dirty="0">
                <a:effectLst/>
                <a:latin typeface="inherit"/>
              </a:rPr>
              <a:t>==============================================================================</a:t>
            </a:r>
          </a:p>
          <a:p>
            <a:pPr algn="l" fontAlgn="base" latinLnBrk="1">
              <a:buNone/>
            </a:pPr>
            <a:endParaRPr lang="en-IN" sz="600" b="0" i="0" dirty="0">
              <a:effectLst/>
              <a:latin typeface="inherit"/>
            </a:endParaRPr>
          </a:p>
          <a:p>
            <a:pPr algn="l" fontAlgn="base" latinLnBrk="1">
              <a:buNone/>
            </a:pPr>
            <a:r>
              <a:rPr lang="en-IN" sz="600" b="0" i="0" dirty="0">
                <a:effectLst/>
                <a:latin typeface="inherit"/>
              </a:rPr>
              <a:t>Notes:</a:t>
            </a:r>
          </a:p>
          <a:p>
            <a:pPr algn="l" fontAlgn="base" latinLnBrk="1">
              <a:buNone/>
            </a:pPr>
            <a:r>
              <a:rPr lang="en-IN" sz="600" b="0" i="0" dirty="0">
                <a:effectLst/>
                <a:latin typeface="inherit"/>
              </a:rPr>
              <a:t>[1] Standard Errors assume that the covariance matrix of the errors is correctly specified.</a:t>
            </a:r>
          </a:p>
        </p:txBody>
      </p:sp>
      <p:sp>
        <p:nvSpPr>
          <p:cNvPr id="21" name="TextBox 20">
            <a:extLst>
              <a:ext uri="{FF2B5EF4-FFF2-40B4-BE49-F238E27FC236}">
                <a16:creationId xmlns:a16="http://schemas.microsoft.com/office/drawing/2014/main" id="{73B95916-B694-8692-1687-BB60084118A7}"/>
              </a:ext>
            </a:extLst>
          </p:cNvPr>
          <p:cNvSpPr txBox="1"/>
          <p:nvPr/>
        </p:nvSpPr>
        <p:spPr>
          <a:xfrm>
            <a:off x="9384318" y="4599160"/>
            <a:ext cx="2153263" cy="461665"/>
          </a:xfrm>
          <a:prstGeom prst="rect">
            <a:avLst/>
          </a:prstGeom>
          <a:noFill/>
        </p:spPr>
        <p:txBody>
          <a:bodyPr wrap="square">
            <a:spAutoFit/>
          </a:bodyPr>
          <a:lstStyle/>
          <a:p>
            <a:r>
              <a:rPr lang="en-IN" sz="1200" dirty="0"/>
              <a:t>P value of 0.1 proves that it is insignificant</a:t>
            </a:r>
          </a:p>
        </p:txBody>
      </p:sp>
    </p:spTree>
    <p:extLst>
      <p:ext uri="{BB962C8B-B14F-4D97-AF65-F5344CB8AC3E}">
        <p14:creationId xmlns:p14="http://schemas.microsoft.com/office/powerpoint/2010/main" val="186751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D2EC90-83E7-0696-27FD-43D23EC051D3}"/>
              </a:ext>
            </a:extLst>
          </p:cNvPr>
          <p:cNvSpPr txBox="1"/>
          <p:nvPr/>
        </p:nvSpPr>
        <p:spPr>
          <a:xfrm>
            <a:off x="781664" y="117986"/>
            <a:ext cx="6327058" cy="584775"/>
          </a:xfrm>
          <a:prstGeom prst="rect">
            <a:avLst/>
          </a:prstGeom>
          <a:noFill/>
        </p:spPr>
        <p:txBody>
          <a:bodyPr wrap="square" rtlCol="0">
            <a:spAutoFit/>
          </a:bodyPr>
          <a:lstStyle/>
          <a:p>
            <a:r>
              <a:rPr lang="en-US" sz="3200" dirty="0">
                <a:latin typeface="+mj-lt"/>
              </a:rPr>
              <a:t>Building a model</a:t>
            </a:r>
            <a:endParaRPr lang="en-IN" sz="3200" dirty="0">
              <a:latin typeface="+mj-lt"/>
            </a:endParaRPr>
          </a:p>
        </p:txBody>
      </p:sp>
      <p:sp>
        <p:nvSpPr>
          <p:cNvPr id="3" name="TextBox 2">
            <a:extLst>
              <a:ext uri="{FF2B5EF4-FFF2-40B4-BE49-F238E27FC236}">
                <a16:creationId xmlns:a16="http://schemas.microsoft.com/office/drawing/2014/main" id="{220BF9B4-4334-973D-61B5-FE6528BFE524}"/>
              </a:ext>
            </a:extLst>
          </p:cNvPr>
          <p:cNvSpPr txBox="1"/>
          <p:nvPr/>
        </p:nvSpPr>
        <p:spPr>
          <a:xfrm>
            <a:off x="580103" y="914400"/>
            <a:ext cx="11611897" cy="1200329"/>
          </a:xfrm>
          <a:prstGeom prst="rect">
            <a:avLst/>
          </a:prstGeom>
          <a:noFill/>
        </p:spPr>
        <p:txBody>
          <a:bodyPr wrap="square" rtlCol="0">
            <a:spAutoFit/>
          </a:bodyPr>
          <a:lstStyle/>
          <a:p>
            <a:r>
              <a:rPr lang="en-US" dirty="0"/>
              <a:t>The model chosen for predicting the insurance charges was </a:t>
            </a:r>
            <a:r>
              <a:rPr lang="en-US" dirty="0" err="1"/>
              <a:t>RandomForestRegressor</a:t>
            </a:r>
            <a:r>
              <a:rPr lang="en-US" dirty="0"/>
              <a:t>. Another good choice would have been </a:t>
            </a:r>
            <a:r>
              <a:rPr lang="en-US" dirty="0" err="1"/>
              <a:t>XGBoost</a:t>
            </a:r>
            <a:r>
              <a:rPr lang="en-US" dirty="0"/>
              <a:t>, but it gave a similar r2_score. </a:t>
            </a:r>
          </a:p>
          <a:p>
            <a:endParaRPr lang="en-US" dirty="0"/>
          </a:p>
          <a:p>
            <a:r>
              <a:rPr lang="en-US" dirty="0" err="1"/>
              <a:t>LinearRegression</a:t>
            </a:r>
            <a:r>
              <a:rPr lang="en-US" dirty="0"/>
              <a:t> would have been a bad choice because the relationship between features and target was not linear.</a:t>
            </a:r>
            <a:endParaRPr lang="en-IN" dirty="0"/>
          </a:p>
        </p:txBody>
      </p:sp>
      <p:sp>
        <p:nvSpPr>
          <p:cNvPr id="4" name="TextBox 3">
            <a:extLst>
              <a:ext uri="{FF2B5EF4-FFF2-40B4-BE49-F238E27FC236}">
                <a16:creationId xmlns:a16="http://schemas.microsoft.com/office/drawing/2014/main" id="{B978E068-4D47-1307-DBF0-8C3D3F39AC52}"/>
              </a:ext>
            </a:extLst>
          </p:cNvPr>
          <p:cNvSpPr txBox="1"/>
          <p:nvPr/>
        </p:nvSpPr>
        <p:spPr>
          <a:xfrm>
            <a:off x="471948" y="2326368"/>
            <a:ext cx="562405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model was first trained on all features, and after using the </a:t>
            </a:r>
            <a:r>
              <a:rPr lang="en-US" dirty="0" err="1"/>
              <a:t>feature_importances</a:t>
            </a:r>
            <a:r>
              <a:rPr lang="en-US" dirty="0"/>
              <a:t>_ attribute, only the main features were selected for the final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 was then manually hyperparameter tuned on important hyperparameters like </a:t>
            </a:r>
            <a:r>
              <a:rPr lang="en-IN" dirty="0"/>
              <a:t>n_estimators,criterion,max_depth,min_samples_split,min_samples_leaf,max_features on the validation dataset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After that, it was used to predict on test samples, on which the model got a </a:t>
            </a:r>
            <a:r>
              <a:rPr lang="en-IN" b="1" dirty="0"/>
              <a:t>r2_score of 88.23%</a:t>
            </a:r>
            <a:r>
              <a:rPr lang="en-IN" dirty="0"/>
              <a:t> and </a:t>
            </a:r>
            <a:r>
              <a:rPr lang="en-IN" b="1" dirty="0"/>
              <a:t>Root Mean Squared Error of 4561.91</a:t>
            </a:r>
            <a:endParaRPr lang="en-US" b="1" dirty="0"/>
          </a:p>
          <a:p>
            <a:pPr marL="285750" indent="-285750">
              <a:buFont typeface="Arial" panose="020B0604020202020204" pitchFamily="34" charset="0"/>
              <a:buChar char="•"/>
            </a:pPr>
            <a:endParaRPr lang="en-US" dirty="0"/>
          </a:p>
        </p:txBody>
      </p:sp>
      <p:pic>
        <p:nvPicPr>
          <p:cNvPr id="4100" name="Picture 4">
            <a:extLst>
              <a:ext uri="{FF2B5EF4-FFF2-40B4-BE49-F238E27FC236}">
                <a16:creationId xmlns:a16="http://schemas.microsoft.com/office/drawing/2014/main" id="{5413AE38-4737-8404-0570-61F0D2187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36722"/>
            <a:ext cx="5419725" cy="324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26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AI-generated content may be incorrect.">
            <a:extLst>
              <a:ext uri="{FF2B5EF4-FFF2-40B4-BE49-F238E27FC236}">
                <a16:creationId xmlns:a16="http://schemas.microsoft.com/office/drawing/2014/main" id="{116BAB16-915A-0A9E-577D-455C9F92F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4048"/>
            <a:ext cx="5977667" cy="3172522"/>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450F490F-7520-94ED-A441-CAB8E2EE7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244" y="964048"/>
            <a:ext cx="5989422" cy="3172522"/>
          </a:xfrm>
          <a:prstGeom prst="rect">
            <a:avLst/>
          </a:prstGeom>
        </p:spPr>
      </p:pic>
      <p:sp>
        <p:nvSpPr>
          <p:cNvPr id="10" name="TextBox 9">
            <a:extLst>
              <a:ext uri="{FF2B5EF4-FFF2-40B4-BE49-F238E27FC236}">
                <a16:creationId xmlns:a16="http://schemas.microsoft.com/office/drawing/2014/main" id="{92E58872-0CA6-EA53-820D-F3848F7C8A9B}"/>
              </a:ext>
            </a:extLst>
          </p:cNvPr>
          <p:cNvSpPr txBox="1"/>
          <p:nvPr/>
        </p:nvSpPr>
        <p:spPr>
          <a:xfrm>
            <a:off x="678426" y="108155"/>
            <a:ext cx="4188542" cy="584775"/>
          </a:xfrm>
          <a:prstGeom prst="rect">
            <a:avLst/>
          </a:prstGeom>
          <a:noFill/>
        </p:spPr>
        <p:txBody>
          <a:bodyPr wrap="square" rtlCol="0">
            <a:spAutoFit/>
          </a:bodyPr>
          <a:lstStyle/>
          <a:p>
            <a:r>
              <a:rPr lang="en-US" sz="3200" dirty="0">
                <a:latin typeface="+mj-lt"/>
              </a:rPr>
              <a:t>Model Deployment</a:t>
            </a:r>
            <a:endParaRPr lang="en-IN" sz="3200" dirty="0">
              <a:latin typeface="+mj-lt"/>
            </a:endParaRPr>
          </a:p>
        </p:txBody>
      </p:sp>
      <p:sp>
        <p:nvSpPr>
          <p:cNvPr id="11" name="TextBox 10">
            <a:extLst>
              <a:ext uri="{FF2B5EF4-FFF2-40B4-BE49-F238E27FC236}">
                <a16:creationId xmlns:a16="http://schemas.microsoft.com/office/drawing/2014/main" id="{5ED2E22B-F64B-8D02-20C0-27877AE5C8FF}"/>
              </a:ext>
            </a:extLst>
          </p:cNvPr>
          <p:cNvSpPr txBox="1"/>
          <p:nvPr/>
        </p:nvSpPr>
        <p:spPr>
          <a:xfrm>
            <a:off x="403123" y="4267200"/>
            <a:ext cx="11002296" cy="369332"/>
          </a:xfrm>
          <a:prstGeom prst="rect">
            <a:avLst/>
          </a:prstGeom>
          <a:noFill/>
        </p:spPr>
        <p:txBody>
          <a:bodyPr wrap="square" rtlCol="0">
            <a:spAutoFit/>
          </a:bodyPr>
          <a:lstStyle/>
          <a:p>
            <a:r>
              <a:rPr lang="en-US" dirty="0"/>
              <a:t>The model was then deployed on a localhost page, whose pictures you can see above</a:t>
            </a:r>
            <a:endParaRPr lang="en-IN" dirty="0"/>
          </a:p>
        </p:txBody>
      </p:sp>
      <p:sp>
        <p:nvSpPr>
          <p:cNvPr id="12" name="TextBox 11">
            <a:extLst>
              <a:ext uri="{FF2B5EF4-FFF2-40B4-BE49-F238E27FC236}">
                <a16:creationId xmlns:a16="http://schemas.microsoft.com/office/drawing/2014/main" id="{D8C72630-22FB-94FE-7A2B-88E1327C8896}"/>
              </a:ext>
            </a:extLst>
          </p:cNvPr>
          <p:cNvSpPr txBox="1"/>
          <p:nvPr/>
        </p:nvSpPr>
        <p:spPr>
          <a:xfrm>
            <a:off x="334297" y="4813328"/>
            <a:ext cx="11356258" cy="1477328"/>
          </a:xfrm>
          <a:prstGeom prst="rect">
            <a:avLst/>
          </a:prstGeom>
          <a:noFill/>
        </p:spPr>
        <p:txBody>
          <a:bodyPr wrap="square" rtlCol="0">
            <a:spAutoFit/>
          </a:bodyPr>
          <a:lstStyle/>
          <a:p>
            <a:r>
              <a:rPr lang="en-US" u="sng" dirty="0"/>
              <a:t>Limitation:-</a:t>
            </a:r>
          </a:p>
          <a:p>
            <a:endParaRPr lang="en-US" u="sng" dirty="0"/>
          </a:p>
          <a:p>
            <a:pPr marL="285750" indent="-285750">
              <a:buFont typeface="Arial" panose="020B0604020202020204" pitchFamily="34" charset="0"/>
              <a:buChar char="•"/>
            </a:pPr>
            <a:r>
              <a:rPr lang="en-US" dirty="0"/>
              <a:t>While the model has a strong r2_score of 88.23%, it is based on a limited dataset of 1,338 individuals. Therefore, it should be used to predict general charge estimates, rather than exact charge estimates.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6397210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135</TotalTime>
  <Words>1095</Words>
  <Application>Microsoft Office PowerPoint</Application>
  <PresentationFormat>Widescreen</PresentationFormat>
  <Paragraphs>109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Calisto MT</vt:lpstr>
      <vt:lpstr>inherit</vt:lpstr>
      <vt:lpstr>Inter</vt:lpstr>
      <vt:lpstr>system-ui</vt:lpstr>
      <vt:lpstr>Univers Condensed</vt:lpstr>
      <vt:lpstr>ChronicleVTI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bhavya motiyani</dc:creator>
  <cp:lastModifiedBy>bhavya motiyani</cp:lastModifiedBy>
  <cp:revision>2</cp:revision>
  <dcterms:created xsi:type="dcterms:W3CDTF">2025-10-24T09:59:29Z</dcterms:created>
  <dcterms:modified xsi:type="dcterms:W3CDTF">2025-10-24T12:31:31Z</dcterms:modified>
</cp:coreProperties>
</file>