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5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bold.fntdata"/><Relationship Id="rId10" Type="http://schemas.openxmlformats.org/officeDocument/2006/relationships/slide" Target="slides/slide5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1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7d81f22bf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7d81f22bf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d81f22bf_0_1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d81f22bf_0_1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d81f22bf_0_1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d81f22bf_0_1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d81f22bf_0_1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d81f22bf_0_1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7d81f22bf_0_1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7d81f22bf_0_1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7d81f22bf_0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7d81f22bf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d81f22bf_0_1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d81f22bf_0_1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d81f22bf_0_1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d81f22bf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d81f22bf_0_1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d81f22bf_0_1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d81f22bf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d81f22bf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d81f22bf_0_1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d81f22bf_0_1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7d81f22bf_0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7d81f22bf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d81f22bf_0_1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d81f22bf_0_1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d81f22bf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7d81f22bf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78c5925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78c5925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7d81f22bf_0_1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7d81f22bf_0_1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7d81f22bf_0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7d81f22bf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7d81f22bf_0_1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7d81f22bf_0_1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7d81f22bf_0_1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7d81f22bf_0_1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d81f22bf_0_1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7d81f22bf_0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d81f22bf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d81f22bf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d81f22bf_0_1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d81f22bf_0_1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d81f22bf_0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d81f22bf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d81f22bf_0_1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d81f22bf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7d81f22bf_0_1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7d81f22bf_0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d81f22bf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d81f22bf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3950" y="4240993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4055342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6" name="Google Shape;36;p6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37" name="Google Shape;37;p6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" name="Google Shape;40;p6"/>
          <p:cNvCxnSpPr>
            <a:endCxn id="38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6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gif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ctrTitle"/>
          </p:nvPr>
        </p:nvSpPr>
        <p:spPr>
          <a:xfrm>
            <a:off x="1031125" y="1437025"/>
            <a:ext cx="5781600" cy="29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Coterie Identification in Facebook Network</a:t>
            </a:r>
            <a:endParaRPr sz="4800"/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75" y="202400"/>
            <a:ext cx="2726524" cy="28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25" y="3753325"/>
            <a:ext cx="4949124" cy="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/>
        </p:nvSpPr>
        <p:spPr>
          <a:xfrm>
            <a:off x="1138275" y="1114400"/>
            <a:ext cx="38898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 Comparative Study on -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429250" y="3675600"/>
            <a:ext cx="26256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Done and Presented by -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Tarun Kumar Ravipati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Bhavya Induri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549925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Implementation(3)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549925" y="924825"/>
            <a:ext cx="8082000" cy="3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LPA Overview:</a:t>
            </a:r>
            <a:endParaRPr b="1" sz="16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 Slab"/>
              <a:buAutoNum type="arabi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Every node is initialized with a unique label, then the labels diffuse through the network.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 Slab"/>
              <a:buAutoNum type="arabi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Consequently, densely connected groups reach a common label quickly.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 Slab"/>
              <a:buAutoNum type="arabi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When many such dense (consensus) groups are created throughout the network, they continue to expand outwards until it is impossible to do so.</a:t>
            </a:r>
            <a:endParaRPr sz="16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549925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Implementation(4)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549925" y="924825"/>
            <a:ext cx="8082000" cy="3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LP Algorithm:</a:t>
            </a:r>
            <a:endParaRPr b="1"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Step - 1: </a:t>
            </a:r>
            <a:r>
              <a:rPr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Initialize the labels at all nodes in the network. For a given node x, C</a:t>
            </a:r>
            <a:r>
              <a:rPr baseline="-25000"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x</a:t>
            </a:r>
            <a:r>
              <a:rPr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 (0) = x.</a:t>
            </a:r>
            <a:endParaRPr sz="1400">
              <a:solidFill>
                <a:srgbClr val="22222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Step - 2: </a:t>
            </a:r>
            <a:r>
              <a:rPr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Set t = 1. (where </a:t>
            </a:r>
            <a:r>
              <a:rPr lang="en" sz="1400">
                <a:solidFill>
                  <a:srgbClr val="0037B3"/>
                </a:solidFill>
                <a:latin typeface="Roboto Slab"/>
                <a:ea typeface="Roboto Slab"/>
                <a:cs typeface="Roboto Slab"/>
                <a:sym typeface="Roboto Slab"/>
              </a:rPr>
              <a:t>t </a:t>
            </a:r>
            <a:r>
              <a:rPr lang="en" sz="1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is the number of the iteration)</a:t>
            </a:r>
            <a:endParaRPr sz="1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Step - 3: </a:t>
            </a:r>
            <a:r>
              <a:rPr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Arrange the nodes in the network in a random order and set it to X.</a:t>
            </a:r>
            <a:endParaRPr sz="1400">
              <a:solidFill>
                <a:srgbClr val="22222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Step - 4: </a:t>
            </a:r>
            <a:r>
              <a:rPr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For each x ∈ X chosen in that specific order, let C</a:t>
            </a:r>
            <a:r>
              <a:rPr baseline="-25000"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x</a:t>
            </a:r>
            <a:r>
              <a:rPr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(t) = f(C</a:t>
            </a:r>
            <a:r>
              <a:rPr baseline="-25000"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xi1</a:t>
            </a:r>
            <a:r>
              <a:rPr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(t), ...,C</a:t>
            </a:r>
            <a:r>
              <a:rPr baseline="-25000"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xim</a:t>
            </a:r>
            <a:r>
              <a:rPr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(t),C</a:t>
            </a:r>
            <a:r>
              <a:rPr baseline="-25000"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xi(m+1)</a:t>
            </a:r>
            <a:r>
              <a:rPr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 (t − 1), ...,C</a:t>
            </a:r>
            <a:r>
              <a:rPr baseline="-25000"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xik</a:t>
            </a:r>
            <a:r>
              <a:rPr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 (t − 1)). f here returns the label occurring with the highest frequency among neighbours. Select a label at random if there are multiple highest frequency labels.</a:t>
            </a:r>
            <a:endParaRPr sz="1400">
              <a:solidFill>
                <a:srgbClr val="22222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Step - 5: </a:t>
            </a:r>
            <a:r>
              <a:rPr lang="en" sz="14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If every node has a label that the maximum number of their neighbours have, then stop the algorithm. Else, set t = t + 1 and go to (3)</a:t>
            </a:r>
            <a:endParaRPr sz="1400">
              <a:solidFill>
                <a:srgbClr val="22222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549925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Implementation(5)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549925" y="924825"/>
            <a:ext cx="8082000" cy="3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Th</a:t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25" y="1494050"/>
            <a:ext cx="5842399" cy="16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549925" y="924825"/>
            <a:ext cx="7810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After identifying the important nodes and ordering them, LPA is done as follows -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38" y="3252150"/>
            <a:ext cx="42386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6375800" y="1993100"/>
            <a:ext cx="2256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Label Updation Methods: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Synchronous Updation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Asynchronous Updation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Oscillation phenomenon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6288" y="3252138"/>
            <a:ext cx="309562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6133838" y="4594725"/>
            <a:ext cx="1758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Uncertainty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531000" y="1295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Implementation(6)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531000" y="702475"/>
            <a:ext cx="8082000" cy="16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Next iteration, t = t + 1</a:t>
            </a:r>
            <a:endParaRPr b="1"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650" y="931725"/>
            <a:ext cx="3919550" cy="40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531000" y="781975"/>
            <a:ext cx="8082000" cy="14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To Sum Up -</a:t>
            </a:r>
            <a:endParaRPr b="1"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975" y="781975"/>
            <a:ext cx="6746826" cy="37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Implementation(7)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786150" y="900700"/>
            <a:ext cx="7571700" cy="3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2. Fast Unfolding Algorithm</a:t>
            </a:r>
            <a:endParaRPr b="1"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This algorithm is done in two phases -</a:t>
            </a:r>
            <a:endParaRPr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Roboto Slab"/>
              <a:buAutoNum type="alphaLcPeriod"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Identifying Communities</a:t>
            </a:r>
            <a:endParaRPr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Roboto Slab"/>
              <a:buAutoNum type="alphaLcPeriod"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Merging these communities into a single community</a:t>
            </a:r>
            <a:endParaRPr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Phase - 1:</a:t>
            </a:r>
            <a:endParaRPr b="1"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1. Assign a different community to each node in a network</a:t>
            </a:r>
            <a:endParaRPr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2. Then for each node i consider node j and evaluate gain in modularity by removing node i from its community and placing it in community of j</a:t>
            </a:r>
            <a:endParaRPr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3. The node i is placed in the community for which it gains max modularity, but gain should be +ve. If -ve we do nothing.</a:t>
            </a:r>
            <a:endParaRPr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4. The process is applied continuously until no further improvement can be achieved.</a:t>
            </a:r>
            <a:endParaRPr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5. This completed the phase 1</a:t>
            </a:r>
            <a:endParaRPr b="1" sz="1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549925" y="2222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Implementation(8)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549925" y="924825"/>
            <a:ext cx="8082000" cy="3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The phase-1 of this algorithm is based on modularity optimization.</a:t>
            </a:r>
            <a:endParaRPr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75" y="1270475"/>
            <a:ext cx="5633471" cy="37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549925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Implementation(9)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549925" y="924825"/>
            <a:ext cx="8082000" cy="3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Phase - 2:</a:t>
            </a:r>
            <a:endParaRPr b="1"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Clr>
                <a:srgbClr val="2E2E2E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Here we build nodes by merging all the nodes in community as a single node.</a:t>
            </a:r>
            <a:endParaRPr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Weights of the link between the nodes is given by, sum of the weights of the links between nodes in corresponding two communities.</a:t>
            </a:r>
            <a:endParaRPr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Links network nodes, of same community lead to self-loops for this community in the new network.</a:t>
            </a:r>
            <a:endParaRPr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Repeat Phase 2 until no improvement can be made.</a:t>
            </a:r>
            <a:endParaRPr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549925" y="285750"/>
            <a:ext cx="8082000" cy="43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To sum-up:</a:t>
            </a:r>
            <a:endParaRPr b="1"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66" y="817050"/>
            <a:ext cx="6540759" cy="37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6000750" y="1007275"/>
            <a:ext cx="27861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For community-1: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0 	   2, 4, 5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1 	   2, 4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2 	   1, 0, 5, 4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4 	   2, 1, 0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5 	   0, 2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Total links within the community = 14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4" name="Google Shape;184;p29"/>
          <p:cNvCxnSpPr/>
          <p:nvPr/>
        </p:nvCxnSpPr>
        <p:spPr>
          <a:xfrm>
            <a:off x="6247225" y="1371600"/>
            <a:ext cx="35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9"/>
          <p:cNvCxnSpPr/>
          <p:nvPr/>
        </p:nvCxnSpPr>
        <p:spPr>
          <a:xfrm>
            <a:off x="6247225" y="1566875"/>
            <a:ext cx="35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9"/>
          <p:cNvCxnSpPr/>
          <p:nvPr/>
        </p:nvCxnSpPr>
        <p:spPr>
          <a:xfrm>
            <a:off x="6247225" y="1740700"/>
            <a:ext cx="35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9"/>
          <p:cNvCxnSpPr/>
          <p:nvPr/>
        </p:nvCxnSpPr>
        <p:spPr>
          <a:xfrm>
            <a:off x="6247225" y="1925250"/>
            <a:ext cx="35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9"/>
          <p:cNvCxnSpPr/>
          <p:nvPr/>
        </p:nvCxnSpPr>
        <p:spPr>
          <a:xfrm>
            <a:off x="6247225" y="2109800"/>
            <a:ext cx="35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549925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Implementation(10)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549925" y="924825"/>
            <a:ext cx="8082000" cy="3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3. Spectral Clustering</a:t>
            </a:r>
            <a:endParaRPr b="1"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Spectral clustering has become increasingly popular due to its simple implementation and promising performance in many graph-based clustering. It can be solved efficiently by standard linear algebra software, and very often outperforms traditional algorithms such as the k-means algorithm.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To perform a spectral clustering we need 3 main steps: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Create a similarity graph between our N objects to cluster.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Compute the first k eigenvectors of its Laplacian matrix to define a feature vector for each object.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Run k-means on these features to separate objects into k classes.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786162" y="1010725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91EA"/>
                </a:solidFill>
              </a:rPr>
              <a:t>CONTENTS</a:t>
            </a:r>
            <a:endParaRPr b="1" sz="3000">
              <a:solidFill>
                <a:srgbClr val="0091EA"/>
              </a:solidFill>
            </a:endParaRPr>
          </a:p>
        </p:txBody>
      </p:sp>
      <p:sp>
        <p:nvSpPr>
          <p:cNvPr id="72" name="Google Shape;72;p13"/>
          <p:cNvSpPr txBox="1"/>
          <p:nvPr>
            <p:ph idx="2" type="body"/>
          </p:nvPr>
        </p:nvSpPr>
        <p:spPr>
          <a:xfrm>
            <a:off x="4670650" y="653950"/>
            <a:ext cx="4032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Data Set Collection and preprocessing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Implementation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AutoNum type="alphaLcPeriod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LPA(Label Propagation)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AutoNum type="alphaLcPeriod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Fast Unfolding Algorithm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AutoNum type="alphaLcPeriod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Spectral Clustering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Advantages and Disadvantages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Validation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50" y="304800"/>
            <a:ext cx="214145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130975" y="273850"/>
            <a:ext cx="134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Algorithm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1" name="Google Shape;201;p31"/>
          <p:cNvCxnSpPr/>
          <p:nvPr/>
        </p:nvCxnSpPr>
        <p:spPr>
          <a:xfrm flipH="1" rot="10800000">
            <a:off x="1119200" y="488075"/>
            <a:ext cx="833400" cy="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1"/>
          <p:cNvSpPr txBox="1"/>
          <p:nvPr/>
        </p:nvSpPr>
        <p:spPr>
          <a:xfrm>
            <a:off x="5167300" y="154775"/>
            <a:ext cx="4191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General Spectral Clustering Scenario -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3" name="Google Shape;203;p31"/>
          <p:cNvCxnSpPr/>
          <p:nvPr/>
        </p:nvCxnSpPr>
        <p:spPr>
          <a:xfrm>
            <a:off x="6834200" y="528925"/>
            <a:ext cx="12000" cy="95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964" y="1521975"/>
            <a:ext cx="4726485" cy="33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49925" y="261950"/>
            <a:ext cx="8082000" cy="43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To Sum Up -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925" y="1131675"/>
            <a:ext cx="6714475" cy="42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549925" y="333374"/>
            <a:ext cx="6867900" cy="2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Advantages and Disadvantages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473725" y="848625"/>
            <a:ext cx="8082000" cy="3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38" y="547675"/>
            <a:ext cx="6487525" cy="452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490400" y="2222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Validation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549925" y="924825"/>
            <a:ext cx="8082000" cy="3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Every method needs metrics to validate it’s liabilities and it’s gains in the context of a system. In order to evaluate the efficiency of these algorithms, we consider common parameters for validation. We have considered -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Time Complexity and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Space Complexity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850" y="1922297"/>
            <a:ext cx="5974550" cy="28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90400" y="2222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Results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531000" y="859250"/>
            <a:ext cx="8082000" cy="3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We compare the complexities owing to the three algorithms and plot them to a scale by varying the no.of elements in the dataset and hence we can successfully compare which algorithm has the highest efficiency.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X - axis: No.of Nodes in the Dataset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Y - axis: Time taken to successfully identify the groups 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Or peers in the Dataset Nodes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075" y="1553775"/>
            <a:ext cx="44196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75300" y="100944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</a:t>
            </a:r>
            <a:endParaRPr/>
          </a:p>
        </p:txBody>
      </p:sp>
      <p:sp>
        <p:nvSpPr>
          <p:cNvPr id="237" name="Google Shape;237;p36"/>
          <p:cNvSpPr txBox="1"/>
          <p:nvPr/>
        </p:nvSpPr>
        <p:spPr>
          <a:xfrm>
            <a:off x="174900" y="476250"/>
            <a:ext cx="8794200" cy="4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From the graph, we can infer that -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22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For larger Datasets,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Fast Unfolding algorithm is computationally more reliable because the computational costs are very less.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Following this, Label Propagation is not far behind but has more computational time compared to Fast Unfolding.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method with highest complexity is Spectral Clustering, because the complexity to find the inverse in the Laplacian matrix is in the cubical powers of n in dense networks.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Hence on Comparison, we declare that </a:t>
            </a: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with respect to the Computational Efficiency, Fast Unfolding  </a:t>
            </a: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is the most efficient algorithm to detect the peers/communities/coterie in the Facebook Dataset that we have considered.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3075"/>
            <a:ext cx="8839202" cy="4397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50040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Introduction</a:t>
            </a:r>
            <a:endParaRPr b="1" sz="3000"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500400" y="844800"/>
            <a:ext cx="7869600" cy="38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Coterie - Peers / Community / Fraternity / Band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Coterie Identification is basically “</a:t>
            </a:r>
            <a:r>
              <a:rPr lang="en" sz="1800">
                <a:solidFill>
                  <a:srgbClr val="0091EA"/>
                </a:solidFill>
              </a:rPr>
              <a:t>Community Detection”</a:t>
            </a:r>
            <a:endParaRPr sz="1800">
              <a:solidFill>
                <a:srgbClr val="0091EA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91EA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91EA"/>
                </a:solidFill>
              </a:rPr>
              <a:t>What is a Community?</a:t>
            </a:r>
            <a:endParaRPr sz="1800">
              <a:solidFill>
                <a:srgbClr val="0091EA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Group of people sharing the common interest, coming together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91EA"/>
                </a:solidFill>
              </a:rPr>
              <a:t>What is a Community in Facebook Network?</a:t>
            </a:r>
            <a:endParaRPr sz="1800">
              <a:solidFill>
                <a:srgbClr val="0091EA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You and Me like a similar picture - Matches our interest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We fall into the community of people that has one</a:t>
            </a:r>
            <a:r>
              <a:rPr lang="en" sz="1800">
                <a:solidFill>
                  <a:srgbClr val="0091EA"/>
                </a:solidFill>
              </a:rPr>
              <a:t> specific interest</a:t>
            </a:r>
            <a:endParaRPr sz="180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50040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Introduction(2)</a:t>
            </a:r>
            <a:endParaRPr b="1" sz="3000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500400" y="904050"/>
            <a:ext cx="7936800" cy="38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To put this in technical terms -</a:t>
            </a:r>
            <a:endParaRPr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Clr>
                <a:srgbClr val="2E2E2E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A community is a subgraph containing nodes which are more densely linked to each other than to the rest of the graph </a:t>
            </a:r>
            <a:endParaRPr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						(OR)</a:t>
            </a:r>
            <a:endParaRPr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A graph has a community structure if the number of links into any subgraph is higher than the number of links between those subgraphs i.e it is the sub-network in a network which are highly interconnected nodes.</a:t>
            </a:r>
            <a:endParaRPr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Clr>
                <a:srgbClr val="2E2E2E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Given a network diagram, the process of finding its community structure is called</a:t>
            </a:r>
            <a:r>
              <a:rPr lang="en" sz="1400">
                <a:solidFill>
                  <a:srgbClr val="0037B3"/>
                </a:solidFill>
                <a:latin typeface="Roboto Slab"/>
                <a:ea typeface="Roboto Slab"/>
                <a:cs typeface="Roboto Slab"/>
                <a:sym typeface="Roboto Slab"/>
              </a:rPr>
              <a:t> community detection</a:t>
            </a:r>
            <a:endParaRPr sz="1400">
              <a:solidFill>
                <a:srgbClr val="0037B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50040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Introduction</a:t>
            </a:r>
            <a:r>
              <a:rPr b="1" lang="en" sz="3000"/>
              <a:t>(3)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500400" y="1010725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This project is a </a:t>
            </a: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comparative</a:t>
            </a: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 study of three algorithms that can effectively be used for community detection in the large networks such as Facebook for instance.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SzPts val="1600"/>
              <a:buFont typeface="Roboto Slab"/>
              <a:buAutoNum type="arabicPeriod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Label Propagation Algorithm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 Slab"/>
              <a:buAutoNum type="arabicPeriod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Fast Unfolding Algorithm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 Slab"/>
              <a:buAutoNum type="arabicPeriod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Spectral Clustering Algorithm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 data edge representation(of nodes)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37B3"/>
                </a:solidFill>
              </a:rPr>
              <a:t>    </a:t>
            </a:r>
            <a:r>
              <a:rPr b="1" lang="en" sz="1400">
                <a:solidFill>
                  <a:srgbClr val="0037B3"/>
                </a:solidFill>
              </a:rPr>
              <a:t>* Each dot corresponds to a user in the network</a:t>
            </a:r>
            <a:endParaRPr b="1" sz="1400">
              <a:solidFill>
                <a:srgbClr val="0037B3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00" y="2095875"/>
            <a:ext cx="3047625" cy="304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6"/>
          <p:cNvCxnSpPr/>
          <p:nvPr/>
        </p:nvCxnSpPr>
        <p:spPr>
          <a:xfrm rot="10800000">
            <a:off x="4572000" y="3703838"/>
            <a:ext cx="1381500" cy="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51770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Dataset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517700" y="1010725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Dataset Name: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Facebook Data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This dataset consists of –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NodeID Edges -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for the node “NodeID”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NodeID Circles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set of circles for the ego node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r>
              <a:rPr b="1"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 NodeID Features - 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Profile information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4. Ego Network Features - 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Features of Ego User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5. NodeID Feature Names - 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Names of feature dimensions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(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anonymized)</a:t>
            </a: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   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Feature = 1: Property is in profile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			   Feature - 0: Property is absent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342900" rtl="0" algn="l">
              <a:spcBef>
                <a:spcPts val="60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Edges are undirected in the network.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NodeID Features Names F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ile has been anonymized for 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facebook users, since the names of the features would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reveal private data.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52572" r="1039" t="0"/>
          <a:stretch/>
        </p:blipFill>
        <p:spPr>
          <a:xfrm>
            <a:off x="5250675" y="877000"/>
            <a:ext cx="3726650" cy="38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51770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Dataset Statistics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55175" y="1150350"/>
            <a:ext cx="81048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Nodes – 4039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Edges – 88234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Nodes in largest WCC – 4039 (1.000)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Edges in largest WCC – 88234 (1.000)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Nodes in largest SCC – 4039 (1.000)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Edges in largest SCC – 88234 (1.000)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Average Clustering coefficient – 0.6055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Number of Triangles – 1612010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Fraction of closed triangles – 0.2647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Diameter(longest shortest path) – 8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90-percentile effective diameter – 4.7</a:t>
            </a:r>
            <a:endParaRPr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048275" y="652450"/>
            <a:ext cx="36909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Pre-Processing:</a:t>
            </a:r>
            <a:endParaRPr b="1" sz="16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Inconsistencies are identified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Obtain the missing edges between nodes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Standard Graph Generation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Principal Component Analysis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Correlation of Nodes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474" y="2528875"/>
            <a:ext cx="2754089" cy="23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549925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Implementation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549925" y="544000"/>
            <a:ext cx="7911600" cy="3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1. </a:t>
            </a:r>
            <a:r>
              <a:rPr b="1" lang="en" sz="12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lang="en" sz="1200">
                <a:latin typeface="Roboto Slab"/>
                <a:ea typeface="Roboto Slab"/>
                <a:cs typeface="Roboto Slab"/>
                <a:sym typeface="Roboto Slab"/>
              </a:rPr>
              <a:t>Label Propagation Algorithm</a:t>
            </a:r>
            <a:endParaRPr b="1"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Roboto Slab"/>
                <a:ea typeface="Roboto Slab"/>
                <a:cs typeface="Roboto Slab"/>
                <a:sym typeface="Roboto Slab"/>
              </a:rPr>
              <a:t>    Def: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Label Propagation is a semi-supervised machine learning algorithm that assigns labels to previously unlabeled data points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 Slab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At the start of the algorithm, a (generally small) subset of the data points have labels (or classifications). </a:t>
            </a: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LPA is to transfer label information constantly between nodes.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 Slab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These labels are propagated to the unlabeled points throughout the course of the algorithm</a:t>
            </a:r>
            <a:endParaRPr b="1"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Keywords - Node Importance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Label Influence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53100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Implementation(2)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531000" y="1010725"/>
            <a:ext cx="8082000" cy="3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Node Importance:</a:t>
            </a:r>
            <a:endParaRPr b="1"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Bayesian network property algorithm is used - Probability of importance</a:t>
            </a:r>
            <a:endParaRPr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Steps:</a:t>
            </a:r>
            <a:endParaRPr b="1"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Roboto Slab"/>
              <a:buAutoNum type="arabicPeriod"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Obtain user’s basic interests(based in likes, comments, shares,..etc)</a:t>
            </a:r>
            <a:endParaRPr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Roboto Slab"/>
              <a:buAutoNum type="arabicPeriod"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Calculate Cumulative no.of interests relating to other users</a:t>
            </a:r>
            <a:endParaRPr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Roboto Slab"/>
              <a:buAutoNum type="arabicPeriod"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The user with most interests is labelled as </a:t>
            </a:r>
            <a:r>
              <a:rPr lang="en" sz="1200">
                <a:solidFill>
                  <a:srgbClr val="0037B3"/>
                </a:solidFill>
                <a:latin typeface="Roboto Slab"/>
                <a:ea typeface="Roboto Slab"/>
                <a:cs typeface="Roboto Slab"/>
                <a:sym typeface="Roboto Slab"/>
              </a:rPr>
              <a:t>Important User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Concurrent steps for </a:t>
            </a:r>
            <a:r>
              <a:rPr lang="en" sz="12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Label Influence 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Calculate the total user influence through multiplying the influence of each attribute factor. The formula is as follows - </a:t>
            </a:r>
            <a:endParaRPr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				</a:t>
            </a:r>
            <a:endParaRPr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Where P(Inf) = Influence of the user(ego node)</a:t>
            </a:r>
            <a:endParaRPr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	 P(Inf | Attr) = Influence of each attribute of the user(ego node)</a:t>
            </a:r>
            <a:endParaRPr sz="12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2E2E"/>
                </a:solidFill>
                <a:latin typeface="Roboto Slab"/>
                <a:ea typeface="Roboto Slab"/>
                <a:cs typeface="Roboto Slab"/>
                <a:sym typeface="Roboto Slab"/>
              </a:rPr>
              <a:t>Normalize the influence of all the users in the dataset, and the importance of each node is obtained.</a:t>
            </a:r>
            <a:endParaRPr sz="1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2E2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875" y="3092525"/>
            <a:ext cx="2089075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