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21"/>
    <p:restoredTop sz="94649"/>
  </p:normalViewPr>
  <p:slideViewPr>
    <p:cSldViewPr snapToGrid="0" snapToObjects="1">
      <p:cViewPr>
        <p:scale>
          <a:sx n="86" d="100"/>
          <a:sy n="86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3988C-EC19-DA49-A90D-F3BFC5B6360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32D75-4D60-B94D-AB3B-F1EB0B110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1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41BC-9193-954E-9470-C0384DB79526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5FFD-247E-4540-968D-8D8C6DC020D4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07A-BBE2-AA42-B07D-C2BF2E58418F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552-AD0E-BE4D-9D1F-316F7AAAF73F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1ECB-37D7-1641-9156-83969B490C02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A85D-F5D5-F242-ABF8-D56497CCD48A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725-C04D-6244-AA0C-381863FD90CE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97D8-4583-1F4E-8C8B-458911BDDEEB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990E-F5F7-D042-8B20-A5D8B4EA82A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Georgia State University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3489720" cy="365125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E5E2-4CE9-D044-92A8-02D09BF1C1C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4714-136B-9448-9603-515E58AC6DA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748-A7D5-F34A-8ADF-590F5E9452CC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AE46-C171-384B-A51F-5ECACB216B94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501E-A2D1-C14C-9B95-8ED0FDBECE60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E56F-7E3C-9D4D-8157-FB91344C877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CB7-91E3-864F-A8A3-75E2D85AAE8A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CF197-656C-E840-858C-3D0C1A96FE5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C52B-C073-A545-893F-167B283F7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96" y="900952"/>
            <a:ext cx="10273552" cy="2625448"/>
          </a:xfrm>
        </p:spPr>
        <p:txBody>
          <a:bodyPr/>
          <a:lstStyle/>
          <a:p>
            <a:pPr algn="l"/>
            <a:r>
              <a:rPr lang="en-US" dirty="0"/>
              <a:t>Gradient Optimization Techniques for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602DC-65B4-BF4A-934B-4523E9B67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 err="1"/>
              <a:t>Rajuladevi</a:t>
            </a:r>
            <a:r>
              <a:rPr lang="en-US" sz="1600" dirty="0"/>
              <a:t> </a:t>
            </a:r>
            <a:r>
              <a:rPr lang="en-US" sz="1600" dirty="0" err="1"/>
              <a:t>Manikyam</a:t>
            </a:r>
            <a:r>
              <a:rPr lang="en-US" sz="1600" dirty="0"/>
              <a:t> Aishwarya</a:t>
            </a:r>
          </a:p>
          <a:p>
            <a:r>
              <a:rPr lang="en-US" sz="1600" dirty="0"/>
              <a:t>Channadi Sakshitha</a:t>
            </a:r>
          </a:p>
          <a:p>
            <a:r>
              <a:rPr lang="en-US" sz="1600" dirty="0" err="1"/>
              <a:t>Induri</a:t>
            </a:r>
            <a:r>
              <a:rPr lang="en-US" sz="1600" dirty="0"/>
              <a:t> Bhavya</a:t>
            </a:r>
          </a:p>
          <a:p>
            <a:r>
              <a:rPr lang="en-US" sz="1600" dirty="0" err="1"/>
              <a:t>Bhuvanapalli</a:t>
            </a:r>
            <a:r>
              <a:rPr lang="en-US" sz="1600" dirty="0"/>
              <a:t> </a:t>
            </a:r>
            <a:r>
              <a:rPr lang="en-US" sz="1600" dirty="0" err="1"/>
              <a:t>Divya</a:t>
            </a:r>
            <a:r>
              <a:rPr lang="en-US" sz="16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B386E-56D4-CB44-BC54-CC9CD7B7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Georgia State University </a:t>
            </a:r>
          </a:p>
        </p:txBody>
      </p:sp>
    </p:spTree>
    <p:extLst>
      <p:ext uri="{BB962C8B-B14F-4D97-AF65-F5344CB8AC3E}">
        <p14:creationId xmlns:p14="http://schemas.microsoft.com/office/powerpoint/2010/main" val="138214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01A5-6EAE-EA40-BCAA-63289464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844084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Train, Validation and test curves for the best case of MOMENTUM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69EA37-D9E7-9640-B8AA-B70E268B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Georgia State University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D7D10-21B7-5742-BAA1-29565A77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538D36-E0EA-9E45-BE12-1BA8594AD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2097" r="13924" b="18040"/>
          <a:stretch/>
        </p:blipFill>
        <p:spPr>
          <a:xfrm>
            <a:off x="767071" y="1406769"/>
            <a:ext cx="4261646" cy="32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6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01A5-6EAE-EA40-BCAA-63289464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844084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Train, Validation and test curves for the best case of </a:t>
            </a:r>
            <a:r>
              <a:rPr lang="en-US" sz="2400" dirty="0" err="1">
                <a:solidFill>
                  <a:srgbClr val="FFFFFF"/>
                </a:solidFill>
              </a:rPr>
              <a:t>RMSprop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20AC7D-6BB6-5B4B-92CE-8928BCEE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0ADA4-7424-EF46-B891-9B4A4C7D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E48C189-D18A-4F48-B577-DB0C39EB3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94" t="5566" r="11999" b="20733"/>
          <a:stretch/>
        </p:blipFill>
        <p:spPr>
          <a:xfrm>
            <a:off x="404520" y="1656487"/>
            <a:ext cx="4582222" cy="34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5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01A5-6EAE-EA40-BCAA-63289464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844084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Train, Validation and test curves for the best case of Adam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21389A-CF36-5E4A-A7EF-4FC9CFC6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AB517-6A57-4C44-B041-942F788F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652D051-1107-E040-AC52-0F139F523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75" t="9699" r="14429" b="17501"/>
          <a:stretch/>
        </p:blipFill>
        <p:spPr>
          <a:xfrm>
            <a:off x="735923" y="1369925"/>
            <a:ext cx="4367494" cy="335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9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01A5-6EAE-EA40-BCAA-63289464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844084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Learning rate 0.01 plot of validation costs of all techniques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10545E-F9C6-0C44-8078-637E8382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75A54-571A-FA41-8B67-EFFE66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629E1260-F977-0945-BF0C-41A9B0BA2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92" t="8063" r="13087" b="22654"/>
          <a:stretch/>
        </p:blipFill>
        <p:spPr>
          <a:xfrm>
            <a:off x="666635" y="1535382"/>
            <a:ext cx="4340888" cy="332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3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01A5-6EAE-EA40-BCAA-63289464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844084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Learning rate 0.1 plot of validation costs of all techniques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BD6568-9616-D448-845F-F101FE7A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2BD27-1DE9-5C4F-8FF3-0A60C0BA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5E95AF-5301-5E4F-B2B8-DF0541971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93" t="1888" r="12785" b="22810"/>
          <a:stretch/>
        </p:blipFill>
        <p:spPr>
          <a:xfrm>
            <a:off x="205626" y="1364935"/>
            <a:ext cx="4614699" cy="359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01A5-6EAE-EA40-BCAA-63289464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844084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Learning rate 0.2 plot of validation costs of all techniques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5D82F5-BF5C-BD43-95CA-089D3466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A3EDE-5014-6D4E-B13F-3CF85AF3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CB5184-00C6-7A40-B35A-28F300BAA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45" t="1566" r="14840" b="19124"/>
          <a:stretch/>
        </p:blipFill>
        <p:spPr>
          <a:xfrm>
            <a:off x="238747" y="1255532"/>
            <a:ext cx="4226940" cy="33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3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01A5-6EAE-EA40-BCAA-63289464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844084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Plot of text accuracies of all the techniques for various mini-batch sizes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F13611-BFD0-8F44-B9A4-EE6A3DBE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40FBC-2C40-3D42-9DE8-D69F3C1E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0F57E8C-95BF-E14A-9288-5C2A74CCD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5" t="3239" r="13006" b="27211"/>
          <a:stretch/>
        </p:blipFill>
        <p:spPr>
          <a:xfrm>
            <a:off x="497287" y="1491665"/>
            <a:ext cx="4610851" cy="346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7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01A5-6EAE-EA40-BCAA-63289464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844084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Plot of validation accuracies of all the techniques for various mini-batch size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70EEC0-F76C-1E42-B9B9-F6E7B98B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E0A18-E753-0643-B326-796004C2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638C8E-1FC3-934D-A213-103F994E7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72" t="2532" r="18579" b="23428"/>
          <a:stretch/>
        </p:blipFill>
        <p:spPr>
          <a:xfrm>
            <a:off x="346167" y="1363810"/>
            <a:ext cx="4674167" cy="369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51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01A5-6EAE-EA40-BCAA-63289464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916" y="1418665"/>
            <a:ext cx="4512988" cy="844084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Testing accuracies for different mini-batch sizes varying from 50-1000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70EEC0-F76C-1E42-B9B9-F6E7B98B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E0A18-E753-0643-B326-796004C2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7573C1-94F9-564C-AC19-2E48069AD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0" t="43191" r="1024"/>
          <a:stretch/>
        </p:blipFill>
        <p:spPr>
          <a:xfrm>
            <a:off x="125435" y="1382490"/>
            <a:ext cx="4851407" cy="115073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384553-F5A0-4947-8AD3-393F1ED5BF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88" t="28723" r="1142"/>
          <a:stretch/>
        </p:blipFill>
        <p:spPr>
          <a:xfrm>
            <a:off x="205626" y="3834141"/>
            <a:ext cx="4695734" cy="991638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30E3876-CB4E-7642-A85D-7DEBD3910F79}"/>
              </a:ext>
            </a:extLst>
          </p:cNvPr>
          <p:cNvSpPr txBox="1">
            <a:spLocks/>
          </p:cNvSpPr>
          <p:nvPr/>
        </p:nvSpPr>
        <p:spPr>
          <a:xfrm>
            <a:off x="7202916" y="3907918"/>
            <a:ext cx="4512988" cy="844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dirty="0">
                <a:solidFill>
                  <a:srgbClr val="FFFFFF"/>
                </a:solidFill>
              </a:rPr>
              <a:t>Validation accuracies for different mini-batch sizes varying from 50-1000</a:t>
            </a:r>
          </a:p>
        </p:txBody>
      </p:sp>
    </p:spTree>
    <p:extLst>
      <p:ext uri="{BB962C8B-B14F-4D97-AF65-F5344CB8AC3E}">
        <p14:creationId xmlns:p14="http://schemas.microsoft.com/office/powerpoint/2010/main" val="2504056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01A5-6EAE-EA40-BCAA-63289464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916" y="363210"/>
            <a:ext cx="4512988" cy="844084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Training, testing and validation accuracies for all the techniques with learning rates 0.01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70EEC0-F76C-1E42-B9B9-F6E7B98B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E0A18-E753-0643-B326-796004C2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B7A91C-62B1-DF4F-816D-D669666EE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02" r="3320"/>
          <a:stretch/>
        </p:blipFill>
        <p:spPr>
          <a:xfrm>
            <a:off x="77621" y="363210"/>
            <a:ext cx="4675250" cy="921112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EE30CC7-0342-1440-9241-A2882F10CCFF}"/>
              </a:ext>
            </a:extLst>
          </p:cNvPr>
          <p:cNvSpPr txBox="1">
            <a:spLocks/>
          </p:cNvSpPr>
          <p:nvPr/>
        </p:nvSpPr>
        <p:spPr>
          <a:xfrm>
            <a:off x="7202916" y="2494384"/>
            <a:ext cx="4512988" cy="844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000" dirty="0">
                <a:solidFill>
                  <a:srgbClr val="FFFFFF"/>
                </a:solidFill>
              </a:rPr>
              <a:t>Training, testing and validation accuracies for all the techniques with learning rates 0.1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742E837-4AFC-BD4B-9DFD-F8AACCE23AFE}"/>
              </a:ext>
            </a:extLst>
          </p:cNvPr>
          <p:cNvSpPr txBox="1">
            <a:spLocks/>
          </p:cNvSpPr>
          <p:nvPr/>
        </p:nvSpPr>
        <p:spPr>
          <a:xfrm>
            <a:off x="7202916" y="4594501"/>
            <a:ext cx="4512988" cy="844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000" dirty="0">
                <a:solidFill>
                  <a:srgbClr val="FFFFFF"/>
                </a:solidFill>
              </a:rPr>
              <a:t>Training, testing and validation accuracies for all the techniques with learning rates 0.2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A14363-E55F-A34C-85F3-D4652BE4A1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4" t="29783" r="3464" b="17115"/>
          <a:stretch/>
        </p:blipFill>
        <p:spPr>
          <a:xfrm>
            <a:off x="59089" y="2770340"/>
            <a:ext cx="5224619" cy="921112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17BC63-426B-E94F-892F-032069CB1A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7" t="29788" r="4290" b="15646"/>
          <a:stretch/>
        </p:blipFill>
        <p:spPr>
          <a:xfrm>
            <a:off x="101194" y="4638748"/>
            <a:ext cx="4722015" cy="8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3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91BE-FAAA-F942-AA7C-DD41819F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235D-C49B-F644-B3E0-35B735D6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0312"/>
            <a:ext cx="8596668" cy="883403"/>
          </a:xfrm>
        </p:spPr>
        <p:txBody>
          <a:bodyPr/>
          <a:lstStyle/>
          <a:p>
            <a:r>
              <a:rPr lang="en-US" dirty="0"/>
              <a:t>Study of different intuitions and behaviors of gradient optimization techniques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F62953-DA87-6943-9B72-7CEEFB274C27}"/>
              </a:ext>
            </a:extLst>
          </p:cNvPr>
          <p:cNvSpPr txBox="1">
            <a:spLocks/>
          </p:cNvSpPr>
          <p:nvPr/>
        </p:nvSpPr>
        <p:spPr>
          <a:xfrm>
            <a:off x="677334" y="25908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Implementation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8EF215-8DE8-6C4D-B969-23AD54AF6BB8}"/>
              </a:ext>
            </a:extLst>
          </p:cNvPr>
          <p:cNvSpPr txBox="1">
            <a:spLocks/>
          </p:cNvSpPr>
          <p:nvPr/>
        </p:nvSpPr>
        <p:spPr>
          <a:xfrm>
            <a:off x="740039" y="3689028"/>
            <a:ext cx="8596668" cy="883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a thee layer fully connected neural network</a:t>
            </a:r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0A4CC-96B3-B245-8FE5-14F04116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82D17-1EC8-D74E-9DCE-6D1BB188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86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173-86D3-7D4C-8EBC-DB7DD742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2BE5-C9E2-1D42-8BA5-8D51958E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9653"/>
            <a:ext cx="8596668" cy="4351710"/>
          </a:xfrm>
        </p:spPr>
        <p:txBody>
          <a:bodyPr/>
          <a:lstStyle/>
          <a:p>
            <a:r>
              <a:rPr lang="en-US" dirty="0"/>
              <a:t>From the experiments, we can conclude that Adam optimizer is the best optimization technique with learning rate equal to 0.2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Low mini-batch size results in better model performance, whereas a larger mini-batch size implodes the ability of the model on new data.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0C9D6-6091-EA4E-B71D-A27EFCF3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12800-D210-E942-9D21-999387D0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5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173-86D3-7D4C-8EBC-DB7DD742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535" y="2544708"/>
            <a:ext cx="2980266" cy="1320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2BE5-C9E2-1D42-8BA5-8D51958E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9653"/>
            <a:ext cx="8596668" cy="435171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0C9D6-6091-EA4E-B71D-A27EFCF3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12800-D210-E942-9D21-999387D0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6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C214-ED21-8744-BA6A-54F199746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845"/>
            <a:ext cx="8596668" cy="858433"/>
          </a:xfrm>
        </p:spPr>
        <p:txBody>
          <a:bodyPr/>
          <a:lstStyle/>
          <a:p>
            <a:r>
              <a:rPr lang="en-US" dirty="0"/>
              <a:t>Fashion-MNIST dataset is used to test the model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D2158F-C499-B14F-BC5A-90F6BB2C0C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D7C531-D17B-F64B-AFCE-12649219C663}"/>
              </a:ext>
            </a:extLst>
          </p:cNvPr>
          <p:cNvSpPr txBox="1">
            <a:spLocks/>
          </p:cNvSpPr>
          <p:nvPr/>
        </p:nvSpPr>
        <p:spPr>
          <a:xfrm>
            <a:off x="677334" y="208624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Algorithms used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6B3229-EB30-8344-B672-62FDAAEE69DB}"/>
              </a:ext>
            </a:extLst>
          </p:cNvPr>
          <p:cNvSpPr txBox="1">
            <a:spLocks/>
          </p:cNvSpPr>
          <p:nvPr/>
        </p:nvSpPr>
        <p:spPr>
          <a:xfrm>
            <a:off x="677334" y="2929181"/>
            <a:ext cx="8596668" cy="331922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Polyak’s</a:t>
            </a:r>
            <a:r>
              <a:rPr lang="en-US" dirty="0"/>
              <a:t> classical momentum</a:t>
            </a:r>
          </a:p>
          <a:p>
            <a:r>
              <a:rPr lang="en-US" dirty="0" err="1"/>
              <a:t>Nestrov’s</a:t>
            </a:r>
            <a:r>
              <a:rPr lang="en-US" dirty="0"/>
              <a:t> accelerated gradient</a:t>
            </a:r>
          </a:p>
          <a:p>
            <a:r>
              <a:rPr lang="en-US" dirty="0" err="1"/>
              <a:t>Adagrad</a:t>
            </a:r>
            <a:endParaRPr lang="en-US" dirty="0"/>
          </a:p>
          <a:p>
            <a:r>
              <a:rPr lang="en-US" dirty="0" err="1"/>
              <a:t>Adadelta</a:t>
            </a:r>
            <a:r>
              <a:rPr lang="en-US" dirty="0"/>
              <a:t>  </a:t>
            </a:r>
          </a:p>
          <a:p>
            <a:r>
              <a:rPr lang="en-US" dirty="0" err="1"/>
              <a:t>RMSprop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Adam</a:t>
            </a:r>
          </a:p>
          <a:p>
            <a:r>
              <a:rPr lang="en-US" dirty="0" err="1"/>
              <a:t>Adamax</a:t>
            </a:r>
            <a:endParaRPr lang="en-US" dirty="0"/>
          </a:p>
          <a:p>
            <a:r>
              <a:rPr lang="en-US" dirty="0" err="1"/>
              <a:t>Nadam</a:t>
            </a:r>
            <a:endParaRPr lang="en-US" dirty="0"/>
          </a:p>
          <a:p>
            <a:r>
              <a:rPr lang="en-US" dirty="0" err="1"/>
              <a:t>AMAgrad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109FB-E582-1548-9CA9-27B47733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659C8-8432-6745-87EA-9009DB2E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BAB9-681A-944A-A087-757292ED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41623-4D31-9F42-88A4-98AE36D04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0383"/>
            <a:ext cx="8596668" cy="4470979"/>
          </a:xfrm>
        </p:spPr>
        <p:txBody>
          <a:bodyPr/>
          <a:lstStyle/>
          <a:p>
            <a:r>
              <a:rPr lang="en-US" dirty="0"/>
              <a:t>Three-layer fully connected neural network : one input layer, two hidden layers and one output layer</a:t>
            </a:r>
          </a:p>
          <a:p>
            <a:r>
              <a:rPr lang="en-US" dirty="0"/>
              <a:t>Training dataset : 50,000 samples</a:t>
            </a:r>
          </a:p>
          <a:p>
            <a:r>
              <a:rPr lang="en-US" dirty="0"/>
              <a:t>Validation : 10,000 samples</a:t>
            </a:r>
          </a:p>
          <a:p>
            <a:r>
              <a:rPr lang="en-US" dirty="0"/>
              <a:t>Initialization of weights and biases and multiplying them by a factor of 0.01</a:t>
            </a:r>
          </a:p>
          <a:p>
            <a:r>
              <a:rPr lang="en-US" dirty="0"/>
              <a:t>Forming minibatches from the train and validation datasets</a:t>
            </a:r>
          </a:p>
          <a:p>
            <a:r>
              <a:rPr lang="en-US" dirty="0"/>
              <a:t>Gradient descent: Implementation of </a:t>
            </a:r>
            <a:r>
              <a:rPr lang="en-US" dirty="0" err="1"/>
              <a:t>ReLU</a:t>
            </a:r>
            <a:r>
              <a:rPr lang="en-US" dirty="0"/>
              <a:t> and linear activation functions for L-1 layers and </a:t>
            </a:r>
            <a:r>
              <a:rPr lang="en-US" dirty="0" err="1"/>
              <a:t>softmax</a:t>
            </a:r>
            <a:r>
              <a:rPr lang="en-US" dirty="0"/>
              <a:t> function through network </a:t>
            </a:r>
          </a:p>
          <a:p>
            <a:r>
              <a:rPr lang="en-US" dirty="0"/>
              <a:t>Optimization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681E1-F7B6-924B-B11F-A45549C1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0FA4-1809-F64E-99E6-B3BF8A20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6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8F02-E363-6948-B988-34196C8D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Techniques of Gradient Descent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A234E85-2C3C-D04C-B648-E386B6D8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545453"/>
            <a:ext cx="3944549" cy="1242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9D72-CF38-174A-80B3-2E72D1CC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283" y="2160589"/>
            <a:ext cx="4410718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No Momentum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Basic technique of Gradient Descent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Each minibatch undergoes forward prop, loss function, and back prop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dirty="0" err="1"/>
              <a:t>Polyak’s</a:t>
            </a:r>
            <a:r>
              <a:rPr lang="en-US" dirty="0"/>
              <a:t> Classical Momentum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Gradient descent with momentum ( stochastic optimization technique)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Defining momentum – moving average of the gradients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59C9B6-CD1D-5249-A159-26793B684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07" y="2630230"/>
            <a:ext cx="3944549" cy="798770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A4BF237-122C-0047-B588-C24A9728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9713E11-3471-CC43-860D-465A0DA2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6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7A18143-D415-D740-A170-B137C920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2928680"/>
            <a:ext cx="3856774" cy="10895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0C62-83EA-014F-AE45-7F5936E21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1908313"/>
            <a:ext cx="4512988" cy="424695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err="1">
                <a:solidFill>
                  <a:srgbClr val="FFFFFF"/>
                </a:solidFill>
              </a:rPr>
              <a:t>RMSprop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Adaptive learning rate gradient-based optimization technique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Dervied</a:t>
            </a:r>
            <a:r>
              <a:rPr lang="en-US" dirty="0">
                <a:solidFill>
                  <a:srgbClr val="FFFFFF"/>
                </a:solidFill>
              </a:rPr>
              <a:t> from </a:t>
            </a:r>
            <a:r>
              <a:rPr lang="en-US" dirty="0" err="1">
                <a:solidFill>
                  <a:srgbClr val="FFFFFF"/>
                </a:solidFill>
              </a:rPr>
              <a:t>Adagrad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Adapts learning rate by performing updates based on the frequency of the occurrence of features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RMSprop</a:t>
            </a:r>
            <a:r>
              <a:rPr lang="en-US" dirty="0">
                <a:solidFill>
                  <a:srgbClr val="FFFFFF"/>
                </a:solidFill>
              </a:rPr>
              <a:t> divides the learning rates by an exponentially decaying average of the squared gradients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0F4A7-8452-0647-8A81-087C46B9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71D82-0A3F-5641-84F1-7730902A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6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683D-129A-9741-BD86-18477519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35497"/>
            <a:ext cx="10295466" cy="53058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Adam</a:t>
            </a:r>
          </a:p>
          <a:p>
            <a:pPr marL="0" indent="0">
              <a:buNone/>
            </a:pPr>
            <a:r>
              <a:rPr lang="en-US" dirty="0"/>
              <a:t>Stochastic optimization method closely related to </a:t>
            </a:r>
            <a:r>
              <a:rPr lang="en-US" dirty="0" err="1"/>
              <a:t>RMSprop</a:t>
            </a:r>
            <a:r>
              <a:rPr lang="en-US" dirty="0"/>
              <a:t> and </a:t>
            </a:r>
            <a:r>
              <a:rPr lang="en-US" dirty="0" err="1"/>
              <a:t>Adadelta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Require: </a:t>
            </a:r>
            <a:r>
              <a:rPr lang="el-GR" dirty="0"/>
              <a:t>α : </a:t>
            </a:r>
            <a:r>
              <a:rPr lang="en-US" dirty="0" err="1"/>
              <a:t>Stepsize</a:t>
            </a:r>
            <a:br>
              <a:rPr lang="en-US" dirty="0"/>
            </a:br>
            <a:r>
              <a:rPr lang="en-US" dirty="0"/>
              <a:t>Require: </a:t>
            </a:r>
            <a:r>
              <a:rPr lang="el-GR" dirty="0"/>
              <a:t>β1 , β2 ∈ [0, 1) : </a:t>
            </a:r>
            <a:r>
              <a:rPr lang="en-US" dirty="0"/>
              <a:t>Exponential decay rates </a:t>
            </a:r>
          </a:p>
          <a:p>
            <a:pPr marL="0" indent="0">
              <a:buNone/>
            </a:pPr>
            <a:r>
              <a:rPr lang="en-US" dirty="0"/>
              <a:t>Require: f (</a:t>
            </a:r>
            <a:r>
              <a:rPr lang="el-GR" dirty="0"/>
              <a:t>θ) : </a:t>
            </a:r>
            <a:r>
              <a:rPr lang="en-US" dirty="0"/>
              <a:t>Stochastic objective function Require: </a:t>
            </a:r>
            <a:r>
              <a:rPr lang="el-GR" dirty="0"/>
              <a:t>θ0 : </a:t>
            </a:r>
            <a:r>
              <a:rPr lang="en-US" dirty="0"/>
              <a:t>Initial parameter vector </a:t>
            </a:r>
          </a:p>
          <a:p>
            <a:pPr marL="0" indent="0">
              <a:buNone/>
            </a:pPr>
            <a:r>
              <a:rPr lang="en-US" dirty="0"/>
              <a:t>V0 ← 0 (Initialize first moment vector) </a:t>
            </a:r>
          </a:p>
          <a:p>
            <a:pPr marL="0" indent="0">
              <a:buNone/>
            </a:pPr>
            <a:r>
              <a:rPr lang="en-US" dirty="0"/>
              <a:t>G0 ← 0 (Initialize second moment vector) t0 ← 0 (Initialize timestep)</a:t>
            </a:r>
            <a:br>
              <a:rPr lang="en-US" dirty="0"/>
            </a:br>
            <a:r>
              <a:rPr lang="en-US" dirty="0"/>
              <a:t>while </a:t>
            </a:r>
            <a:r>
              <a:rPr lang="el-GR" dirty="0"/>
              <a:t>θ</a:t>
            </a:r>
            <a:r>
              <a:rPr lang="en-US" dirty="0"/>
              <a:t>t not converged do </a:t>
            </a:r>
          </a:p>
          <a:p>
            <a:pPr marL="0" indent="0">
              <a:buNone/>
            </a:pPr>
            <a:r>
              <a:rPr lang="en-US" dirty="0"/>
              <a:t>t←t+1 </a:t>
            </a:r>
          </a:p>
          <a:p>
            <a:pPr marL="0" indent="0">
              <a:buNone/>
            </a:pPr>
            <a:r>
              <a:rPr lang="en-US" dirty="0"/>
              <a:t>∇J(</a:t>
            </a:r>
            <a:r>
              <a:rPr lang="el-GR" dirty="0"/>
              <a:t>θ</a:t>
            </a:r>
            <a:r>
              <a:rPr lang="en-US" dirty="0"/>
              <a:t>t) ← ∇</a:t>
            </a:r>
            <a:r>
              <a:rPr lang="el-GR" dirty="0"/>
              <a:t>θ</a:t>
            </a:r>
            <a:r>
              <a:rPr lang="en-US" dirty="0"/>
              <a:t>ft(</a:t>
            </a:r>
            <a:r>
              <a:rPr lang="el-GR" dirty="0"/>
              <a:t>θ</a:t>
            </a:r>
            <a:r>
              <a:rPr lang="en-US" dirty="0"/>
              <a:t>t − 1)                                             (Get Gradients) </a:t>
            </a:r>
          </a:p>
          <a:p>
            <a:pPr marL="0" indent="0">
              <a:buNone/>
            </a:pPr>
            <a:r>
              <a:rPr lang="en-US" dirty="0"/>
              <a:t>Vt ← </a:t>
            </a:r>
            <a:r>
              <a:rPr lang="el-GR" dirty="0"/>
              <a:t>β1.</a:t>
            </a:r>
            <a:r>
              <a:rPr lang="en-US" dirty="0"/>
              <a:t>Vt − 1 + (1 − </a:t>
            </a:r>
            <a:r>
              <a:rPr lang="el-GR" dirty="0"/>
              <a:t>β1).∇</a:t>
            </a:r>
            <a:r>
              <a:rPr lang="en-US" dirty="0"/>
              <a:t>J(</a:t>
            </a:r>
            <a:r>
              <a:rPr lang="el-GR" dirty="0"/>
              <a:t>θ</a:t>
            </a:r>
            <a:r>
              <a:rPr lang="en-US" dirty="0"/>
              <a:t>t)                             (Update biased first estimate) </a:t>
            </a:r>
          </a:p>
          <a:p>
            <a:pPr marL="0" indent="0">
              <a:buNone/>
            </a:pPr>
            <a:r>
              <a:rPr lang="en-US" dirty="0"/>
              <a:t>Gt ← </a:t>
            </a:r>
            <a:r>
              <a:rPr lang="el-GR" dirty="0"/>
              <a:t>β2.</a:t>
            </a:r>
            <a:r>
              <a:rPr lang="en-US" dirty="0"/>
              <a:t>Gt − 1 + (1 − </a:t>
            </a:r>
            <a:r>
              <a:rPr lang="el-GR" dirty="0"/>
              <a:t>β2).∇</a:t>
            </a:r>
            <a:r>
              <a:rPr lang="en-US" dirty="0"/>
              <a:t>J(</a:t>
            </a:r>
            <a:r>
              <a:rPr lang="el-GR" dirty="0"/>
              <a:t>θ</a:t>
            </a:r>
            <a:r>
              <a:rPr lang="en-US" dirty="0"/>
              <a:t>t)2                          (Update biased second raw moment estimate ) </a:t>
            </a:r>
          </a:p>
          <a:p>
            <a:pPr marL="0" indent="0">
              <a:buNone/>
            </a:pPr>
            <a:r>
              <a:rPr lang="en-US" dirty="0"/>
              <a:t>Vˆ ← V /(1 − </a:t>
            </a:r>
            <a:r>
              <a:rPr lang="el-GR" dirty="0"/>
              <a:t>β</a:t>
            </a:r>
            <a:r>
              <a:rPr lang="en-US" dirty="0"/>
              <a:t>t )                                                  (Compute bias-corrected first moment tt1 estimate) </a:t>
            </a:r>
          </a:p>
          <a:p>
            <a:pPr marL="0" indent="0">
              <a:buNone/>
            </a:pPr>
            <a:r>
              <a:rPr lang="en-US" dirty="0" err="1"/>
              <a:t>Gˆt</a:t>
            </a:r>
            <a:r>
              <a:rPr lang="en-US" dirty="0"/>
              <a:t> ← Gt /(1 − </a:t>
            </a:r>
            <a:r>
              <a:rPr lang="el-GR" dirty="0"/>
              <a:t>β2</a:t>
            </a:r>
            <a:r>
              <a:rPr lang="en-US" dirty="0"/>
              <a:t>t )                                             (Compute bias-corrected second raw moment estimate) </a:t>
            </a:r>
          </a:p>
          <a:p>
            <a:pPr marL="0" indent="0">
              <a:buNone/>
            </a:pPr>
            <a:r>
              <a:rPr lang="el-GR" dirty="0"/>
              <a:t>θ ← θ − α.</a:t>
            </a:r>
            <a:r>
              <a:rPr lang="en-US" dirty="0"/>
              <a:t>Vˆ /(􏰀Gˆ + </a:t>
            </a:r>
            <a:r>
              <a:rPr lang="el-GR" dirty="0"/>
              <a:t>ε) </a:t>
            </a:r>
            <a:r>
              <a:rPr lang="en-US" dirty="0"/>
              <a:t>                                       </a:t>
            </a:r>
            <a:r>
              <a:rPr lang="el-GR" dirty="0"/>
              <a:t>(</a:t>
            </a:r>
            <a:r>
              <a:rPr lang="en-US" dirty="0"/>
              <a:t>Update parameters) </a:t>
            </a:r>
          </a:p>
          <a:p>
            <a:pPr marL="0" indent="0">
              <a:buNone/>
            </a:pPr>
            <a:r>
              <a:rPr lang="en-US" dirty="0"/>
              <a:t>end while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l-GR" dirty="0"/>
              <a:t>θ</a:t>
            </a:r>
            <a:r>
              <a:rPr lang="en-US" dirty="0"/>
              <a:t>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4949D-0148-2D4B-BC37-7D4CB069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CA936-47EE-0943-89C3-6FAEFA89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1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C173-86D3-7D4C-8EBC-DB7DD742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2BE5-C9E2-1D42-8BA5-8D51958E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9653"/>
            <a:ext cx="8596668" cy="4351710"/>
          </a:xfrm>
        </p:spPr>
        <p:txBody>
          <a:bodyPr/>
          <a:lstStyle/>
          <a:p>
            <a:r>
              <a:rPr lang="en-US" dirty="0"/>
              <a:t>Various tests are conducted for different learning rates and mini batch sizes </a:t>
            </a:r>
          </a:p>
          <a:p>
            <a:r>
              <a:rPr lang="en-US" dirty="0"/>
              <a:t>Analysis of train and validation costs</a:t>
            </a:r>
          </a:p>
          <a:p>
            <a:r>
              <a:rPr lang="en-US" dirty="0"/>
              <a:t>For every test, training, validation and test accuracies are reported</a:t>
            </a:r>
          </a:p>
          <a:p>
            <a:r>
              <a:rPr lang="en-US" dirty="0"/>
              <a:t>Cost curves for learning rates are plotted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0C9D6-6091-EA4E-B71D-A27EFCF3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Georgia State University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12800-D210-E942-9D21-999387D0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9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3E5DEC1-C7CB-0E4F-8403-78378B540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7" r="16602" b="23027"/>
          <a:stretch/>
        </p:blipFill>
        <p:spPr>
          <a:xfrm>
            <a:off x="593249" y="1383233"/>
            <a:ext cx="4184813" cy="32145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01A5-6EAE-EA40-BCAA-63289464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844084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Train, Validation and test curves for the best case of NO MOMENTUM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1A17E-C17F-0C44-8D02-81D9066F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Georgia State University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FAC3F-3C44-684D-8BB4-9B62363D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276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556</Words>
  <Application>Microsoft Office PowerPoint</Application>
  <PresentationFormat>Widescreen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Gradient Optimization Techniques for Neural Networks</vt:lpstr>
      <vt:lpstr>Aim</vt:lpstr>
      <vt:lpstr>Dataset</vt:lpstr>
      <vt:lpstr>Design</vt:lpstr>
      <vt:lpstr>Techniques of Gradient Descent</vt:lpstr>
      <vt:lpstr>PowerPoint Presentation</vt:lpstr>
      <vt:lpstr>PowerPoint Presentation</vt:lpstr>
      <vt:lpstr>Experiments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Optimization Techniques for Neural Networks</dc:title>
  <dc:creator>Venus Pagidimarri</dc:creator>
  <cp:lastModifiedBy>Sakshitha Channadi</cp:lastModifiedBy>
  <cp:revision>16</cp:revision>
  <dcterms:created xsi:type="dcterms:W3CDTF">2019-04-29T23:07:55Z</dcterms:created>
  <dcterms:modified xsi:type="dcterms:W3CDTF">2019-12-03T02:20:21Z</dcterms:modified>
</cp:coreProperties>
</file>