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300" r:id="rId3"/>
    <p:sldId id="306" r:id="rId4"/>
    <p:sldId id="301" r:id="rId5"/>
    <p:sldId id="258" r:id="rId6"/>
    <p:sldId id="303" r:id="rId7"/>
    <p:sldId id="296" r:id="rId8"/>
    <p:sldId id="287" r:id="rId9"/>
    <p:sldId id="288" r:id="rId10"/>
    <p:sldId id="297" r:id="rId11"/>
    <p:sldId id="298" r:id="rId12"/>
    <p:sldId id="299" r:id="rId13"/>
    <p:sldId id="290" r:id="rId14"/>
    <p:sldId id="289" r:id="rId15"/>
    <p:sldId id="308" r:id="rId16"/>
    <p:sldId id="310" r:id="rId17"/>
    <p:sldId id="307" r:id="rId18"/>
    <p:sldId id="292" r:id="rId19"/>
    <p:sldId id="304" r:id="rId20"/>
    <p:sldId id="291" r:id="rId21"/>
    <p:sldId id="305" r:id="rId22"/>
    <p:sldId id="311" r:id="rId23"/>
    <p:sldId id="28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674" autoAdjust="0"/>
    <p:restoredTop sz="91654" autoAdjust="0"/>
  </p:normalViewPr>
  <p:slideViewPr>
    <p:cSldViewPr snapToGrid="0">
      <p:cViewPr varScale="1">
        <p:scale>
          <a:sx n="65" d="100"/>
          <a:sy n="65" d="100"/>
        </p:scale>
        <p:origin x="2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BA1414-4E56-448D-ACCE-DE2965FC8CB1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C373C7-048C-4D90-839F-68D5BA716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28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Self 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373C7-048C-4D90-839F-68D5BA716E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36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dirty="0">
                <a:solidFill>
                  <a:srgbClr val="201F1E"/>
                </a:solidFill>
                <a:latin typeface="Segoe UI" panose="020B0502040204020203" pitchFamily="34" charset="0"/>
              </a:rPr>
              <a:t>a. Data Warehouse - Cost Benefit Analysis to be performed to make a decision between </a:t>
            </a:r>
          </a:p>
          <a:p>
            <a:pPr fontAlgn="base"/>
            <a:r>
              <a:rPr lang="en-US" dirty="0">
                <a:solidFill>
                  <a:srgbClr val="201F1E"/>
                </a:solidFill>
                <a:latin typeface="Segoe UI" panose="020B0502040204020203" pitchFamily="34" charset="0"/>
              </a:rPr>
              <a:t> </a:t>
            </a:r>
          </a:p>
          <a:p>
            <a:pPr fontAlgn="base"/>
            <a:r>
              <a:rPr lang="en-US" dirty="0">
                <a:solidFill>
                  <a:srgbClr val="201F1E"/>
                </a:solidFill>
                <a:latin typeface="Segoe UI" panose="020B0502040204020203" pitchFamily="34" charset="0"/>
              </a:rPr>
              <a:t>1. On Premise solution (using Microsoft SSIS for ETL, SQL Server 2019, Power BI)</a:t>
            </a:r>
          </a:p>
          <a:p>
            <a:pPr fontAlgn="base"/>
            <a:r>
              <a:rPr lang="en-US" dirty="0">
                <a:solidFill>
                  <a:srgbClr val="201F1E"/>
                </a:solidFill>
                <a:latin typeface="Segoe UI" panose="020B0502040204020203" pitchFamily="34" charset="0"/>
              </a:rPr>
              <a:t>OR </a:t>
            </a:r>
          </a:p>
          <a:p>
            <a:pPr fontAlgn="base"/>
            <a:r>
              <a:rPr lang="en-US" dirty="0">
                <a:solidFill>
                  <a:srgbClr val="201F1E"/>
                </a:solidFill>
                <a:latin typeface="Segoe UI" panose="020B0502040204020203" pitchFamily="34" charset="0"/>
              </a:rPr>
              <a:t>2. Cloud based solution (such as using Azure Data Factory, Azure Data Lake Storage, Azure Synapse Analytics, Power BI) </a:t>
            </a:r>
          </a:p>
          <a:p>
            <a:pPr fontAlgn="base"/>
            <a:r>
              <a:rPr lang="en-US" dirty="0">
                <a:solidFill>
                  <a:srgbClr val="201F1E"/>
                </a:solidFill>
                <a:latin typeface="Segoe UI" panose="020B0502040204020203" pitchFamily="34" charset="0"/>
              </a:rPr>
              <a:t> </a:t>
            </a:r>
          </a:p>
          <a:p>
            <a:pPr fontAlgn="base"/>
            <a:r>
              <a:rPr lang="en-US" dirty="0">
                <a:solidFill>
                  <a:srgbClr val="201F1E"/>
                </a:solidFill>
                <a:latin typeface="Segoe UI" panose="020B0502040204020203" pitchFamily="34" charset="0"/>
              </a:rPr>
              <a:t>b. Reporting Solution - Auckland Council should get Power BI pro licenses. Using which they can create Workspace, deploy the Power BI files and collaborate across multiple users</a:t>
            </a:r>
            <a:endParaRPr lang="en-US" b="0" i="0" dirty="0">
              <a:solidFill>
                <a:srgbClr val="201F1E"/>
              </a:solidFill>
              <a:effectLst/>
              <a:latin typeface="Segoe UI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373C7-048C-4D90-839F-68D5BA716EE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1473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missing, lost some of the data such as drug issue, Iwi type, employment status, salary, </a:t>
            </a:r>
            <a:r>
              <a:rPr lang="en-US" dirty="0" err="1"/>
              <a:t>programme</a:t>
            </a:r>
            <a:r>
              <a:rPr lang="en-US" dirty="0"/>
              <a:t> completion status etc.</a:t>
            </a:r>
          </a:p>
          <a:p>
            <a:r>
              <a:rPr lang="en-US" dirty="0"/>
              <a:t>Data clean means data structure, data format, data definition for example local board region, how did you hear about MPTT etc.</a:t>
            </a:r>
          </a:p>
          <a:p>
            <a:r>
              <a:rPr lang="en-US" dirty="0"/>
              <a:t>Database will be more structured data with logic check which will be very helpful for data </a:t>
            </a:r>
            <a:r>
              <a:rPr lang="en-US" dirty="0" err="1"/>
              <a:t>qualiy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373C7-048C-4D90-839F-68D5BA716EE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175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dirty="0">
                <a:solidFill>
                  <a:srgbClr val="201F1E"/>
                </a:solidFill>
                <a:latin typeface="Segoe UI" panose="020B0502040204020203" pitchFamily="34" charset="0"/>
              </a:rPr>
              <a:t>a. Data Warehouse - Cost Benefit Analysis to be performed to make a decision between </a:t>
            </a:r>
          </a:p>
          <a:p>
            <a:pPr fontAlgn="base"/>
            <a:r>
              <a:rPr lang="en-US" dirty="0">
                <a:solidFill>
                  <a:srgbClr val="201F1E"/>
                </a:solidFill>
                <a:latin typeface="Segoe UI" panose="020B0502040204020203" pitchFamily="34" charset="0"/>
              </a:rPr>
              <a:t> </a:t>
            </a:r>
          </a:p>
          <a:p>
            <a:pPr fontAlgn="base"/>
            <a:r>
              <a:rPr lang="en-US" dirty="0">
                <a:solidFill>
                  <a:srgbClr val="201F1E"/>
                </a:solidFill>
                <a:latin typeface="Segoe UI" panose="020B0502040204020203" pitchFamily="34" charset="0"/>
              </a:rPr>
              <a:t>1. On Premise solution (using Microsoft SSIS for ETL, SQL Server 2019, Power BI)</a:t>
            </a:r>
          </a:p>
          <a:p>
            <a:pPr fontAlgn="base"/>
            <a:r>
              <a:rPr lang="en-US" dirty="0">
                <a:solidFill>
                  <a:srgbClr val="201F1E"/>
                </a:solidFill>
                <a:latin typeface="Segoe UI" panose="020B0502040204020203" pitchFamily="34" charset="0"/>
              </a:rPr>
              <a:t>OR </a:t>
            </a:r>
          </a:p>
          <a:p>
            <a:pPr fontAlgn="base"/>
            <a:r>
              <a:rPr lang="en-US" dirty="0">
                <a:solidFill>
                  <a:srgbClr val="201F1E"/>
                </a:solidFill>
                <a:latin typeface="Segoe UI" panose="020B0502040204020203" pitchFamily="34" charset="0"/>
              </a:rPr>
              <a:t>2. Cloud based solution (such as using Azure Data Factory, Azure Data Lake Storage, Azure Synapse Analytics, Power BI) </a:t>
            </a:r>
          </a:p>
          <a:p>
            <a:pPr fontAlgn="base"/>
            <a:r>
              <a:rPr lang="en-US" dirty="0">
                <a:solidFill>
                  <a:srgbClr val="201F1E"/>
                </a:solidFill>
                <a:latin typeface="Segoe UI" panose="020B0502040204020203" pitchFamily="34" charset="0"/>
              </a:rPr>
              <a:t> </a:t>
            </a:r>
          </a:p>
          <a:p>
            <a:pPr fontAlgn="base"/>
            <a:r>
              <a:rPr lang="en-US" dirty="0">
                <a:solidFill>
                  <a:srgbClr val="201F1E"/>
                </a:solidFill>
                <a:latin typeface="Segoe UI" panose="020B0502040204020203" pitchFamily="34" charset="0"/>
              </a:rPr>
              <a:t>b. Reporting Solution - Auckland Council should get Power BI pro licenses. Using which they can create Workspace, deploy the Power BI files and collaborate across multiple users</a:t>
            </a:r>
            <a:endParaRPr lang="en-US" b="0" i="0" dirty="0">
              <a:solidFill>
                <a:srgbClr val="201F1E"/>
              </a:solidFill>
              <a:effectLst/>
              <a:latin typeface="Segoe UI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373C7-048C-4D90-839F-68D5BA716EE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7246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dirty="0">
                <a:solidFill>
                  <a:srgbClr val="201F1E"/>
                </a:solidFill>
                <a:latin typeface="Segoe UI" panose="020B0502040204020203" pitchFamily="34" charset="0"/>
              </a:rPr>
              <a:t>a. Data Warehouse - Cost Benefit Analysis to be performed to make a decision between </a:t>
            </a:r>
          </a:p>
          <a:p>
            <a:pPr fontAlgn="base"/>
            <a:r>
              <a:rPr lang="en-US" dirty="0">
                <a:solidFill>
                  <a:srgbClr val="201F1E"/>
                </a:solidFill>
                <a:latin typeface="Segoe UI" panose="020B0502040204020203" pitchFamily="34" charset="0"/>
              </a:rPr>
              <a:t> </a:t>
            </a:r>
          </a:p>
          <a:p>
            <a:pPr fontAlgn="base"/>
            <a:r>
              <a:rPr lang="en-US" dirty="0">
                <a:solidFill>
                  <a:srgbClr val="201F1E"/>
                </a:solidFill>
                <a:latin typeface="Segoe UI" panose="020B0502040204020203" pitchFamily="34" charset="0"/>
              </a:rPr>
              <a:t>1. On Premise solution (using Microsoft SSIS for ETL, SQL Server 2019, Power BI)</a:t>
            </a:r>
          </a:p>
          <a:p>
            <a:pPr fontAlgn="base"/>
            <a:r>
              <a:rPr lang="en-US" dirty="0">
                <a:solidFill>
                  <a:srgbClr val="201F1E"/>
                </a:solidFill>
                <a:latin typeface="Segoe UI" panose="020B0502040204020203" pitchFamily="34" charset="0"/>
              </a:rPr>
              <a:t>OR </a:t>
            </a:r>
          </a:p>
          <a:p>
            <a:pPr fontAlgn="base"/>
            <a:r>
              <a:rPr lang="en-US" dirty="0">
                <a:solidFill>
                  <a:srgbClr val="201F1E"/>
                </a:solidFill>
                <a:latin typeface="Segoe UI" panose="020B0502040204020203" pitchFamily="34" charset="0"/>
              </a:rPr>
              <a:t>2. Cloud based solution (such as using Azure Data Factory, Azure Data Lake Storage, Azure Synapse Analytics, Power BI) </a:t>
            </a:r>
          </a:p>
          <a:p>
            <a:pPr fontAlgn="base"/>
            <a:r>
              <a:rPr lang="en-US" dirty="0">
                <a:solidFill>
                  <a:srgbClr val="201F1E"/>
                </a:solidFill>
                <a:latin typeface="Segoe UI" panose="020B0502040204020203" pitchFamily="34" charset="0"/>
              </a:rPr>
              <a:t> </a:t>
            </a:r>
          </a:p>
          <a:p>
            <a:pPr fontAlgn="base"/>
            <a:r>
              <a:rPr lang="en-US" dirty="0">
                <a:solidFill>
                  <a:srgbClr val="201F1E"/>
                </a:solidFill>
                <a:latin typeface="Segoe UI" panose="020B0502040204020203" pitchFamily="34" charset="0"/>
              </a:rPr>
              <a:t>b. Reporting Solution - Auckland Council should get Power BI pro licenses. Using which they can create Workspace, deploy the Power BI files and collaborate across multiple users</a:t>
            </a:r>
            <a:endParaRPr lang="en-US" b="0" i="0" dirty="0">
              <a:solidFill>
                <a:srgbClr val="201F1E"/>
              </a:solidFill>
              <a:effectLst/>
              <a:latin typeface="Segoe UI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373C7-048C-4D90-839F-68D5BA716EE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278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through agenda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373C7-048C-4D90-839F-68D5BA716E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7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373C7-048C-4D90-839F-68D5BA716E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861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Whats</a:t>
            </a:r>
            <a:r>
              <a:rPr lang="en-US" dirty="0"/>
              <a:t> current situation of student intake, any chance to improve.</a:t>
            </a:r>
          </a:p>
          <a:p>
            <a:r>
              <a:rPr lang="en-US" dirty="0"/>
              <a:t>What’s the most popular and successful program. How to improve program success.</a:t>
            </a:r>
          </a:p>
          <a:p>
            <a:r>
              <a:rPr lang="en-US" dirty="0"/>
              <a:t>How many jobs have we achieved and </a:t>
            </a:r>
            <a:r>
              <a:rPr lang="en-US" dirty="0" err="1"/>
              <a:t>whats</a:t>
            </a:r>
            <a:r>
              <a:rPr lang="en-US" dirty="0"/>
              <a:t> current employment situation. Any opportunity to get more jobs and higher salary.</a:t>
            </a:r>
          </a:p>
          <a:p>
            <a:r>
              <a:rPr lang="en-US" dirty="0"/>
              <a:t>How many employer do we have and how many they hired from 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373C7-048C-4D90-839F-68D5BA716E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6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got data from MPTT who got original data from providers in excel sheets. We extract four </a:t>
            </a:r>
            <a:r>
              <a:rPr lang="en-US" dirty="0" err="1"/>
              <a:t>dimentions</a:t>
            </a:r>
            <a:r>
              <a:rPr lang="en-US" dirty="0"/>
              <a:t> from source data which are students, programmes, employment and employers. With Power BI, we managed to get some dashboards figuring out what’s the story behind the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373C7-048C-4D90-839F-68D5BA716EE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41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373C7-048C-4D90-839F-68D5BA716EE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33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had a sharp increase from 2016 and slowly decreased from 2017. the three providers contributes 70% students intake.</a:t>
            </a:r>
          </a:p>
          <a:p>
            <a:r>
              <a:rPr lang="en-US" dirty="0"/>
              <a:t>Maori and pacific had 382 and 272 students.</a:t>
            </a:r>
          </a:p>
          <a:p>
            <a:r>
              <a:rPr lang="en-US" dirty="0"/>
              <a:t>we can see that most of the students heard our project from other people. We can think of dong more marketing o let people know us from more channels. This should be on solution for us.</a:t>
            </a:r>
          </a:p>
          <a:p>
            <a:r>
              <a:rPr lang="en-US" dirty="0"/>
              <a:t>Let’s look at more details about students .( go to dashboard).</a:t>
            </a:r>
          </a:p>
          <a:p>
            <a:r>
              <a:rPr lang="en-US" dirty="0"/>
              <a:t>Any questions about students part?</a:t>
            </a:r>
          </a:p>
          <a:p>
            <a:r>
              <a:rPr lang="en-US" dirty="0"/>
              <a:t>Let’s look at what’s the story of programmes. Bhavya will explain this part.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373C7-048C-4D90-839F-68D5BA716EE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5702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mentioned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373C7-048C-4D90-839F-68D5BA716EE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748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78 employers shown in dataset among whom top 10 employers are in the list.</a:t>
            </a:r>
          </a:p>
          <a:p>
            <a:r>
              <a:rPr lang="en-US" dirty="0"/>
              <a:t>26 employers hired people with $18-$19 per hour. We also have some employers provide great wage.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373C7-048C-4D90-839F-68D5BA716EE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54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B1E9A2-515F-4604-8020-D8C1DCF27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7847" y="301452"/>
            <a:ext cx="8001000" cy="2360428"/>
          </a:xfrm>
        </p:spPr>
        <p:txBody>
          <a:bodyPr>
            <a:normAutofit/>
          </a:bodyPr>
          <a:lstStyle/>
          <a:p>
            <a:r>
              <a:rPr lang="en-US" dirty="0"/>
              <a:t>TSI MPTT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project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386D2A9-F9BF-4656-A603-8B0EE3C5A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4725" y="4196121"/>
            <a:ext cx="3026551" cy="1056069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BHAVYA SHASHIDHAR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A84609D-8028-4DE0-9C90-3D797FF77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77" y="301452"/>
            <a:ext cx="686627" cy="80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166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E3CF100-8056-411E-AA37-D77F103DE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69" y="1103180"/>
            <a:ext cx="8768428" cy="4045411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xmlns="" id="{9C5BC0E5-20BD-4C19-8DA7-957BBD8661A7}"/>
              </a:ext>
            </a:extLst>
          </p:cNvPr>
          <p:cNvSpPr/>
          <p:nvPr/>
        </p:nvSpPr>
        <p:spPr>
          <a:xfrm>
            <a:off x="5439319" y="4805934"/>
            <a:ext cx="469394" cy="59167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30812E07-845C-4E93-ABCD-E27C50758AED}"/>
              </a:ext>
            </a:extLst>
          </p:cNvPr>
          <p:cNvSpPr/>
          <p:nvPr/>
        </p:nvSpPr>
        <p:spPr>
          <a:xfrm>
            <a:off x="7615534" y="4805934"/>
            <a:ext cx="469394" cy="59167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70868D7-C864-4D24-8548-080BEE026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9664" y="1601404"/>
            <a:ext cx="2428875" cy="282737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96FBADD9-958D-4E2A-8392-D710C4922C7D}"/>
              </a:ext>
            </a:extLst>
          </p:cNvPr>
          <p:cNvSpPr/>
          <p:nvPr/>
        </p:nvSpPr>
        <p:spPr>
          <a:xfrm>
            <a:off x="9401960" y="2315208"/>
            <a:ext cx="2664281" cy="3262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B673961-F0E8-4F22-8180-9F4DEF09F824}"/>
              </a:ext>
            </a:extLst>
          </p:cNvPr>
          <p:cNvSpPr/>
          <p:nvPr/>
        </p:nvSpPr>
        <p:spPr>
          <a:xfrm>
            <a:off x="9401960" y="3371994"/>
            <a:ext cx="2664281" cy="3262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xmlns="" id="{F4CD202C-0DFC-4BCF-B676-42A4C9763F72}"/>
              </a:ext>
            </a:extLst>
          </p:cNvPr>
          <p:cNvSpPr/>
          <p:nvPr/>
        </p:nvSpPr>
        <p:spPr>
          <a:xfrm>
            <a:off x="7233502" y="5630690"/>
            <a:ext cx="4019589" cy="1006865"/>
          </a:xfrm>
          <a:prstGeom prst="cloudCallout">
            <a:avLst>
              <a:gd name="adj1" fmla="val 37745"/>
              <a:gd name="adj2" fmla="val -1544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Challenges, resources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3824434-0766-4270-8F56-84134D66DAE7}"/>
              </a:ext>
            </a:extLst>
          </p:cNvPr>
          <p:cNvSpPr txBox="1"/>
          <p:nvPr/>
        </p:nvSpPr>
        <p:spPr>
          <a:xfrm>
            <a:off x="267160" y="220445"/>
            <a:ext cx="107459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Programme Insights – by Local Board Regions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24D31883-457C-4DE1-A7E4-A040C1200217}"/>
              </a:ext>
            </a:extLst>
          </p:cNvPr>
          <p:cNvSpPr/>
          <p:nvPr/>
        </p:nvSpPr>
        <p:spPr>
          <a:xfrm>
            <a:off x="11289058" y="2641408"/>
            <a:ext cx="659481" cy="7305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0C267CA9-43BE-4049-8662-96452AD9E138}"/>
              </a:ext>
            </a:extLst>
          </p:cNvPr>
          <p:cNvSpPr/>
          <p:nvPr/>
        </p:nvSpPr>
        <p:spPr>
          <a:xfrm>
            <a:off x="11300916" y="1989005"/>
            <a:ext cx="659481" cy="3262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43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9" grpId="0" animBg="1"/>
      <p:bldP spid="10" grpId="0" animBg="1"/>
      <p:bldP spid="11" grpId="0" animBg="1"/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E7E172B-9B0A-4E97-8B9D-93BC85D2D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80" y="1056777"/>
            <a:ext cx="8891869" cy="47592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51A113A-477F-4E97-8348-91274F202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2041" y="1713723"/>
            <a:ext cx="2664281" cy="3149827"/>
          </a:xfrm>
          <a:prstGeom prst="rect">
            <a:avLst/>
          </a:prstGeom>
          <a:ln w="28575"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8C59477-0BD6-4A83-B5AB-0C5036943DE2}"/>
              </a:ext>
            </a:extLst>
          </p:cNvPr>
          <p:cNvSpPr/>
          <p:nvPr/>
        </p:nvSpPr>
        <p:spPr>
          <a:xfrm>
            <a:off x="9292041" y="3318601"/>
            <a:ext cx="2664281" cy="3262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01DE38E5-7771-4A56-9C04-007CD9F63E40}"/>
              </a:ext>
            </a:extLst>
          </p:cNvPr>
          <p:cNvSpPr/>
          <p:nvPr/>
        </p:nvSpPr>
        <p:spPr>
          <a:xfrm>
            <a:off x="6439063" y="5404781"/>
            <a:ext cx="469394" cy="59167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95856299-5104-4894-89F3-985FC9E85F8C}"/>
              </a:ext>
            </a:extLst>
          </p:cNvPr>
          <p:cNvSpPr/>
          <p:nvPr/>
        </p:nvSpPr>
        <p:spPr>
          <a:xfrm>
            <a:off x="7164487" y="5404781"/>
            <a:ext cx="469394" cy="59167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32291812-299E-45CB-8DB3-0B8B7A5C8022}"/>
              </a:ext>
            </a:extLst>
          </p:cNvPr>
          <p:cNvSpPr/>
          <p:nvPr/>
        </p:nvSpPr>
        <p:spPr>
          <a:xfrm>
            <a:off x="7889911" y="5366192"/>
            <a:ext cx="469394" cy="59167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74C44F98-FF28-4E3B-8117-8764E1DFC9D2}"/>
              </a:ext>
            </a:extLst>
          </p:cNvPr>
          <p:cNvSpPr/>
          <p:nvPr/>
        </p:nvSpPr>
        <p:spPr>
          <a:xfrm>
            <a:off x="4714114" y="5366192"/>
            <a:ext cx="469394" cy="59167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xmlns="" id="{4D324971-30FA-430C-AB1E-17C218B2FB7F}"/>
              </a:ext>
            </a:extLst>
          </p:cNvPr>
          <p:cNvSpPr/>
          <p:nvPr/>
        </p:nvSpPr>
        <p:spPr>
          <a:xfrm>
            <a:off x="7804384" y="40348"/>
            <a:ext cx="4019589" cy="1006865"/>
          </a:xfrm>
          <a:prstGeom prst="cloudCallout">
            <a:avLst>
              <a:gd name="adj1" fmla="val -74225"/>
              <a:gd name="adj2" fmla="val 566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Reasons, challenges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A55FB8C-F323-4FDC-8A0F-1435415C9D85}"/>
              </a:ext>
            </a:extLst>
          </p:cNvPr>
          <p:cNvSpPr txBox="1"/>
          <p:nvPr/>
        </p:nvSpPr>
        <p:spPr>
          <a:xfrm>
            <a:off x="267160" y="220445"/>
            <a:ext cx="107459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Programme Insights – by Ethnicity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4E2A60C-ED69-40CD-9761-D7A5C8A9C4F9}"/>
              </a:ext>
            </a:extLst>
          </p:cNvPr>
          <p:cNvSpPr/>
          <p:nvPr/>
        </p:nvSpPr>
        <p:spPr>
          <a:xfrm>
            <a:off x="11364686" y="2123602"/>
            <a:ext cx="559134" cy="12068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05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8961D9F-24F1-450B-AED4-4F9CC03E0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131701"/>
            <a:ext cx="7653669" cy="519725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769E1E84-D77B-413B-B95A-A4AB0CAE3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4270" y="2541626"/>
            <a:ext cx="3102202" cy="177474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1BF6D32-5483-45EB-8463-771F1B975657}"/>
              </a:ext>
            </a:extLst>
          </p:cNvPr>
          <p:cNvSpPr/>
          <p:nvPr/>
        </p:nvSpPr>
        <p:spPr>
          <a:xfrm>
            <a:off x="8644270" y="3338111"/>
            <a:ext cx="3102202" cy="28643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xmlns="" id="{18CB73AA-B1B0-431F-9A68-A9815451D6FF}"/>
              </a:ext>
            </a:extLst>
          </p:cNvPr>
          <p:cNvSpPr/>
          <p:nvPr/>
        </p:nvSpPr>
        <p:spPr>
          <a:xfrm>
            <a:off x="7804384" y="40348"/>
            <a:ext cx="4019589" cy="1006865"/>
          </a:xfrm>
          <a:prstGeom prst="cloudCallout">
            <a:avLst>
              <a:gd name="adj1" fmla="val -74225"/>
              <a:gd name="adj2" fmla="val 566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Reasons, challenges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A840AA0-4353-49CA-802B-E015F0ED9471}"/>
              </a:ext>
            </a:extLst>
          </p:cNvPr>
          <p:cNvSpPr txBox="1"/>
          <p:nvPr/>
        </p:nvSpPr>
        <p:spPr>
          <a:xfrm>
            <a:off x="267160" y="220445"/>
            <a:ext cx="107459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Programme Insights – by Age Group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2C3E14C9-901C-407C-8848-5DEC909A274E}"/>
              </a:ext>
            </a:extLst>
          </p:cNvPr>
          <p:cNvSpPr/>
          <p:nvPr/>
        </p:nvSpPr>
        <p:spPr>
          <a:xfrm>
            <a:off x="8666045" y="3027386"/>
            <a:ext cx="3102202" cy="2864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0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09E07E8-B4A3-4630-9A8E-D937520DB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678" y="1306015"/>
            <a:ext cx="7286625" cy="3952875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xmlns="" id="{62876E55-AB6A-4664-B4A8-E7237C659809}"/>
              </a:ext>
            </a:extLst>
          </p:cNvPr>
          <p:cNvSpPr/>
          <p:nvPr/>
        </p:nvSpPr>
        <p:spPr>
          <a:xfrm>
            <a:off x="8365300" y="2120784"/>
            <a:ext cx="202019" cy="1913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9D1AF5AF-6A60-4827-9E7A-EFFAD7AA7161}"/>
              </a:ext>
            </a:extLst>
          </p:cNvPr>
          <p:cNvSpPr/>
          <p:nvPr/>
        </p:nvSpPr>
        <p:spPr>
          <a:xfrm>
            <a:off x="8365301" y="2558407"/>
            <a:ext cx="202019" cy="191386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17DC9C63-E521-4E6A-A144-A7782FAD7618}"/>
              </a:ext>
            </a:extLst>
          </p:cNvPr>
          <p:cNvSpPr/>
          <p:nvPr/>
        </p:nvSpPr>
        <p:spPr>
          <a:xfrm>
            <a:off x="8365300" y="1874616"/>
            <a:ext cx="202019" cy="1913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EEA6EA31-0C9E-42D5-8079-299BB7A2F8EB}"/>
              </a:ext>
            </a:extLst>
          </p:cNvPr>
          <p:cNvSpPr/>
          <p:nvPr/>
        </p:nvSpPr>
        <p:spPr>
          <a:xfrm>
            <a:off x="8365300" y="2336281"/>
            <a:ext cx="202019" cy="1913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4ADD36FA-510A-446B-858D-EF0FFE8634E0}"/>
              </a:ext>
            </a:extLst>
          </p:cNvPr>
          <p:cNvSpPr/>
          <p:nvPr/>
        </p:nvSpPr>
        <p:spPr>
          <a:xfrm>
            <a:off x="8375609" y="2978988"/>
            <a:ext cx="202019" cy="19138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86D04088-4861-4523-8EDF-2BFAABCDF7CC}"/>
              </a:ext>
            </a:extLst>
          </p:cNvPr>
          <p:cNvSpPr/>
          <p:nvPr/>
        </p:nvSpPr>
        <p:spPr>
          <a:xfrm>
            <a:off x="8365301" y="1652491"/>
            <a:ext cx="202019" cy="191386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E764A42A-D6D7-4700-881F-D3B5C21B5D46}"/>
              </a:ext>
            </a:extLst>
          </p:cNvPr>
          <p:cNvSpPr/>
          <p:nvPr/>
        </p:nvSpPr>
        <p:spPr>
          <a:xfrm>
            <a:off x="8365300" y="2766006"/>
            <a:ext cx="202019" cy="191386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B051B078-B661-4AFD-B171-2C9A99CFA319}"/>
              </a:ext>
            </a:extLst>
          </p:cNvPr>
          <p:cNvSpPr/>
          <p:nvPr/>
        </p:nvSpPr>
        <p:spPr>
          <a:xfrm>
            <a:off x="8365300" y="3393270"/>
            <a:ext cx="202019" cy="191386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xmlns="" id="{CF7CBC22-180B-4B24-BE29-198ECDFF4BAA}"/>
              </a:ext>
            </a:extLst>
          </p:cNvPr>
          <p:cNvSpPr/>
          <p:nvPr/>
        </p:nvSpPr>
        <p:spPr>
          <a:xfrm>
            <a:off x="7583637" y="4975945"/>
            <a:ext cx="983681" cy="582103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D81E1502-BBE1-4C1C-9D95-4B72C1E0A447}"/>
              </a:ext>
            </a:extLst>
          </p:cNvPr>
          <p:cNvSpPr/>
          <p:nvPr/>
        </p:nvSpPr>
        <p:spPr>
          <a:xfrm>
            <a:off x="6409813" y="4863217"/>
            <a:ext cx="679756" cy="582103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B0576A54-FAE4-4714-9B0E-36DCAF8BC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9667" y="4003456"/>
            <a:ext cx="2243923" cy="221043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63915D64-5607-47CF-81D2-775EA8424F95}"/>
              </a:ext>
            </a:extLst>
          </p:cNvPr>
          <p:cNvSpPr/>
          <p:nvPr/>
        </p:nvSpPr>
        <p:spPr>
          <a:xfrm>
            <a:off x="9199667" y="4248875"/>
            <a:ext cx="2243924" cy="33947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12E7847F-BFD6-4ACB-B195-2AE567A28F56}"/>
              </a:ext>
            </a:extLst>
          </p:cNvPr>
          <p:cNvSpPr txBox="1"/>
          <p:nvPr/>
        </p:nvSpPr>
        <p:spPr>
          <a:xfrm>
            <a:off x="267160" y="220445"/>
            <a:ext cx="107459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Employment Insights – by programmes</a:t>
            </a:r>
          </a:p>
        </p:txBody>
      </p:sp>
    </p:spTree>
    <p:extLst>
      <p:ext uri="{BB962C8B-B14F-4D97-AF65-F5344CB8AC3E}">
        <p14:creationId xmlns:p14="http://schemas.microsoft.com/office/powerpoint/2010/main" val="244097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" grpId="0" animBg="1"/>
      <p:bldP spid="15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D02D00C-50F2-4D89-9F27-580557C04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112" y="1960199"/>
            <a:ext cx="6652345" cy="293760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9D6A643-8DBB-42AD-A062-C433722B6C65}"/>
              </a:ext>
            </a:extLst>
          </p:cNvPr>
          <p:cNvSpPr/>
          <p:nvPr/>
        </p:nvSpPr>
        <p:spPr>
          <a:xfrm>
            <a:off x="6505812" y="2904324"/>
            <a:ext cx="821264" cy="63452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4CC7CBC-89F7-41C1-B512-76DB1146F08B}"/>
              </a:ext>
            </a:extLst>
          </p:cNvPr>
          <p:cNvSpPr txBox="1"/>
          <p:nvPr/>
        </p:nvSpPr>
        <p:spPr>
          <a:xfrm>
            <a:off x="457200" y="6388549"/>
            <a:ext cx="7476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 employers signed but positions depends on demands.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9709AB7-F1F6-4F02-BCE0-1AA4BB43FBF8}"/>
              </a:ext>
            </a:extLst>
          </p:cNvPr>
          <p:cNvSpPr txBox="1"/>
          <p:nvPr/>
        </p:nvSpPr>
        <p:spPr>
          <a:xfrm>
            <a:off x="267160" y="220445"/>
            <a:ext cx="107459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Employment Insights – by providers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FB46C8E0-CC7E-4F70-98AD-2675756BDEE1}"/>
              </a:ext>
            </a:extLst>
          </p:cNvPr>
          <p:cNvSpPr/>
          <p:nvPr/>
        </p:nvSpPr>
        <p:spPr>
          <a:xfrm>
            <a:off x="6505812" y="2270239"/>
            <a:ext cx="821264" cy="634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0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B9BBFDFC-DF96-4C11-B5EA-BE615C191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842" y="1414167"/>
            <a:ext cx="5396114" cy="456302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9D6A643-8DBB-42AD-A062-C433722B6C65}"/>
              </a:ext>
            </a:extLst>
          </p:cNvPr>
          <p:cNvSpPr/>
          <p:nvPr/>
        </p:nvSpPr>
        <p:spPr>
          <a:xfrm>
            <a:off x="6342960" y="2048712"/>
            <a:ext cx="1185996" cy="3943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9709AB7-F1F6-4F02-BCE0-1AA4BB43FBF8}"/>
              </a:ext>
            </a:extLst>
          </p:cNvPr>
          <p:cNvSpPr txBox="1"/>
          <p:nvPr/>
        </p:nvSpPr>
        <p:spPr>
          <a:xfrm>
            <a:off x="267160" y="220445"/>
            <a:ext cx="107459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Employment Insights – by Ethnicity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540EA8CB-E323-49CA-B782-EF78C516AA14}"/>
              </a:ext>
            </a:extLst>
          </p:cNvPr>
          <p:cNvSpPr/>
          <p:nvPr/>
        </p:nvSpPr>
        <p:spPr>
          <a:xfrm>
            <a:off x="6342960" y="3851381"/>
            <a:ext cx="1185996" cy="3943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422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977FB6E-27E1-44AA-BBB4-C47284D7A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074" y="1375929"/>
            <a:ext cx="2811829" cy="317232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B69FA44-9B3D-4A50-9679-C37BE168D628}"/>
              </a:ext>
            </a:extLst>
          </p:cNvPr>
          <p:cNvSpPr/>
          <p:nvPr/>
        </p:nvSpPr>
        <p:spPr>
          <a:xfrm>
            <a:off x="3962073" y="2377572"/>
            <a:ext cx="2759362" cy="36417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7439D69B-C7BE-4EAE-A201-1B2B727ED1FC}"/>
              </a:ext>
            </a:extLst>
          </p:cNvPr>
          <p:cNvSpPr/>
          <p:nvPr/>
        </p:nvSpPr>
        <p:spPr>
          <a:xfrm>
            <a:off x="3964557" y="3608804"/>
            <a:ext cx="2759362" cy="36417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9709AB7-F1F6-4F02-BCE0-1AA4BB43FBF8}"/>
              </a:ext>
            </a:extLst>
          </p:cNvPr>
          <p:cNvSpPr txBox="1"/>
          <p:nvPr/>
        </p:nvSpPr>
        <p:spPr>
          <a:xfrm>
            <a:off x="267160" y="220445"/>
            <a:ext cx="107459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Employment Insights – by Start Rate</a:t>
            </a:r>
          </a:p>
        </p:txBody>
      </p:sp>
    </p:spTree>
    <p:extLst>
      <p:ext uri="{BB962C8B-B14F-4D97-AF65-F5344CB8AC3E}">
        <p14:creationId xmlns:p14="http://schemas.microsoft.com/office/powerpoint/2010/main" val="3335809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84F8C6E-8D20-4BB9-A170-C5C3742DC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293" y="1885950"/>
            <a:ext cx="4200525" cy="3086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9709AB7-F1F6-4F02-BCE0-1AA4BB43FBF8}"/>
              </a:ext>
            </a:extLst>
          </p:cNvPr>
          <p:cNvSpPr txBox="1"/>
          <p:nvPr/>
        </p:nvSpPr>
        <p:spPr>
          <a:xfrm>
            <a:off x="267160" y="220445"/>
            <a:ext cx="107459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Employment Insights – by employers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F754EB3-EEE1-42DA-A444-9FED5A0124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6708" y="1885950"/>
            <a:ext cx="2456398" cy="231773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29A49593-C163-4990-BBC3-459285ED693B}"/>
              </a:ext>
            </a:extLst>
          </p:cNvPr>
          <p:cNvSpPr/>
          <p:nvPr/>
        </p:nvSpPr>
        <p:spPr>
          <a:xfrm>
            <a:off x="894812" y="1885950"/>
            <a:ext cx="2177901" cy="308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2853041B-9816-4249-A4DF-4617363459B4}"/>
              </a:ext>
            </a:extLst>
          </p:cNvPr>
          <p:cNvSpPr txBox="1"/>
          <p:nvPr/>
        </p:nvSpPr>
        <p:spPr>
          <a:xfrm>
            <a:off x="1013539" y="2095764"/>
            <a:ext cx="2293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Employers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1AA68921-A9AA-415C-AB57-9934689313A2}"/>
              </a:ext>
            </a:extLst>
          </p:cNvPr>
          <p:cNvSpPr txBox="1"/>
          <p:nvPr/>
        </p:nvSpPr>
        <p:spPr>
          <a:xfrm>
            <a:off x="1589457" y="3194882"/>
            <a:ext cx="1066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78</a:t>
            </a:r>
          </a:p>
        </p:txBody>
      </p:sp>
    </p:spTree>
    <p:extLst>
      <p:ext uri="{BB962C8B-B14F-4D97-AF65-F5344CB8AC3E}">
        <p14:creationId xmlns:p14="http://schemas.microsoft.com/office/powerpoint/2010/main" val="3142231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E61D75D-EF14-48A6-A92B-1AA849B8CB72}"/>
              </a:ext>
            </a:extLst>
          </p:cNvPr>
          <p:cNvSpPr/>
          <p:nvPr/>
        </p:nvSpPr>
        <p:spPr>
          <a:xfrm>
            <a:off x="1932038" y="1206817"/>
            <a:ext cx="3170904" cy="1034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Student Intake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279D4E4-D0FE-4830-BA19-77E80C7A6109}"/>
              </a:ext>
            </a:extLst>
          </p:cNvPr>
          <p:cNvSpPr/>
          <p:nvPr/>
        </p:nvSpPr>
        <p:spPr>
          <a:xfrm>
            <a:off x="1932038" y="2486124"/>
            <a:ext cx="3170904" cy="1034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Programme Success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EA8CD9C-66A2-4E0C-BD8B-29F943BC73E6}"/>
              </a:ext>
            </a:extLst>
          </p:cNvPr>
          <p:cNvSpPr/>
          <p:nvPr/>
        </p:nvSpPr>
        <p:spPr>
          <a:xfrm>
            <a:off x="1932038" y="3790053"/>
            <a:ext cx="3170904" cy="1034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Jobs with Dignity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17ACC3E-1F48-4C35-8038-8AD264232CBF}"/>
              </a:ext>
            </a:extLst>
          </p:cNvPr>
          <p:cNvSpPr/>
          <p:nvPr/>
        </p:nvSpPr>
        <p:spPr>
          <a:xfrm>
            <a:off x="1932038" y="5072141"/>
            <a:ext cx="3170904" cy="1034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Employer Engagement</a:t>
            </a:r>
          </a:p>
        </p:txBody>
      </p:sp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xmlns="" id="{5D9EA6A0-B032-4B40-95BF-897BBB6D3CBD}"/>
              </a:ext>
            </a:extLst>
          </p:cNvPr>
          <p:cNvSpPr/>
          <p:nvPr/>
        </p:nvSpPr>
        <p:spPr>
          <a:xfrm>
            <a:off x="5869857" y="206477"/>
            <a:ext cx="3170903" cy="1238865"/>
          </a:xfrm>
          <a:prstGeom prst="cloudCallout">
            <a:avLst>
              <a:gd name="adj1" fmla="val -71286"/>
              <a:gd name="adj2" fmla="val 5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Marketing, Providers</a:t>
            </a:r>
          </a:p>
        </p:txBody>
      </p:sp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xmlns="" id="{438BCE4C-EF92-4B93-8DB5-176CC62252B7}"/>
              </a:ext>
            </a:extLst>
          </p:cNvPr>
          <p:cNvSpPr/>
          <p:nvPr/>
        </p:nvSpPr>
        <p:spPr>
          <a:xfrm>
            <a:off x="5710169" y="1471532"/>
            <a:ext cx="3330591" cy="1350999"/>
          </a:xfrm>
          <a:prstGeom prst="cloudCallout">
            <a:avLst>
              <a:gd name="adj1" fmla="val -71286"/>
              <a:gd name="adj2" fmla="val 5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Providers, Ethnicity, Programmes</a:t>
            </a:r>
          </a:p>
        </p:txBody>
      </p:sp>
      <p:sp>
        <p:nvSpPr>
          <p:cNvPr id="13" name="Thought Bubble: Cloud 12">
            <a:extLst>
              <a:ext uri="{FF2B5EF4-FFF2-40B4-BE49-F238E27FC236}">
                <a16:creationId xmlns:a16="http://schemas.microsoft.com/office/drawing/2014/main" xmlns="" id="{B5305756-1462-4730-9337-CBD692C8A84F}"/>
              </a:ext>
            </a:extLst>
          </p:cNvPr>
          <p:cNvSpPr/>
          <p:nvPr/>
        </p:nvSpPr>
        <p:spPr>
          <a:xfrm>
            <a:off x="5869857" y="3032781"/>
            <a:ext cx="3170903" cy="1238865"/>
          </a:xfrm>
          <a:prstGeom prst="cloudCallout">
            <a:avLst>
              <a:gd name="adj1" fmla="val -71286"/>
              <a:gd name="adj2" fmla="val 5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Programmes, Providers, Ethnicity </a:t>
            </a:r>
          </a:p>
        </p:txBody>
      </p:sp>
      <p:sp>
        <p:nvSpPr>
          <p:cNvPr id="14" name="Thought Bubble: Cloud 13">
            <a:extLst>
              <a:ext uri="{FF2B5EF4-FFF2-40B4-BE49-F238E27FC236}">
                <a16:creationId xmlns:a16="http://schemas.microsoft.com/office/drawing/2014/main" xmlns="" id="{BC86CD96-2FD6-4FAB-8469-6CC3E16FA31D}"/>
              </a:ext>
            </a:extLst>
          </p:cNvPr>
          <p:cNvSpPr/>
          <p:nvPr/>
        </p:nvSpPr>
        <p:spPr>
          <a:xfrm>
            <a:off x="5869857" y="4481896"/>
            <a:ext cx="3170903" cy="1238865"/>
          </a:xfrm>
          <a:prstGeom prst="cloudCallout">
            <a:avLst>
              <a:gd name="adj1" fmla="val -71286"/>
              <a:gd name="adj2" fmla="val 5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Employers number, jobs number, living wage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F8809A7-5B72-4E81-A7EA-410A60976446}"/>
              </a:ext>
            </a:extLst>
          </p:cNvPr>
          <p:cNvSpPr txBox="1"/>
          <p:nvPr/>
        </p:nvSpPr>
        <p:spPr>
          <a:xfrm>
            <a:off x="267160" y="220445"/>
            <a:ext cx="107459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489907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B83CBE1-A7BC-4449-8DAD-AF09E404CE84}"/>
              </a:ext>
            </a:extLst>
          </p:cNvPr>
          <p:cNvSpPr txBox="1"/>
          <p:nvPr/>
        </p:nvSpPr>
        <p:spPr>
          <a:xfrm>
            <a:off x="256206" y="182180"/>
            <a:ext cx="8187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Technical Recommendation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BE7F598-37C5-4B3B-8810-8B20FD82A0AF}"/>
              </a:ext>
            </a:extLst>
          </p:cNvPr>
          <p:cNvSpPr/>
          <p:nvPr/>
        </p:nvSpPr>
        <p:spPr>
          <a:xfrm>
            <a:off x="431366" y="1182285"/>
            <a:ext cx="2211572" cy="1553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Warehouse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F875BF3D-1F09-4FFC-85AB-52C5CD6DFC45}"/>
              </a:ext>
            </a:extLst>
          </p:cNvPr>
          <p:cNvSpPr/>
          <p:nvPr/>
        </p:nvSpPr>
        <p:spPr>
          <a:xfrm>
            <a:off x="9504944" y="1645213"/>
            <a:ext cx="2211572" cy="1553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Reporting Solution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xmlns="" id="{8FF9D06D-D2DB-4A3D-8757-DBECE078A381}"/>
              </a:ext>
            </a:extLst>
          </p:cNvPr>
          <p:cNvSpPr/>
          <p:nvPr/>
        </p:nvSpPr>
        <p:spPr>
          <a:xfrm>
            <a:off x="1285519" y="2736041"/>
            <a:ext cx="340241" cy="8159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B814860F-91F3-4556-9A51-132FEC3B64D9}"/>
              </a:ext>
            </a:extLst>
          </p:cNvPr>
          <p:cNvSpPr/>
          <p:nvPr/>
        </p:nvSpPr>
        <p:spPr>
          <a:xfrm>
            <a:off x="349853" y="3551943"/>
            <a:ext cx="2211572" cy="777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 premise solution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EEEE584B-BD5E-4179-8CC8-E0EFB330EBA9}"/>
              </a:ext>
            </a:extLst>
          </p:cNvPr>
          <p:cNvSpPr/>
          <p:nvPr/>
        </p:nvSpPr>
        <p:spPr>
          <a:xfrm>
            <a:off x="349853" y="4469888"/>
            <a:ext cx="2211572" cy="777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 based solution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xmlns="" id="{3AA5B1DF-DAD3-4BDF-941D-6C748E635967}"/>
              </a:ext>
            </a:extLst>
          </p:cNvPr>
          <p:cNvSpPr/>
          <p:nvPr/>
        </p:nvSpPr>
        <p:spPr>
          <a:xfrm>
            <a:off x="10433525" y="3198970"/>
            <a:ext cx="340241" cy="8159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EBA8E2BF-C19A-4F59-B333-4AAED146B38B}"/>
              </a:ext>
            </a:extLst>
          </p:cNvPr>
          <p:cNvSpPr/>
          <p:nvPr/>
        </p:nvSpPr>
        <p:spPr>
          <a:xfrm>
            <a:off x="9497859" y="4014872"/>
            <a:ext cx="2211572" cy="777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 BI pro licenses</a:t>
            </a:r>
          </a:p>
        </p:txBody>
      </p:sp>
      <p:pic>
        <p:nvPicPr>
          <p:cNvPr id="1028" name="Picture 4" descr="Image result for microsoft ssis">
            <a:extLst>
              <a:ext uri="{FF2B5EF4-FFF2-40B4-BE49-F238E27FC236}">
                <a16:creationId xmlns:a16="http://schemas.microsoft.com/office/drawing/2014/main" xmlns="" id="{6317B5C5-F09D-4308-B6A5-BAD9A1522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891" y="4284572"/>
            <a:ext cx="2047834" cy="927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power bi">
            <a:extLst>
              <a:ext uri="{FF2B5EF4-FFF2-40B4-BE49-F238E27FC236}">
                <a16:creationId xmlns:a16="http://schemas.microsoft.com/office/drawing/2014/main" xmlns="" id="{1101A943-4FA8-42F9-804D-0A24D3781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7005" y="2904694"/>
            <a:ext cx="2037990" cy="927285"/>
          </a:xfrm>
          <a:custGeom>
            <a:avLst/>
            <a:gdLst>
              <a:gd name="connsiteX0" fmla="*/ 456876 w 2686406"/>
              <a:gd name="connsiteY0" fmla="*/ 0 h 2071946"/>
              <a:gd name="connsiteX1" fmla="*/ 2686406 w 2686406"/>
              <a:gd name="connsiteY1" fmla="*/ 0 h 2071946"/>
              <a:gd name="connsiteX2" fmla="*/ 2686406 w 2686406"/>
              <a:gd name="connsiteY2" fmla="*/ 2071946 h 2071946"/>
              <a:gd name="connsiteX3" fmla="*/ 0 w 2686406"/>
              <a:gd name="connsiteY3" fmla="*/ 2071946 h 2071946"/>
              <a:gd name="connsiteX4" fmla="*/ 0 w 2686406"/>
              <a:gd name="connsiteY4" fmla="*/ 456876 h 2071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6406" h="2071946">
                <a:moveTo>
                  <a:pt x="456876" y="0"/>
                </a:moveTo>
                <a:lnTo>
                  <a:pt x="2686406" y="0"/>
                </a:lnTo>
                <a:lnTo>
                  <a:pt x="2686406" y="2071946"/>
                </a:lnTo>
                <a:lnTo>
                  <a:pt x="0" y="2071946"/>
                </a:lnTo>
                <a:lnTo>
                  <a:pt x="0" y="45687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ql server 2019">
            <a:extLst>
              <a:ext uri="{FF2B5EF4-FFF2-40B4-BE49-F238E27FC236}">
                <a16:creationId xmlns:a16="http://schemas.microsoft.com/office/drawing/2014/main" xmlns="" id="{D2B332F7-1393-4E59-AA91-4C30524707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84" t="14889" r="26684" b="18919"/>
          <a:stretch/>
        </p:blipFill>
        <p:spPr bwMode="auto">
          <a:xfrm>
            <a:off x="3039015" y="1808755"/>
            <a:ext cx="2037990" cy="92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azure data factory">
            <a:extLst>
              <a:ext uri="{FF2B5EF4-FFF2-40B4-BE49-F238E27FC236}">
                <a16:creationId xmlns:a16="http://schemas.microsoft.com/office/drawing/2014/main" xmlns="" id="{D0B0691C-9CE5-44F7-9A21-7DFBEF944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148" y="1800585"/>
            <a:ext cx="1281112" cy="1243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Azure Data Lake Storage">
            <a:extLst>
              <a:ext uri="{FF2B5EF4-FFF2-40B4-BE49-F238E27FC236}">
                <a16:creationId xmlns:a16="http://schemas.microsoft.com/office/drawing/2014/main" xmlns="" id="{3CB0445C-7FC2-44A0-B217-416F93464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277" y="4196183"/>
            <a:ext cx="1790951" cy="1015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211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8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765D6C18-D504-4DED-971C-3FE383589288}"/>
              </a:ext>
            </a:extLst>
          </p:cNvPr>
          <p:cNvSpPr txBox="1">
            <a:spLocks/>
          </p:cNvSpPr>
          <p:nvPr/>
        </p:nvSpPr>
        <p:spPr>
          <a:xfrm>
            <a:off x="463453" y="170823"/>
            <a:ext cx="8001000" cy="115921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agenda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BDF0630-9032-46D6-A94F-6AE7B2BC3041}"/>
              </a:ext>
            </a:extLst>
          </p:cNvPr>
          <p:cNvSpPr/>
          <p:nvPr/>
        </p:nvSpPr>
        <p:spPr>
          <a:xfrm>
            <a:off x="1519725" y="1459854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Introduction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Business Problem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Solution Design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KPI Overview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Student Insights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Programme Insights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Employee Insights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Summary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Technology Recommendation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Data Quality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Future Challenges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Q&amp;A?	</a:t>
            </a:r>
          </a:p>
        </p:txBody>
      </p:sp>
    </p:spTree>
    <p:extLst>
      <p:ext uri="{BB962C8B-B14F-4D97-AF65-F5344CB8AC3E}">
        <p14:creationId xmlns:p14="http://schemas.microsoft.com/office/powerpoint/2010/main" val="3985780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B83CBE1-A7BC-4449-8DAD-AF09E404CE84}"/>
              </a:ext>
            </a:extLst>
          </p:cNvPr>
          <p:cNvSpPr txBox="1"/>
          <p:nvPr/>
        </p:nvSpPr>
        <p:spPr>
          <a:xfrm>
            <a:off x="417846" y="359004"/>
            <a:ext cx="8187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Data Quality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D6A93EEB-2322-4595-B3A4-2E04D2A1D9F5}"/>
              </a:ext>
            </a:extLst>
          </p:cNvPr>
          <p:cNvSpPr/>
          <p:nvPr/>
        </p:nvSpPr>
        <p:spPr>
          <a:xfrm>
            <a:off x="1726342" y="2651421"/>
            <a:ext cx="2211572" cy="777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Missing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5ADE0A43-43C4-4A98-8EB1-92B5C091C230}"/>
              </a:ext>
            </a:extLst>
          </p:cNvPr>
          <p:cNvSpPr/>
          <p:nvPr/>
        </p:nvSpPr>
        <p:spPr>
          <a:xfrm>
            <a:off x="4612046" y="2651421"/>
            <a:ext cx="2211572" cy="777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2DEF6F7-B2B0-4233-8CD3-686691EAFE59}"/>
              </a:ext>
            </a:extLst>
          </p:cNvPr>
          <p:cNvSpPr/>
          <p:nvPr/>
        </p:nvSpPr>
        <p:spPr>
          <a:xfrm>
            <a:off x="7497750" y="2651421"/>
            <a:ext cx="2211572" cy="777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548994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B83CBE1-A7BC-4449-8DAD-AF09E404CE84}"/>
              </a:ext>
            </a:extLst>
          </p:cNvPr>
          <p:cNvSpPr txBox="1"/>
          <p:nvPr/>
        </p:nvSpPr>
        <p:spPr>
          <a:xfrm>
            <a:off x="489098" y="436566"/>
            <a:ext cx="8187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Future Challenges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xmlns="" id="{B53B1968-93B9-45B3-AFEC-1F10B1B43172}"/>
              </a:ext>
            </a:extLst>
          </p:cNvPr>
          <p:cNvSpPr/>
          <p:nvPr/>
        </p:nvSpPr>
        <p:spPr>
          <a:xfrm>
            <a:off x="1746740" y="2092570"/>
            <a:ext cx="2016369" cy="14653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Drug issue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A326939E-B7ED-42D3-8D91-D09EA4F978ED}"/>
              </a:ext>
            </a:extLst>
          </p:cNvPr>
          <p:cNvSpPr/>
          <p:nvPr/>
        </p:nvSpPr>
        <p:spPr>
          <a:xfrm>
            <a:off x="4161694" y="4208583"/>
            <a:ext cx="2016369" cy="14653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Family issue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DFF60D79-96A6-44A4-9FC2-4E5E6A104BC7}"/>
              </a:ext>
            </a:extLst>
          </p:cNvPr>
          <p:cNvSpPr/>
          <p:nvPr/>
        </p:nvSpPr>
        <p:spPr>
          <a:xfrm>
            <a:off x="5967045" y="1088021"/>
            <a:ext cx="2016369" cy="14653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Conviction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F2FB6DD6-0569-403C-BCC6-0EF6C19580B5}"/>
              </a:ext>
            </a:extLst>
          </p:cNvPr>
          <p:cNvSpPr/>
          <p:nvPr/>
        </p:nvSpPr>
        <p:spPr>
          <a:xfrm>
            <a:off x="7584830" y="3741886"/>
            <a:ext cx="2016369" cy="14653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Financial problem</a:t>
            </a:r>
          </a:p>
        </p:txBody>
      </p:sp>
    </p:spTree>
    <p:extLst>
      <p:ext uri="{BB962C8B-B14F-4D97-AF65-F5344CB8AC3E}">
        <p14:creationId xmlns:p14="http://schemas.microsoft.com/office/powerpoint/2010/main" val="233893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B83CBE1-A7BC-4449-8DAD-AF09E404CE84}"/>
              </a:ext>
            </a:extLst>
          </p:cNvPr>
          <p:cNvSpPr txBox="1"/>
          <p:nvPr/>
        </p:nvSpPr>
        <p:spPr>
          <a:xfrm>
            <a:off x="489098" y="436566"/>
            <a:ext cx="8187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6151513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65B7D5D-1749-48D3-84DC-A48ADE73FCD5}"/>
              </a:ext>
            </a:extLst>
          </p:cNvPr>
          <p:cNvSpPr txBox="1"/>
          <p:nvPr/>
        </p:nvSpPr>
        <p:spPr>
          <a:xfrm>
            <a:off x="2626242" y="2700163"/>
            <a:ext cx="73364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49201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BDF0630-9032-46D6-A94F-6AE7B2BC3041}"/>
              </a:ext>
            </a:extLst>
          </p:cNvPr>
          <p:cNvSpPr/>
          <p:nvPr/>
        </p:nvSpPr>
        <p:spPr>
          <a:xfrm>
            <a:off x="415320" y="14921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/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BDD9E11-9240-43C8-9A24-F7D8B99F1585}"/>
              </a:ext>
            </a:extLst>
          </p:cNvPr>
          <p:cNvSpPr txBox="1"/>
          <p:nvPr/>
        </p:nvSpPr>
        <p:spPr>
          <a:xfrm>
            <a:off x="4144297" y="2011565"/>
            <a:ext cx="6056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/>
              <a:t>Bhavya Shashidhar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B1B77779-A827-48FE-838C-CD6184A80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337" y="3750810"/>
            <a:ext cx="2219325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3185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89DDCB6-57E7-4E60-8C8E-9DF5113235D6}"/>
              </a:ext>
            </a:extLst>
          </p:cNvPr>
          <p:cNvSpPr txBox="1"/>
          <p:nvPr/>
        </p:nvSpPr>
        <p:spPr>
          <a:xfrm>
            <a:off x="345607" y="206108"/>
            <a:ext cx="107459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Business Problem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D4BDF491-AA3A-47D9-AB6C-2B376F56FFB4}"/>
              </a:ext>
            </a:extLst>
          </p:cNvPr>
          <p:cNvSpPr/>
          <p:nvPr/>
        </p:nvSpPr>
        <p:spPr>
          <a:xfrm>
            <a:off x="1932038" y="1206817"/>
            <a:ext cx="3170904" cy="1034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Student Intake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A3AAA231-3FC9-407A-9C1A-63036843B2DE}"/>
              </a:ext>
            </a:extLst>
          </p:cNvPr>
          <p:cNvSpPr/>
          <p:nvPr/>
        </p:nvSpPr>
        <p:spPr>
          <a:xfrm>
            <a:off x="1932038" y="2486124"/>
            <a:ext cx="3170904" cy="1034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Programme Success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F6A21852-33B6-46E1-BB7C-026DF1A3B61D}"/>
              </a:ext>
            </a:extLst>
          </p:cNvPr>
          <p:cNvSpPr/>
          <p:nvPr/>
        </p:nvSpPr>
        <p:spPr>
          <a:xfrm>
            <a:off x="1932038" y="3790053"/>
            <a:ext cx="3170904" cy="1034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Jobs with Dignity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49ED1C52-6A94-4F12-ACD8-289E06D250EC}"/>
              </a:ext>
            </a:extLst>
          </p:cNvPr>
          <p:cNvSpPr/>
          <p:nvPr/>
        </p:nvSpPr>
        <p:spPr>
          <a:xfrm>
            <a:off x="1932038" y="5072141"/>
            <a:ext cx="3170904" cy="1034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Employer Engagement</a:t>
            </a:r>
          </a:p>
        </p:txBody>
      </p:sp>
    </p:spTree>
    <p:extLst>
      <p:ext uri="{BB962C8B-B14F-4D97-AF65-F5344CB8AC3E}">
        <p14:creationId xmlns:p14="http://schemas.microsoft.com/office/powerpoint/2010/main" val="3822061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5E9C7047-11A3-4D06-BD43-4EC2FCB08344}"/>
              </a:ext>
            </a:extLst>
          </p:cNvPr>
          <p:cNvSpPr/>
          <p:nvPr/>
        </p:nvSpPr>
        <p:spPr>
          <a:xfrm>
            <a:off x="882502" y="1839433"/>
            <a:ext cx="2360428" cy="11908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A64F613F-3EC3-4340-BE56-016294F7F894}"/>
              </a:ext>
            </a:extLst>
          </p:cNvPr>
          <p:cNvSpPr/>
          <p:nvPr/>
        </p:nvSpPr>
        <p:spPr>
          <a:xfrm>
            <a:off x="882502" y="4766931"/>
            <a:ext cx="2360428" cy="11908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programmes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5A93B92A-8680-4156-8A87-65505E48D540}"/>
              </a:ext>
            </a:extLst>
          </p:cNvPr>
          <p:cNvSpPr/>
          <p:nvPr/>
        </p:nvSpPr>
        <p:spPr>
          <a:xfrm>
            <a:off x="7967330" y="1839433"/>
            <a:ext cx="2360428" cy="11908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employers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7A489EAD-9D09-4F82-BC73-DAA4882BFA7F}"/>
              </a:ext>
            </a:extLst>
          </p:cNvPr>
          <p:cNvSpPr/>
          <p:nvPr/>
        </p:nvSpPr>
        <p:spPr>
          <a:xfrm>
            <a:off x="7967330" y="4766931"/>
            <a:ext cx="2360428" cy="11908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36F370F-6220-42B8-A000-BA48BA0AC694}"/>
              </a:ext>
            </a:extLst>
          </p:cNvPr>
          <p:cNvSpPr txBox="1"/>
          <p:nvPr/>
        </p:nvSpPr>
        <p:spPr>
          <a:xfrm>
            <a:off x="267160" y="220445"/>
            <a:ext cx="107459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Solution Design</a:t>
            </a:r>
          </a:p>
        </p:txBody>
      </p:sp>
      <p:pic>
        <p:nvPicPr>
          <p:cNvPr id="14" name="Picture 2" descr="Image result for power bi">
            <a:extLst>
              <a:ext uri="{FF2B5EF4-FFF2-40B4-BE49-F238E27FC236}">
                <a16:creationId xmlns:a16="http://schemas.microsoft.com/office/drawing/2014/main" xmlns="" id="{81AB5975-4205-4F07-8A45-CD93AD5CE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1332" y="4001563"/>
            <a:ext cx="2177696" cy="990851"/>
          </a:xfrm>
          <a:custGeom>
            <a:avLst/>
            <a:gdLst>
              <a:gd name="connsiteX0" fmla="*/ 456876 w 2686406"/>
              <a:gd name="connsiteY0" fmla="*/ 0 h 2071946"/>
              <a:gd name="connsiteX1" fmla="*/ 2686406 w 2686406"/>
              <a:gd name="connsiteY1" fmla="*/ 0 h 2071946"/>
              <a:gd name="connsiteX2" fmla="*/ 2686406 w 2686406"/>
              <a:gd name="connsiteY2" fmla="*/ 2071946 h 2071946"/>
              <a:gd name="connsiteX3" fmla="*/ 0 w 2686406"/>
              <a:gd name="connsiteY3" fmla="*/ 2071946 h 2071946"/>
              <a:gd name="connsiteX4" fmla="*/ 0 w 2686406"/>
              <a:gd name="connsiteY4" fmla="*/ 456876 h 2071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6406" h="2071946">
                <a:moveTo>
                  <a:pt x="456876" y="0"/>
                </a:moveTo>
                <a:lnTo>
                  <a:pt x="2686406" y="0"/>
                </a:lnTo>
                <a:lnTo>
                  <a:pt x="2686406" y="2071946"/>
                </a:lnTo>
                <a:lnTo>
                  <a:pt x="0" y="2071946"/>
                </a:lnTo>
                <a:lnTo>
                  <a:pt x="0" y="45687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Image result for Excel">
            <a:extLst>
              <a:ext uri="{FF2B5EF4-FFF2-40B4-BE49-F238E27FC236}">
                <a16:creationId xmlns:a16="http://schemas.microsoft.com/office/drawing/2014/main" xmlns="" id="{798CEAEE-7CEA-4587-814D-6300DECF7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1332" y="2456453"/>
            <a:ext cx="2257603" cy="970769"/>
          </a:xfrm>
          <a:custGeom>
            <a:avLst/>
            <a:gdLst>
              <a:gd name="connsiteX0" fmla="*/ 0 w 2706624"/>
              <a:gd name="connsiteY0" fmla="*/ 0 h 2073033"/>
              <a:gd name="connsiteX1" fmla="*/ 2706624 w 2706624"/>
              <a:gd name="connsiteY1" fmla="*/ 0 h 2073033"/>
              <a:gd name="connsiteX2" fmla="*/ 2706624 w 2706624"/>
              <a:gd name="connsiteY2" fmla="*/ 1648617 h 2073033"/>
              <a:gd name="connsiteX3" fmla="*/ 2282208 w 2706624"/>
              <a:gd name="connsiteY3" fmla="*/ 2073033 h 2073033"/>
              <a:gd name="connsiteX4" fmla="*/ 0 w 2706624"/>
              <a:gd name="connsiteY4" fmla="*/ 2073033 h 2073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6624" h="2073033">
                <a:moveTo>
                  <a:pt x="0" y="0"/>
                </a:moveTo>
                <a:lnTo>
                  <a:pt x="2706624" y="0"/>
                </a:lnTo>
                <a:lnTo>
                  <a:pt x="2706624" y="1648617"/>
                </a:lnTo>
                <a:lnTo>
                  <a:pt x="2282208" y="2073033"/>
                </a:lnTo>
                <a:lnTo>
                  <a:pt x="0" y="207303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1389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045FB65-88FC-4379-B906-0BF434EF8740}"/>
              </a:ext>
            </a:extLst>
          </p:cNvPr>
          <p:cNvSpPr/>
          <p:nvPr/>
        </p:nvSpPr>
        <p:spPr>
          <a:xfrm>
            <a:off x="1926257" y="1977656"/>
            <a:ext cx="2177901" cy="326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5ED1055A-54BA-4FCF-B11B-CDAE13D7E154}"/>
              </a:ext>
            </a:extLst>
          </p:cNvPr>
          <p:cNvSpPr/>
          <p:nvPr/>
        </p:nvSpPr>
        <p:spPr>
          <a:xfrm>
            <a:off x="4848441" y="1977656"/>
            <a:ext cx="2177901" cy="326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990FE7BB-B735-4132-A95B-037CB123CAA1}"/>
              </a:ext>
            </a:extLst>
          </p:cNvPr>
          <p:cNvSpPr/>
          <p:nvPr/>
        </p:nvSpPr>
        <p:spPr>
          <a:xfrm>
            <a:off x="7770625" y="1977656"/>
            <a:ext cx="2177901" cy="326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1780C627-D003-4825-B307-DE183E23F661}"/>
              </a:ext>
            </a:extLst>
          </p:cNvPr>
          <p:cNvSpPr txBox="1"/>
          <p:nvPr/>
        </p:nvSpPr>
        <p:spPr>
          <a:xfrm>
            <a:off x="2247005" y="2239707"/>
            <a:ext cx="2293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students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663485D0-721B-4AF1-8D21-81587389FF84}"/>
              </a:ext>
            </a:extLst>
          </p:cNvPr>
          <p:cNvSpPr txBox="1"/>
          <p:nvPr/>
        </p:nvSpPr>
        <p:spPr>
          <a:xfrm>
            <a:off x="2481803" y="3279114"/>
            <a:ext cx="1066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654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1FB74C92-C317-462B-A467-66F678FB79BD}"/>
              </a:ext>
            </a:extLst>
          </p:cNvPr>
          <p:cNvSpPr txBox="1"/>
          <p:nvPr/>
        </p:nvSpPr>
        <p:spPr>
          <a:xfrm>
            <a:off x="4860841" y="2187470"/>
            <a:ext cx="2293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Programmes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552D05F8-3569-42BC-8ABE-AE63E8DA2E4F}"/>
              </a:ext>
            </a:extLst>
          </p:cNvPr>
          <p:cNvSpPr txBox="1"/>
          <p:nvPr/>
        </p:nvSpPr>
        <p:spPr>
          <a:xfrm>
            <a:off x="7889352" y="2187470"/>
            <a:ext cx="2293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Employees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5D75B1CC-68D9-43CF-A425-D41AD19EC447}"/>
              </a:ext>
            </a:extLst>
          </p:cNvPr>
          <p:cNvSpPr txBox="1"/>
          <p:nvPr/>
        </p:nvSpPr>
        <p:spPr>
          <a:xfrm>
            <a:off x="5473980" y="3286588"/>
            <a:ext cx="1066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9B16314C-608B-4F38-8E80-B1E92EDE9A30}"/>
              </a:ext>
            </a:extLst>
          </p:cNvPr>
          <p:cNvSpPr txBox="1"/>
          <p:nvPr/>
        </p:nvSpPr>
        <p:spPr>
          <a:xfrm>
            <a:off x="8465270" y="3286588"/>
            <a:ext cx="1066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17D4AE60-0647-45A6-9114-9B1C4D5240CD}"/>
              </a:ext>
            </a:extLst>
          </p:cNvPr>
          <p:cNvSpPr txBox="1"/>
          <p:nvPr/>
        </p:nvSpPr>
        <p:spPr>
          <a:xfrm>
            <a:off x="1926257" y="5503903"/>
            <a:ext cx="8187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collected from 2016-2019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B9E8BA98-6C13-4848-A58F-FAF39B5922AA}"/>
              </a:ext>
            </a:extLst>
          </p:cNvPr>
          <p:cNvSpPr txBox="1"/>
          <p:nvPr/>
        </p:nvSpPr>
        <p:spPr>
          <a:xfrm>
            <a:off x="267160" y="220445"/>
            <a:ext cx="107459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KPI Overview</a:t>
            </a:r>
          </a:p>
        </p:txBody>
      </p:sp>
    </p:spTree>
    <p:extLst>
      <p:ext uri="{BB962C8B-B14F-4D97-AF65-F5344CB8AC3E}">
        <p14:creationId xmlns:p14="http://schemas.microsoft.com/office/powerpoint/2010/main" val="2528710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B556E590-A103-4A2B-AF33-8065494E0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502" y="876335"/>
            <a:ext cx="9467628" cy="5723234"/>
          </a:xfrm>
          <a:prstGeom prst="rect">
            <a:avLst/>
          </a:prstGeom>
          <a:ln w="28575">
            <a:solidFill>
              <a:schemeClr val="bg2">
                <a:lumMod val="75000"/>
              </a:schemeClr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0962CB1F-96A6-466B-9A57-410038887247}"/>
              </a:ext>
            </a:extLst>
          </p:cNvPr>
          <p:cNvSpPr/>
          <p:nvPr/>
        </p:nvSpPr>
        <p:spPr>
          <a:xfrm>
            <a:off x="5847909" y="6121124"/>
            <a:ext cx="4089093" cy="46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Trophy">
            <a:extLst>
              <a:ext uri="{FF2B5EF4-FFF2-40B4-BE49-F238E27FC236}">
                <a16:creationId xmlns:a16="http://schemas.microsoft.com/office/drawing/2014/main" xmlns="" id="{1C2DBFF2-BFCE-4CBE-8260-D50F09BCF8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685760" y="2730267"/>
            <a:ext cx="2450803" cy="245080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8AC13CA-630D-41A8-BC94-F530484E9E70}"/>
              </a:ext>
            </a:extLst>
          </p:cNvPr>
          <p:cNvSpPr/>
          <p:nvPr/>
        </p:nvSpPr>
        <p:spPr>
          <a:xfrm>
            <a:off x="7617491" y="865325"/>
            <a:ext cx="695236" cy="15691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7B7846E-BCD3-4B5D-B94E-9E8D4D24EA99}"/>
              </a:ext>
            </a:extLst>
          </p:cNvPr>
          <p:cNvSpPr txBox="1"/>
          <p:nvPr/>
        </p:nvSpPr>
        <p:spPr>
          <a:xfrm>
            <a:off x="267160" y="220445"/>
            <a:ext cx="107459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KPI Overview</a:t>
            </a:r>
          </a:p>
        </p:txBody>
      </p:sp>
    </p:spTree>
    <p:extLst>
      <p:ext uri="{BB962C8B-B14F-4D97-AF65-F5344CB8AC3E}">
        <p14:creationId xmlns:p14="http://schemas.microsoft.com/office/powerpoint/2010/main" val="404267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F2D0100-59DC-48A5-ACB5-644D70CE4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625" y="3567315"/>
            <a:ext cx="6738098" cy="25529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FB98BE0-0395-42C6-A43E-47F7ED02D0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946" y="1114021"/>
            <a:ext cx="3476625" cy="19966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EC10476-7370-41D0-AA92-53E46AD2C3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1828" y="1107554"/>
            <a:ext cx="3476625" cy="26574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58EA279-4ABD-494F-8878-5D67707216EF}"/>
              </a:ext>
            </a:extLst>
          </p:cNvPr>
          <p:cNvSpPr/>
          <p:nvPr/>
        </p:nvSpPr>
        <p:spPr>
          <a:xfrm>
            <a:off x="8595480" y="1383314"/>
            <a:ext cx="2809322" cy="8825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7159D242-FA23-482E-8565-A96CD12D0395}"/>
              </a:ext>
            </a:extLst>
          </p:cNvPr>
          <p:cNvCxnSpPr/>
          <p:nvPr/>
        </p:nvCxnSpPr>
        <p:spPr>
          <a:xfrm>
            <a:off x="2088348" y="1570708"/>
            <a:ext cx="1701210" cy="616689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834A272-0C6C-45FB-B5A7-D9A2E2A3A844}"/>
              </a:ext>
            </a:extLst>
          </p:cNvPr>
          <p:cNvSpPr/>
          <p:nvPr/>
        </p:nvSpPr>
        <p:spPr>
          <a:xfrm>
            <a:off x="6978158" y="4072458"/>
            <a:ext cx="347565" cy="18586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hought Bubble: Cloud 14">
            <a:extLst>
              <a:ext uri="{FF2B5EF4-FFF2-40B4-BE49-F238E27FC236}">
                <a16:creationId xmlns:a16="http://schemas.microsoft.com/office/drawing/2014/main" xmlns="" id="{57355102-754A-47A3-B16C-39D241B57399}"/>
              </a:ext>
            </a:extLst>
          </p:cNvPr>
          <p:cNvSpPr/>
          <p:nvPr/>
        </p:nvSpPr>
        <p:spPr>
          <a:xfrm>
            <a:off x="4822397" y="28122"/>
            <a:ext cx="3008992" cy="1006865"/>
          </a:xfrm>
          <a:prstGeom prst="cloudCallout">
            <a:avLst>
              <a:gd name="adj1" fmla="val -74225"/>
              <a:gd name="adj2" fmla="val 566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Marketing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0DCD0024-202C-4621-912B-6013CD6E5B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3161" y="1114021"/>
            <a:ext cx="3362719" cy="211506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73A5D814-E730-4E4C-BACF-0672DF2073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61829" y="4070682"/>
            <a:ext cx="3476624" cy="167976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72797EB5-EF16-48EA-824D-5BA15E986CEB}"/>
              </a:ext>
            </a:extLst>
          </p:cNvPr>
          <p:cNvSpPr/>
          <p:nvPr/>
        </p:nvSpPr>
        <p:spPr>
          <a:xfrm>
            <a:off x="4223160" y="1349196"/>
            <a:ext cx="3362719" cy="7555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450D0D27-486E-45D0-AA91-B4F660ECB571}"/>
              </a:ext>
            </a:extLst>
          </p:cNvPr>
          <p:cNvCxnSpPr/>
          <p:nvPr/>
        </p:nvCxnSpPr>
        <p:spPr>
          <a:xfrm flipV="1">
            <a:off x="1228614" y="1570708"/>
            <a:ext cx="859734" cy="1153568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7B89F06-C191-4167-85D7-9B1F3AEF44C9}"/>
              </a:ext>
            </a:extLst>
          </p:cNvPr>
          <p:cNvSpPr txBox="1"/>
          <p:nvPr/>
        </p:nvSpPr>
        <p:spPr>
          <a:xfrm>
            <a:off x="7366424" y="4291560"/>
            <a:ext cx="635653" cy="923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382</a:t>
            </a:r>
          </a:p>
          <a:p>
            <a:r>
              <a:rPr lang="en-US" dirty="0"/>
              <a:t>:</a:t>
            </a:r>
          </a:p>
          <a:p>
            <a:r>
              <a:rPr lang="en-US" dirty="0"/>
              <a:t>272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F6D7A06-4381-4579-9A2B-28D9BB3A63D6}"/>
              </a:ext>
            </a:extLst>
          </p:cNvPr>
          <p:cNvSpPr txBox="1"/>
          <p:nvPr/>
        </p:nvSpPr>
        <p:spPr>
          <a:xfrm>
            <a:off x="7573687" y="1493408"/>
            <a:ext cx="635653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70%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34A6350C-2667-4A31-9167-B47E264D3FC8}"/>
              </a:ext>
            </a:extLst>
          </p:cNvPr>
          <p:cNvSpPr txBox="1"/>
          <p:nvPr/>
        </p:nvSpPr>
        <p:spPr>
          <a:xfrm>
            <a:off x="267160" y="220445"/>
            <a:ext cx="107459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Student Insights</a:t>
            </a:r>
          </a:p>
        </p:txBody>
      </p:sp>
    </p:spTree>
    <p:extLst>
      <p:ext uri="{BB962C8B-B14F-4D97-AF65-F5344CB8AC3E}">
        <p14:creationId xmlns:p14="http://schemas.microsoft.com/office/powerpoint/2010/main" val="3699468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5" grpId="0" animBg="1"/>
      <p:bldP spid="18" grpId="0" animBg="1"/>
      <p:bldP spid="8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F501567-CAE2-4E00-9A96-74D854ED1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752" y="1047213"/>
            <a:ext cx="9116962" cy="29082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194BE69-06AE-41BB-8748-BF388A1ED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0752" y="4126369"/>
            <a:ext cx="5707792" cy="24943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C464FAE-5BF1-4759-9ACC-30BBDFBCD4EB}"/>
              </a:ext>
            </a:extLst>
          </p:cNvPr>
          <p:cNvSpPr/>
          <p:nvPr/>
        </p:nvSpPr>
        <p:spPr>
          <a:xfrm>
            <a:off x="5162887" y="1467220"/>
            <a:ext cx="718622" cy="1471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1003A05-CF68-4229-8F42-9392B2472F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6781" y="4201522"/>
            <a:ext cx="4019589" cy="241919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FC40154-BBE0-47F4-AC2E-3E4D573051E4}"/>
              </a:ext>
            </a:extLst>
          </p:cNvPr>
          <p:cNvSpPr/>
          <p:nvPr/>
        </p:nvSpPr>
        <p:spPr>
          <a:xfrm>
            <a:off x="7312129" y="4603897"/>
            <a:ext cx="4014241" cy="27303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69E416E1-B695-4371-8950-69DCF272E485}"/>
              </a:ext>
            </a:extLst>
          </p:cNvPr>
          <p:cNvSpPr/>
          <p:nvPr/>
        </p:nvSpPr>
        <p:spPr>
          <a:xfrm>
            <a:off x="10319477" y="6249683"/>
            <a:ext cx="1006893" cy="4632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87975947-C68F-49F3-BFC0-7B65A5603298}"/>
              </a:ext>
            </a:extLst>
          </p:cNvPr>
          <p:cNvCxnSpPr>
            <a:cxnSpLocks/>
          </p:cNvCxnSpPr>
          <p:nvPr/>
        </p:nvCxnSpPr>
        <p:spPr>
          <a:xfrm>
            <a:off x="5401056" y="5059680"/>
            <a:ext cx="38158" cy="524256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2B862339-21AC-43F7-809E-6F4802B6CF17}"/>
              </a:ext>
            </a:extLst>
          </p:cNvPr>
          <p:cNvCxnSpPr>
            <a:cxnSpLocks/>
          </p:cNvCxnSpPr>
          <p:nvPr/>
        </p:nvCxnSpPr>
        <p:spPr>
          <a:xfrm>
            <a:off x="4047744" y="5411120"/>
            <a:ext cx="1353312" cy="172816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756FF4E6-FDA7-450B-BBF4-6C98E187FB18}"/>
              </a:ext>
            </a:extLst>
          </p:cNvPr>
          <p:cNvCxnSpPr>
            <a:cxnSpLocks/>
          </p:cNvCxnSpPr>
          <p:nvPr/>
        </p:nvCxnSpPr>
        <p:spPr>
          <a:xfrm>
            <a:off x="3706368" y="5583936"/>
            <a:ext cx="1694688" cy="0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C70250D3-C719-439C-A752-035EE4EA493D}"/>
              </a:ext>
            </a:extLst>
          </p:cNvPr>
          <p:cNvCxnSpPr>
            <a:cxnSpLocks/>
          </p:cNvCxnSpPr>
          <p:nvPr/>
        </p:nvCxnSpPr>
        <p:spPr>
          <a:xfrm flipV="1">
            <a:off x="3706368" y="5583936"/>
            <a:ext cx="1755648" cy="243840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ED6EE612-03FA-4A12-B9BD-67372E159609}"/>
              </a:ext>
            </a:extLst>
          </p:cNvPr>
          <p:cNvSpPr txBox="1"/>
          <p:nvPr/>
        </p:nvSpPr>
        <p:spPr>
          <a:xfrm>
            <a:off x="5303520" y="5583936"/>
            <a:ext cx="1694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data update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80D6D031-440F-4D84-9999-0C67DAF7B4FB}"/>
              </a:ext>
            </a:extLst>
          </p:cNvPr>
          <p:cNvSpPr/>
          <p:nvPr/>
        </p:nvSpPr>
        <p:spPr>
          <a:xfrm>
            <a:off x="9324753" y="3429000"/>
            <a:ext cx="718622" cy="4632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9B734106-9F48-442F-8274-80631C3D4892}"/>
              </a:ext>
            </a:extLst>
          </p:cNvPr>
          <p:cNvSpPr/>
          <p:nvPr/>
        </p:nvSpPr>
        <p:spPr>
          <a:xfrm>
            <a:off x="5240611" y="3400945"/>
            <a:ext cx="718622" cy="4632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824EE253-9E94-4801-B683-FAF9D798269B}"/>
              </a:ext>
            </a:extLst>
          </p:cNvPr>
          <p:cNvSpPr/>
          <p:nvPr/>
        </p:nvSpPr>
        <p:spPr>
          <a:xfrm>
            <a:off x="6448085" y="3458918"/>
            <a:ext cx="718622" cy="4632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hought Bubble: Cloud 24">
            <a:extLst>
              <a:ext uri="{FF2B5EF4-FFF2-40B4-BE49-F238E27FC236}">
                <a16:creationId xmlns:a16="http://schemas.microsoft.com/office/drawing/2014/main" xmlns="" id="{983F4231-3A97-439E-8BE3-222BA1E7F0D8}"/>
              </a:ext>
            </a:extLst>
          </p:cNvPr>
          <p:cNvSpPr/>
          <p:nvPr/>
        </p:nvSpPr>
        <p:spPr>
          <a:xfrm>
            <a:off x="7804384" y="40348"/>
            <a:ext cx="4019589" cy="1006865"/>
          </a:xfrm>
          <a:prstGeom prst="cloudCallout">
            <a:avLst>
              <a:gd name="adj1" fmla="val -74225"/>
              <a:gd name="adj2" fmla="val 566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Reasons, challenges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24598CDE-467A-4431-95F2-668CD524A601}"/>
              </a:ext>
            </a:extLst>
          </p:cNvPr>
          <p:cNvSpPr txBox="1"/>
          <p:nvPr/>
        </p:nvSpPr>
        <p:spPr>
          <a:xfrm>
            <a:off x="267160" y="220445"/>
            <a:ext cx="107459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Programme Insights – by PTEs</a:t>
            </a:r>
          </a:p>
        </p:txBody>
      </p:sp>
    </p:spTree>
    <p:extLst>
      <p:ext uri="{BB962C8B-B14F-4D97-AF65-F5344CB8AC3E}">
        <p14:creationId xmlns:p14="http://schemas.microsoft.com/office/powerpoint/2010/main" val="3923076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5" grpId="0" animBg="1"/>
      <p:bldP spid="21" grpId="0"/>
      <p:bldP spid="22" grpId="0" animBg="1"/>
      <p:bldP spid="23" grpId="0" animBg="1"/>
      <p:bldP spid="24" grpId="0" animBg="1"/>
      <p:bldP spid="25" grpId="0" animBg="1"/>
    </p:bld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</TotalTime>
  <Words>608</Words>
  <Application>Microsoft Office PowerPoint</Application>
  <PresentationFormat>Widescreen</PresentationFormat>
  <Paragraphs>139</Paragraphs>
  <Slides>23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Calibri</vt:lpstr>
      <vt:lpstr>Century Gothic</vt:lpstr>
      <vt:lpstr>Segoe UI</vt:lpstr>
      <vt:lpstr>Wingdings</vt:lpstr>
      <vt:lpstr>Wingdings 3</vt:lpstr>
      <vt:lpstr>Slice</vt:lpstr>
      <vt:lpstr>TSI MPTT   project REPORT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TSI MPTT   project overview &amp; Plan</dc:title>
  <dc:creator>crazyanz888@gmail.com</dc:creator>
  <cp:lastModifiedBy>SHASHIDHAR</cp:lastModifiedBy>
  <cp:revision>77</cp:revision>
  <dcterms:created xsi:type="dcterms:W3CDTF">2019-12-18T06:49:09Z</dcterms:created>
  <dcterms:modified xsi:type="dcterms:W3CDTF">2020-07-08T13:00:52Z</dcterms:modified>
</cp:coreProperties>
</file>