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300" r:id="rId5"/>
    <p:sldId id="259" r:id="rId6"/>
    <p:sldId id="262" r:id="rId7"/>
    <p:sldId id="288" r:id="rId8"/>
    <p:sldId id="269" r:id="rId9"/>
    <p:sldId id="270" r:id="rId10"/>
    <p:sldId id="271" r:id="rId11"/>
    <p:sldId id="272" r:id="rId12"/>
    <p:sldId id="273" r:id="rId13"/>
    <p:sldId id="274" r:id="rId14"/>
    <p:sldId id="283" r:id="rId15"/>
    <p:sldId id="284" r:id="rId16"/>
    <p:sldId id="285" r:id="rId17"/>
    <p:sldId id="294" r:id="rId18"/>
    <p:sldId id="295" r:id="rId19"/>
    <p:sldId id="296" r:id="rId20"/>
    <p:sldId id="275" r:id="rId21"/>
    <p:sldId id="276" r:id="rId22"/>
    <p:sldId id="277" r:id="rId23"/>
    <p:sldId id="290" r:id="rId24"/>
    <p:sldId id="293" r:id="rId25"/>
    <p:sldId id="297" r:id="rId26"/>
    <p:sldId id="298" r:id="rId27"/>
    <p:sldId id="286" r:id="rId28"/>
    <p:sldId id="287" r:id="rId29"/>
    <p:sldId id="278" r:id="rId30"/>
    <p:sldId id="280" r:id="rId31"/>
    <p:sldId id="281" r:id="rId32"/>
    <p:sldId id="282" r:id="rId33"/>
    <p:sldId id="289" r:id="rId34"/>
    <p:sldId id="299" r:id="rId35"/>
    <p:sldId id="26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B17"/>
    <a:srgbClr val="00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4" autoAdjust="0"/>
    <p:restoredTop sz="98307" autoAdjust="0"/>
  </p:normalViewPr>
  <p:slideViewPr>
    <p:cSldViewPr>
      <p:cViewPr varScale="1">
        <p:scale>
          <a:sx n="87" d="100"/>
          <a:sy n="87" d="100"/>
        </p:scale>
        <p:origin x="-133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1EB84-382E-43A3-9223-AF3EAFE82BD7}" type="datetimeFigureOut">
              <a:rPr lang="en-US" smtClean="0"/>
              <a:t>4/24/2019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951C82-A99A-4CC3-B853-FFC46D209C7B}" type="slidenum">
              <a:rPr lang="en-US" smtClean="0"/>
              <a:t>‹#›</a:t>
            </a:fld>
            <a:endParaRPr lang="en-US"/>
          </a:p>
        </p:txBody>
      </p:sp>
    </p:spTree>
    <p:extLst>
      <p:ext uri="{BB962C8B-B14F-4D97-AF65-F5344CB8AC3E}">
        <p14:creationId xmlns:p14="http://schemas.microsoft.com/office/powerpoint/2010/main" val="73267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51C82-A99A-4CC3-B853-FFC46D209C7B}" type="slidenum">
              <a:rPr lang="en-US" smtClean="0"/>
              <a:t>9</a:t>
            </a:fld>
            <a:endParaRPr lang="en-US"/>
          </a:p>
        </p:txBody>
      </p:sp>
    </p:spTree>
    <p:extLst>
      <p:ext uri="{BB962C8B-B14F-4D97-AF65-F5344CB8AC3E}">
        <p14:creationId xmlns:p14="http://schemas.microsoft.com/office/powerpoint/2010/main" val="2000848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9E061E-D886-4D83-89EA-7A01C5CEB191}" type="datetime1">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00571-92F2-47A4-A51D-506AB974A051}" type="slidenum">
              <a:rPr lang="en-US" smtClean="0"/>
              <a:pPr/>
              <a:t>‹#›</a:t>
            </a:fld>
            <a:endParaRPr lang="en-US"/>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D6AC6B-BC71-48D1-AE07-42DF7B39DED9}" type="datetime1">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00571-92F2-47A4-A51D-506AB974A051}" type="slidenum">
              <a:rPr lang="en-US" smtClean="0"/>
              <a:pPr/>
              <a:t>‹#›</a:t>
            </a:fld>
            <a:endParaRPr 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A33EA-0622-4E94-BDAF-8FE998E94EC1}" type="datetime1">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00571-92F2-47A4-A51D-506AB974A051}" type="slidenum">
              <a:rPr lang="en-US" smtClean="0"/>
              <a:pPr/>
              <a:t>‹#›</a:t>
            </a:fld>
            <a:endParaRPr 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BAF87-1F37-408D-9F5C-D61A5AEE6080}" type="datetime1">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00571-92F2-47A4-A51D-506AB974A051}" type="slidenum">
              <a:rPr lang="en-US" smtClean="0"/>
              <a:pPr/>
              <a:t>‹#›</a:t>
            </a:fld>
            <a:endParaRPr lang="en-US"/>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F6CD9A-5EBE-477E-AEFC-131A81114CAE}" type="datetime1">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00571-92F2-47A4-A51D-506AB974A051}" type="slidenum">
              <a:rPr lang="en-US" smtClean="0"/>
              <a:pPr/>
              <a:t>‹#›</a:t>
            </a:fld>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18968A-5318-4CDC-BBAC-63F6411A4280}" type="datetime1">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00571-92F2-47A4-A51D-506AB974A051}" type="slidenum">
              <a:rPr lang="en-US" smtClean="0"/>
              <a:pPr/>
              <a:t>‹#›</a:t>
            </a:fld>
            <a:endParaRPr 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33FAD3-605E-4CFE-8093-044EA70AABC5}" type="datetime1">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00571-92F2-47A4-A51D-506AB974A051}" type="slidenum">
              <a:rPr lang="en-US" smtClean="0"/>
              <a:pPr/>
              <a:t>‹#›</a:t>
            </a:fld>
            <a:endParaRPr 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729ADF-827D-4952-965B-A08B67C12AD9}" type="datetime1">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a:t>
            </a:fld>
            <a:endParaRPr 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145CA-427C-4F96-9994-F5800A83E588}" type="datetime1">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00571-92F2-47A4-A51D-506AB974A051}" type="slidenum">
              <a:rPr lang="en-US" smtClean="0"/>
              <a:pPr/>
              <a:t>‹#›</a:t>
            </a:fld>
            <a:endParaRPr 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1A43F-583A-4AE6-B37E-E51A8DD0ABFA}" type="datetime1">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00571-92F2-47A4-A51D-506AB974A051}" type="slidenum">
              <a:rPr lang="en-US" smtClean="0"/>
              <a:pPr/>
              <a:t>‹#›</a:t>
            </a:fld>
            <a:endParaRPr 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7D2C6-BE69-4F5A-99D0-6AAD1A14A3A0}" type="datetime1">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00571-92F2-47A4-A51D-506AB974A051}" type="slidenum">
              <a:rPr lang="en-US" smtClean="0"/>
              <a:pPr/>
              <a:t>‹#›</a:t>
            </a:fld>
            <a:endParaRPr 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F1E96-A3DB-422A-B78B-7BD15FF524A2}" type="datetime1">
              <a:rPr lang="en-US" smtClean="0"/>
              <a:t>4/24/2019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00571-92F2-47A4-A51D-506AB974A0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4415" y="3276600"/>
            <a:ext cx="7772400" cy="609601"/>
          </a:xfrm>
        </p:spPr>
        <p:txBody>
          <a:bodyPr>
            <a:normAutofit/>
          </a:bodyPr>
          <a:lstStyle/>
          <a:p>
            <a:r>
              <a:rPr lang="en-US" sz="2800" b="1" u="sng" dirty="0" smtClean="0">
                <a:solidFill>
                  <a:srgbClr val="00B000"/>
                </a:solidFill>
              </a:rPr>
              <a:t>Project Title- </a:t>
            </a:r>
            <a:r>
              <a:rPr lang="en-US" sz="2800" b="1" u="sng" dirty="0" smtClean="0">
                <a:solidFill>
                  <a:srgbClr val="F57B17"/>
                </a:solidFill>
              </a:rPr>
              <a:t>Android Attendance System</a:t>
            </a:r>
            <a:endParaRPr lang="en-US" sz="2800" b="1" u="sng" dirty="0">
              <a:solidFill>
                <a:srgbClr val="F57B17"/>
              </a:solidFill>
            </a:endParaRPr>
          </a:p>
        </p:txBody>
      </p:sp>
      <p:sp>
        <p:nvSpPr>
          <p:cNvPr id="5" name="Subtitle 4"/>
          <p:cNvSpPr>
            <a:spLocks noGrp="1"/>
          </p:cNvSpPr>
          <p:nvPr>
            <p:ph type="subTitle" idx="1"/>
          </p:nvPr>
        </p:nvSpPr>
        <p:spPr>
          <a:xfrm>
            <a:off x="4800600" y="4267200"/>
            <a:ext cx="3048000" cy="1905000"/>
          </a:xfrm>
        </p:spPr>
        <p:txBody>
          <a:bodyPr/>
          <a:lstStyle/>
          <a:p>
            <a:pPr algn="l"/>
            <a:r>
              <a:rPr lang="en-US" u="sng" dirty="0" smtClean="0">
                <a:solidFill>
                  <a:schemeClr val="tx1"/>
                </a:solidFill>
              </a:rPr>
              <a:t>Guide Name</a:t>
            </a:r>
          </a:p>
          <a:p>
            <a:pPr algn="l">
              <a:buFont typeface="Wingdings" pitchFamily="2" charset="2"/>
              <a:buChar char="v"/>
            </a:pPr>
            <a:r>
              <a:rPr lang="en-US" sz="2400" dirty="0" smtClean="0">
                <a:solidFill>
                  <a:schemeClr val="tx1"/>
                </a:solidFill>
              </a:rPr>
              <a:t>Manish </a:t>
            </a:r>
            <a:r>
              <a:rPr lang="en-US" sz="2400" dirty="0" err="1" smtClean="0">
                <a:solidFill>
                  <a:schemeClr val="tx1"/>
                </a:solidFill>
              </a:rPr>
              <a:t>Sahu</a:t>
            </a:r>
            <a:r>
              <a:rPr lang="en-US" sz="2400" dirty="0" smtClean="0">
                <a:solidFill>
                  <a:schemeClr val="tx1"/>
                </a:solidFill>
              </a:rPr>
              <a:t> </a:t>
            </a:r>
          </a:p>
          <a:p>
            <a:endParaRPr lang="en-US" u="sng" dirty="0" smtClean="0">
              <a:solidFill>
                <a:schemeClr val="tx1"/>
              </a:solidFill>
            </a:endParaRPr>
          </a:p>
          <a:p>
            <a:endParaRPr lang="en-US" dirty="0"/>
          </a:p>
        </p:txBody>
      </p:sp>
      <p:sp>
        <p:nvSpPr>
          <p:cNvPr id="6" name="Subtitle 4"/>
          <p:cNvSpPr txBox="1">
            <a:spLocks/>
          </p:cNvSpPr>
          <p:nvPr/>
        </p:nvSpPr>
        <p:spPr>
          <a:xfrm>
            <a:off x="1524000" y="4267200"/>
            <a:ext cx="3048000" cy="2133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u="sng" dirty="0" smtClean="0">
                <a:solidFill>
                  <a:schemeClr val="tx1"/>
                </a:solidFill>
              </a:rPr>
              <a:t>Group Members</a:t>
            </a:r>
          </a:p>
          <a:p>
            <a:pPr algn="l">
              <a:buFont typeface="Wingdings" pitchFamily="2" charset="2"/>
              <a:buChar char="v"/>
            </a:pPr>
            <a:r>
              <a:rPr lang="en-US" sz="2400" dirty="0" err="1" smtClean="0">
                <a:solidFill>
                  <a:schemeClr val="tx1"/>
                </a:solidFill>
              </a:rPr>
              <a:t>Harneet</a:t>
            </a:r>
            <a:r>
              <a:rPr lang="en-US" sz="2400" dirty="0" smtClean="0">
                <a:solidFill>
                  <a:schemeClr val="tx1"/>
                </a:solidFill>
              </a:rPr>
              <a:t> Singh</a:t>
            </a:r>
          </a:p>
          <a:p>
            <a:pPr algn="l">
              <a:buFont typeface="Wingdings" pitchFamily="2" charset="2"/>
              <a:buChar char="v"/>
            </a:pPr>
            <a:r>
              <a:rPr lang="en-US" sz="2400" dirty="0" err="1" smtClean="0">
                <a:solidFill>
                  <a:schemeClr val="tx1"/>
                </a:solidFill>
              </a:rPr>
              <a:t>Divakar</a:t>
            </a:r>
            <a:r>
              <a:rPr lang="en-US" sz="2400" dirty="0" smtClean="0">
                <a:solidFill>
                  <a:schemeClr val="tx1"/>
                </a:solidFill>
              </a:rPr>
              <a:t> </a:t>
            </a:r>
            <a:r>
              <a:rPr lang="en-US" sz="2400" dirty="0" err="1" smtClean="0">
                <a:solidFill>
                  <a:schemeClr val="tx1"/>
                </a:solidFill>
              </a:rPr>
              <a:t>Banchhor</a:t>
            </a:r>
            <a:endParaRPr lang="en-US" sz="2400" dirty="0" smtClean="0">
              <a:solidFill>
                <a:schemeClr val="tx1"/>
              </a:solidFill>
            </a:endParaRPr>
          </a:p>
          <a:p>
            <a:pPr algn="l">
              <a:buFont typeface="Wingdings" pitchFamily="2" charset="2"/>
              <a:buChar char="v"/>
            </a:pPr>
            <a:r>
              <a:rPr lang="en-US" sz="2400" dirty="0" err="1" smtClean="0">
                <a:solidFill>
                  <a:schemeClr val="tx1"/>
                </a:solidFill>
              </a:rPr>
              <a:t>Ankit</a:t>
            </a:r>
            <a:r>
              <a:rPr lang="en-US" sz="2400" dirty="0" smtClean="0">
                <a:solidFill>
                  <a:schemeClr val="tx1"/>
                </a:solidFill>
              </a:rPr>
              <a:t> </a:t>
            </a:r>
            <a:r>
              <a:rPr lang="en-US" sz="2400" dirty="0" err="1" smtClean="0">
                <a:solidFill>
                  <a:schemeClr val="tx1"/>
                </a:solidFill>
              </a:rPr>
              <a:t>Adil</a:t>
            </a:r>
            <a:endParaRPr lang="en-US" sz="2400" dirty="0" smtClean="0">
              <a:solidFill>
                <a:schemeClr val="tx1"/>
              </a:solidFill>
            </a:endParaRPr>
          </a:p>
          <a:p>
            <a:pPr>
              <a:buFont typeface="Wingdings" pitchFamily="2" charset="2"/>
              <a:buChar char="v"/>
            </a:pPr>
            <a:endParaRPr lang="en-US" u="sng" dirty="0" smtClean="0">
              <a:solidFill>
                <a:schemeClr val="tx1"/>
              </a:solidFill>
            </a:endParaRPr>
          </a:p>
          <a:p>
            <a:endParaRPr lang="en-US" dirty="0"/>
          </a:p>
        </p:txBody>
      </p:sp>
      <p:sp>
        <p:nvSpPr>
          <p:cNvPr id="7" name="Title 3"/>
          <p:cNvSpPr txBox="1">
            <a:spLocks/>
          </p:cNvSpPr>
          <p:nvPr/>
        </p:nvSpPr>
        <p:spPr>
          <a:xfrm>
            <a:off x="762000" y="2057400"/>
            <a:ext cx="77724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u="sng" dirty="0" err="1" smtClean="0">
                <a:solidFill>
                  <a:srgbClr val="FF0000"/>
                </a:solidFill>
              </a:rPr>
              <a:t>Shri</a:t>
            </a:r>
            <a:r>
              <a:rPr lang="en-US" sz="3600" b="1" u="sng" dirty="0" smtClean="0">
                <a:solidFill>
                  <a:srgbClr val="FF0000"/>
                </a:solidFill>
              </a:rPr>
              <a:t> </a:t>
            </a:r>
            <a:r>
              <a:rPr lang="en-US" sz="3600" b="1" u="sng" dirty="0" err="1" smtClean="0">
                <a:solidFill>
                  <a:srgbClr val="FF0000"/>
                </a:solidFill>
              </a:rPr>
              <a:t>Shankaracharya</a:t>
            </a:r>
            <a:r>
              <a:rPr lang="en-US" sz="3600" b="1" u="sng" dirty="0" smtClean="0">
                <a:solidFill>
                  <a:srgbClr val="FF0000"/>
                </a:solidFill>
              </a:rPr>
              <a:t> Engineering College</a:t>
            </a:r>
            <a:endParaRPr lang="en-US" sz="3600" b="1" u="sng"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0" y="76200"/>
            <a:ext cx="274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7"/>
          <p:cNvSpPr>
            <a:spLocks noGrp="1"/>
          </p:cNvSpPr>
          <p:nvPr>
            <p:ph type="dt" sz="half" idx="10"/>
          </p:nvPr>
        </p:nvSpPr>
        <p:spPr/>
        <p:txBody>
          <a:bodyPr/>
          <a:lstStyle/>
          <a:p>
            <a:fld id="{029ABE26-80AA-42E0-B759-A74FE5FD82C6}" type="datetime1">
              <a:rPr lang="en-US" smtClean="0"/>
              <a:t>4/24/2019</a:t>
            </a:fld>
            <a:endParaRPr lang="en-US"/>
          </a:p>
        </p:txBody>
      </p:sp>
      <p:sp>
        <p:nvSpPr>
          <p:cNvPr id="9" name="Slide Number Placeholder 8"/>
          <p:cNvSpPr>
            <a:spLocks noGrp="1"/>
          </p:cNvSpPr>
          <p:nvPr>
            <p:ph type="sldNum" sz="quarter" idx="12"/>
          </p:nvPr>
        </p:nvSpPr>
        <p:spPr/>
        <p:txBody>
          <a:bodyPr/>
          <a:lstStyle/>
          <a:p>
            <a:fld id="{C8300571-92F2-47A4-A51D-506AB974A051}" type="slidenum">
              <a:rPr lang="en-US" smtClean="0"/>
              <a:pPr/>
              <a:t>1</a:t>
            </a:fld>
            <a:endParaRPr lang="en-US"/>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Admin</a:t>
            </a:r>
            <a:r>
              <a:rPr lang="en-US" u="sng" dirty="0" smtClean="0">
                <a:solidFill>
                  <a:srgbClr val="F57B17"/>
                </a:solidFill>
              </a:rPr>
              <a:t> Page</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3" name="Date Placeholder 2"/>
          <p:cNvSpPr>
            <a:spLocks noGrp="1"/>
          </p:cNvSpPr>
          <p:nvPr>
            <p:ph type="dt" sz="half" idx="10"/>
          </p:nvPr>
        </p:nvSpPr>
        <p:spPr/>
        <p:txBody>
          <a:bodyPr/>
          <a:lstStyle/>
          <a:p>
            <a:fld id="{24DBC334-F729-43E6-822A-8F70F0A12D6C}"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10</a:t>
            </a:fld>
            <a:endParaRPr lang="en-US"/>
          </a:p>
        </p:txBody>
      </p:sp>
    </p:spTree>
    <p:extLst>
      <p:ext uri="{BB962C8B-B14F-4D97-AF65-F5344CB8AC3E}">
        <p14:creationId xmlns:p14="http://schemas.microsoft.com/office/powerpoint/2010/main" val="1669945486"/>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Admin Section </a:t>
            </a:r>
            <a:r>
              <a:rPr lang="en-US" u="sng" dirty="0" smtClean="0">
                <a:solidFill>
                  <a:srgbClr val="F57B17"/>
                </a:solidFill>
              </a:rPr>
              <a:t>Sub Modules</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3" name="Date Placeholder 2"/>
          <p:cNvSpPr>
            <a:spLocks noGrp="1"/>
          </p:cNvSpPr>
          <p:nvPr>
            <p:ph type="dt" sz="half" idx="10"/>
          </p:nvPr>
        </p:nvSpPr>
        <p:spPr/>
        <p:txBody>
          <a:bodyPr/>
          <a:lstStyle/>
          <a:p>
            <a:fld id="{20D0CE57-F907-4EAD-8DA9-740D45E06DDE}"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11</a:t>
            </a:fld>
            <a:endParaRPr lang="en-US"/>
          </a:p>
        </p:txBody>
      </p:sp>
    </p:spTree>
    <p:extLst>
      <p:ext uri="{BB962C8B-B14F-4D97-AF65-F5344CB8AC3E}">
        <p14:creationId xmlns:p14="http://schemas.microsoft.com/office/powerpoint/2010/main" val="2258274066"/>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Add </a:t>
            </a:r>
            <a:r>
              <a:rPr lang="en-US" u="sng" dirty="0" smtClean="0">
                <a:solidFill>
                  <a:srgbClr val="F57B17"/>
                </a:solidFill>
              </a:rPr>
              <a:t>class</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3" name="Date Placeholder 2"/>
          <p:cNvSpPr>
            <a:spLocks noGrp="1"/>
          </p:cNvSpPr>
          <p:nvPr>
            <p:ph type="dt" sz="half" idx="10"/>
          </p:nvPr>
        </p:nvSpPr>
        <p:spPr/>
        <p:txBody>
          <a:bodyPr/>
          <a:lstStyle/>
          <a:p>
            <a:fld id="{019785FC-097C-4F4B-B4C3-4C2D959B7A02}"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12</a:t>
            </a:fld>
            <a:endParaRPr lang="en-US"/>
          </a:p>
        </p:txBody>
      </p:sp>
    </p:spTree>
    <p:extLst>
      <p:ext uri="{BB962C8B-B14F-4D97-AF65-F5344CB8AC3E}">
        <p14:creationId xmlns:p14="http://schemas.microsoft.com/office/powerpoint/2010/main" val="1739800391"/>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Add </a:t>
            </a:r>
            <a:r>
              <a:rPr lang="en-US" u="sng" dirty="0" smtClean="0">
                <a:solidFill>
                  <a:srgbClr val="F57B17"/>
                </a:solidFill>
              </a:rPr>
              <a:t>Student</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3" name="Date Placeholder 2"/>
          <p:cNvSpPr>
            <a:spLocks noGrp="1"/>
          </p:cNvSpPr>
          <p:nvPr>
            <p:ph type="dt" sz="half" idx="10"/>
          </p:nvPr>
        </p:nvSpPr>
        <p:spPr/>
        <p:txBody>
          <a:bodyPr/>
          <a:lstStyle/>
          <a:p>
            <a:fld id="{3BCDE4D9-371D-4EE1-83F7-9EE6646A6F26}"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13</a:t>
            </a:fld>
            <a:endParaRPr lang="en-US"/>
          </a:p>
        </p:txBody>
      </p:sp>
    </p:spTree>
    <p:extLst>
      <p:ext uri="{BB962C8B-B14F-4D97-AF65-F5344CB8AC3E}">
        <p14:creationId xmlns:p14="http://schemas.microsoft.com/office/powerpoint/2010/main" val="2663735482"/>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View </a:t>
            </a:r>
            <a:r>
              <a:rPr lang="en-US" u="sng" dirty="0" smtClean="0">
                <a:solidFill>
                  <a:srgbClr val="F57B17"/>
                </a:solidFill>
              </a:rPr>
              <a:t>Details</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239" y="1524000"/>
            <a:ext cx="7989522" cy="4525963"/>
          </a:xfrm>
        </p:spPr>
      </p:pic>
      <p:sp>
        <p:nvSpPr>
          <p:cNvPr id="3" name="Date Placeholder 2"/>
          <p:cNvSpPr>
            <a:spLocks noGrp="1"/>
          </p:cNvSpPr>
          <p:nvPr>
            <p:ph type="dt" sz="half" idx="10"/>
          </p:nvPr>
        </p:nvSpPr>
        <p:spPr/>
        <p:txBody>
          <a:bodyPr/>
          <a:lstStyle/>
          <a:p>
            <a:fld id="{D12E7E32-E11F-4404-B142-34220BB28A7F}"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14</a:t>
            </a:fld>
            <a:endParaRPr lang="en-US"/>
          </a:p>
        </p:txBody>
      </p:sp>
    </p:spTree>
    <p:extLst>
      <p:ext uri="{BB962C8B-B14F-4D97-AF65-F5344CB8AC3E}">
        <p14:creationId xmlns:p14="http://schemas.microsoft.com/office/powerpoint/2010/main" val="2518225079"/>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View Teacher</a:t>
            </a:r>
            <a:r>
              <a:rPr lang="en-US" u="sng" dirty="0" smtClean="0">
                <a:solidFill>
                  <a:srgbClr val="F57B17"/>
                </a:solidFill>
              </a:rPr>
              <a:t> Details</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407" y="1447800"/>
            <a:ext cx="7937186" cy="4525963"/>
          </a:xfrm>
        </p:spPr>
      </p:pic>
      <p:sp>
        <p:nvSpPr>
          <p:cNvPr id="3" name="Date Placeholder 2"/>
          <p:cNvSpPr>
            <a:spLocks noGrp="1"/>
          </p:cNvSpPr>
          <p:nvPr>
            <p:ph type="dt" sz="half" idx="10"/>
          </p:nvPr>
        </p:nvSpPr>
        <p:spPr/>
        <p:txBody>
          <a:bodyPr/>
          <a:lstStyle/>
          <a:p>
            <a:fld id="{23E8DA66-5AA5-42F0-BB0A-FB959638F067}"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15</a:t>
            </a:fld>
            <a:endParaRPr lang="en-US"/>
          </a:p>
        </p:txBody>
      </p:sp>
    </p:spTree>
    <p:extLst>
      <p:ext uri="{BB962C8B-B14F-4D97-AF65-F5344CB8AC3E}">
        <p14:creationId xmlns:p14="http://schemas.microsoft.com/office/powerpoint/2010/main" val="3985961400"/>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View Student </a:t>
            </a:r>
            <a:r>
              <a:rPr lang="en-US" u="sng" dirty="0" smtClean="0">
                <a:solidFill>
                  <a:srgbClr val="F57B17"/>
                </a:solidFill>
              </a:rPr>
              <a:t>Details</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235" y="1524000"/>
            <a:ext cx="7897530" cy="4602163"/>
          </a:xfrm>
        </p:spPr>
      </p:pic>
      <p:sp>
        <p:nvSpPr>
          <p:cNvPr id="3" name="Date Placeholder 2"/>
          <p:cNvSpPr>
            <a:spLocks noGrp="1"/>
          </p:cNvSpPr>
          <p:nvPr>
            <p:ph type="dt" sz="half" idx="10"/>
          </p:nvPr>
        </p:nvSpPr>
        <p:spPr/>
        <p:txBody>
          <a:bodyPr/>
          <a:lstStyle/>
          <a:p>
            <a:fld id="{94A4E100-F0BE-4919-815A-CC23FBD77D9B}"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16</a:t>
            </a:fld>
            <a:endParaRPr lang="en-US"/>
          </a:p>
        </p:txBody>
      </p:sp>
    </p:spTree>
    <p:extLst>
      <p:ext uri="{BB962C8B-B14F-4D97-AF65-F5344CB8AC3E}">
        <p14:creationId xmlns:p14="http://schemas.microsoft.com/office/powerpoint/2010/main" val="1311838927"/>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00B000"/>
                </a:solidFill>
              </a:rPr>
              <a:t>View </a:t>
            </a:r>
            <a:r>
              <a:rPr lang="en-US" u="sng" dirty="0" smtClean="0">
                <a:solidFill>
                  <a:srgbClr val="F57B17"/>
                </a:solidFill>
              </a:rPr>
              <a:t>Feedback</a:t>
            </a:r>
            <a:endParaRPr lang="en-US"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76400"/>
            <a:ext cx="8000814" cy="4525963"/>
          </a:xfrm>
        </p:spPr>
      </p:pic>
      <p:sp>
        <p:nvSpPr>
          <p:cNvPr id="3" name="Date Placeholder 2"/>
          <p:cNvSpPr>
            <a:spLocks noGrp="1"/>
          </p:cNvSpPr>
          <p:nvPr>
            <p:ph type="dt" sz="half" idx="10"/>
          </p:nvPr>
        </p:nvSpPr>
        <p:spPr/>
        <p:txBody>
          <a:bodyPr/>
          <a:lstStyle/>
          <a:p>
            <a:fld id="{2A4D3242-EC2C-4B0C-9341-7F9F07E40E98}"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17</a:t>
            </a:fld>
            <a:endParaRPr lang="en-US"/>
          </a:p>
        </p:txBody>
      </p:sp>
    </p:spTree>
    <p:extLst>
      <p:ext uri="{BB962C8B-B14F-4D97-AF65-F5344CB8AC3E}">
        <p14:creationId xmlns:p14="http://schemas.microsoft.com/office/powerpoint/2010/main" val="1561894181"/>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257800"/>
            <a:ext cx="8229600" cy="1143000"/>
          </a:xfrm>
        </p:spPr>
        <p:txBody>
          <a:bodyPr>
            <a:normAutofit fontScale="90000"/>
          </a:bodyPr>
          <a:lstStyle/>
          <a:p>
            <a:r>
              <a:rPr lang="en-US" sz="2800" dirty="0" smtClean="0">
                <a:solidFill>
                  <a:schemeClr val="tx2">
                    <a:lumMod val="50000"/>
                  </a:schemeClr>
                </a:solidFill>
              </a:rPr>
              <a:t>By clicking on “Print Teacher Names” button, all the names of teacher appears in list view. Now particular teacher name is taken to view feedback</a:t>
            </a:r>
            <a:r>
              <a:rPr lang="en-US" sz="2800" dirty="0" smtClean="0"/>
              <a:t>.</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457200"/>
            <a:ext cx="7746309" cy="4419600"/>
          </a:xfrm>
        </p:spPr>
      </p:pic>
      <p:sp>
        <p:nvSpPr>
          <p:cNvPr id="3" name="Date Placeholder 2"/>
          <p:cNvSpPr>
            <a:spLocks noGrp="1"/>
          </p:cNvSpPr>
          <p:nvPr>
            <p:ph type="dt" sz="half" idx="10"/>
          </p:nvPr>
        </p:nvSpPr>
        <p:spPr/>
        <p:txBody>
          <a:bodyPr/>
          <a:lstStyle/>
          <a:p>
            <a:fld id="{61080BF4-5A8C-4CB4-AF28-0611051CE144}"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18</a:t>
            </a:fld>
            <a:endParaRPr lang="en-US"/>
          </a:p>
        </p:txBody>
      </p:sp>
    </p:spTree>
    <p:extLst>
      <p:ext uri="{BB962C8B-B14F-4D97-AF65-F5344CB8AC3E}">
        <p14:creationId xmlns:p14="http://schemas.microsoft.com/office/powerpoint/2010/main" val="246992504"/>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257800"/>
            <a:ext cx="8229600" cy="1143000"/>
          </a:xfrm>
        </p:spPr>
        <p:txBody>
          <a:bodyPr>
            <a:normAutofit/>
          </a:bodyPr>
          <a:lstStyle/>
          <a:p>
            <a:r>
              <a:rPr lang="en-US" sz="2800" dirty="0" smtClean="0">
                <a:solidFill>
                  <a:schemeClr val="tx2">
                    <a:lumMod val="50000"/>
                  </a:schemeClr>
                </a:solidFill>
              </a:rPr>
              <a:t>Now provide date to view feedback of teacher. Click on “View Ratings” button to view ratings.</a:t>
            </a:r>
            <a:endParaRPr lang="en-US" sz="2800" dirty="0">
              <a:solidFill>
                <a:schemeClr val="tx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304800"/>
            <a:ext cx="7969899" cy="4525963"/>
          </a:xfrm>
        </p:spPr>
      </p:pic>
      <p:sp>
        <p:nvSpPr>
          <p:cNvPr id="3" name="Date Placeholder 2"/>
          <p:cNvSpPr>
            <a:spLocks noGrp="1"/>
          </p:cNvSpPr>
          <p:nvPr>
            <p:ph type="dt" sz="half" idx="10"/>
          </p:nvPr>
        </p:nvSpPr>
        <p:spPr/>
        <p:txBody>
          <a:bodyPr/>
          <a:lstStyle/>
          <a:p>
            <a:fld id="{06408FCA-FAF1-4C78-B6F3-681D81DCAEAD}"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19</a:t>
            </a:fld>
            <a:endParaRPr lang="en-US"/>
          </a:p>
        </p:txBody>
      </p:sp>
    </p:spTree>
    <p:extLst>
      <p:ext uri="{BB962C8B-B14F-4D97-AF65-F5344CB8AC3E}">
        <p14:creationId xmlns:p14="http://schemas.microsoft.com/office/powerpoint/2010/main" val="3070368055"/>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solidFill>
                  <a:srgbClr val="00B000"/>
                </a:solidFill>
              </a:rPr>
              <a:t>About-</a:t>
            </a:r>
            <a:r>
              <a:rPr lang="en-US" sz="3600" b="1" u="sng" dirty="0" smtClean="0">
                <a:solidFill>
                  <a:srgbClr val="F57B17"/>
                </a:solidFill>
              </a:rPr>
              <a:t>Android Attendance System</a:t>
            </a:r>
            <a:endParaRPr lang="en-US" sz="3600" b="1" u="sng" dirty="0">
              <a:solidFill>
                <a:srgbClr val="F57B17"/>
              </a:solidFill>
            </a:endParaRPr>
          </a:p>
        </p:txBody>
      </p:sp>
      <p:sp>
        <p:nvSpPr>
          <p:cNvPr id="3" name="Content Placeholder 2"/>
          <p:cNvSpPr>
            <a:spLocks noGrp="1"/>
          </p:cNvSpPr>
          <p:nvPr>
            <p:ph idx="1"/>
          </p:nvPr>
        </p:nvSpPr>
        <p:spPr/>
        <p:txBody>
          <a:bodyPr>
            <a:normAutofit/>
          </a:bodyPr>
          <a:lstStyle/>
          <a:p>
            <a:pPr algn="just">
              <a:buNone/>
            </a:pPr>
            <a:r>
              <a:rPr lang="en-US" sz="2400" dirty="0" smtClean="0"/>
              <a:t>     The mobile attendance system has been built to eliminate the time and effort wasted in taking attendance in schools and </a:t>
            </a:r>
            <a:r>
              <a:rPr lang="en-US" sz="2400" dirty="0" err="1" smtClean="0"/>
              <a:t>colleges.It</a:t>
            </a:r>
            <a:r>
              <a:rPr lang="en-US" sz="2400" dirty="0" smtClean="0"/>
              <a:t> also greatly reduces the amount of paper </a:t>
            </a:r>
            <a:r>
              <a:rPr lang="en-US" sz="2400" dirty="0" err="1" smtClean="0"/>
              <a:t>resourses</a:t>
            </a:r>
            <a:r>
              <a:rPr lang="en-US" sz="2400" dirty="0" smtClean="0"/>
              <a:t> needed in attendance data management . This is an android mobile app. It’s built to be used for college faculty so that they may take student attendance on their phones.</a:t>
            </a:r>
            <a:endParaRPr lang="en-US" sz="2400" dirty="0"/>
          </a:p>
        </p:txBody>
      </p:sp>
      <p:sp>
        <p:nvSpPr>
          <p:cNvPr id="6" name="Date Placeholder 5"/>
          <p:cNvSpPr>
            <a:spLocks noGrp="1"/>
          </p:cNvSpPr>
          <p:nvPr>
            <p:ph type="dt" sz="half" idx="10"/>
          </p:nvPr>
        </p:nvSpPr>
        <p:spPr/>
        <p:txBody>
          <a:bodyPr/>
          <a:lstStyle/>
          <a:p>
            <a:fld id="{C741CE44-1BA2-45D7-9CE3-858D950996C0}" type="datetime1">
              <a:rPr lang="en-US" smtClean="0"/>
              <a:t>4/24/2019</a:t>
            </a:fld>
            <a:endParaRPr lang="en-US"/>
          </a:p>
        </p:txBody>
      </p:sp>
      <p:sp>
        <p:nvSpPr>
          <p:cNvPr id="7" name="Slide Number Placeholder 6"/>
          <p:cNvSpPr>
            <a:spLocks noGrp="1"/>
          </p:cNvSpPr>
          <p:nvPr>
            <p:ph type="sldNum" sz="quarter" idx="12"/>
          </p:nvPr>
        </p:nvSpPr>
        <p:spPr/>
        <p:txBody>
          <a:bodyPr/>
          <a:lstStyle/>
          <a:p>
            <a:fld id="{C8300571-92F2-47A4-A51D-506AB974A051}" type="slidenum">
              <a:rPr lang="en-US" smtClean="0"/>
              <a:pPr/>
              <a:t>2</a:t>
            </a:fld>
            <a:endParaRPr lang="en-US"/>
          </a:p>
        </p:txBody>
      </p:sp>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Logout</a:t>
            </a:r>
            <a:r>
              <a:rPr lang="en-US" u="sng" dirty="0" smtClean="0">
                <a:solidFill>
                  <a:srgbClr val="F57B17"/>
                </a:solidFill>
              </a:rPr>
              <a:t> Button</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3" name="Date Placeholder 2"/>
          <p:cNvSpPr>
            <a:spLocks noGrp="1"/>
          </p:cNvSpPr>
          <p:nvPr>
            <p:ph type="dt" sz="half" idx="10"/>
          </p:nvPr>
        </p:nvSpPr>
        <p:spPr/>
        <p:txBody>
          <a:bodyPr/>
          <a:lstStyle/>
          <a:p>
            <a:fld id="{D333DCFB-EBAD-4ABF-AB5C-4C9B727324E4}"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20</a:t>
            </a:fld>
            <a:endParaRPr lang="en-US"/>
          </a:p>
        </p:txBody>
      </p:sp>
    </p:spTree>
    <p:extLst>
      <p:ext uri="{BB962C8B-B14F-4D97-AF65-F5344CB8AC3E}">
        <p14:creationId xmlns:p14="http://schemas.microsoft.com/office/powerpoint/2010/main" val="1511785908"/>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For Student </a:t>
            </a:r>
            <a:r>
              <a:rPr lang="en-US" u="sng" dirty="0" smtClean="0">
                <a:solidFill>
                  <a:srgbClr val="F57B17"/>
                </a:solidFill>
              </a:rPr>
              <a:t>Login</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398" y="1600200"/>
            <a:ext cx="7861203" cy="4525963"/>
          </a:xfrm>
        </p:spPr>
      </p:pic>
      <p:sp>
        <p:nvSpPr>
          <p:cNvPr id="3" name="Date Placeholder 2"/>
          <p:cNvSpPr>
            <a:spLocks noGrp="1"/>
          </p:cNvSpPr>
          <p:nvPr>
            <p:ph type="dt" sz="half" idx="10"/>
          </p:nvPr>
        </p:nvSpPr>
        <p:spPr/>
        <p:txBody>
          <a:bodyPr/>
          <a:lstStyle/>
          <a:p>
            <a:fld id="{7AC93C75-7E9C-4AF2-9E5F-F446D698C39C}"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21</a:t>
            </a:fld>
            <a:endParaRPr lang="en-US"/>
          </a:p>
        </p:txBody>
      </p:sp>
    </p:spTree>
    <p:extLst>
      <p:ext uri="{BB962C8B-B14F-4D97-AF65-F5344CB8AC3E}">
        <p14:creationId xmlns:p14="http://schemas.microsoft.com/office/powerpoint/2010/main" val="2176317478"/>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After </a:t>
            </a:r>
            <a:r>
              <a:rPr lang="en-US" u="sng" dirty="0" smtClean="0">
                <a:solidFill>
                  <a:srgbClr val="F57B17"/>
                </a:solidFill>
              </a:rPr>
              <a:t>Login</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3" name="Date Placeholder 2"/>
          <p:cNvSpPr>
            <a:spLocks noGrp="1"/>
          </p:cNvSpPr>
          <p:nvPr>
            <p:ph type="dt" sz="half" idx="10"/>
          </p:nvPr>
        </p:nvSpPr>
        <p:spPr/>
        <p:txBody>
          <a:bodyPr/>
          <a:lstStyle/>
          <a:p>
            <a:fld id="{5530E139-300B-4A91-8B09-59D7259EF934}"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22</a:t>
            </a:fld>
            <a:endParaRPr lang="en-US"/>
          </a:p>
        </p:txBody>
      </p:sp>
    </p:spTree>
    <p:extLst>
      <p:ext uri="{BB962C8B-B14F-4D97-AF65-F5344CB8AC3E}">
        <p14:creationId xmlns:p14="http://schemas.microsoft.com/office/powerpoint/2010/main" val="2174528787"/>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00"/>
                </a:solidFill>
              </a:rPr>
              <a:t>Feedback </a:t>
            </a:r>
            <a:r>
              <a:rPr lang="en-US" dirty="0" smtClean="0">
                <a:solidFill>
                  <a:srgbClr val="F57B17"/>
                </a:solidFill>
              </a:rPr>
              <a:t>Section</a:t>
            </a:r>
            <a:endParaRPr lang="en-US" dirty="0">
              <a:solidFill>
                <a:srgbClr val="F57B17"/>
              </a:solidFill>
            </a:endParaRPr>
          </a:p>
        </p:txBody>
      </p:sp>
      <p:sp>
        <p:nvSpPr>
          <p:cNvPr id="3" name="Content Placeholder 2"/>
          <p:cNvSpPr>
            <a:spLocks noGrp="1"/>
          </p:cNvSpPr>
          <p:nvPr>
            <p:ph idx="1"/>
          </p:nvPr>
        </p:nvSpPr>
        <p:spPr/>
        <p:txBody>
          <a:bodyPr>
            <a:normAutofit/>
          </a:bodyPr>
          <a:lstStyle/>
          <a:p>
            <a:r>
              <a:rPr lang="en-US" sz="2400" dirty="0" smtClean="0"/>
              <a:t>When clicking on </a:t>
            </a:r>
            <a:r>
              <a:rPr lang="en-US" sz="2400" b="1" u="sng" dirty="0" err="1" smtClean="0"/>
              <a:t>AddFeedback</a:t>
            </a:r>
            <a:r>
              <a:rPr lang="en-US" sz="2400" dirty="0" smtClean="0"/>
              <a:t> button a list of teachers will be generated.</a:t>
            </a:r>
          </a:p>
          <a:p>
            <a:r>
              <a:rPr lang="en-US" sz="2400" dirty="0" smtClean="0"/>
              <a:t>Now by clicking on teacher name alert box will appear which will contain two buttons </a:t>
            </a:r>
            <a:r>
              <a:rPr lang="en-US" sz="2400" b="1" u="sng" dirty="0" smtClean="0"/>
              <a:t>Save</a:t>
            </a:r>
            <a:r>
              <a:rPr lang="en-US" sz="2400" dirty="0" smtClean="0"/>
              <a:t> and </a:t>
            </a:r>
            <a:r>
              <a:rPr lang="en-US" sz="2400" b="1" u="sng" dirty="0" smtClean="0"/>
              <a:t>Cancel</a:t>
            </a:r>
            <a:r>
              <a:rPr lang="en-US" sz="2400" dirty="0" smtClean="0"/>
              <a:t>.</a:t>
            </a:r>
          </a:p>
          <a:p>
            <a:r>
              <a:rPr lang="en-US" sz="2400" dirty="0" smtClean="0"/>
              <a:t>By clicking </a:t>
            </a:r>
            <a:r>
              <a:rPr lang="en-US" sz="2400" b="1" u="sng" dirty="0" smtClean="0"/>
              <a:t>Save </a:t>
            </a:r>
            <a:r>
              <a:rPr lang="en-US" sz="2400" dirty="0" smtClean="0"/>
              <a:t>button list will be saved to database directly.</a:t>
            </a:r>
          </a:p>
          <a:p>
            <a:r>
              <a:rPr lang="en-US" sz="2400" dirty="0" smtClean="0"/>
              <a:t>And the feedback is visible to </a:t>
            </a:r>
            <a:r>
              <a:rPr lang="en-US" sz="2400" b="1" u="sng" dirty="0" smtClean="0"/>
              <a:t>Admin</a:t>
            </a:r>
            <a:r>
              <a:rPr lang="en-US" sz="2400" dirty="0" smtClean="0"/>
              <a:t>.</a:t>
            </a:r>
            <a:endParaRPr lang="en-US" sz="2400" dirty="0"/>
          </a:p>
        </p:txBody>
      </p:sp>
      <p:sp>
        <p:nvSpPr>
          <p:cNvPr id="4" name="Date Placeholder 3"/>
          <p:cNvSpPr>
            <a:spLocks noGrp="1"/>
          </p:cNvSpPr>
          <p:nvPr>
            <p:ph type="dt" sz="half" idx="10"/>
          </p:nvPr>
        </p:nvSpPr>
        <p:spPr/>
        <p:txBody>
          <a:bodyPr/>
          <a:lstStyle/>
          <a:p>
            <a:fld id="{DA772680-5B35-4152-965E-EB0F69B2C691}"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23</a:t>
            </a:fld>
            <a:endParaRPr lang="en-US"/>
          </a:p>
        </p:txBody>
      </p:sp>
    </p:spTree>
    <p:extLst>
      <p:ext uri="{BB962C8B-B14F-4D97-AF65-F5344CB8AC3E}">
        <p14:creationId xmlns:p14="http://schemas.microsoft.com/office/powerpoint/2010/main" val="4104529145"/>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257800"/>
            <a:ext cx="7315200" cy="884238"/>
          </a:xfrm>
        </p:spPr>
        <p:txBody>
          <a:bodyPr>
            <a:noAutofit/>
          </a:bodyPr>
          <a:lstStyle/>
          <a:p>
            <a:r>
              <a:rPr lang="en-US" sz="2800" dirty="0" smtClean="0">
                <a:solidFill>
                  <a:schemeClr val="tx2">
                    <a:lumMod val="50000"/>
                  </a:schemeClr>
                </a:solidFill>
              </a:rPr>
              <a:t>By clicking on teacher names Alert Box will appear.</a:t>
            </a:r>
            <a:endParaRPr lang="en-US" sz="2800" dirty="0">
              <a:solidFill>
                <a:schemeClr val="tx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28600"/>
            <a:ext cx="7990961" cy="4724400"/>
          </a:xfrm>
        </p:spPr>
      </p:pic>
      <p:sp>
        <p:nvSpPr>
          <p:cNvPr id="3" name="Date Placeholder 2"/>
          <p:cNvSpPr>
            <a:spLocks noGrp="1"/>
          </p:cNvSpPr>
          <p:nvPr>
            <p:ph type="dt" sz="half" idx="10"/>
          </p:nvPr>
        </p:nvSpPr>
        <p:spPr/>
        <p:txBody>
          <a:bodyPr/>
          <a:lstStyle/>
          <a:p>
            <a:fld id="{AF666CDE-FBAF-457E-BF5D-146D3FF0FEBB}"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24</a:t>
            </a:fld>
            <a:endParaRPr lang="en-US"/>
          </a:p>
        </p:txBody>
      </p:sp>
    </p:spTree>
    <p:extLst>
      <p:ext uri="{BB962C8B-B14F-4D97-AF65-F5344CB8AC3E}">
        <p14:creationId xmlns:p14="http://schemas.microsoft.com/office/powerpoint/2010/main" val="3944456620"/>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486400"/>
            <a:ext cx="8153400" cy="914400"/>
          </a:xfrm>
        </p:spPr>
        <p:txBody>
          <a:bodyPr>
            <a:normAutofit fontScale="90000"/>
          </a:bodyPr>
          <a:lstStyle/>
          <a:p>
            <a:r>
              <a:rPr lang="en-US" sz="3200" dirty="0" smtClean="0">
                <a:solidFill>
                  <a:schemeClr val="tx2">
                    <a:lumMod val="50000"/>
                  </a:schemeClr>
                </a:solidFill>
              </a:rPr>
              <a:t>By clicking on a particular teacher name, student can give feedback</a:t>
            </a:r>
            <a:r>
              <a:rPr lang="en-US" sz="3200" dirty="0" smtClean="0"/>
              <a:t>.</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28600"/>
            <a:ext cx="7935767" cy="4525963"/>
          </a:xfrm>
        </p:spPr>
      </p:pic>
      <p:sp>
        <p:nvSpPr>
          <p:cNvPr id="3" name="Date Placeholder 2"/>
          <p:cNvSpPr>
            <a:spLocks noGrp="1"/>
          </p:cNvSpPr>
          <p:nvPr>
            <p:ph type="dt" sz="half" idx="10"/>
          </p:nvPr>
        </p:nvSpPr>
        <p:spPr/>
        <p:txBody>
          <a:bodyPr/>
          <a:lstStyle/>
          <a:p>
            <a:fld id="{C9EA04BC-0BAE-4DEC-8ECF-196056348011}"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25</a:t>
            </a:fld>
            <a:endParaRPr lang="en-US"/>
          </a:p>
        </p:txBody>
      </p:sp>
    </p:spTree>
    <p:extLst>
      <p:ext uri="{BB962C8B-B14F-4D97-AF65-F5344CB8AC3E}">
        <p14:creationId xmlns:p14="http://schemas.microsoft.com/office/powerpoint/2010/main" val="202467375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0"/>
            <a:ext cx="8229600" cy="1143000"/>
          </a:xfrm>
        </p:spPr>
        <p:txBody>
          <a:bodyPr>
            <a:normAutofit/>
          </a:bodyPr>
          <a:lstStyle/>
          <a:p>
            <a:r>
              <a:rPr lang="en-US" sz="2800" dirty="0" smtClean="0">
                <a:solidFill>
                  <a:schemeClr val="tx2">
                    <a:lumMod val="50000"/>
                  </a:schemeClr>
                </a:solidFill>
              </a:rPr>
              <a:t>By clicking save button Feedback is </a:t>
            </a:r>
            <a:r>
              <a:rPr lang="en-US" sz="2800" dirty="0" err="1" smtClean="0">
                <a:solidFill>
                  <a:schemeClr val="tx2">
                    <a:lumMod val="50000"/>
                  </a:schemeClr>
                </a:solidFill>
              </a:rPr>
              <a:t>sucessfully</a:t>
            </a:r>
            <a:r>
              <a:rPr lang="en-US" sz="2800" dirty="0" smtClean="0">
                <a:solidFill>
                  <a:schemeClr val="tx2">
                    <a:lumMod val="50000"/>
                  </a:schemeClr>
                </a:solidFill>
              </a:rPr>
              <a:t> saved in database</a:t>
            </a:r>
            <a:r>
              <a:rPr lang="en-US" sz="3200" dirty="0" smtClean="0">
                <a:solidFill>
                  <a:schemeClr val="tx2">
                    <a:lumMod val="50000"/>
                  </a:schemeClr>
                </a:solidFill>
              </a:rPr>
              <a:t>.</a:t>
            </a:r>
            <a:endParaRPr lang="en-US" sz="3200" dirty="0">
              <a:solidFill>
                <a:schemeClr val="tx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241" y="304800"/>
            <a:ext cx="7914318" cy="4525963"/>
          </a:xfrm>
        </p:spPr>
      </p:pic>
      <p:sp>
        <p:nvSpPr>
          <p:cNvPr id="3" name="Date Placeholder 2"/>
          <p:cNvSpPr>
            <a:spLocks noGrp="1"/>
          </p:cNvSpPr>
          <p:nvPr>
            <p:ph type="dt" sz="half" idx="10"/>
          </p:nvPr>
        </p:nvSpPr>
        <p:spPr/>
        <p:txBody>
          <a:bodyPr/>
          <a:lstStyle/>
          <a:p>
            <a:fld id="{12CA4E95-DDEF-4F82-AAD2-A80144FCA494}"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26</a:t>
            </a:fld>
            <a:endParaRPr lang="en-US"/>
          </a:p>
        </p:txBody>
      </p:sp>
    </p:spTree>
    <p:extLst>
      <p:ext uri="{BB962C8B-B14F-4D97-AF65-F5344CB8AC3E}">
        <p14:creationId xmlns:p14="http://schemas.microsoft.com/office/powerpoint/2010/main" val="3995180853"/>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Attendance</a:t>
            </a:r>
            <a:r>
              <a:rPr lang="en-US" u="sng" dirty="0" smtClean="0">
                <a:solidFill>
                  <a:srgbClr val="F57B17"/>
                </a:solidFill>
              </a:rPr>
              <a:t> Check</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48" y="1524000"/>
            <a:ext cx="7934104" cy="4525963"/>
          </a:xfrm>
        </p:spPr>
      </p:pic>
      <p:sp>
        <p:nvSpPr>
          <p:cNvPr id="3" name="Date Placeholder 2"/>
          <p:cNvSpPr>
            <a:spLocks noGrp="1"/>
          </p:cNvSpPr>
          <p:nvPr>
            <p:ph type="dt" sz="half" idx="10"/>
          </p:nvPr>
        </p:nvSpPr>
        <p:spPr/>
        <p:txBody>
          <a:bodyPr/>
          <a:lstStyle/>
          <a:p>
            <a:fld id="{046E6373-D5F8-4D5F-BB8A-34A32C408924}"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27</a:t>
            </a:fld>
            <a:endParaRPr lang="en-US"/>
          </a:p>
        </p:txBody>
      </p:sp>
    </p:spTree>
    <p:extLst>
      <p:ext uri="{BB962C8B-B14F-4D97-AF65-F5344CB8AC3E}">
        <p14:creationId xmlns:p14="http://schemas.microsoft.com/office/powerpoint/2010/main" val="1830878142"/>
      </p:ext>
    </p:extLst>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After Teacher </a:t>
            </a:r>
            <a:r>
              <a:rPr lang="en-US" u="sng" dirty="0" smtClean="0">
                <a:solidFill>
                  <a:srgbClr val="F57B17"/>
                </a:solidFill>
              </a:rPr>
              <a:t>Login</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09" y="1447800"/>
            <a:ext cx="7797382" cy="4525963"/>
          </a:xfrm>
        </p:spPr>
      </p:pic>
      <p:sp>
        <p:nvSpPr>
          <p:cNvPr id="3" name="Date Placeholder 2"/>
          <p:cNvSpPr>
            <a:spLocks noGrp="1"/>
          </p:cNvSpPr>
          <p:nvPr>
            <p:ph type="dt" sz="half" idx="10"/>
          </p:nvPr>
        </p:nvSpPr>
        <p:spPr/>
        <p:txBody>
          <a:bodyPr/>
          <a:lstStyle/>
          <a:p>
            <a:fld id="{CBF45863-D3EC-4090-ABCE-4E64C5078C91}"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28</a:t>
            </a:fld>
            <a:endParaRPr lang="en-US"/>
          </a:p>
        </p:txBody>
      </p:sp>
    </p:spTree>
    <p:extLst>
      <p:ext uri="{BB962C8B-B14F-4D97-AF65-F5344CB8AC3E}">
        <p14:creationId xmlns:p14="http://schemas.microsoft.com/office/powerpoint/2010/main" val="211797556"/>
      </p:ext>
    </p:extLst>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u="sng" dirty="0" smtClean="0">
                <a:solidFill>
                  <a:srgbClr val="00B000"/>
                </a:solidFill>
              </a:rPr>
              <a:t>Table </a:t>
            </a:r>
            <a:r>
              <a:rPr lang="en-US" u="sng" dirty="0">
                <a:solidFill>
                  <a:srgbClr val="00B000"/>
                </a:solidFill>
              </a:rPr>
              <a:t>for </a:t>
            </a:r>
            <a:r>
              <a:rPr lang="en-US" u="sng" dirty="0">
                <a:solidFill>
                  <a:srgbClr val="F57B17"/>
                </a:solidFill>
              </a:rPr>
              <a:t>Login Activity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85725545"/>
              </p:ext>
            </p:extLst>
          </p:nvPr>
        </p:nvGraphicFramePr>
        <p:xfrm>
          <a:off x="838201" y="1295401"/>
          <a:ext cx="7696199" cy="4185856"/>
        </p:xfrm>
        <a:graphic>
          <a:graphicData uri="http://schemas.openxmlformats.org/drawingml/2006/table">
            <a:tbl>
              <a:tblPr firstRow="1" firstCol="1" lastRow="1" lastCol="1" bandRow="1" bandCol="1">
                <a:tableStyleId>{5C22544A-7EE6-4342-B048-85BDC9FD1C3A}</a:tableStyleId>
              </a:tblPr>
              <a:tblGrid>
                <a:gridCol w="685799"/>
                <a:gridCol w="1905000"/>
                <a:gridCol w="1282144"/>
                <a:gridCol w="3823256"/>
              </a:tblGrid>
              <a:tr h="761999">
                <a:tc>
                  <a:txBody>
                    <a:bodyPr/>
                    <a:lstStyle/>
                    <a:p>
                      <a:pPr marL="81915" marR="0">
                        <a:spcBef>
                          <a:spcPts val="135"/>
                        </a:spcBef>
                        <a:spcAft>
                          <a:spcPts val="0"/>
                        </a:spcAft>
                      </a:pPr>
                      <a:r>
                        <a:rPr lang="en-US" sz="2000" dirty="0" err="1">
                          <a:solidFill>
                            <a:srgbClr val="F57B17"/>
                          </a:solidFill>
                          <a:effectLst/>
                        </a:rPr>
                        <a:t>S.No</a:t>
                      </a:r>
                      <a:r>
                        <a:rPr lang="en-US" sz="2000" dirty="0">
                          <a:solidFill>
                            <a:srgbClr val="F57B17"/>
                          </a:solidFill>
                          <a:effectLst/>
                        </a:rPr>
                        <a:t>.</a:t>
                      </a:r>
                      <a:endParaRPr lang="en-US" sz="2000" dirty="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35"/>
                        </a:spcBef>
                        <a:spcAft>
                          <a:spcPts val="0"/>
                        </a:spcAft>
                      </a:pPr>
                      <a:r>
                        <a:rPr lang="en-US" sz="2000" dirty="0">
                          <a:solidFill>
                            <a:srgbClr val="F57B17"/>
                          </a:solidFill>
                          <a:effectLst/>
                        </a:rPr>
                        <a:t>Field name</a:t>
                      </a:r>
                      <a:endParaRPr lang="en-US" sz="2000" dirty="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50165" marR="493395">
                        <a:lnSpc>
                          <a:spcPct val="123000"/>
                        </a:lnSpc>
                        <a:spcBef>
                          <a:spcPts val="135"/>
                        </a:spcBef>
                        <a:spcAft>
                          <a:spcPts val="0"/>
                        </a:spcAft>
                      </a:pPr>
                      <a:r>
                        <a:rPr lang="en-US" sz="2000" dirty="0">
                          <a:solidFill>
                            <a:srgbClr val="F57B17"/>
                          </a:solidFill>
                          <a:effectLst/>
                        </a:rPr>
                        <a:t>Data Type</a:t>
                      </a:r>
                      <a:endParaRPr lang="en-US" sz="2000" dirty="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50165" marR="0">
                        <a:spcBef>
                          <a:spcPts val="135"/>
                        </a:spcBef>
                        <a:spcAft>
                          <a:spcPts val="0"/>
                        </a:spcAft>
                      </a:pPr>
                      <a:r>
                        <a:rPr lang="en-US" sz="2000" dirty="0">
                          <a:solidFill>
                            <a:srgbClr val="F57B17"/>
                          </a:solidFill>
                          <a:effectLst/>
                        </a:rPr>
                        <a:t>Description</a:t>
                      </a:r>
                      <a:endParaRPr lang="en-US" sz="2000" dirty="0">
                        <a:solidFill>
                          <a:srgbClr val="F57B17"/>
                        </a:solidFill>
                        <a:effectLst/>
                        <a:latin typeface="Arial"/>
                        <a:ea typeface="Arial"/>
                      </a:endParaRPr>
                    </a:p>
                  </a:txBody>
                  <a:tcPr marL="0" marR="0" marT="0" marB="0">
                    <a:solidFill>
                      <a:schemeClr val="accent3">
                        <a:lumMod val="40000"/>
                        <a:lumOff val="60000"/>
                      </a:schemeClr>
                    </a:solidFill>
                  </a:tcPr>
                </a:tc>
              </a:tr>
              <a:tr h="467116">
                <a:tc>
                  <a:txBody>
                    <a:bodyPr/>
                    <a:lstStyle/>
                    <a:p>
                      <a:pPr marL="81915" marR="0">
                        <a:spcBef>
                          <a:spcPts val="10"/>
                        </a:spcBef>
                        <a:spcAft>
                          <a:spcPts val="0"/>
                        </a:spcAft>
                      </a:pPr>
                      <a:r>
                        <a:rPr lang="en-US" sz="2000">
                          <a:solidFill>
                            <a:srgbClr val="00B000"/>
                          </a:solidFill>
                          <a:effectLst/>
                        </a:rPr>
                        <a:t>1.</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2000" b="1" dirty="0" err="1">
                          <a:solidFill>
                            <a:srgbClr val="00B000"/>
                          </a:solidFill>
                          <a:effectLst/>
                        </a:rPr>
                        <a:t>s_no</a:t>
                      </a:r>
                      <a:endParaRPr lang="en-US" sz="20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50165" marR="0">
                        <a:spcBef>
                          <a:spcPts val="10"/>
                        </a:spcBef>
                        <a:spcAft>
                          <a:spcPts val="0"/>
                        </a:spcAft>
                      </a:pPr>
                      <a:r>
                        <a:rPr lang="en-US" sz="2000" b="1">
                          <a:solidFill>
                            <a:srgbClr val="00B000"/>
                          </a:solidFill>
                          <a:effectLst/>
                        </a:rPr>
                        <a:t>integer</a:t>
                      </a:r>
                      <a:endParaRPr lang="en-US" sz="20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50165" marR="0">
                        <a:spcBef>
                          <a:spcPts val="10"/>
                        </a:spcBef>
                        <a:spcAft>
                          <a:spcPts val="0"/>
                        </a:spcAft>
                      </a:pPr>
                      <a:r>
                        <a:rPr lang="en-US" sz="2000">
                          <a:solidFill>
                            <a:srgbClr val="00B000"/>
                          </a:solidFill>
                          <a:effectLst/>
                        </a:rPr>
                        <a:t>Serial Number of Registered Users(Used as Primary Key)</a:t>
                      </a:r>
                      <a:endParaRPr lang="en-US" sz="2000">
                        <a:solidFill>
                          <a:srgbClr val="00B000"/>
                        </a:solidFill>
                        <a:effectLst/>
                        <a:latin typeface="Arial"/>
                        <a:ea typeface="Arial"/>
                      </a:endParaRPr>
                    </a:p>
                  </a:txBody>
                  <a:tcPr marL="0" marR="0" marT="0" marB="0">
                    <a:solidFill>
                      <a:schemeClr val="accent3">
                        <a:lumMod val="40000"/>
                        <a:lumOff val="60000"/>
                      </a:schemeClr>
                    </a:solidFill>
                  </a:tcPr>
                </a:tc>
              </a:tr>
              <a:tr h="760705">
                <a:tc>
                  <a:txBody>
                    <a:bodyPr/>
                    <a:lstStyle/>
                    <a:p>
                      <a:pPr marL="81915" marR="0">
                        <a:spcBef>
                          <a:spcPts val="10"/>
                        </a:spcBef>
                        <a:spcAft>
                          <a:spcPts val="0"/>
                        </a:spcAft>
                      </a:pPr>
                      <a:r>
                        <a:rPr lang="en-US" sz="2000">
                          <a:solidFill>
                            <a:srgbClr val="00B000"/>
                          </a:solidFill>
                          <a:effectLst/>
                        </a:rPr>
                        <a:t>2.</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2000" b="1" dirty="0">
                          <a:solidFill>
                            <a:srgbClr val="00B000"/>
                          </a:solidFill>
                          <a:effectLst/>
                        </a:rPr>
                        <a:t>name</a:t>
                      </a:r>
                      <a:endParaRPr lang="en-US" sz="20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50165" marR="0">
                        <a:spcBef>
                          <a:spcPts val="10"/>
                        </a:spcBef>
                        <a:spcAft>
                          <a:spcPts val="0"/>
                        </a:spcAft>
                      </a:pPr>
                      <a:r>
                        <a:rPr lang="en-US" sz="2000" b="1">
                          <a:solidFill>
                            <a:srgbClr val="00B000"/>
                          </a:solidFill>
                          <a:effectLst/>
                        </a:rPr>
                        <a:t>varchar</a:t>
                      </a:r>
                      <a:endParaRPr lang="en-US" sz="20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50165" marR="655955">
                        <a:lnSpc>
                          <a:spcPct val="122000"/>
                        </a:lnSpc>
                        <a:spcBef>
                          <a:spcPts val="10"/>
                        </a:spcBef>
                        <a:spcAft>
                          <a:spcPts val="0"/>
                        </a:spcAft>
                      </a:pPr>
                      <a:r>
                        <a:rPr lang="en-US" sz="2000">
                          <a:solidFill>
                            <a:srgbClr val="00B000"/>
                          </a:solidFill>
                          <a:effectLst/>
                        </a:rPr>
                        <a:t>Name of User</a:t>
                      </a:r>
                      <a:endParaRPr lang="en-US" sz="2000">
                        <a:solidFill>
                          <a:srgbClr val="00B000"/>
                        </a:solidFill>
                        <a:effectLst/>
                        <a:latin typeface="Arial"/>
                        <a:ea typeface="Arial"/>
                      </a:endParaRPr>
                    </a:p>
                  </a:txBody>
                  <a:tcPr marL="0" marR="0" marT="0" marB="0">
                    <a:solidFill>
                      <a:schemeClr val="accent3">
                        <a:lumMod val="40000"/>
                        <a:lumOff val="60000"/>
                      </a:schemeClr>
                    </a:solidFill>
                  </a:tcPr>
                </a:tc>
              </a:tr>
              <a:tr h="468992">
                <a:tc>
                  <a:txBody>
                    <a:bodyPr/>
                    <a:lstStyle/>
                    <a:p>
                      <a:pPr marL="81915" marR="0">
                        <a:spcBef>
                          <a:spcPts val="10"/>
                        </a:spcBef>
                        <a:spcAft>
                          <a:spcPts val="0"/>
                        </a:spcAft>
                      </a:pPr>
                      <a:r>
                        <a:rPr lang="en-US" sz="2000">
                          <a:solidFill>
                            <a:srgbClr val="00B000"/>
                          </a:solidFill>
                          <a:effectLst/>
                        </a:rPr>
                        <a:t>3.</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2000" b="1" dirty="0" err="1">
                          <a:solidFill>
                            <a:srgbClr val="00B000"/>
                          </a:solidFill>
                          <a:effectLst/>
                        </a:rPr>
                        <a:t>user_id</a:t>
                      </a:r>
                      <a:endParaRPr lang="en-US" sz="20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50165" marR="0">
                        <a:spcBef>
                          <a:spcPts val="10"/>
                        </a:spcBef>
                        <a:spcAft>
                          <a:spcPts val="0"/>
                        </a:spcAft>
                      </a:pPr>
                      <a:r>
                        <a:rPr lang="en-US" sz="2000" b="1">
                          <a:solidFill>
                            <a:srgbClr val="00B000"/>
                          </a:solidFill>
                          <a:effectLst/>
                        </a:rPr>
                        <a:t>varchar</a:t>
                      </a:r>
                      <a:endParaRPr lang="en-US" sz="20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50165" marR="0">
                        <a:spcBef>
                          <a:spcPts val="10"/>
                        </a:spcBef>
                        <a:spcAft>
                          <a:spcPts val="0"/>
                        </a:spcAft>
                      </a:pPr>
                      <a:r>
                        <a:rPr lang="en-US" sz="2000">
                          <a:solidFill>
                            <a:srgbClr val="00B000"/>
                          </a:solidFill>
                          <a:effectLst/>
                        </a:rPr>
                        <a:t>User Id(used for login)</a:t>
                      </a:r>
                      <a:endParaRPr lang="en-US" sz="2000">
                        <a:solidFill>
                          <a:srgbClr val="00B000"/>
                        </a:solidFill>
                        <a:effectLst/>
                        <a:latin typeface="Arial"/>
                        <a:ea typeface="Arial"/>
                      </a:endParaRPr>
                    </a:p>
                  </a:txBody>
                  <a:tcPr marL="0" marR="0" marT="0" marB="0">
                    <a:solidFill>
                      <a:schemeClr val="accent3">
                        <a:lumMod val="40000"/>
                        <a:lumOff val="60000"/>
                      </a:schemeClr>
                    </a:solidFill>
                  </a:tcPr>
                </a:tc>
              </a:tr>
              <a:tr h="468992">
                <a:tc>
                  <a:txBody>
                    <a:bodyPr/>
                    <a:lstStyle/>
                    <a:p>
                      <a:pPr marL="81915" marR="0">
                        <a:spcBef>
                          <a:spcPts val="10"/>
                        </a:spcBef>
                        <a:spcAft>
                          <a:spcPts val="0"/>
                        </a:spcAft>
                      </a:pPr>
                      <a:r>
                        <a:rPr lang="en-US" sz="2000">
                          <a:solidFill>
                            <a:srgbClr val="00B000"/>
                          </a:solidFill>
                          <a:effectLst/>
                        </a:rPr>
                        <a:t>4.</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2000" b="1" dirty="0" err="1">
                          <a:solidFill>
                            <a:srgbClr val="00B000"/>
                          </a:solidFill>
                          <a:effectLst/>
                        </a:rPr>
                        <a:t>user_password</a:t>
                      </a:r>
                      <a:endParaRPr lang="en-US" sz="20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50165" marR="0">
                        <a:spcBef>
                          <a:spcPts val="10"/>
                        </a:spcBef>
                        <a:spcAft>
                          <a:spcPts val="0"/>
                        </a:spcAft>
                      </a:pPr>
                      <a:r>
                        <a:rPr lang="en-US" sz="2000" b="1" dirty="0" err="1">
                          <a:solidFill>
                            <a:srgbClr val="00B000"/>
                          </a:solidFill>
                          <a:effectLst/>
                        </a:rPr>
                        <a:t>varchar</a:t>
                      </a:r>
                      <a:endParaRPr lang="en-US" sz="20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50165" marR="0">
                        <a:spcBef>
                          <a:spcPts val="10"/>
                        </a:spcBef>
                        <a:spcAft>
                          <a:spcPts val="0"/>
                        </a:spcAft>
                      </a:pPr>
                      <a:r>
                        <a:rPr lang="en-US" sz="2000">
                          <a:solidFill>
                            <a:srgbClr val="00B000"/>
                          </a:solidFill>
                          <a:effectLst/>
                        </a:rPr>
                        <a:t>Password(used for login)</a:t>
                      </a:r>
                      <a:endParaRPr lang="en-US" sz="2000">
                        <a:solidFill>
                          <a:srgbClr val="00B000"/>
                        </a:solidFill>
                        <a:effectLst/>
                        <a:latin typeface="Arial"/>
                        <a:ea typeface="Arial"/>
                      </a:endParaRPr>
                    </a:p>
                  </a:txBody>
                  <a:tcPr marL="0" marR="0" marT="0" marB="0">
                    <a:solidFill>
                      <a:schemeClr val="accent3">
                        <a:lumMod val="40000"/>
                        <a:lumOff val="60000"/>
                      </a:schemeClr>
                    </a:solidFill>
                  </a:tcPr>
                </a:tc>
              </a:tr>
              <a:tr h="761643">
                <a:tc>
                  <a:txBody>
                    <a:bodyPr/>
                    <a:lstStyle/>
                    <a:p>
                      <a:pPr marL="81915" marR="0">
                        <a:spcBef>
                          <a:spcPts val="10"/>
                        </a:spcBef>
                        <a:spcAft>
                          <a:spcPts val="0"/>
                        </a:spcAft>
                      </a:pPr>
                      <a:r>
                        <a:rPr lang="en-US" sz="2000">
                          <a:solidFill>
                            <a:srgbClr val="00B000"/>
                          </a:solidFill>
                          <a:effectLst/>
                        </a:rPr>
                        <a:t>5.</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2000" dirty="0" err="1">
                          <a:solidFill>
                            <a:srgbClr val="00B000"/>
                          </a:solidFill>
                          <a:effectLst/>
                        </a:rPr>
                        <a:t>user_type</a:t>
                      </a:r>
                      <a:endParaRPr lang="en-US" sz="2000"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50165" marR="0">
                        <a:spcBef>
                          <a:spcPts val="10"/>
                        </a:spcBef>
                        <a:spcAft>
                          <a:spcPts val="0"/>
                        </a:spcAft>
                      </a:pPr>
                      <a:r>
                        <a:rPr lang="en-US" sz="2000">
                          <a:solidFill>
                            <a:srgbClr val="00B000"/>
                          </a:solidFill>
                          <a:effectLst/>
                        </a:rPr>
                        <a:t>varchar</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50165" marR="741045">
                        <a:lnSpc>
                          <a:spcPct val="122000"/>
                        </a:lnSpc>
                        <a:spcBef>
                          <a:spcPts val="10"/>
                        </a:spcBef>
                        <a:spcAft>
                          <a:spcPts val="0"/>
                        </a:spcAft>
                      </a:pPr>
                      <a:r>
                        <a:rPr lang="en-US" sz="2000" dirty="0">
                          <a:solidFill>
                            <a:srgbClr val="00B000"/>
                          </a:solidFill>
                          <a:effectLst/>
                        </a:rPr>
                        <a:t>Specifies whether user is Admin or Teacher or Student.</a:t>
                      </a:r>
                      <a:endParaRPr lang="en-US" sz="2000" dirty="0">
                        <a:solidFill>
                          <a:srgbClr val="00B000"/>
                        </a:solidFill>
                        <a:effectLst/>
                        <a:latin typeface="Arial"/>
                        <a:ea typeface="Arial"/>
                      </a:endParaRPr>
                    </a:p>
                  </a:txBody>
                  <a:tcPr marL="0" marR="0" marT="0" marB="0">
                    <a:solidFill>
                      <a:schemeClr val="accent3">
                        <a:lumMod val="40000"/>
                        <a:lumOff val="60000"/>
                      </a:schemeClr>
                    </a:solidFill>
                  </a:tcPr>
                </a:tc>
              </a:tr>
            </a:tbl>
          </a:graphicData>
        </a:graphic>
      </p:graphicFrame>
      <p:sp>
        <p:nvSpPr>
          <p:cNvPr id="3" name="Date Placeholder 2"/>
          <p:cNvSpPr>
            <a:spLocks noGrp="1"/>
          </p:cNvSpPr>
          <p:nvPr>
            <p:ph type="dt" sz="half" idx="10"/>
          </p:nvPr>
        </p:nvSpPr>
        <p:spPr/>
        <p:txBody>
          <a:bodyPr/>
          <a:lstStyle/>
          <a:p>
            <a:fld id="{406AE6B3-B6F5-412C-A6EC-50CC2455CE8B}" type="datetime1">
              <a:rPr lang="en-US" smtClean="0"/>
              <a:t>4/24/2019</a:t>
            </a:fld>
            <a:endParaRPr lang="en-US"/>
          </a:p>
        </p:txBody>
      </p:sp>
      <p:sp>
        <p:nvSpPr>
          <p:cNvPr id="4" name="Slide Number Placeholder 3"/>
          <p:cNvSpPr>
            <a:spLocks noGrp="1"/>
          </p:cNvSpPr>
          <p:nvPr>
            <p:ph type="sldNum" sz="quarter" idx="12"/>
          </p:nvPr>
        </p:nvSpPr>
        <p:spPr/>
        <p:txBody>
          <a:bodyPr/>
          <a:lstStyle/>
          <a:p>
            <a:fld id="{C8300571-92F2-47A4-A51D-506AB974A051}" type="slidenum">
              <a:rPr lang="en-US" smtClean="0"/>
              <a:pPr/>
              <a:t>29</a:t>
            </a:fld>
            <a:endParaRPr lang="en-US"/>
          </a:p>
        </p:txBody>
      </p:sp>
    </p:spTree>
    <p:extLst>
      <p:ext uri="{BB962C8B-B14F-4D97-AF65-F5344CB8AC3E}">
        <p14:creationId xmlns:p14="http://schemas.microsoft.com/office/powerpoint/2010/main" val="334375657"/>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sz="3600" b="1" u="sng" dirty="0" smtClean="0">
                <a:solidFill>
                  <a:srgbClr val="00B000"/>
                </a:solidFill>
              </a:rPr>
              <a:t>Project </a:t>
            </a:r>
            <a:r>
              <a:rPr lang="en-US" sz="3600" b="1" u="sng" dirty="0" smtClean="0">
                <a:solidFill>
                  <a:srgbClr val="F57B17"/>
                </a:solidFill>
              </a:rPr>
              <a:t>Model</a:t>
            </a:r>
            <a:endParaRPr lang="en-US" sz="3600" b="1" u="sng" dirty="0">
              <a:solidFill>
                <a:srgbClr val="F57B17"/>
              </a:solidFill>
            </a:endParaRPr>
          </a:p>
        </p:txBody>
      </p:sp>
      <p:sp>
        <p:nvSpPr>
          <p:cNvPr id="3" name="Content Placeholder 2"/>
          <p:cNvSpPr>
            <a:spLocks noGrp="1"/>
          </p:cNvSpPr>
          <p:nvPr>
            <p:ph idx="1"/>
          </p:nvPr>
        </p:nvSpPr>
        <p:spPr>
          <a:xfrm>
            <a:off x="457200" y="914400"/>
            <a:ext cx="8229600" cy="2667000"/>
          </a:xfrm>
        </p:spPr>
        <p:txBody>
          <a:bodyPr>
            <a:normAutofit/>
          </a:bodyPr>
          <a:lstStyle/>
          <a:p>
            <a:pPr algn="just">
              <a:buNone/>
            </a:pPr>
            <a:r>
              <a:rPr lang="en-US" sz="2800" dirty="0" smtClean="0"/>
              <a:t>    Our project model is Incremental Model. The incremental model is a method of software development where the product is designed, implemented and tested incrementally until the product is finished</a:t>
            </a:r>
            <a:r>
              <a:rPr lang="en-US" dirty="0" smtClean="0"/>
              <a:t>.</a:t>
            </a:r>
          </a:p>
          <a:p>
            <a:pPr marL="0" indent="0" algn="just">
              <a:buNone/>
            </a:pPr>
            <a:endParaRPr lang="en-US" sz="2800" dirty="0" smtClean="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69" y="304800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038600"/>
            <a:ext cx="708342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150225" y="6324600"/>
            <a:ext cx="765175" cy="381000"/>
          </a:xfrm>
          <a:prstGeom prst="rect">
            <a:avLst/>
          </a:prstGeom>
          <a:noFill/>
        </p:spPr>
        <p:txBody>
          <a:bodyPr wrap="square" rtlCol="0">
            <a:spAutoFit/>
          </a:bodyPr>
          <a:lstStyle/>
          <a:p>
            <a:endParaRPr lang="en-US" dirty="0"/>
          </a:p>
        </p:txBody>
      </p:sp>
      <p:sp>
        <p:nvSpPr>
          <p:cNvPr id="5" name="Date Placeholder 4"/>
          <p:cNvSpPr>
            <a:spLocks noGrp="1"/>
          </p:cNvSpPr>
          <p:nvPr>
            <p:ph type="dt" sz="half" idx="10"/>
          </p:nvPr>
        </p:nvSpPr>
        <p:spPr/>
        <p:txBody>
          <a:bodyPr/>
          <a:lstStyle/>
          <a:p>
            <a:fld id="{E72B6887-5FDA-4C44-97D4-2A2ECFE6BF30}" type="datetime1">
              <a:rPr lang="en-US" smtClean="0"/>
              <a:t>4/24/2019</a:t>
            </a:fld>
            <a:endParaRPr lang="en-US"/>
          </a:p>
        </p:txBody>
      </p:sp>
      <p:sp>
        <p:nvSpPr>
          <p:cNvPr id="6" name="Slide Number Placeholder 5"/>
          <p:cNvSpPr>
            <a:spLocks noGrp="1"/>
          </p:cNvSpPr>
          <p:nvPr>
            <p:ph type="sldNum" sz="quarter" idx="12"/>
          </p:nvPr>
        </p:nvSpPr>
        <p:spPr/>
        <p:txBody>
          <a:bodyPr/>
          <a:lstStyle/>
          <a:p>
            <a:fld id="{C8300571-92F2-47A4-A51D-506AB974A051}" type="slidenum">
              <a:rPr lang="en-US" smtClean="0"/>
              <a:pPr/>
              <a:t>3</a:t>
            </a:fld>
            <a:endParaRPr lang="en-US"/>
          </a:p>
        </p:txBody>
      </p:sp>
    </p:spTree>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u="sng" dirty="0" smtClean="0">
                <a:solidFill>
                  <a:srgbClr val="00B000"/>
                </a:solidFill>
              </a:rPr>
              <a:t>Table for </a:t>
            </a:r>
            <a:r>
              <a:rPr lang="en-US" u="sng" dirty="0" smtClean="0">
                <a:solidFill>
                  <a:srgbClr val="F57B17"/>
                </a:solidFill>
              </a:rPr>
              <a:t>Student details</a:t>
            </a:r>
            <a:endParaRPr lang="en-US" u="sng" dirty="0">
              <a:solidFill>
                <a:srgbClr val="F57B17"/>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9345278"/>
              </p:ext>
            </p:extLst>
          </p:nvPr>
        </p:nvGraphicFramePr>
        <p:xfrm>
          <a:off x="533400" y="1600201"/>
          <a:ext cx="8001000" cy="4087871"/>
        </p:xfrm>
        <a:graphic>
          <a:graphicData uri="http://schemas.openxmlformats.org/drawingml/2006/table">
            <a:tbl>
              <a:tblPr firstRow="1" firstCol="1" lastRow="1" lastCol="1" bandRow="1" bandCol="1">
                <a:tableStyleId>{5C22544A-7EE6-4342-B048-85BDC9FD1C3A}</a:tableStyleId>
              </a:tblPr>
              <a:tblGrid>
                <a:gridCol w="795075"/>
                <a:gridCol w="1719525"/>
                <a:gridCol w="1316511"/>
                <a:gridCol w="4169889"/>
              </a:tblGrid>
              <a:tr h="512872">
                <a:tc>
                  <a:txBody>
                    <a:bodyPr/>
                    <a:lstStyle/>
                    <a:p>
                      <a:pPr marL="81915" marR="0">
                        <a:spcBef>
                          <a:spcPts val="135"/>
                        </a:spcBef>
                        <a:spcAft>
                          <a:spcPts val="0"/>
                        </a:spcAft>
                      </a:pPr>
                      <a:r>
                        <a:rPr lang="en-US" sz="1800">
                          <a:solidFill>
                            <a:srgbClr val="F57B17"/>
                          </a:solidFill>
                          <a:effectLst/>
                        </a:rPr>
                        <a:t>S.No</a:t>
                      </a:r>
                      <a:endParaRPr lang="en-US" sz="180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35"/>
                        </a:spcBef>
                        <a:spcAft>
                          <a:spcPts val="0"/>
                        </a:spcAft>
                      </a:pPr>
                      <a:r>
                        <a:rPr lang="en-US" sz="1800">
                          <a:solidFill>
                            <a:srgbClr val="F57B17"/>
                          </a:solidFill>
                          <a:effectLst/>
                        </a:rPr>
                        <a:t>Field name</a:t>
                      </a:r>
                      <a:endParaRPr lang="en-US" sz="180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64135" marR="0">
                        <a:spcBef>
                          <a:spcPts val="135"/>
                        </a:spcBef>
                        <a:spcAft>
                          <a:spcPts val="0"/>
                        </a:spcAft>
                      </a:pPr>
                      <a:r>
                        <a:rPr lang="en-US" sz="1800">
                          <a:solidFill>
                            <a:srgbClr val="F57B17"/>
                          </a:solidFill>
                          <a:effectLst/>
                        </a:rPr>
                        <a:t>Data Type</a:t>
                      </a:r>
                      <a:endParaRPr lang="en-US" sz="180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64770" marR="0">
                        <a:spcBef>
                          <a:spcPts val="135"/>
                        </a:spcBef>
                        <a:spcAft>
                          <a:spcPts val="0"/>
                        </a:spcAft>
                      </a:pPr>
                      <a:r>
                        <a:rPr lang="en-US" sz="1800" dirty="0">
                          <a:solidFill>
                            <a:srgbClr val="F57B17"/>
                          </a:solidFill>
                          <a:effectLst/>
                        </a:rPr>
                        <a:t>Description</a:t>
                      </a:r>
                      <a:endParaRPr lang="en-US" sz="1800" dirty="0">
                        <a:solidFill>
                          <a:srgbClr val="F57B17"/>
                        </a:solidFill>
                        <a:effectLst/>
                        <a:latin typeface="Arial"/>
                        <a:ea typeface="Arial"/>
                      </a:endParaRPr>
                    </a:p>
                  </a:txBody>
                  <a:tcPr marL="0" marR="0" marT="0" marB="0">
                    <a:solidFill>
                      <a:schemeClr val="accent3">
                        <a:lumMod val="40000"/>
                        <a:lumOff val="60000"/>
                      </a:schemeClr>
                    </a:solidFill>
                  </a:tcPr>
                </a:tc>
              </a:tr>
              <a:tr h="423912">
                <a:tc>
                  <a:txBody>
                    <a:bodyPr/>
                    <a:lstStyle/>
                    <a:p>
                      <a:pPr marL="81915" marR="0">
                        <a:spcBef>
                          <a:spcPts val="10"/>
                        </a:spcBef>
                        <a:spcAft>
                          <a:spcPts val="0"/>
                        </a:spcAft>
                      </a:pPr>
                      <a:r>
                        <a:rPr lang="en-US" sz="1800">
                          <a:solidFill>
                            <a:srgbClr val="00B000"/>
                          </a:solidFill>
                          <a:effectLst/>
                        </a:rPr>
                        <a:t>1.</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dirty="0" err="1">
                          <a:solidFill>
                            <a:srgbClr val="00B000"/>
                          </a:solidFill>
                          <a:effectLst/>
                        </a:rPr>
                        <a:t>student_id</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135" marR="0">
                        <a:spcBef>
                          <a:spcPts val="10"/>
                        </a:spcBef>
                        <a:spcAft>
                          <a:spcPts val="0"/>
                        </a:spcAft>
                      </a:pPr>
                      <a:r>
                        <a:rPr lang="en-US" sz="1800" b="1">
                          <a:solidFill>
                            <a:srgbClr val="00B000"/>
                          </a:solidFill>
                          <a:effectLst/>
                        </a:rPr>
                        <a:t>integer</a:t>
                      </a:r>
                      <a:endParaRPr lang="en-US" sz="18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770" marR="0">
                        <a:spcBef>
                          <a:spcPts val="10"/>
                        </a:spcBef>
                        <a:spcAft>
                          <a:spcPts val="0"/>
                        </a:spcAft>
                      </a:pPr>
                      <a:r>
                        <a:rPr lang="en-US" sz="1800">
                          <a:solidFill>
                            <a:srgbClr val="00B000"/>
                          </a:solidFill>
                          <a:effectLst/>
                        </a:rPr>
                        <a:t>Unique key for Every Student.</a:t>
                      </a:r>
                      <a:endParaRPr lang="en-US" sz="1800">
                        <a:solidFill>
                          <a:srgbClr val="00B000"/>
                        </a:solidFill>
                        <a:effectLst/>
                        <a:latin typeface="Arial"/>
                        <a:ea typeface="Arial"/>
                      </a:endParaRPr>
                    </a:p>
                  </a:txBody>
                  <a:tcPr marL="0" marR="0" marT="0" marB="0">
                    <a:solidFill>
                      <a:schemeClr val="accent3">
                        <a:lumMod val="40000"/>
                        <a:lumOff val="60000"/>
                      </a:schemeClr>
                    </a:solidFill>
                  </a:tcPr>
                </a:tc>
              </a:tr>
              <a:tr h="423912">
                <a:tc>
                  <a:txBody>
                    <a:bodyPr/>
                    <a:lstStyle/>
                    <a:p>
                      <a:pPr marL="81915" marR="0">
                        <a:spcBef>
                          <a:spcPts val="10"/>
                        </a:spcBef>
                        <a:spcAft>
                          <a:spcPts val="0"/>
                        </a:spcAft>
                      </a:pPr>
                      <a:r>
                        <a:rPr lang="en-US" sz="1800">
                          <a:solidFill>
                            <a:srgbClr val="00B000"/>
                          </a:solidFill>
                          <a:effectLst/>
                        </a:rPr>
                        <a:t>2.</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dirty="0" err="1">
                          <a:solidFill>
                            <a:srgbClr val="00B000"/>
                          </a:solidFill>
                          <a:effectLst/>
                        </a:rPr>
                        <a:t>student_name</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135" marR="0">
                        <a:spcBef>
                          <a:spcPts val="10"/>
                        </a:spcBef>
                        <a:spcAft>
                          <a:spcPts val="0"/>
                        </a:spcAft>
                      </a:pPr>
                      <a:r>
                        <a:rPr lang="en-US" sz="1800" b="1">
                          <a:solidFill>
                            <a:srgbClr val="00B000"/>
                          </a:solidFill>
                          <a:effectLst/>
                        </a:rPr>
                        <a:t>varchar</a:t>
                      </a:r>
                      <a:endParaRPr lang="en-US" sz="18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770" marR="0">
                        <a:spcBef>
                          <a:spcPts val="10"/>
                        </a:spcBef>
                        <a:spcAft>
                          <a:spcPts val="0"/>
                        </a:spcAft>
                      </a:pPr>
                      <a:r>
                        <a:rPr lang="en-US" sz="1800">
                          <a:solidFill>
                            <a:srgbClr val="00B000"/>
                          </a:solidFill>
                          <a:effectLst/>
                        </a:rPr>
                        <a:t>Name of student.</a:t>
                      </a:r>
                      <a:endParaRPr lang="en-US" sz="1800">
                        <a:solidFill>
                          <a:srgbClr val="00B000"/>
                        </a:solidFill>
                        <a:effectLst/>
                        <a:latin typeface="Arial"/>
                        <a:ea typeface="Arial"/>
                      </a:endParaRPr>
                    </a:p>
                  </a:txBody>
                  <a:tcPr marL="0" marR="0" marT="0" marB="0">
                    <a:solidFill>
                      <a:schemeClr val="accent3">
                        <a:lumMod val="40000"/>
                        <a:lumOff val="60000"/>
                      </a:schemeClr>
                    </a:solidFill>
                  </a:tcPr>
                </a:tc>
              </a:tr>
              <a:tr h="423912">
                <a:tc>
                  <a:txBody>
                    <a:bodyPr/>
                    <a:lstStyle/>
                    <a:p>
                      <a:pPr marL="81915" marR="0">
                        <a:spcBef>
                          <a:spcPts val="10"/>
                        </a:spcBef>
                        <a:spcAft>
                          <a:spcPts val="0"/>
                        </a:spcAft>
                      </a:pPr>
                      <a:r>
                        <a:rPr lang="en-US" sz="1800">
                          <a:solidFill>
                            <a:srgbClr val="00B000"/>
                          </a:solidFill>
                          <a:effectLst/>
                        </a:rPr>
                        <a:t>3.</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dirty="0" err="1">
                          <a:solidFill>
                            <a:srgbClr val="00B000"/>
                          </a:solidFill>
                          <a:effectLst/>
                        </a:rPr>
                        <a:t>user_name</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135" marR="0">
                        <a:spcBef>
                          <a:spcPts val="10"/>
                        </a:spcBef>
                        <a:spcAft>
                          <a:spcPts val="0"/>
                        </a:spcAft>
                      </a:pPr>
                      <a:r>
                        <a:rPr lang="en-US" sz="1800" b="1">
                          <a:solidFill>
                            <a:srgbClr val="00B000"/>
                          </a:solidFill>
                          <a:effectLst/>
                        </a:rPr>
                        <a:t>varchar</a:t>
                      </a:r>
                      <a:endParaRPr lang="en-US" sz="18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770" marR="0">
                        <a:spcBef>
                          <a:spcPts val="10"/>
                        </a:spcBef>
                        <a:spcAft>
                          <a:spcPts val="0"/>
                        </a:spcAft>
                      </a:pPr>
                      <a:r>
                        <a:rPr lang="en-US" sz="1800">
                          <a:solidFill>
                            <a:srgbClr val="00B000"/>
                          </a:solidFill>
                          <a:effectLst/>
                        </a:rPr>
                        <a:t>User name(used for login)</a:t>
                      </a:r>
                      <a:endParaRPr lang="en-US" sz="1800">
                        <a:solidFill>
                          <a:srgbClr val="00B000"/>
                        </a:solidFill>
                        <a:effectLst/>
                        <a:latin typeface="Arial"/>
                        <a:ea typeface="Arial"/>
                      </a:endParaRPr>
                    </a:p>
                  </a:txBody>
                  <a:tcPr marL="0" marR="0" marT="0" marB="0">
                    <a:solidFill>
                      <a:schemeClr val="accent3">
                        <a:lumMod val="40000"/>
                        <a:lumOff val="60000"/>
                      </a:schemeClr>
                    </a:solidFill>
                  </a:tcPr>
                </a:tc>
              </a:tr>
              <a:tr h="423912">
                <a:tc>
                  <a:txBody>
                    <a:bodyPr/>
                    <a:lstStyle/>
                    <a:p>
                      <a:pPr marL="81915" marR="0">
                        <a:spcBef>
                          <a:spcPts val="10"/>
                        </a:spcBef>
                        <a:spcAft>
                          <a:spcPts val="0"/>
                        </a:spcAft>
                      </a:pPr>
                      <a:r>
                        <a:rPr lang="en-US" sz="1800">
                          <a:solidFill>
                            <a:srgbClr val="00B000"/>
                          </a:solidFill>
                          <a:effectLst/>
                        </a:rPr>
                        <a:t>4.</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dirty="0">
                          <a:solidFill>
                            <a:srgbClr val="00B000"/>
                          </a:solidFill>
                          <a:effectLst/>
                        </a:rPr>
                        <a:t>password</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135" marR="0">
                        <a:spcBef>
                          <a:spcPts val="10"/>
                        </a:spcBef>
                        <a:spcAft>
                          <a:spcPts val="0"/>
                        </a:spcAft>
                      </a:pPr>
                      <a:r>
                        <a:rPr lang="en-US" sz="1800" b="1">
                          <a:solidFill>
                            <a:srgbClr val="00B000"/>
                          </a:solidFill>
                          <a:effectLst/>
                        </a:rPr>
                        <a:t>varchar</a:t>
                      </a:r>
                      <a:endParaRPr lang="en-US" sz="18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770" marR="0">
                        <a:spcBef>
                          <a:spcPts val="10"/>
                        </a:spcBef>
                        <a:spcAft>
                          <a:spcPts val="0"/>
                        </a:spcAft>
                      </a:pPr>
                      <a:r>
                        <a:rPr lang="en-US" sz="1800">
                          <a:solidFill>
                            <a:srgbClr val="00B000"/>
                          </a:solidFill>
                          <a:effectLst/>
                        </a:rPr>
                        <a:t>Password(used for login) </a:t>
                      </a:r>
                      <a:endParaRPr lang="en-US" sz="1800">
                        <a:solidFill>
                          <a:srgbClr val="00B000"/>
                        </a:solidFill>
                        <a:effectLst/>
                        <a:latin typeface="Arial"/>
                        <a:ea typeface="Arial"/>
                      </a:endParaRPr>
                    </a:p>
                  </a:txBody>
                  <a:tcPr marL="0" marR="0" marT="0" marB="0">
                    <a:solidFill>
                      <a:schemeClr val="accent3">
                        <a:lumMod val="40000"/>
                        <a:lumOff val="60000"/>
                      </a:schemeClr>
                    </a:solidFill>
                  </a:tcPr>
                </a:tc>
              </a:tr>
              <a:tr h="423912">
                <a:tc>
                  <a:txBody>
                    <a:bodyPr/>
                    <a:lstStyle/>
                    <a:p>
                      <a:pPr marL="81915" marR="0">
                        <a:spcBef>
                          <a:spcPts val="10"/>
                        </a:spcBef>
                        <a:spcAft>
                          <a:spcPts val="0"/>
                        </a:spcAft>
                      </a:pPr>
                      <a:r>
                        <a:rPr lang="en-US" sz="1800">
                          <a:solidFill>
                            <a:srgbClr val="00B000"/>
                          </a:solidFill>
                          <a:effectLst/>
                        </a:rPr>
                        <a:t>5.</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0" marR="0">
                        <a:spcBef>
                          <a:spcPts val="10"/>
                        </a:spcBef>
                        <a:spcAft>
                          <a:spcPts val="0"/>
                        </a:spcAft>
                      </a:pPr>
                      <a:r>
                        <a:rPr lang="en-US" sz="1800" b="1" dirty="0">
                          <a:solidFill>
                            <a:srgbClr val="00B000"/>
                          </a:solidFill>
                          <a:effectLst/>
                        </a:rPr>
                        <a:t> class </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135" marR="0">
                        <a:spcBef>
                          <a:spcPts val="10"/>
                        </a:spcBef>
                        <a:spcAft>
                          <a:spcPts val="0"/>
                        </a:spcAft>
                      </a:pPr>
                      <a:r>
                        <a:rPr lang="en-US" sz="1800" b="1" dirty="0" err="1">
                          <a:solidFill>
                            <a:srgbClr val="00B000"/>
                          </a:solidFill>
                          <a:effectLst/>
                        </a:rPr>
                        <a:t>varchar</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770" marR="0">
                        <a:spcBef>
                          <a:spcPts val="10"/>
                        </a:spcBef>
                        <a:spcAft>
                          <a:spcPts val="0"/>
                        </a:spcAft>
                      </a:pPr>
                      <a:r>
                        <a:rPr lang="en-US" sz="1800">
                          <a:solidFill>
                            <a:srgbClr val="00B000"/>
                          </a:solidFill>
                          <a:effectLst/>
                        </a:rPr>
                        <a:t>The course in which the students are enrolled</a:t>
                      </a:r>
                      <a:endParaRPr lang="en-US" sz="1800">
                        <a:solidFill>
                          <a:srgbClr val="00B000"/>
                        </a:solidFill>
                        <a:effectLst/>
                        <a:latin typeface="Arial"/>
                        <a:ea typeface="Arial"/>
                      </a:endParaRPr>
                    </a:p>
                  </a:txBody>
                  <a:tcPr marL="0" marR="0" marT="0" marB="0">
                    <a:solidFill>
                      <a:schemeClr val="accent3">
                        <a:lumMod val="40000"/>
                        <a:lumOff val="60000"/>
                      </a:schemeClr>
                    </a:solidFill>
                  </a:tcPr>
                </a:tc>
              </a:tr>
              <a:tr h="423912">
                <a:tc>
                  <a:txBody>
                    <a:bodyPr/>
                    <a:lstStyle/>
                    <a:p>
                      <a:pPr marL="81915" marR="0">
                        <a:spcBef>
                          <a:spcPts val="10"/>
                        </a:spcBef>
                        <a:spcAft>
                          <a:spcPts val="0"/>
                        </a:spcAft>
                      </a:pPr>
                      <a:r>
                        <a:rPr lang="en-US" sz="1800">
                          <a:solidFill>
                            <a:srgbClr val="00B000"/>
                          </a:solidFill>
                          <a:effectLst/>
                        </a:rPr>
                        <a:t>6.</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a:solidFill>
                            <a:srgbClr val="00B000"/>
                          </a:solidFill>
                          <a:effectLst/>
                        </a:rPr>
                        <a:t>phone</a:t>
                      </a:r>
                      <a:endParaRPr lang="en-US" sz="18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135" marR="0">
                        <a:spcBef>
                          <a:spcPts val="10"/>
                        </a:spcBef>
                        <a:spcAft>
                          <a:spcPts val="0"/>
                        </a:spcAft>
                      </a:pPr>
                      <a:r>
                        <a:rPr lang="en-US" sz="1800" b="1" dirty="0" err="1">
                          <a:solidFill>
                            <a:srgbClr val="00B000"/>
                          </a:solidFill>
                          <a:effectLst/>
                        </a:rPr>
                        <a:t>varchar</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770" marR="0">
                        <a:spcBef>
                          <a:spcPts val="10"/>
                        </a:spcBef>
                        <a:spcAft>
                          <a:spcPts val="0"/>
                        </a:spcAft>
                      </a:pPr>
                      <a:r>
                        <a:rPr lang="en-US" sz="1800">
                          <a:solidFill>
                            <a:srgbClr val="00B000"/>
                          </a:solidFill>
                          <a:effectLst/>
                        </a:rPr>
                        <a:t>Phone no. of student.</a:t>
                      </a:r>
                      <a:endParaRPr lang="en-US" sz="1800">
                        <a:solidFill>
                          <a:srgbClr val="00B000"/>
                        </a:solidFill>
                        <a:effectLst/>
                        <a:latin typeface="Arial"/>
                        <a:ea typeface="Arial"/>
                      </a:endParaRPr>
                    </a:p>
                  </a:txBody>
                  <a:tcPr marL="0" marR="0" marT="0" marB="0">
                    <a:solidFill>
                      <a:schemeClr val="accent3">
                        <a:lumMod val="40000"/>
                        <a:lumOff val="60000"/>
                      </a:schemeClr>
                    </a:solidFill>
                  </a:tcPr>
                </a:tc>
              </a:tr>
              <a:tr h="358159">
                <a:tc>
                  <a:txBody>
                    <a:bodyPr/>
                    <a:lstStyle/>
                    <a:p>
                      <a:pPr marL="81915" marR="0">
                        <a:spcBef>
                          <a:spcPts val="10"/>
                        </a:spcBef>
                        <a:spcAft>
                          <a:spcPts val="0"/>
                        </a:spcAft>
                      </a:pPr>
                      <a:r>
                        <a:rPr lang="en-US" sz="1800">
                          <a:solidFill>
                            <a:srgbClr val="00B000"/>
                          </a:solidFill>
                          <a:effectLst/>
                        </a:rPr>
                        <a:t>7.</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a:solidFill>
                            <a:srgbClr val="00B000"/>
                          </a:solidFill>
                          <a:effectLst/>
                        </a:rPr>
                        <a:t>student_email_id</a:t>
                      </a:r>
                      <a:endParaRPr lang="en-US" sz="18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135" marR="0">
                        <a:spcBef>
                          <a:spcPts val="10"/>
                        </a:spcBef>
                        <a:spcAft>
                          <a:spcPts val="0"/>
                        </a:spcAft>
                      </a:pPr>
                      <a:r>
                        <a:rPr lang="en-US" sz="1800" b="1" dirty="0" err="1">
                          <a:solidFill>
                            <a:srgbClr val="00B000"/>
                          </a:solidFill>
                          <a:effectLst/>
                        </a:rPr>
                        <a:t>varchar</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770" marR="0">
                        <a:spcBef>
                          <a:spcPts val="10"/>
                        </a:spcBef>
                        <a:spcAft>
                          <a:spcPts val="0"/>
                        </a:spcAft>
                      </a:pPr>
                      <a:r>
                        <a:rPr lang="en-US" sz="1800">
                          <a:solidFill>
                            <a:srgbClr val="00B000"/>
                          </a:solidFill>
                          <a:effectLst/>
                        </a:rPr>
                        <a:t>Email id of student.</a:t>
                      </a:r>
                      <a:endParaRPr lang="en-US" sz="1800">
                        <a:solidFill>
                          <a:srgbClr val="00B000"/>
                        </a:solidFill>
                        <a:effectLst/>
                        <a:latin typeface="Arial"/>
                        <a:ea typeface="Arial"/>
                      </a:endParaRPr>
                    </a:p>
                  </a:txBody>
                  <a:tcPr marL="0" marR="0" marT="0" marB="0">
                    <a:solidFill>
                      <a:schemeClr val="accent3">
                        <a:lumMod val="40000"/>
                        <a:lumOff val="60000"/>
                      </a:schemeClr>
                    </a:solidFill>
                  </a:tcPr>
                </a:tc>
              </a:tr>
              <a:tr h="423912">
                <a:tc>
                  <a:txBody>
                    <a:bodyPr/>
                    <a:lstStyle/>
                    <a:p>
                      <a:pPr marL="81915" marR="0">
                        <a:spcBef>
                          <a:spcPts val="10"/>
                        </a:spcBef>
                        <a:spcAft>
                          <a:spcPts val="0"/>
                        </a:spcAft>
                      </a:pPr>
                      <a:r>
                        <a:rPr lang="en-US" sz="1800">
                          <a:solidFill>
                            <a:srgbClr val="00B000"/>
                          </a:solidFill>
                          <a:effectLst/>
                        </a:rPr>
                        <a:t>8.</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a:solidFill>
                            <a:srgbClr val="00B000"/>
                          </a:solidFill>
                          <a:effectLst/>
                        </a:rPr>
                        <a:t>semester</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135" marR="0">
                        <a:spcBef>
                          <a:spcPts val="10"/>
                        </a:spcBef>
                        <a:spcAft>
                          <a:spcPts val="0"/>
                        </a:spcAft>
                      </a:pPr>
                      <a:r>
                        <a:rPr lang="en-US" sz="1800">
                          <a:solidFill>
                            <a:srgbClr val="00B000"/>
                          </a:solidFill>
                          <a:effectLst/>
                        </a:rPr>
                        <a:t>integer</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4770" marR="0">
                        <a:spcBef>
                          <a:spcPts val="10"/>
                        </a:spcBef>
                        <a:spcAft>
                          <a:spcPts val="0"/>
                        </a:spcAft>
                      </a:pPr>
                      <a:r>
                        <a:rPr lang="en-US" sz="1800" dirty="0">
                          <a:solidFill>
                            <a:srgbClr val="00B000"/>
                          </a:solidFill>
                          <a:effectLst/>
                        </a:rPr>
                        <a:t>The semester in which Students are Studying</a:t>
                      </a:r>
                      <a:endParaRPr lang="en-US" sz="1800" dirty="0">
                        <a:solidFill>
                          <a:srgbClr val="00B000"/>
                        </a:solidFill>
                        <a:effectLst/>
                        <a:latin typeface="Arial"/>
                        <a:ea typeface="Arial"/>
                      </a:endParaRPr>
                    </a:p>
                  </a:txBody>
                  <a:tcPr marL="0" marR="0" marT="0" marB="0">
                    <a:solidFill>
                      <a:schemeClr val="accent3">
                        <a:lumMod val="40000"/>
                        <a:lumOff val="60000"/>
                      </a:schemeClr>
                    </a:solidFill>
                  </a:tcPr>
                </a:tc>
              </a:tr>
            </a:tbl>
          </a:graphicData>
        </a:graphic>
      </p:graphicFrame>
      <p:sp>
        <p:nvSpPr>
          <p:cNvPr id="3" name="Date Placeholder 2"/>
          <p:cNvSpPr>
            <a:spLocks noGrp="1"/>
          </p:cNvSpPr>
          <p:nvPr>
            <p:ph type="dt" sz="half" idx="10"/>
          </p:nvPr>
        </p:nvSpPr>
        <p:spPr/>
        <p:txBody>
          <a:bodyPr/>
          <a:lstStyle/>
          <a:p>
            <a:fld id="{6D95DA2B-5174-4F76-A9ED-0F117A4C6895}"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30</a:t>
            </a:fld>
            <a:endParaRPr lang="en-US"/>
          </a:p>
        </p:txBody>
      </p:sp>
    </p:spTree>
    <p:extLst>
      <p:ext uri="{BB962C8B-B14F-4D97-AF65-F5344CB8AC3E}">
        <p14:creationId xmlns:p14="http://schemas.microsoft.com/office/powerpoint/2010/main" val="911528765"/>
      </p:ext>
    </p:extLst>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00B000"/>
                </a:solidFill>
              </a:rPr>
              <a:t>Table for </a:t>
            </a:r>
            <a:r>
              <a:rPr lang="en-US" u="sng" dirty="0" smtClean="0">
                <a:solidFill>
                  <a:srgbClr val="F57B17"/>
                </a:solidFill>
              </a:rPr>
              <a:t>Student Attendance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9387834"/>
              </p:ext>
            </p:extLst>
          </p:nvPr>
        </p:nvGraphicFramePr>
        <p:xfrm>
          <a:off x="762000" y="1676398"/>
          <a:ext cx="7924800" cy="4555154"/>
        </p:xfrm>
        <a:graphic>
          <a:graphicData uri="http://schemas.openxmlformats.org/drawingml/2006/table">
            <a:tbl>
              <a:tblPr firstRow="1" firstCol="1" lastRow="1" lastCol="1" bandRow="1" bandCol="1">
                <a:tableStyleId>{5C22544A-7EE6-4342-B048-85BDC9FD1C3A}</a:tableStyleId>
              </a:tblPr>
              <a:tblGrid>
                <a:gridCol w="828910"/>
                <a:gridCol w="1543074"/>
                <a:gridCol w="1205250"/>
                <a:gridCol w="4347566"/>
              </a:tblGrid>
              <a:tr h="953192">
                <a:tc>
                  <a:txBody>
                    <a:bodyPr/>
                    <a:lstStyle/>
                    <a:p>
                      <a:pPr marL="81915" marR="0">
                        <a:spcBef>
                          <a:spcPts val="145"/>
                        </a:spcBef>
                        <a:spcAft>
                          <a:spcPts val="0"/>
                        </a:spcAft>
                      </a:pPr>
                      <a:r>
                        <a:rPr lang="en-US" sz="1800" dirty="0" err="1">
                          <a:solidFill>
                            <a:srgbClr val="F57B17"/>
                          </a:solidFill>
                          <a:effectLst/>
                        </a:rPr>
                        <a:t>S.No</a:t>
                      </a:r>
                      <a:r>
                        <a:rPr lang="en-US" sz="1800" dirty="0">
                          <a:solidFill>
                            <a:srgbClr val="F57B17"/>
                          </a:solidFill>
                          <a:effectLst/>
                        </a:rPr>
                        <a:t>.</a:t>
                      </a:r>
                      <a:endParaRPr lang="en-US" sz="1800" dirty="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45"/>
                        </a:spcBef>
                        <a:spcAft>
                          <a:spcPts val="0"/>
                        </a:spcAft>
                      </a:pPr>
                      <a:r>
                        <a:rPr lang="en-US" sz="1800">
                          <a:solidFill>
                            <a:srgbClr val="F57B17"/>
                          </a:solidFill>
                          <a:effectLst/>
                        </a:rPr>
                        <a:t>Field name</a:t>
                      </a:r>
                      <a:endParaRPr lang="en-US" sz="180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62865" marR="481330">
                        <a:lnSpc>
                          <a:spcPct val="122000"/>
                        </a:lnSpc>
                        <a:spcBef>
                          <a:spcPts val="145"/>
                        </a:spcBef>
                        <a:spcAft>
                          <a:spcPts val="0"/>
                        </a:spcAft>
                      </a:pPr>
                      <a:r>
                        <a:rPr lang="en-US" sz="1800">
                          <a:solidFill>
                            <a:srgbClr val="F57B17"/>
                          </a:solidFill>
                          <a:effectLst/>
                        </a:rPr>
                        <a:t>Data Type</a:t>
                      </a:r>
                      <a:endParaRPr lang="en-US" sz="180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45"/>
                        </a:spcBef>
                        <a:spcAft>
                          <a:spcPts val="0"/>
                        </a:spcAft>
                      </a:pPr>
                      <a:r>
                        <a:rPr lang="en-US" sz="1800" dirty="0">
                          <a:solidFill>
                            <a:srgbClr val="F57B17"/>
                          </a:solidFill>
                          <a:effectLst/>
                        </a:rPr>
                        <a:t>Description</a:t>
                      </a:r>
                      <a:endParaRPr lang="en-US" sz="1800" dirty="0">
                        <a:solidFill>
                          <a:srgbClr val="F57B17"/>
                        </a:solidFill>
                        <a:effectLst/>
                        <a:latin typeface="Arial"/>
                        <a:ea typeface="Arial"/>
                      </a:endParaRPr>
                    </a:p>
                  </a:txBody>
                  <a:tcPr marL="0" marR="0" marT="0" marB="0">
                    <a:solidFill>
                      <a:schemeClr val="accent3">
                        <a:lumMod val="40000"/>
                        <a:lumOff val="60000"/>
                      </a:schemeClr>
                    </a:solidFill>
                  </a:tcPr>
                </a:tc>
              </a:tr>
              <a:tr h="524791">
                <a:tc>
                  <a:txBody>
                    <a:bodyPr/>
                    <a:lstStyle/>
                    <a:p>
                      <a:pPr marL="81915" marR="0">
                        <a:spcBef>
                          <a:spcPts val="10"/>
                        </a:spcBef>
                        <a:spcAft>
                          <a:spcPts val="0"/>
                        </a:spcAft>
                      </a:pPr>
                      <a:r>
                        <a:rPr lang="en-US" sz="1800">
                          <a:solidFill>
                            <a:srgbClr val="00B000"/>
                          </a:solidFill>
                          <a:effectLst/>
                        </a:rPr>
                        <a:t>1.</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dirty="0" err="1">
                          <a:solidFill>
                            <a:srgbClr val="00B000"/>
                          </a:solidFill>
                          <a:effectLst/>
                        </a:rPr>
                        <a:t>sno</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b="1">
                          <a:solidFill>
                            <a:srgbClr val="00B000"/>
                          </a:solidFill>
                          <a:effectLst/>
                        </a:rPr>
                        <a:t>integer</a:t>
                      </a:r>
                      <a:endParaRPr lang="en-US" sz="18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a:solidFill>
                            <a:srgbClr val="00B000"/>
                          </a:solidFill>
                          <a:effectLst/>
                        </a:rPr>
                        <a:t>Serial Number of Students</a:t>
                      </a:r>
                      <a:endParaRPr lang="en-US" sz="1800">
                        <a:solidFill>
                          <a:srgbClr val="00B000"/>
                        </a:solidFill>
                        <a:effectLst/>
                        <a:latin typeface="Arial"/>
                        <a:ea typeface="Arial"/>
                      </a:endParaRPr>
                    </a:p>
                  </a:txBody>
                  <a:tcPr marL="0" marR="0" marT="0" marB="0">
                    <a:solidFill>
                      <a:schemeClr val="accent3">
                        <a:lumMod val="40000"/>
                        <a:lumOff val="60000"/>
                      </a:schemeClr>
                    </a:solidFill>
                  </a:tcPr>
                </a:tc>
              </a:tr>
              <a:tr h="475137">
                <a:tc>
                  <a:txBody>
                    <a:bodyPr/>
                    <a:lstStyle/>
                    <a:p>
                      <a:pPr marL="81915" marR="0">
                        <a:spcBef>
                          <a:spcPts val="10"/>
                        </a:spcBef>
                        <a:spcAft>
                          <a:spcPts val="0"/>
                        </a:spcAft>
                      </a:pPr>
                      <a:r>
                        <a:rPr lang="en-US" sz="1800">
                          <a:solidFill>
                            <a:srgbClr val="00B000"/>
                          </a:solidFill>
                          <a:effectLst/>
                        </a:rPr>
                        <a:t>2.</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dirty="0" err="1">
                          <a:solidFill>
                            <a:srgbClr val="00B000"/>
                          </a:solidFill>
                          <a:effectLst/>
                        </a:rPr>
                        <a:t>s_name</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b="1">
                          <a:solidFill>
                            <a:srgbClr val="00B000"/>
                          </a:solidFill>
                          <a:effectLst/>
                        </a:rPr>
                        <a:t>varchar</a:t>
                      </a:r>
                      <a:endParaRPr lang="en-US" sz="18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a:solidFill>
                            <a:srgbClr val="00B000"/>
                          </a:solidFill>
                          <a:effectLst/>
                        </a:rPr>
                        <a:t>Student Name</a:t>
                      </a:r>
                      <a:endParaRPr lang="en-US" sz="1800">
                        <a:solidFill>
                          <a:srgbClr val="00B000"/>
                        </a:solidFill>
                        <a:effectLst/>
                        <a:latin typeface="Arial"/>
                        <a:ea typeface="Arial"/>
                      </a:endParaRPr>
                    </a:p>
                  </a:txBody>
                  <a:tcPr marL="0" marR="0" marT="0" marB="0">
                    <a:solidFill>
                      <a:schemeClr val="accent3">
                        <a:lumMod val="40000"/>
                        <a:lumOff val="60000"/>
                      </a:schemeClr>
                    </a:solidFill>
                  </a:tcPr>
                </a:tc>
              </a:tr>
              <a:tr h="478057">
                <a:tc>
                  <a:txBody>
                    <a:bodyPr/>
                    <a:lstStyle/>
                    <a:p>
                      <a:pPr marL="81915" marR="0">
                        <a:spcBef>
                          <a:spcPts val="10"/>
                        </a:spcBef>
                        <a:spcAft>
                          <a:spcPts val="0"/>
                        </a:spcAft>
                      </a:pPr>
                      <a:r>
                        <a:rPr lang="en-US" sz="1800">
                          <a:solidFill>
                            <a:srgbClr val="00B000"/>
                          </a:solidFill>
                          <a:effectLst/>
                        </a:rPr>
                        <a:t>3.</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dirty="0">
                          <a:solidFill>
                            <a:srgbClr val="00B000"/>
                          </a:solidFill>
                          <a:effectLst/>
                        </a:rPr>
                        <a:t>attendance</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b="1">
                          <a:solidFill>
                            <a:srgbClr val="00B000"/>
                          </a:solidFill>
                          <a:effectLst/>
                        </a:rPr>
                        <a:t>varchar</a:t>
                      </a:r>
                      <a:endParaRPr lang="en-US" sz="18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a:solidFill>
                            <a:srgbClr val="00B000"/>
                          </a:solidFill>
                          <a:effectLst/>
                        </a:rPr>
                        <a:t>Species whether student is present or absent.</a:t>
                      </a:r>
                      <a:endParaRPr lang="en-US" sz="1800">
                        <a:solidFill>
                          <a:srgbClr val="00B000"/>
                        </a:solidFill>
                        <a:effectLst/>
                        <a:latin typeface="Arial"/>
                        <a:ea typeface="Arial"/>
                      </a:endParaRPr>
                    </a:p>
                  </a:txBody>
                  <a:tcPr marL="0" marR="0" marT="0" marB="0">
                    <a:solidFill>
                      <a:schemeClr val="accent3">
                        <a:lumMod val="40000"/>
                        <a:lumOff val="60000"/>
                      </a:schemeClr>
                    </a:solidFill>
                  </a:tcPr>
                </a:tc>
              </a:tr>
              <a:tr h="478057">
                <a:tc>
                  <a:txBody>
                    <a:bodyPr/>
                    <a:lstStyle/>
                    <a:p>
                      <a:pPr marL="81915" marR="0">
                        <a:spcBef>
                          <a:spcPts val="10"/>
                        </a:spcBef>
                        <a:spcAft>
                          <a:spcPts val="0"/>
                        </a:spcAft>
                      </a:pPr>
                      <a:r>
                        <a:rPr lang="en-US" sz="1800">
                          <a:solidFill>
                            <a:srgbClr val="00B000"/>
                          </a:solidFill>
                          <a:effectLst/>
                        </a:rPr>
                        <a:t>4.</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dirty="0">
                          <a:solidFill>
                            <a:srgbClr val="00B000"/>
                          </a:solidFill>
                          <a:effectLst/>
                        </a:rPr>
                        <a:t>date</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b="1" dirty="0">
                          <a:solidFill>
                            <a:srgbClr val="00B000"/>
                          </a:solidFill>
                          <a:effectLst/>
                        </a:rPr>
                        <a:t>date</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a:solidFill>
                            <a:srgbClr val="00B000"/>
                          </a:solidFill>
                          <a:effectLst/>
                        </a:rPr>
                        <a:t>The Date at which attendance is taken.</a:t>
                      </a:r>
                      <a:endParaRPr lang="en-US" sz="1800">
                        <a:solidFill>
                          <a:srgbClr val="00B000"/>
                        </a:solidFill>
                        <a:effectLst/>
                        <a:latin typeface="Arial"/>
                        <a:ea typeface="Arial"/>
                      </a:endParaRPr>
                    </a:p>
                  </a:txBody>
                  <a:tcPr marL="0" marR="0" marT="0" marB="0">
                    <a:solidFill>
                      <a:schemeClr val="accent3">
                        <a:lumMod val="40000"/>
                        <a:lumOff val="60000"/>
                      </a:schemeClr>
                    </a:solidFill>
                  </a:tcPr>
                </a:tc>
              </a:tr>
              <a:tr h="478057">
                <a:tc>
                  <a:txBody>
                    <a:bodyPr/>
                    <a:lstStyle/>
                    <a:p>
                      <a:pPr marL="81915" marR="0">
                        <a:spcBef>
                          <a:spcPts val="10"/>
                        </a:spcBef>
                        <a:spcAft>
                          <a:spcPts val="0"/>
                        </a:spcAft>
                      </a:pPr>
                      <a:r>
                        <a:rPr lang="en-US" sz="1800">
                          <a:solidFill>
                            <a:srgbClr val="00B000"/>
                          </a:solidFill>
                          <a:effectLst/>
                        </a:rPr>
                        <a:t>5.</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a:solidFill>
                            <a:srgbClr val="00B000"/>
                          </a:solidFill>
                          <a:effectLst/>
                        </a:rPr>
                        <a:t>took_by </a:t>
                      </a:r>
                      <a:endParaRPr lang="en-US" sz="18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b="1" dirty="0" err="1">
                          <a:solidFill>
                            <a:srgbClr val="00B000"/>
                          </a:solidFill>
                          <a:effectLst/>
                        </a:rPr>
                        <a:t>varchar</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dirty="0">
                          <a:solidFill>
                            <a:srgbClr val="00B000"/>
                          </a:solidFill>
                          <a:effectLst/>
                        </a:rPr>
                        <a:t>The Teacher who took the attendance.</a:t>
                      </a:r>
                      <a:endParaRPr lang="en-US" sz="1800" dirty="0">
                        <a:solidFill>
                          <a:srgbClr val="00B000"/>
                        </a:solidFill>
                        <a:effectLst/>
                        <a:latin typeface="Arial"/>
                        <a:ea typeface="Arial"/>
                      </a:endParaRPr>
                    </a:p>
                  </a:txBody>
                  <a:tcPr marL="0" marR="0" marT="0" marB="0">
                    <a:solidFill>
                      <a:schemeClr val="accent3">
                        <a:lumMod val="40000"/>
                        <a:lumOff val="60000"/>
                      </a:schemeClr>
                    </a:solidFill>
                  </a:tcPr>
                </a:tc>
              </a:tr>
              <a:tr h="478057">
                <a:tc>
                  <a:txBody>
                    <a:bodyPr/>
                    <a:lstStyle/>
                    <a:p>
                      <a:pPr marL="81915" marR="0">
                        <a:spcBef>
                          <a:spcPts val="10"/>
                        </a:spcBef>
                        <a:spcAft>
                          <a:spcPts val="0"/>
                        </a:spcAft>
                      </a:pPr>
                      <a:r>
                        <a:rPr lang="en-US" sz="1800">
                          <a:solidFill>
                            <a:srgbClr val="00B000"/>
                          </a:solidFill>
                          <a:effectLst/>
                        </a:rPr>
                        <a:t>6.</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b="1">
                          <a:solidFill>
                            <a:srgbClr val="00B000"/>
                          </a:solidFill>
                          <a:effectLst/>
                        </a:rPr>
                        <a:t>semester</a:t>
                      </a:r>
                      <a:endParaRPr lang="en-US" sz="18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b="1" dirty="0">
                          <a:solidFill>
                            <a:srgbClr val="00B000"/>
                          </a:solidFill>
                          <a:effectLst/>
                        </a:rPr>
                        <a:t>integer</a:t>
                      </a:r>
                      <a:endParaRPr lang="en-US" sz="18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dirty="0">
                          <a:solidFill>
                            <a:srgbClr val="00B000"/>
                          </a:solidFill>
                          <a:effectLst/>
                        </a:rPr>
                        <a:t>The semester in which Students are Studying.</a:t>
                      </a:r>
                      <a:endParaRPr lang="en-US" sz="1800" dirty="0">
                        <a:solidFill>
                          <a:srgbClr val="00B000"/>
                        </a:solidFill>
                        <a:effectLst/>
                        <a:latin typeface="Arial"/>
                        <a:ea typeface="Arial"/>
                      </a:endParaRPr>
                    </a:p>
                  </a:txBody>
                  <a:tcPr marL="0" marR="0" marT="0" marB="0">
                    <a:solidFill>
                      <a:schemeClr val="accent3">
                        <a:lumMod val="40000"/>
                        <a:lumOff val="60000"/>
                      </a:schemeClr>
                    </a:solidFill>
                  </a:tcPr>
                </a:tc>
              </a:tr>
              <a:tr h="478057">
                <a:tc>
                  <a:txBody>
                    <a:bodyPr/>
                    <a:lstStyle/>
                    <a:p>
                      <a:pPr marL="81915" marR="0">
                        <a:spcBef>
                          <a:spcPts val="10"/>
                        </a:spcBef>
                        <a:spcAft>
                          <a:spcPts val="0"/>
                        </a:spcAft>
                      </a:pPr>
                      <a:r>
                        <a:rPr lang="en-US" sz="1800">
                          <a:solidFill>
                            <a:srgbClr val="00B000"/>
                          </a:solidFill>
                          <a:effectLst/>
                        </a:rPr>
                        <a:t>7.</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1800">
                          <a:solidFill>
                            <a:srgbClr val="00B000"/>
                          </a:solidFill>
                          <a:effectLst/>
                        </a:rPr>
                        <a:t>class</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a:solidFill>
                            <a:srgbClr val="00B000"/>
                          </a:solidFill>
                          <a:effectLst/>
                        </a:rPr>
                        <a:t>varchar</a:t>
                      </a:r>
                      <a:endParaRPr lang="en-US" sz="18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1800" dirty="0">
                          <a:solidFill>
                            <a:srgbClr val="00B000"/>
                          </a:solidFill>
                          <a:effectLst/>
                        </a:rPr>
                        <a:t>The course in which the students are enrolled .</a:t>
                      </a:r>
                      <a:endParaRPr lang="en-US" sz="1800" dirty="0">
                        <a:solidFill>
                          <a:srgbClr val="00B000"/>
                        </a:solidFill>
                        <a:effectLst/>
                        <a:latin typeface="Arial"/>
                        <a:ea typeface="Arial"/>
                      </a:endParaRPr>
                    </a:p>
                  </a:txBody>
                  <a:tcPr marL="0" marR="0" marT="0" marB="0">
                    <a:solidFill>
                      <a:schemeClr val="accent3">
                        <a:lumMod val="40000"/>
                        <a:lumOff val="60000"/>
                      </a:schemeClr>
                    </a:solidFill>
                  </a:tcPr>
                </a:tc>
              </a:tr>
            </a:tbl>
          </a:graphicData>
        </a:graphic>
      </p:graphicFrame>
      <p:sp>
        <p:nvSpPr>
          <p:cNvPr id="3" name="Date Placeholder 2"/>
          <p:cNvSpPr>
            <a:spLocks noGrp="1"/>
          </p:cNvSpPr>
          <p:nvPr>
            <p:ph type="dt" sz="half" idx="10"/>
          </p:nvPr>
        </p:nvSpPr>
        <p:spPr/>
        <p:txBody>
          <a:bodyPr/>
          <a:lstStyle/>
          <a:p>
            <a:fld id="{B91CBB91-21C7-43B5-8FFA-B6FC3F7E2730}" type="datetime1">
              <a:rPr lang="en-US" smtClean="0"/>
              <a:t>4/24/2019</a:t>
            </a:fld>
            <a:endParaRPr lang="en-US"/>
          </a:p>
        </p:txBody>
      </p:sp>
      <p:sp>
        <p:nvSpPr>
          <p:cNvPr id="4" name="Slide Number Placeholder 3"/>
          <p:cNvSpPr>
            <a:spLocks noGrp="1"/>
          </p:cNvSpPr>
          <p:nvPr>
            <p:ph type="sldNum" sz="quarter" idx="12"/>
          </p:nvPr>
        </p:nvSpPr>
        <p:spPr/>
        <p:txBody>
          <a:bodyPr/>
          <a:lstStyle/>
          <a:p>
            <a:fld id="{C8300571-92F2-47A4-A51D-506AB974A051}" type="slidenum">
              <a:rPr lang="en-US" smtClean="0"/>
              <a:pPr/>
              <a:t>31</a:t>
            </a:fld>
            <a:endParaRPr lang="en-US"/>
          </a:p>
        </p:txBody>
      </p:sp>
    </p:spTree>
    <p:extLst>
      <p:ext uri="{BB962C8B-B14F-4D97-AF65-F5344CB8AC3E}">
        <p14:creationId xmlns:p14="http://schemas.microsoft.com/office/powerpoint/2010/main" val="3932953329"/>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u="sng" dirty="0" smtClean="0">
                <a:solidFill>
                  <a:srgbClr val="00B000"/>
                </a:solidFill>
              </a:rPr>
              <a:t>Table For </a:t>
            </a:r>
            <a:r>
              <a:rPr lang="en-US" u="sng" dirty="0" smtClean="0">
                <a:solidFill>
                  <a:srgbClr val="F57B17"/>
                </a:solidFill>
              </a:rPr>
              <a:t>Class Details</a:t>
            </a:r>
            <a:endParaRPr lang="en-US" u="sng" dirty="0">
              <a:solidFill>
                <a:srgbClr val="F57B17"/>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3175515"/>
              </p:ext>
            </p:extLst>
          </p:nvPr>
        </p:nvGraphicFramePr>
        <p:xfrm>
          <a:off x="838200" y="1447800"/>
          <a:ext cx="6560187" cy="4233602"/>
        </p:xfrm>
        <a:graphic>
          <a:graphicData uri="http://schemas.openxmlformats.org/drawingml/2006/table">
            <a:tbl>
              <a:tblPr firstRow="1" firstCol="1" lastRow="1" lastCol="1" bandRow="1" bandCol="1">
                <a:tableStyleId>{5C22544A-7EE6-4342-B048-85BDC9FD1C3A}</a:tableStyleId>
              </a:tblPr>
              <a:tblGrid>
                <a:gridCol w="625952"/>
                <a:gridCol w="1590834"/>
                <a:gridCol w="1288414"/>
                <a:gridCol w="3054987"/>
              </a:tblGrid>
              <a:tr h="1008826">
                <a:tc>
                  <a:txBody>
                    <a:bodyPr/>
                    <a:lstStyle/>
                    <a:p>
                      <a:pPr marL="81915" marR="0">
                        <a:spcBef>
                          <a:spcPts val="145"/>
                        </a:spcBef>
                        <a:spcAft>
                          <a:spcPts val="0"/>
                        </a:spcAft>
                      </a:pPr>
                      <a:r>
                        <a:rPr lang="en-US" sz="2000" dirty="0" err="1">
                          <a:solidFill>
                            <a:srgbClr val="F57B17"/>
                          </a:solidFill>
                          <a:effectLst/>
                        </a:rPr>
                        <a:t>S.No</a:t>
                      </a:r>
                      <a:r>
                        <a:rPr lang="en-US" sz="2000" dirty="0">
                          <a:solidFill>
                            <a:srgbClr val="F57B17"/>
                          </a:solidFill>
                          <a:effectLst/>
                        </a:rPr>
                        <a:t>.</a:t>
                      </a:r>
                      <a:endParaRPr lang="en-US" sz="2000" dirty="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45"/>
                        </a:spcBef>
                        <a:spcAft>
                          <a:spcPts val="0"/>
                        </a:spcAft>
                      </a:pPr>
                      <a:r>
                        <a:rPr lang="en-US" sz="2000" dirty="0">
                          <a:solidFill>
                            <a:srgbClr val="F57B17"/>
                          </a:solidFill>
                          <a:effectLst/>
                        </a:rPr>
                        <a:t>Field name</a:t>
                      </a:r>
                      <a:endParaRPr lang="en-US" sz="2000" dirty="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62865" marR="481330">
                        <a:lnSpc>
                          <a:spcPct val="122000"/>
                        </a:lnSpc>
                        <a:spcBef>
                          <a:spcPts val="145"/>
                        </a:spcBef>
                        <a:spcAft>
                          <a:spcPts val="0"/>
                        </a:spcAft>
                      </a:pPr>
                      <a:r>
                        <a:rPr lang="en-US" sz="2000" dirty="0">
                          <a:solidFill>
                            <a:srgbClr val="F57B17"/>
                          </a:solidFill>
                          <a:effectLst/>
                        </a:rPr>
                        <a:t>Data Type</a:t>
                      </a:r>
                      <a:endParaRPr lang="en-US" sz="2000" dirty="0">
                        <a:solidFill>
                          <a:srgbClr val="F57B17"/>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45"/>
                        </a:spcBef>
                        <a:spcAft>
                          <a:spcPts val="0"/>
                        </a:spcAft>
                      </a:pPr>
                      <a:r>
                        <a:rPr lang="en-US" sz="2000" dirty="0">
                          <a:solidFill>
                            <a:srgbClr val="F57B17"/>
                          </a:solidFill>
                          <a:effectLst/>
                        </a:rPr>
                        <a:t>Description</a:t>
                      </a:r>
                      <a:endParaRPr lang="en-US" sz="2000" dirty="0">
                        <a:solidFill>
                          <a:srgbClr val="F57B17"/>
                        </a:solidFill>
                        <a:effectLst/>
                        <a:latin typeface="Arial"/>
                        <a:ea typeface="Arial"/>
                      </a:endParaRPr>
                    </a:p>
                  </a:txBody>
                  <a:tcPr marL="0" marR="0" marT="0" marB="0">
                    <a:solidFill>
                      <a:schemeClr val="accent3">
                        <a:lumMod val="40000"/>
                        <a:lumOff val="60000"/>
                      </a:schemeClr>
                    </a:solidFill>
                  </a:tcPr>
                </a:tc>
              </a:tr>
              <a:tr h="615288">
                <a:tc>
                  <a:txBody>
                    <a:bodyPr/>
                    <a:lstStyle/>
                    <a:p>
                      <a:pPr marL="81915" marR="0">
                        <a:spcBef>
                          <a:spcPts val="10"/>
                        </a:spcBef>
                        <a:spcAft>
                          <a:spcPts val="0"/>
                        </a:spcAft>
                      </a:pPr>
                      <a:r>
                        <a:rPr lang="en-US" sz="2000">
                          <a:solidFill>
                            <a:srgbClr val="00B000"/>
                          </a:solidFill>
                          <a:effectLst/>
                        </a:rPr>
                        <a:t>1.</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2000" b="1" dirty="0">
                          <a:solidFill>
                            <a:srgbClr val="00B000"/>
                          </a:solidFill>
                          <a:effectLst/>
                        </a:rPr>
                        <a:t> </a:t>
                      </a:r>
                      <a:r>
                        <a:rPr lang="en-US" sz="2000" b="1" dirty="0" err="1">
                          <a:solidFill>
                            <a:srgbClr val="00B000"/>
                          </a:solidFill>
                          <a:effectLst/>
                        </a:rPr>
                        <a:t>class_id</a:t>
                      </a:r>
                      <a:endParaRPr lang="en-US" sz="20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2000" b="1">
                          <a:solidFill>
                            <a:srgbClr val="00B000"/>
                          </a:solidFill>
                          <a:effectLst/>
                        </a:rPr>
                        <a:t>integer</a:t>
                      </a:r>
                      <a:endParaRPr lang="en-US" sz="20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2000">
                          <a:solidFill>
                            <a:srgbClr val="00B000"/>
                          </a:solidFill>
                          <a:effectLst/>
                        </a:rPr>
                        <a:t>This is used as a Primary Key</a:t>
                      </a:r>
                      <a:endParaRPr lang="en-US" sz="2000">
                        <a:solidFill>
                          <a:srgbClr val="00B000"/>
                        </a:solidFill>
                        <a:effectLst/>
                        <a:latin typeface="Arial"/>
                        <a:ea typeface="Arial"/>
                      </a:endParaRPr>
                    </a:p>
                  </a:txBody>
                  <a:tcPr marL="0" marR="0" marT="0" marB="0">
                    <a:solidFill>
                      <a:schemeClr val="accent3">
                        <a:lumMod val="40000"/>
                        <a:lumOff val="60000"/>
                      </a:schemeClr>
                    </a:solidFill>
                  </a:tcPr>
                </a:tc>
              </a:tr>
              <a:tr h="491000">
                <a:tc>
                  <a:txBody>
                    <a:bodyPr/>
                    <a:lstStyle/>
                    <a:p>
                      <a:pPr marL="81915" marR="0">
                        <a:spcBef>
                          <a:spcPts val="10"/>
                        </a:spcBef>
                        <a:spcAft>
                          <a:spcPts val="0"/>
                        </a:spcAft>
                      </a:pPr>
                      <a:r>
                        <a:rPr lang="en-US" sz="2000">
                          <a:solidFill>
                            <a:srgbClr val="00B000"/>
                          </a:solidFill>
                          <a:effectLst/>
                        </a:rPr>
                        <a:t>2.</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2000" b="1" dirty="0">
                          <a:solidFill>
                            <a:srgbClr val="00B000"/>
                          </a:solidFill>
                          <a:effectLst/>
                        </a:rPr>
                        <a:t> </a:t>
                      </a:r>
                      <a:r>
                        <a:rPr lang="en-US" sz="2000" b="1" dirty="0" err="1">
                          <a:solidFill>
                            <a:srgbClr val="00B000"/>
                          </a:solidFill>
                          <a:effectLst/>
                        </a:rPr>
                        <a:t>course_name</a:t>
                      </a:r>
                      <a:endParaRPr lang="en-US" sz="20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2000" b="1" dirty="0" err="1">
                          <a:solidFill>
                            <a:srgbClr val="00B000"/>
                          </a:solidFill>
                          <a:effectLst/>
                        </a:rPr>
                        <a:t>varchar</a:t>
                      </a:r>
                      <a:endParaRPr lang="en-US" sz="20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2000">
                          <a:solidFill>
                            <a:srgbClr val="00B000"/>
                          </a:solidFill>
                          <a:effectLst/>
                        </a:rPr>
                        <a:t>This is the name of Teacher.</a:t>
                      </a:r>
                      <a:endParaRPr lang="en-US" sz="2000">
                        <a:solidFill>
                          <a:srgbClr val="00B000"/>
                        </a:solidFill>
                        <a:effectLst/>
                        <a:latin typeface="Arial"/>
                        <a:ea typeface="Arial"/>
                      </a:endParaRPr>
                    </a:p>
                  </a:txBody>
                  <a:tcPr marL="0" marR="0" marT="0" marB="0">
                    <a:solidFill>
                      <a:schemeClr val="accent3">
                        <a:lumMod val="40000"/>
                        <a:lumOff val="60000"/>
                      </a:schemeClr>
                    </a:solidFill>
                  </a:tcPr>
                </a:tc>
              </a:tr>
              <a:tr h="996766">
                <a:tc>
                  <a:txBody>
                    <a:bodyPr/>
                    <a:lstStyle/>
                    <a:p>
                      <a:pPr marL="81915" marR="0">
                        <a:spcBef>
                          <a:spcPts val="10"/>
                        </a:spcBef>
                        <a:spcAft>
                          <a:spcPts val="0"/>
                        </a:spcAft>
                      </a:pPr>
                      <a:r>
                        <a:rPr lang="en-US" sz="2000">
                          <a:solidFill>
                            <a:srgbClr val="00B000"/>
                          </a:solidFill>
                          <a:effectLst/>
                        </a:rPr>
                        <a:t>3.</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2000" b="1">
                          <a:solidFill>
                            <a:srgbClr val="00B000"/>
                          </a:solidFill>
                          <a:effectLst/>
                        </a:rPr>
                        <a:t> semester</a:t>
                      </a:r>
                      <a:endParaRPr lang="en-US" sz="2000" b="1">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2000" b="1" dirty="0">
                          <a:solidFill>
                            <a:srgbClr val="00B000"/>
                          </a:solidFill>
                          <a:effectLst/>
                        </a:rPr>
                        <a:t>integer</a:t>
                      </a:r>
                      <a:endParaRPr lang="en-US" sz="2000" b="1" dirty="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700405">
                        <a:lnSpc>
                          <a:spcPct val="122000"/>
                        </a:lnSpc>
                        <a:spcBef>
                          <a:spcPts val="10"/>
                        </a:spcBef>
                        <a:spcAft>
                          <a:spcPts val="0"/>
                        </a:spcAft>
                      </a:pPr>
                      <a:r>
                        <a:rPr lang="en-US" sz="2000">
                          <a:solidFill>
                            <a:srgbClr val="00B000"/>
                          </a:solidFill>
                          <a:effectLst/>
                        </a:rPr>
                        <a:t>This is the semester in which Students are Studying.</a:t>
                      </a:r>
                      <a:endParaRPr lang="en-US" sz="2000">
                        <a:solidFill>
                          <a:srgbClr val="00B000"/>
                        </a:solidFill>
                        <a:effectLst/>
                        <a:latin typeface="Arial"/>
                        <a:ea typeface="Arial"/>
                      </a:endParaRPr>
                    </a:p>
                  </a:txBody>
                  <a:tcPr marL="0" marR="0" marT="0" marB="0">
                    <a:solidFill>
                      <a:schemeClr val="accent3">
                        <a:lumMod val="40000"/>
                        <a:lumOff val="60000"/>
                      </a:schemeClr>
                    </a:solidFill>
                  </a:tcPr>
                </a:tc>
              </a:tr>
              <a:tr h="1002920">
                <a:tc>
                  <a:txBody>
                    <a:bodyPr/>
                    <a:lstStyle/>
                    <a:p>
                      <a:pPr marL="81915" marR="0">
                        <a:spcBef>
                          <a:spcPts val="10"/>
                        </a:spcBef>
                        <a:spcAft>
                          <a:spcPts val="0"/>
                        </a:spcAft>
                      </a:pPr>
                      <a:r>
                        <a:rPr lang="en-US" sz="2000">
                          <a:solidFill>
                            <a:srgbClr val="00B000"/>
                          </a:solidFill>
                          <a:effectLst/>
                        </a:rPr>
                        <a:t>4.</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49530" marR="0">
                        <a:spcBef>
                          <a:spcPts val="10"/>
                        </a:spcBef>
                        <a:spcAft>
                          <a:spcPts val="0"/>
                        </a:spcAft>
                      </a:pPr>
                      <a:r>
                        <a:rPr lang="en-US" sz="2000">
                          <a:solidFill>
                            <a:srgbClr val="00B000"/>
                          </a:solidFill>
                          <a:effectLst/>
                        </a:rPr>
                        <a:t> teacher</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0">
                        <a:spcBef>
                          <a:spcPts val="10"/>
                        </a:spcBef>
                        <a:spcAft>
                          <a:spcPts val="0"/>
                        </a:spcAft>
                      </a:pPr>
                      <a:r>
                        <a:rPr lang="en-US" sz="2000">
                          <a:solidFill>
                            <a:srgbClr val="00B000"/>
                          </a:solidFill>
                          <a:effectLst/>
                        </a:rPr>
                        <a:t>varchar</a:t>
                      </a:r>
                      <a:endParaRPr lang="en-US" sz="2000">
                        <a:solidFill>
                          <a:srgbClr val="00B000"/>
                        </a:solidFill>
                        <a:effectLst/>
                        <a:latin typeface="Arial"/>
                        <a:ea typeface="Arial"/>
                      </a:endParaRPr>
                    </a:p>
                  </a:txBody>
                  <a:tcPr marL="0" marR="0" marT="0" marB="0">
                    <a:solidFill>
                      <a:schemeClr val="accent3">
                        <a:lumMod val="40000"/>
                        <a:lumOff val="60000"/>
                      </a:schemeClr>
                    </a:solidFill>
                  </a:tcPr>
                </a:tc>
                <a:tc>
                  <a:txBody>
                    <a:bodyPr/>
                    <a:lstStyle/>
                    <a:p>
                      <a:pPr marL="62865" marR="755015">
                        <a:lnSpc>
                          <a:spcPct val="122000"/>
                        </a:lnSpc>
                        <a:spcBef>
                          <a:spcPts val="10"/>
                        </a:spcBef>
                        <a:spcAft>
                          <a:spcPts val="0"/>
                        </a:spcAft>
                      </a:pPr>
                      <a:r>
                        <a:rPr lang="en-US" sz="2000" dirty="0">
                          <a:solidFill>
                            <a:srgbClr val="00B000"/>
                          </a:solidFill>
                          <a:effectLst/>
                        </a:rPr>
                        <a:t>This is the name of the Teacher</a:t>
                      </a:r>
                      <a:endParaRPr lang="en-US" sz="2000" dirty="0">
                        <a:solidFill>
                          <a:srgbClr val="00B000"/>
                        </a:solidFill>
                        <a:effectLst/>
                        <a:latin typeface="Arial"/>
                        <a:ea typeface="Arial"/>
                      </a:endParaRPr>
                    </a:p>
                  </a:txBody>
                  <a:tcPr marL="0" marR="0" marT="0" marB="0">
                    <a:solidFill>
                      <a:schemeClr val="accent3">
                        <a:lumMod val="40000"/>
                        <a:lumOff val="60000"/>
                      </a:schemeClr>
                    </a:solidFill>
                  </a:tcPr>
                </a:tc>
              </a:tr>
            </a:tbl>
          </a:graphicData>
        </a:graphic>
      </p:graphicFrame>
      <p:sp>
        <p:nvSpPr>
          <p:cNvPr id="3" name="Date Placeholder 2"/>
          <p:cNvSpPr>
            <a:spLocks noGrp="1"/>
          </p:cNvSpPr>
          <p:nvPr>
            <p:ph type="dt" sz="half" idx="10"/>
          </p:nvPr>
        </p:nvSpPr>
        <p:spPr/>
        <p:txBody>
          <a:bodyPr/>
          <a:lstStyle/>
          <a:p>
            <a:fld id="{A84807C5-1190-423C-831C-93EF07C6B8F3}" type="datetime1">
              <a:rPr lang="en-US" smtClean="0"/>
              <a:t>4/24/2019</a:t>
            </a:fld>
            <a:endParaRPr lang="en-US"/>
          </a:p>
        </p:txBody>
      </p:sp>
      <p:sp>
        <p:nvSpPr>
          <p:cNvPr id="4" name="Slide Number Placeholder 3"/>
          <p:cNvSpPr>
            <a:spLocks noGrp="1"/>
          </p:cNvSpPr>
          <p:nvPr>
            <p:ph type="sldNum" sz="quarter" idx="12"/>
          </p:nvPr>
        </p:nvSpPr>
        <p:spPr/>
        <p:txBody>
          <a:bodyPr/>
          <a:lstStyle/>
          <a:p>
            <a:fld id="{C8300571-92F2-47A4-A51D-506AB974A051}" type="slidenum">
              <a:rPr lang="en-US" smtClean="0"/>
              <a:pPr/>
              <a:t>32</a:t>
            </a:fld>
            <a:endParaRPr lang="en-US"/>
          </a:p>
        </p:txBody>
      </p:sp>
    </p:spTree>
    <p:extLst>
      <p:ext uri="{BB962C8B-B14F-4D97-AF65-F5344CB8AC3E}">
        <p14:creationId xmlns:p14="http://schemas.microsoft.com/office/powerpoint/2010/main" val="2714058291"/>
      </p:ext>
    </p:extLst>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u="sng" dirty="0">
                <a:solidFill>
                  <a:srgbClr val="00B000"/>
                </a:solidFill>
              </a:rPr>
              <a:t>Table for </a:t>
            </a:r>
            <a:r>
              <a:rPr lang="en-US" u="sng" dirty="0">
                <a:solidFill>
                  <a:srgbClr val="F57B17"/>
                </a:solidFill>
              </a:rPr>
              <a:t>Teacher details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2276334"/>
              </p:ext>
            </p:extLst>
          </p:nvPr>
        </p:nvGraphicFramePr>
        <p:xfrm>
          <a:off x="457200" y="1371600"/>
          <a:ext cx="8305799" cy="4481152"/>
        </p:xfrm>
        <a:graphic>
          <a:graphicData uri="http://schemas.openxmlformats.org/drawingml/2006/table">
            <a:tbl>
              <a:tblPr firstRow="1" firstCol="1" lastRow="1" lastCol="1" bandRow="1" bandCol="1">
                <a:solidFill>
                  <a:srgbClr val="00B000"/>
                </a:solidFill>
                <a:tableStyleId>{93296810-A885-4BE3-A3E7-6D5BEEA58F35}</a:tableStyleId>
              </a:tblPr>
              <a:tblGrid>
                <a:gridCol w="789622"/>
                <a:gridCol w="2105978"/>
                <a:gridCol w="1143000"/>
                <a:gridCol w="4267199"/>
              </a:tblGrid>
              <a:tr h="582856">
                <a:tc>
                  <a:txBody>
                    <a:bodyPr/>
                    <a:lstStyle/>
                    <a:p>
                      <a:pPr marL="81915" marR="0">
                        <a:spcBef>
                          <a:spcPts val="135"/>
                        </a:spcBef>
                        <a:spcAft>
                          <a:spcPts val="0"/>
                        </a:spcAft>
                      </a:pPr>
                      <a:r>
                        <a:rPr lang="en-US" sz="2000" dirty="0" err="1" smtClean="0">
                          <a:solidFill>
                            <a:schemeClr val="accent6"/>
                          </a:solidFill>
                          <a:effectLst/>
                        </a:rPr>
                        <a:t>S.No</a:t>
                      </a:r>
                      <a:r>
                        <a:rPr lang="en-US" sz="2000" dirty="0" smtClean="0">
                          <a:solidFill>
                            <a:schemeClr val="accent6"/>
                          </a:solidFill>
                          <a:effectLst/>
                        </a:rPr>
                        <a:t>.</a:t>
                      </a:r>
                      <a:endParaRPr lang="en-US" sz="2000" dirty="0">
                        <a:solidFill>
                          <a:schemeClr val="accent6"/>
                        </a:solidFill>
                        <a:effectLst/>
                        <a:latin typeface="Arial"/>
                        <a:ea typeface="Arial"/>
                      </a:endParaRPr>
                    </a:p>
                  </a:txBody>
                  <a:tcPr marL="0" marR="0" marT="0" marB="0">
                    <a:solidFill>
                      <a:schemeClr val="accent3">
                        <a:lumMod val="20000"/>
                        <a:lumOff val="80000"/>
                      </a:schemeClr>
                    </a:solidFill>
                  </a:tcPr>
                </a:tc>
                <a:tc>
                  <a:txBody>
                    <a:bodyPr/>
                    <a:lstStyle/>
                    <a:p>
                      <a:pPr marL="49530" marR="0">
                        <a:spcBef>
                          <a:spcPts val="135"/>
                        </a:spcBef>
                        <a:spcAft>
                          <a:spcPts val="0"/>
                        </a:spcAft>
                      </a:pPr>
                      <a:r>
                        <a:rPr lang="en-US" sz="2000" dirty="0">
                          <a:solidFill>
                            <a:schemeClr val="accent6"/>
                          </a:solidFill>
                          <a:effectLst/>
                        </a:rPr>
                        <a:t>Field name</a:t>
                      </a:r>
                      <a:endParaRPr lang="en-US" sz="2000" dirty="0">
                        <a:solidFill>
                          <a:schemeClr val="accent6"/>
                        </a:solidFill>
                        <a:effectLst/>
                        <a:latin typeface="Arial"/>
                        <a:ea typeface="Arial"/>
                      </a:endParaRPr>
                    </a:p>
                  </a:txBody>
                  <a:tcPr marL="0" marR="0" marT="0" marB="0">
                    <a:solidFill>
                      <a:schemeClr val="accent3">
                        <a:lumMod val="20000"/>
                        <a:lumOff val="80000"/>
                      </a:schemeClr>
                    </a:solidFill>
                  </a:tcPr>
                </a:tc>
                <a:tc>
                  <a:txBody>
                    <a:bodyPr/>
                    <a:lstStyle/>
                    <a:p>
                      <a:pPr marL="50165" marR="0">
                        <a:spcBef>
                          <a:spcPts val="135"/>
                        </a:spcBef>
                        <a:spcAft>
                          <a:spcPts val="0"/>
                        </a:spcAft>
                      </a:pPr>
                      <a:r>
                        <a:rPr lang="en-US" sz="2000">
                          <a:solidFill>
                            <a:schemeClr val="accent6"/>
                          </a:solidFill>
                          <a:effectLst/>
                        </a:rPr>
                        <a:t>Data Type</a:t>
                      </a:r>
                      <a:endParaRPr lang="en-US" sz="2000">
                        <a:solidFill>
                          <a:schemeClr val="accent6"/>
                        </a:solidFill>
                        <a:effectLst/>
                        <a:latin typeface="Arial"/>
                        <a:ea typeface="Arial"/>
                      </a:endParaRPr>
                    </a:p>
                  </a:txBody>
                  <a:tcPr marL="0" marR="0" marT="0" marB="0">
                    <a:solidFill>
                      <a:schemeClr val="accent3">
                        <a:lumMod val="20000"/>
                        <a:lumOff val="80000"/>
                      </a:schemeClr>
                    </a:solidFill>
                  </a:tcPr>
                </a:tc>
                <a:tc>
                  <a:txBody>
                    <a:bodyPr/>
                    <a:lstStyle/>
                    <a:p>
                      <a:pPr marL="64135" marR="0">
                        <a:spcBef>
                          <a:spcPts val="135"/>
                        </a:spcBef>
                        <a:spcAft>
                          <a:spcPts val="0"/>
                        </a:spcAft>
                      </a:pPr>
                      <a:r>
                        <a:rPr lang="en-US" sz="2000" dirty="0">
                          <a:solidFill>
                            <a:schemeClr val="accent6"/>
                          </a:solidFill>
                          <a:effectLst/>
                        </a:rPr>
                        <a:t>Description</a:t>
                      </a:r>
                      <a:endParaRPr lang="en-US" sz="2000" dirty="0">
                        <a:solidFill>
                          <a:schemeClr val="accent6"/>
                        </a:solidFill>
                        <a:effectLst/>
                        <a:latin typeface="Arial"/>
                        <a:ea typeface="Arial"/>
                      </a:endParaRPr>
                    </a:p>
                  </a:txBody>
                  <a:tcPr marL="0" marR="0" marT="0" marB="0">
                    <a:solidFill>
                      <a:schemeClr val="accent3">
                        <a:lumMod val="20000"/>
                        <a:lumOff val="80000"/>
                      </a:schemeClr>
                    </a:solidFill>
                  </a:tcPr>
                </a:tc>
              </a:tr>
              <a:tr h="712544">
                <a:tc>
                  <a:txBody>
                    <a:bodyPr/>
                    <a:lstStyle/>
                    <a:p>
                      <a:pPr marL="81915" marR="0">
                        <a:spcBef>
                          <a:spcPts val="10"/>
                        </a:spcBef>
                        <a:spcAft>
                          <a:spcPts val="0"/>
                        </a:spcAft>
                      </a:pPr>
                      <a:r>
                        <a:rPr lang="en-US" sz="2000">
                          <a:solidFill>
                            <a:srgbClr val="00B000"/>
                          </a:solidFill>
                          <a:effectLst/>
                        </a:rPr>
                        <a:t>1.</a:t>
                      </a:r>
                      <a:endParaRPr lang="en-US" sz="200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49530" marR="0">
                        <a:spcBef>
                          <a:spcPts val="10"/>
                        </a:spcBef>
                        <a:spcAft>
                          <a:spcPts val="0"/>
                        </a:spcAft>
                      </a:pPr>
                      <a:r>
                        <a:rPr lang="en-US" sz="2000" b="1" dirty="0" err="1">
                          <a:solidFill>
                            <a:srgbClr val="00B000"/>
                          </a:solidFill>
                          <a:effectLst/>
                        </a:rPr>
                        <a:t>teacher_id</a:t>
                      </a:r>
                      <a:endParaRPr lang="en-US" sz="2000" b="1" dirty="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50165" marR="0">
                        <a:spcBef>
                          <a:spcPts val="10"/>
                        </a:spcBef>
                        <a:spcAft>
                          <a:spcPts val="0"/>
                        </a:spcAft>
                      </a:pPr>
                      <a:r>
                        <a:rPr lang="en-US" sz="2000" b="1" dirty="0">
                          <a:solidFill>
                            <a:srgbClr val="00B000"/>
                          </a:solidFill>
                          <a:effectLst/>
                        </a:rPr>
                        <a:t>integer</a:t>
                      </a:r>
                      <a:endParaRPr lang="en-US" sz="2000" b="1" dirty="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64135" marR="882650">
                        <a:lnSpc>
                          <a:spcPct val="122000"/>
                        </a:lnSpc>
                        <a:spcBef>
                          <a:spcPts val="10"/>
                        </a:spcBef>
                        <a:spcAft>
                          <a:spcPts val="0"/>
                        </a:spcAft>
                      </a:pPr>
                      <a:r>
                        <a:rPr lang="en-US" sz="2000" dirty="0">
                          <a:solidFill>
                            <a:srgbClr val="00B000"/>
                          </a:solidFill>
                          <a:effectLst/>
                        </a:rPr>
                        <a:t>Primary Key for teacher</a:t>
                      </a:r>
                      <a:endParaRPr lang="en-US" sz="2000" dirty="0">
                        <a:solidFill>
                          <a:srgbClr val="00B000"/>
                        </a:solidFill>
                        <a:effectLst/>
                        <a:latin typeface="Arial"/>
                        <a:ea typeface="Arial"/>
                      </a:endParaRPr>
                    </a:p>
                  </a:txBody>
                  <a:tcPr marL="0" marR="0" marT="0" marB="0">
                    <a:solidFill>
                      <a:schemeClr val="accent3">
                        <a:lumMod val="20000"/>
                        <a:lumOff val="80000"/>
                      </a:schemeClr>
                    </a:solidFill>
                  </a:tcPr>
                </a:tc>
              </a:tr>
              <a:tr h="485391">
                <a:tc>
                  <a:txBody>
                    <a:bodyPr/>
                    <a:lstStyle/>
                    <a:p>
                      <a:pPr marL="81915" marR="0">
                        <a:spcBef>
                          <a:spcPts val="10"/>
                        </a:spcBef>
                        <a:spcAft>
                          <a:spcPts val="0"/>
                        </a:spcAft>
                      </a:pPr>
                      <a:r>
                        <a:rPr lang="en-US" sz="2000">
                          <a:solidFill>
                            <a:srgbClr val="00B000"/>
                          </a:solidFill>
                          <a:effectLst/>
                        </a:rPr>
                        <a:t>2.</a:t>
                      </a:r>
                      <a:endParaRPr lang="en-US" sz="200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49530" marR="0">
                        <a:spcBef>
                          <a:spcPts val="10"/>
                        </a:spcBef>
                        <a:spcAft>
                          <a:spcPts val="0"/>
                        </a:spcAft>
                      </a:pPr>
                      <a:r>
                        <a:rPr lang="en-US" sz="2000" b="1" dirty="0" err="1">
                          <a:solidFill>
                            <a:srgbClr val="00B000"/>
                          </a:solidFill>
                          <a:effectLst/>
                        </a:rPr>
                        <a:t>teacher_name</a:t>
                      </a:r>
                      <a:endParaRPr lang="en-US" sz="2000" b="1" dirty="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50165" marR="0">
                        <a:spcBef>
                          <a:spcPts val="10"/>
                        </a:spcBef>
                        <a:spcAft>
                          <a:spcPts val="0"/>
                        </a:spcAft>
                      </a:pPr>
                      <a:r>
                        <a:rPr lang="en-US" sz="2000" b="1" dirty="0" err="1">
                          <a:solidFill>
                            <a:srgbClr val="00B000"/>
                          </a:solidFill>
                          <a:effectLst/>
                        </a:rPr>
                        <a:t>varchar</a:t>
                      </a:r>
                      <a:endParaRPr lang="en-US" sz="2000" b="1" dirty="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64135" marR="0">
                        <a:spcBef>
                          <a:spcPts val="10"/>
                        </a:spcBef>
                        <a:spcAft>
                          <a:spcPts val="0"/>
                        </a:spcAft>
                      </a:pPr>
                      <a:r>
                        <a:rPr lang="en-US" sz="2000">
                          <a:solidFill>
                            <a:srgbClr val="00B000"/>
                          </a:solidFill>
                          <a:effectLst/>
                        </a:rPr>
                        <a:t>Name of teacher</a:t>
                      </a:r>
                      <a:endParaRPr lang="en-US" sz="2000">
                        <a:solidFill>
                          <a:srgbClr val="00B000"/>
                        </a:solidFill>
                        <a:effectLst/>
                        <a:latin typeface="Arial"/>
                        <a:ea typeface="Arial"/>
                      </a:endParaRPr>
                    </a:p>
                  </a:txBody>
                  <a:tcPr marL="0" marR="0" marT="0" marB="0">
                    <a:solidFill>
                      <a:schemeClr val="accent3">
                        <a:lumMod val="20000"/>
                        <a:lumOff val="80000"/>
                      </a:schemeClr>
                    </a:solidFill>
                  </a:tcPr>
                </a:tc>
              </a:tr>
              <a:tr h="483462">
                <a:tc>
                  <a:txBody>
                    <a:bodyPr/>
                    <a:lstStyle/>
                    <a:p>
                      <a:pPr marL="81915" marR="0">
                        <a:spcBef>
                          <a:spcPts val="10"/>
                        </a:spcBef>
                        <a:spcAft>
                          <a:spcPts val="0"/>
                        </a:spcAft>
                      </a:pPr>
                      <a:r>
                        <a:rPr lang="en-US" sz="2000">
                          <a:solidFill>
                            <a:srgbClr val="00B000"/>
                          </a:solidFill>
                          <a:effectLst/>
                        </a:rPr>
                        <a:t>3.</a:t>
                      </a:r>
                      <a:endParaRPr lang="en-US" sz="200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49530" marR="0">
                        <a:spcBef>
                          <a:spcPts val="10"/>
                        </a:spcBef>
                        <a:spcAft>
                          <a:spcPts val="0"/>
                        </a:spcAft>
                      </a:pPr>
                      <a:r>
                        <a:rPr lang="en-US" sz="2000" b="1" dirty="0" err="1">
                          <a:solidFill>
                            <a:srgbClr val="00B000"/>
                          </a:solidFill>
                          <a:effectLst/>
                        </a:rPr>
                        <a:t>user_name</a:t>
                      </a:r>
                      <a:endParaRPr lang="en-US" sz="2000" b="1" dirty="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50165" marR="0">
                        <a:spcBef>
                          <a:spcPts val="10"/>
                        </a:spcBef>
                        <a:spcAft>
                          <a:spcPts val="0"/>
                        </a:spcAft>
                      </a:pPr>
                      <a:r>
                        <a:rPr lang="en-US" sz="2000" b="1">
                          <a:solidFill>
                            <a:srgbClr val="00B000"/>
                          </a:solidFill>
                          <a:effectLst/>
                        </a:rPr>
                        <a:t>varchar</a:t>
                      </a:r>
                      <a:endParaRPr lang="en-US" sz="2000" b="1">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64135" marR="0">
                        <a:spcBef>
                          <a:spcPts val="10"/>
                        </a:spcBef>
                        <a:spcAft>
                          <a:spcPts val="0"/>
                        </a:spcAft>
                      </a:pPr>
                      <a:r>
                        <a:rPr lang="en-US" sz="2000" dirty="0">
                          <a:solidFill>
                            <a:srgbClr val="00B000"/>
                          </a:solidFill>
                          <a:effectLst/>
                        </a:rPr>
                        <a:t>User name(used for login)</a:t>
                      </a:r>
                      <a:endParaRPr lang="en-US" sz="2000" dirty="0">
                        <a:solidFill>
                          <a:srgbClr val="00B000"/>
                        </a:solidFill>
                        <a:effectLst/>
                        <a:latin typeface="Arial"/>
                        <a:ea typeface="Arial"/>
                      </a:endParaRPr>
                    </a:p>
                  </a:txBody>
                  <a:tcPr marL="0" marR="0" marT="0" marB="0">
                    <a:solidFill>
                      <a:schemeClr val="accent3">
                        <a:lumMod val="20000"/>
                        <a:lumOff val="80000"/>
                      </a:schemeClr>
                    </a:solidFill>
                  </a:tcPr>
                </a:tc>
              </a:tr>
              <a:tr h="483462">
                <a:tc>
                  <a:txBody>
                    <a:bodyPr/>
                    <a:lstStyle/>
                    <a:p>
                      <a:pPr marL="81915" marR="0">
                        <a:spcBef>
                          <a:spcPts val="10"/>
                        </a:spcBef>
                        <a:spcAft>
                          <a:spcPts val="0"/>
                        </a:spcAft>
                      </a:pPr>
                      <a:r>
                        <a:rPr lang="en-US" sz="2000">
                          <a:solidFill>
                            <a:srgbClr val="00B000"/>
                          </a:solidFill>
                          <a:effectLst/>
                        </a:rPr>
                        <a:t>4.</a:t>
                      </a:r>
                      <a:endParaRPr lang="en-US" sz="200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49530" marR="0">
                        <a:spcBef>
                          <a:spcPts val="10"/>
                        </a:spcBef>
                        <a:spcAft>
                          <a:spcPts val="0"/>
                        </a:spcAft>
                      </a:pPr>
                      <a:r>
                        <a:rPr lang="en-US" sz="2000" b="1" dirty="0">
                          <a:solidFill>
                            <a:srgbClr val="00B000"/>
                          </a:solidFill>
                          <a:effectLst/>
                        </a:rPr>
                        <a:t>password</a:t>
                      </a:r>
                      <a:endParaRPr lang="en-US" sz="2000" b="1" dirty="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50165" marR="0">
                        <a:spcBef>
                          <a:spcPts val="10"/>
                        </a:spcBef>
                        <a:spcAft>
                          <a:spcPts val="0"/>
                        </a:spcAft>
                      </a:pPr>
                      <a:r>
                        <a:rPr lang="en-US" sz="2000" b="1">
                          <a:solidFill>
                            <a:srgbClr val="00B000"/>
                          </a:solidFill>
                          <a:effectLst/>
                        </a:rPr>
                        <a:t>varchar</a:t>
                      </a:r>
                      <a:endParaRPr lang="en-US" sz="2000" b="1">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64135" marR="0">
                        <a:spcBef>
                          <a:spcPts val="10"/>
                        </a:spcBef>
                        <a:spcAft>
                          <a:spcPts val="0"/>
                        </a:spcAft>
                      </a:pPr>
                      <a:r>
                        <a:rPr lang="en-US" sz="2000" dirty="0">
                          <a:solidFill>
                            <a:srgbClr val="00B000"/>
                          </a:solidFill>
                          <a:effectLst/>
                        </a:rPr>
                        <a:t>Password(used for login)</a:t>
                      </a:r>
                      <a:endParaRPr lang="en-US" sz="2000" dirty="0">
                        <a:solidFill>
                          <a:srgbClr val="00B000"/>
                        </a:solidFill>
                        <a:effectLst/>
                        <a:latin typeface="Arial"/>
                        <a:ea typeface="Arial"/>
                      </a:endParaRPr>
                    </a:p>
                  </a:txBody>
                  <a:tcPr marL="0" marR="0" marT="0" marB="0">
                    <a:solidFill>
                      <a:schemeClr val="accent3">
                        <a:lumMod val="20000"/>
                        <a:lumOff val="80000"/>
                      </a:schemeClr>
                    </a:solidFill>
                  </a:tcPr>
                </a:tc>
              </a:tr>
              <a:tr h="483462">
                <a:tc>
                  <a:txBody>
                    <a:bodyPr/>
                    <a:lstStyle/>
                    <a:p>
                      <a:pPr marL="81915" marR="0">
                        <a:spcBef>
                          <a:spcPts val="10"/>
                        </a:spcBef>
                        <a:spcAft>
                          <a:spcPts val="0"/>
                        </a:spcAft>
                      </a:pPr>
                      <a:r>
                        <a:rPr lang="en-US" sz="2000">
                          <a:solidFill>
                            <a:srgbClr val="00B000"/>
                          </a:solidFill>
                          <a:effectLst/>
                        </a:rPr>
                        <a:t>5.</a:t>
                      </a:r>
                      <a:endParaRPr lang="en-US" sz="200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49530" marR="0">
                        <a:spcBef>
                          <a:spcPts val="10"/>
                        </a:spcBef>
                        <a:spcAft>
                          <a:spcPts val="0"/>
                        </a:spcAft>
                      </a:pPr>
                      <a:r>
                        <a:rPr lang="en-US" sz="2000" b="1" dirty="0" err="1">
                          <a:solidFill>
                            <a:srgbClr val="00B000"/>
                          </a:solidFill>
                          <a:effectLst/>
                        </a:rPr>
                        <a:t>teacher_mobileno</a:t>
                      </a:r>
                      <a:r>
                        <a:rPr lang="en-US" sz="2000" b="1" dirty="0">
                          <a:solidFill>
                            <a:srgbClr val="00B000"/>
                          </a:solidFill>
                          <a:effectLst/>
                        </a:rPr>
                        <a:t>.</a:t>
                      </a:r>
                      <a:endParaRPr lang="en-US" sz="2000" b="1" dirty="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50165" marR="0">
                        <a:spcBef>
                          <a:spcPts val="10"/>
                        </a:spcBef>
                        <a:spcAft>
                          <a:spcPts val="0"/>
                        </a:spcAft>
                      </a:pPr>
                      <a:r>
                        <a:rPr lang="en-US" sz="2000" b="1">
                          <a:solidFill>
                            <a:srgbClr val="00B000"/>
                          </a:solidFill>
                          <a:effectLst/>
                        </a:rPr>
                        <a:t>integer</a:t>
                      </a:r>
                      <a:endParaRPr lang="en-US" sz="2000" b="1">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64135" marR="0">
                        <a:spcBef>
                          <a:spcPts val="10"/>
                        </a:spcBef>
                        <a:spcAft>
                          <a:spcPts val="0"/>
                        </a:spcAft>
                      </a:pPr>
                      <a:r>
                        <a:rPr lang="en-US" sz="2000">
                          <a:solidFill>
                            <a:srgbClr val="00B000"/>
                          </a:solidFill>
                          <a:effectLst/>
                        </a:rPr>
                        <a:t>Mobile no. of teacher</a:t>
                      </a:r>
                      <a:endParaRPr lang="en-US" sz="2000">
                        <a:solidFill>
                          <a:srgbClr val="00B000"/>
                        </a:solidFill>
                        <a:effectLst/>
                        <a:latin typeface="Arial"/>
                        <a:ea typeface="Arial"/>
                      </a:endParaRPr>
                    </a:p>
                  </a:txBody>
                  <a:tcPr marL="0" marR="0" marT="0" marB="0">
                    <a:solidFill>
                      <a:schemeClr val="accent3">
                        <a:lumMod val="20000"/>
                        <a:lumOff val="80000"/>
                      </a:schemeClr>
                    </a:solidFill>
                  </a:tcPr>
                </a:tc>
              </a:tr>
              <a:tr h="640375">
                <a:tc>
                  <a:txBody>
                    <a:bodyPr/>
                    <a:lstStyle/>
                    <a:p>
                      <a:pPr marL="81915" marR="0">
                        <a:spcBef>
                          <a:spcPts val="10"/>
                        </a:spcBef>
                        <a:spcAft>
                          <a:spcPts val="0"/>
                        </a:spcAft>
                      </a:pPr>
                      <a:r>
                        <a:rPr lang="en-US" sz="2000">
                          <a:solidFill>
                            <a:srgbClr val="00B000"/>
                          </a:solidFill>
                          <a:effectLst/>
                        </a:rPr>
                        <a:t>6.</a:t>
                      </a:r>
                      <a:endParaRPr lang="en-US" sz="200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49530" marR="0">
                        <a:spcBef>
                          <a:spcPts val="10"/>
                        </a:spcBef>
                        <a:spcAft>
                          <a:spcPts val="0"/>
                        </a:spcAft>
                      </a:pPr>
                      <a:r>
                        <a:rPr lang="en-US" sz="2000" b="1" dirty="0" err="1">
                          <a:solidFill>
                            <a:srgbClr val="00B000"/>
                          </a:solidFill>
                          <a:effectLst/>
                        </a:rPr>
                        <a:t>teacher_emailid</a:t>
                      </a:r>
                      <a:endParaRPr lang="en-US" sz="2000" b="1" dirty="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50165" marR="0">
                        <a:spcBef>
                          <a:spcPts val="10"/>
                        </a:spcBef>
                        <a:spcAft>
                          <a:spcPts val="0"/>
                        </a:spcAft>
                      </a:pPr>
                      <a:r>
                        <a:rPr lang="en-US" sz="2000" b="1" dirty="0" err="1">
                          <a:solidFill>
                            <a:srgbClr val="00B000"/>
                          </a:solidFill>
                          <a:effectLst/>
                        </a:rPr>
                        <a:t>varchar</a:t>
                      </a:r>
                      <a:endParaRPr lang="en-US" sz="2000" b="1" dirty="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64135" marR="0">
                        <a:spcBef>
                          <a:spcPts val="10"/>
                        </a:spcBef>
                        <a:spcAft>
                          <a:spcPts val="0"/>
                        </a:spcAft>
                      </a:pPr>
                      <a:r>
                        <a:rPr lang="en-US" sz="2000">
                          <a:solidFill>
                            <a:srgbClr val="00B000"/>
                          </a:solidFill>
                          <a:effectLst/>
                        </a:rPr>
                        <a:t>Email id of teacher.</a:t>
                      </a:r>
                      <a:endParaRPr lang="en-US" sz="2000">
                        <a:solidFill>
                          <a:srgbClr val="00B000"/>
                        </a:solidFill>
                        <a:effectLst/>
                        <a:latin typeface="Arial"/>
                        <a:ea typeface="Arial"/>
                      </a:endParaRPr>
                    </a:p>
                  </a:txBody>
                  <a:tcPr marL="0" marR="0" marT="0" marB="0">
                    <a:solidFill>
                      <a:schemeClr val="accent3">
                        <a:lumMod val="20000"/>
                        <a:lumOff val="80000"/>
                      </a:schemeClr>
                    </a:solidFill>
                  </a:tcPr>
                </a:tc>
              </a:tr>
              <a:tr h="483462">
                <a:tc>
                  <a:txBody>
                    <a:bodyPr/>
                    <a:lstStyle/>
                    <a:p>
                      <a:pPr marL="81915" marR="0">
                        <a:spcBef>
                          <a:spcPts val="10"/>
                        </a:spcBef>
                        <a:spcAft>
                          <a:spcPts val="0"/>
                        </a:spcAft>
                      </a:pPr>
                      <a:r>
                        <a:rPr lang="en-US" sz="2000" dirty="0">
                          <a:solidFill>
                            <a:srgbClr val="00B000"/>
                          </a:solidFill>
                          <a:effectLst/>
                        </a:rPr>
                        <a:t>7.</a:t>
                      </a:r>
                      <a:endParaRPr lang="en-US" sz="2000" dirty="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49530" marR="0">
                        <a:spcBef>
                          <a:spcPts val="10"/>
                        </a:spcBef>
                        <a:spcAft>
                          <a:spcPts val="0"/>
                        </a:spcAft>
                      </a:pPr>
                      <a:r>
                        <a:rPr lang="en-US" sz="2000" dirty="0" err="1">
                          <a:solidFill>
                            <a:srgbClr val="00B000"/>
                          </a:solidFill>
                          <a:effectLst/>
                        </a:rPr>
                        <a:t>teacher_heighestqualificatn</a:t>
                      </a:r>
                      <a:endParaRPr lang="en-US" sz="2000" dirty="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50165" marR="0">
                        <a:spcBef>
                          <a:spcPts val="10"/>
                        </a:spcBef>
                        <a:spcAft>
                          <a:spcPts val="0"/>
                        </a:spcAft>
                      </a:pPr>
                      <a:r>
                        <a:rPr lang="en-US" sz="2000">
                          <a:solidFill>
                            <a:srgbClr val="00B000"/>
                          </a:solidFill>
                          <a:effectLst/>
                        </a:rPr>
                        <a:t>varchar</a:t>
                      </a:r>
                      <a:endParaRPr lang="en-US" sz="2000">
                        <a:solidFill>
                          <a:srgbClr val="00B000"/>
                        </a:solidFill>
                        <a:effectLst/>
                        <a:latin typeface="Arial"/>
                        <a:ea typeface="Arial"/>
                      </a:endParaRPr>
                    </a:p>
                  </a:txBody>
                  <a:tcPr marL="0" marR="0" marT="0" marB="0">
                    <a:solidFill>
                      <a:schemeClr val="accent3">
                        <a:lumMod val="20000"/>
                        <a:lumOff val="80000"/>
                      </a:schemeClr>
                    </a:solidFill>
                  </a:tcPr>
                </a:tc>
                <a:tc>
                  <a:txBody>
                    <a:bodyPr/>
                    <a:lstStyle/>
                    <a:p>
                      <a:pPr marL="64135" marR="0">
                        <a:spcBef>
                          <a:spcPts val="10"/>
                        </a:spcBef>
                        <a:spcAft>
                          <a:spcPts val="0"/>
                        </a:spcAft>
                      </a:pPr>
                      <a:r>
                        <a:rPr lang="en-US" sz="2000" dirty="0">
                          <a:solidFill>
                            <a:srgbClr val="00B000"/>
                          </a:solidFill>
                          <a:effectLst/>
                        </a:rPr>
                        <a:t>Highest qualification of teacher.</a:t>
                      </a:r>
                      <a:endParaRPr lang="en-US" sz="2000" dirty="0">
                        <a:solidFill>
                          <a:srgbClr val="00B000"/>
                        </a:solidFill>
                        <a:effectLst/>
                        <a:latin typeface="Arial"/>
                        <a:ea typeface="Arial"/>
                      </a:endParaRPr>
                    </a:p>
                  </a:txBody>
                  <a:tcPr marL="0" marR="0" marT="0" marB="0">
                    <a:solidFill>
                      <a:schemeClr val="accent3">
                        <a:lumMod val="20000"/>
                        <a:lumOff val="80000"/>
                      </a:schemeClr>
                    </a:solidFill>
                  </a:tcPr>
                </a:tc>
              </a:tr>
            </a:tbl>
          </a:graphicData>
        </a:graphic>
      </p:graphicFrame>
      <p:sp>
        <p:nvSpPr>
          <p:cNvPr id="3" name="Date Placeholder 2"/>
          <p:cNvSpPr>
            <a:spLocks noGrp="1"/>
          </p:cNvSpPr>
          <p:nvPr>
            <p:ph type="dt" sz="half" idx="10"/>
          </p:nvPr>
        </p:nvSpPr>
        <p:spPr/>
        <p:txBody>
          <a:bodyPr/>
          <a:lstStyle/>
          <a:p>
            <a:fld id="{7DC51FF2-3541-404F-A7F2-4F8CE2283812}"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33</a:t>
            </a:fld>
            <a:endParaRPr lang="en-US"/>
          </a:p>
        </p:txBody>
      </p:sp>
    </p:spTree>
    <p:extLst>
      <p:ext uri="{BB962C8B-B14F-4D97-AF65-F5344CB8AC3E}">
        <p14:creationId xmlns:p14="http://schemas.microsoft.com/office/powerpoint/2010/main" val="235057112"/>
      </p:ext>
    </p:extLst>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fontScale="62500" lnSpcReduction="20000"/>
          </a:bodyPr>
          <a:lstStyle/>
          <a:p>
            <a:r>
              <a:rPr lang="en-US" dirty="0"/>
              <a:t>1. Reduce paperwork and save time and money with mobile and cloud-based attendance management system</a:t>
            </a:r>
          </a:p>
          <a:p>
            <a:r>
              <a:rPr lang="en-US" dirty="0"/>
              <a:t>2. Eliminate duplicate data entry and errors in time and attendance entries</a:t>
            </a:r>
          </a:p>
          <a:p>
            <a:r>
              <a:rPr lang="en-US" dirty="0"/>
              <a:t>3. Improve visibility to track and manage student attendance &amp; absenteeism across multiple campuses</a:t>
            </a:r>
          </a:p>
          <a:p>
            <a:pPr marL="0" indent="0">
              <a:buNone/>
            </a:pPr>
            <a:endParaRPr lang="en-US" dirty="0"/>
          </a:p>
          <a:p>
            <a:r>
              <a:rPr lang="en-US" dirty="0"/>
              <a:t>4</a:t>
            </a:r>
            <a:r>
              <a:rPr lang="en-US" dirty="0" smtClean="0"/>
              <a:t>. </a:t>
            </a:r>
            <a:r>
              <a:rPr lang="en-US" dirty="0"/>
              <a:t>Automatic calculation of leave and reward points accrued</a:t>
            </a:r>
          </a:p>
          <a:p>
            <a:endParaRPr lang="en-US" dirty="0"/>
          </a:p>
          <a:p>
            <a:r>
              <a:rPr lang="en-US" dirty="0"/>
              <a:t>5</a:t>
            </a:r>
            <a:r>
              <a:rPr lang="en-US" dirty="0" smtClean="0"/>
              <a:t>. </a:t>
            </a:r>
            <a:r>
              <a:rPr lang="en-US" dirty="0"/>
              <a:t>Track the attendance of teachers and staff, assign work and manage allocation</a:t>
            </a:r>
          </a:p>
          <a:p>
            <a:endParaRPr lang="en-US" dirty="0"/>
          </a:p>
          <a:p>
            <a:r>
              <a:rPr lang="en-US" dirty="0"/>
              <a:t>6</a:t>
            </a:r>
            <a:r>
              <a:rPr lang="en-US" dirty="0" smtClean="0"/>
              <a:t>. </a:t>
            </a:r>
            <a:r>
              <a:rPr lang="en-US" dirty="0"/>
              <a:t>Auto-generate various types of reports of class or student attendance</a:t>
            </a:r>
          </a:p>
          <a:p>
            <a:r>
              <a:rPr lang="en-US" dirty="0"/>
              <a:t>7</a:t>
            </a:r>
            <a:r>
              <a:rPr lang="en-US" dirty="0" smtClean="0"/>
              <a:t>. </a:t>
            </a:r>
            <a:r>
              <a:rPr lang="en-US" dirty="0"/>
              <a:t>Increased security and confidentiality with role-based permissions to users</a:t>
            </a:r>
          </a:p>
          <a:p>
            <a:endParaRPr lang="en-US" dirty="0"/>
          </a:p>
        </p:txBody>
      </p:sp>
      <p:sp>
        <p:nvSpPr>
          <p:cNvPr id="4" name="Date Placeholder 3"/>
          <p:cNvSpPr>
            <a:spLocks noGrp="1"/>
          </p:cNvSpPr>
          <p:nvPr>
            <p:ph type="dt" sz="half" idx="10"/>
          </p:nvPr>
        </p:nvSpPr>
        <p:spPr/>
        <p:txBody>
          <a:bodyPr/>
          <a:lstStyle/>
          <a:p>
            <a:fld id="{946BAF87-1F37-408D-9F5C-D61A5AEE6080}"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34</a:t>
            </a:fld>
            <a:endParaRPr lang="en-US"/>
          </a:p>
        </p:txBody>
      </p:sp>
    </p:spTree>
    <p:extLst>
      <p:ext uri="{BB962C8B-B14F-4D97-AF65-F5344CB8AC3E}">
        <p14:creationId xmlns:p14="http://schemas.microsoft.com/office/powerpoint/2010/main" val="2701711801"/>
      </p:ext>
    </p:extLst>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8229600" cy="1143000"/>
          </a:xfrm>
        </p:spPr>
        <p:txBody>
          <a:bodyPr/>
          <a:lstStyle/>
          <a:p>
            <a:r>
              <a:rPr lang="en-US" dirty="0" smtClean="0">
                <a:solidFill>
                  <a:srgbClr val="F57B17"/>
                </a:solidFill>
              </a:rPr>
              <a:t>THANKYOU</a:t>
            </a:r>
            <a:endParaRPr lang="en-US" dirty="0">
              <a:solidFill>
                <a:srgbClr val="F57B17"/>
              </a:solidFill>
            </a:endParaRPr>
          </a:p>
        </p:txBody>
      </p:sp>
      <p:sp>
        <p:nvSpPr>
          <p:cNvPr id="2" name="Date Placeholder 1"/>
          <p:cNvSpPr>
            <a:spLocks noGrp="1"/>
          </p:cNvSpPr>
          <p:nvPr>
            <p:ph type="dt" sz="half" idx="10"/>
          </p:nvPr>
        </p:nvSpPr>
        <p:spPr/>
        <p:txBody>
          <a:bodyPr/>
          <a:lstStyle/>
          <a:p>
            <a:fld id="{02AC7685-9D60-48C7-9E3C-B2DBC4871FA8}" type="datetime1">
              <a:rPr lang="en-US" smtClean="0"/>
              <a:t>4/24/2019</a:t>
            </a:fld>
            <a:endParaRPr lang="en-US"/>
          </a:p>
        </p:txBody>
      </p:sp>
      <p:sp>
        <p:nvSpPr>
          <p:cNvPr id="3" name="Slide Number Placeholder 2"/>
          <p:cNvSpPr>
            <a:spLocks noGrp="1"/>
          </p:cNvSpPr>
          <p:nvPr>
            <p:ph type="sldNum" sz="quarter" idx="12"/>
          </p:nvPr>
        </p:nvSpPr>
        <p:spPr/>
        <p:txBody>
          <a:bodyPr/>
          <a:lstStyle/>
          <a:p>
            <a:fld id="{C8300571-92F2-47A4-A51D-506AB974A051}" type="slidenum">
              <a:rPr lang="en-US" smtClean="0"/>
              <a:pPr/>
              <a:t>35</a:t>
            </a:fld>
            <a:endParaRPr lang="en-US"/>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6BAF87-1F37-408D-9F5C-D61A5AEE6080}"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4</a:t>
            </a:fld>
            <a:endParaRPr lang="en-US"/>
          </a:p>
        </p:txBody>
      </p:sp>
      <p:sp>
        <p:nvSpPr>
          <p:cNvPr id="7" name="Flowchart: Terminator 6"/>
          <p:cNvSpPr/>
          <p:nvPr/>
        </p:nvSpPr>
        <p:spPr>
          <a:xfrm>
            <a:off x="3581400" y="914400"/>
            <a:ext cx="11430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9" name="Straight Arrow Connector 8"/>
          <p:cNvCxnSpPr>
            <a:stCxn id="7" idx="2"/>
            <a:endCxn id="12" idx="0"/>
          </p:cNvCxnSpPr>
          <p:nvPr/>
        </p:nvCxnSpPr>
        <p:spPr>
          <a:xfrm>
            <a:off x="4152900" y="1295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467100" y="16002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FORM</a:t>
            </a:r>
            <a:endParaRPr lang="en-US" dirty="0"/>
          </a:p>
        </p:txBody>
      </p:sp>
      <p:cxnSp>
        <p:nvCxnSpPr>
          <p:cNvPr id="14" name="Straight Arrow Connector 13"/>
          <p:cNvCxnSpPr>
            <a:stCxn id="12" idx="2"/>
          </p:cNvCxnSpPr>
          <p:nvPr/>
        </p:nvCxnSpPr>
        <p:spPr>
          <a:xfrm>
            <a:off x="4152900" y="2286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217985" y="2590800"/>
            <a:ext cx="188741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USER ID,UNAME &amp; PSWD</a:t>
            </a:r>
            <a:endParaRPr lang="en-US" dirty="0"/>
          </a:p>
        </p:txBody>
      </p:sp>
      <p:cxnSp>
        <p:nvCxnSpPr>
          <p:cNvPr id="17" name="Straight Arrow Connector 16"/>
          <p:cNvCxnSpPr>
            <a:stCxn id="15" idx="2"/>
          </p:cNvCxnSpPr>
          <p:nvPr/>
        </p:nvCxnSpPr>
        <p:spPr>
          <a:xfrm flipH="1">
            <a:off x="4152901" y="3505200"/>
            <a:ext cx="8792"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3581400" y="3810000"/>
            <a:ext cx="10668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AUTHENTICATION</a:t>
            </a:r>
          </a:p>
          <a:p>
            <a:pPr algn="ctr"/>
            <a:r>
              <a:rPr lang="en-US" sz="1400" dirty="0"/>
              <a:t>?</a:t>
            </a:r>
          </a:p>
        </p:txBody>
      </p:sp>
      <p:cxnSp>
        <p:nvCxnSpPr>
          <p:cNvPr id="27" name="Straight Arrow Connector 26"/>
          <p:cNvCxnSpPr/>
          <p:nvPr/>
        </p:nvCxnSpPr>
        <p:spPr>
          <a:xfrm>
            <a:off x="2499946" y="4305300"/>
            <a:ext cx="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9" idx="1"/>
          </p:cNvCxnSpPr>
          <p:nvPr/>
        </p:nvCxnSpPr>
        <p:spPr>
          <a:xfrm>
            <a:off x="2476500" y="4305300"/>
            <a:ext cx="1104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9" idx="3"/>
          </p:cNvCxnSpPr>
          <p:nvPr/>
        </p:nvCxnSpPr>
        <p:spPr>
          <a:xfrm>
            <a:off x="4648200" y="4305300"/>
            <a:ext cx="1327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2"/>
          </p:cNvCxnSpPr>
          <p:nvPr/>
        </p:nvCxnSpPr>
        <p:spPr>
          <a:xfrm>
            <a:off x="4114800" y="4800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981699" y="4305300"/>
            <a:ext cx="0" cy="51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63462" y="5181600"/>
            <a:ext cx="114299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OPEN TEACHER PAGE</a:t>
            </a:r>
            <a:endParaRPr lang="en-US" sz="1400" dirty="0"/>
          </a:p>
        </p:txBody>
      </p:sp>
      <p:sp>
        <p:nvSpPr>
          <p:cNvPr id="43" name="Rectangle 42"/>
          <p:cNvSpPr/>
          <p:nvPr/>
        </p:nvSpPr>
        <p:spPr>
          <a:xfrm>
            <a:off x="5284177" y="4800600"/>
            <a:ext cx="1359877"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OPEN STUDENT PAGE</a:t>
            </a:r>
            <a:endParaRPr lang="en-US" sz="1400" dirty="0"/>
          </a:p>
        </p:txBody>
      </p:sp>
      <p:sp>
        <p:nvSpPr>
          <p:cNvPr id="44" name="Rectangle 43"/>
          <p:cNvSpPr/>
          <p:nvPr/>
        </p:nvSpPr>
        <p:spPr>
          <a:xfrm>
            <a:off x="1910861" y="4800600"/>
            <a:ext cx="1359877"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OPEN ADMIN PAGE</a:t>
            </a:r>
            <a:endParaRPr lang="en-US" sz="1400" dirty="0"/>
          </a:p>
        </p:txBody>
      </p:sp>
      <p:sp>
        <p:nvSpPr>
          <p:cNvPr id="45" name="Flowchart: Terminator 44"/>
          <p:cNvSpPr/>
          <p:nvPr/>
        </p:nvSpPr>
        <p:spPr>
          <a:xfrm>
            <a:off x="5410199" y="5761892"/>
            <a:ext cx="11430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
        <p:nvSpPr>
          <p:cNvPr id="46" name="Flowchart: Terminator 45"/>
          <p:cNvSpPr/>
          <p:nvPr/>
        </p:nvSpPr>
        <p:spPr>
          <a:xfrm>
            <a:off x="3666393" y="6248400"/>
            <a:ext cx="11430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
        <p:nvSpPr>
          <p:cNvPr id="47" name="Flowchart: Terminator 46"/>
          <p:cNvSpPr/>
          <p:nvPr/>
        </p:nvSpPr>
        <p:spPr>
          <a:xfrm>
            <a:off x="1984131" y="5738446"/>
            <a:ext cx="11430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cxnSp>
        <p:nvCxnSpPr>
          <p:cNvPr id="48" name="Straight Arrow Connector 47"/>
          <p:cNvCxnSpPr/>
          <p:nvPr/>
        </p:nvCxnSpPr>
        <p:spPr>
          <a:xfrm>
            <a:off x="2590799" y="539847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495800" y="2590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648200" y="2743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234961" y="5735515"/>
            <a:ext cx="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958252" y="5266592"/>
            <a:ext cx="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112476" y="76200"/>
            <a:ext cx="2171701" cy="523220"/>
          </a:xfrm>
          <a:prstGeom prst="rect">
            <a:avLst/>
          </a:prstGeom>
          <a:noFill/>
        </p:spPr>
        <p:txBody>
          <a:bodyPr wrap="square" rtlCol="0">
            <a:spAutoFit/>
          </a:bodyPr>
          <a:lstStyle/>
          <a:p>
            <a:r>
              <a:rPr lang="en-US" sz="2800" b="1" u="sng" dirty="0" smtClean="0"/>
              <a:t>FLOWCHART</a:t>
            </a:r>
            <a:endParaRPr lang="en-US" sz="2800" b="1" u="sng" dirty="0"/>
          </a:p>
        </p:txBody>
      </p:sp>
    </p:spTree>
    <p:extLst>
      <p:ext uri="{BB962C8B-B14F-4D97-AF65-F5344CB8AC3E}">
        <p14:creationId xmlns:p14="http://schemas.microsoft.com/office/powerpoint/2010/main" val="4236468988"/>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4800" cy="1020762"/>
          </a:xfrm>
        </p:spPr>
        <p:txBody>
          <a:bodyPr>
            <a:normAutofit fontScale="90000"/>
          </a:bodyPr>
          <a:lstStyle/>
          <a:p>
            <a:r>
              <a:rPr lang="en-US" sz="3600" b="1" u="sng" dirty="0" smtClean="0">
                <a:solidFill>
                  <a:srgbClr val="00B000"/>
                </a:solidFill>
              </a:rPr>
              <a:t>Sending and </a:t>
            </a:r>
            <a:r>
              <a:rPr lang="en-US" sz="3600" b="1" u="sng" dirty="0" err="1" smtClean="0">
                <a:solidFill>
                  <a:srgbClr val="00B000"/>
                </a:solidFill>
              </a:rPr>
              <a:t>Recieving</a:t>
            </a:r>
            <a:r>
              <a:rPr lang="en-US" sz="3600" b="1" u="sng" dirty="0" smtClean="0">
                <a:solidFill>
                  <a:srgbClr val="00B000"/>
                </a:solidFill>
              </a:rPr>
              <a:t> </a:t>
            </a:r>
            <a:r>
              <a:rPr lang="en-US" sz="3600" b="1" u="sng" dirty="0" smtClean="0">
                <a:solidFill>
                  <a:srgbClr val="F57B17"/>
                </a:solidFill>
              </a:rPr>
              <a:t>of data from server</a:t>
            </a:r>
            <a:endParaRPr lang="en-US" sz="3600" b="1" u="sng" dirty="0">
              <a:solidFill>
                <a:srgbClr val="F57B17"/>
              </a:solidFill>
            </a:endParaRPr>
          </a:p>
        </p:txBody>
      </p:sp>
      <p:sp>
        <p:nvSpPr>
          <p:cNvPr id="3" name="Content Placeholder 2"/>
          <p:cNvSpPr>
            <a:spLocks noGrp="1"/>
          </p:cNvSpPr>
          <p:nvPr>
            <p:ph idx="1"/>
          </p:nvPr>
        </p:nvSpPr>
        <p:spPr>
          <a:xfrm>
            <a:off x="914400" y="838200"/>
            <a:ext cx="6858000" cy="2819400"/>
          </a:xfrm>
        </p:spPr>
        <p:txBody>
          <a:bodyPr>
            <a:normAutofit/>
          </a:bodyPr>
          <a:lstStyle/>
          <a:p>
            <a:pPr algn="just">
              <a:buNone/>
            </a:pPr>
            <a:r>
              <a:rPr lang="en-US" sz="2400" dirty="0" smtClean="0"/>
              <a:t>     Sending and receiving of data with server is done using </a:t>
            </a:r>
            <a:r>
              <a:rPr lang="en-US" sz="2400" b="1" u="sng" dirty="0" smtClean="0">
                <a:solidFill>
                  <a:srgbClr val="F57B17"/>
                </a:solidFill>
              </a:rPr>
              <a:t>Retrofit technique</a:t>
            </a:r>
            <a:r>
              <a:rPr lang="en-US" sz="2400" dirty="0" smtClean="0"/>
              <a:t>. Retrofit is Rest Client which is Representational State Transfer. In retrofit method the data which we have to send to the server is packed inside object or we can say that in retrofit method data is exchanged in the form of objects.</a:t>
            </a:r>
            <a:endParaRPr lang="en-US" sz="2400" dirty="0"/>
          </a:p>
        </p:txBody>
      </p:sp>
      <p:sp>
        <p:nvSpPr>
          <p:cNvPr id="4" name="Title 1"/>
          <p:cNvSpPr txBox="1">
            <a:spLocks/>
          </p:cNvSpPr>
          <p:nvPr/>
        </p:nvSpPr>
        <p:spPr>
          <a:xfrm>
            <a:off x="609600" y="2667000"/>
            <a:ext cx="7924800" cy="10207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sng" strike="noStrike" kern="1200" cap="none" spc="0" normalizeH="0" baseline="0" noProof="0" dirty="0" smtClean="0">
              <a:ln>
                <a:noFill/>
              </a:ln>
              <a:solidFill>
                <a:srgbClr val="F57B17"/>
              </a:solidFill>
              <a:effectLst/>
              <a:uLnTx/>
              <a:uFillTx/>
              <a:latin typeface="+mj-lt"/>
              <a:ea typeface="+mj-ea"/>
              <a:cs typeface="+mj-cs"/>
            </a:endParaRPr>
          </a:p>
        </p:txBody>
      </p:sp>
      <p:sp>
        <p:nvSpPr>
          <p:cNvPr id="5" name="Content Placeholder 2"/>
          <p:cNvSpPr txBox="1">
            <a:spLocks/>
          </p:cNvSpPr>
          <p:nvPr/>
        </p:nvSpPr>
        <p:spPr>
          <a:xfrm>
            <a:off x="1066800" y="3657600"/>
            <a:ext cx="6858000" cy="16764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52800"/>
            <a:ext cx="8229600" cy="77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006452"/>
            <a:ext cx="7010400" cy="2851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fld id="{05B3213D-983F-416A-9500-4F6B391D1A5D}" type="datetime1">
              <a:rPr lang="en-US" smtClean="0"/>
              <a:t>4/24/2019</a:t>
            </a:fld>
            <a:endParaRPr lang="en-US"/>
          </a:p>
        </p:txBody>
      </p:sp>
      <p:sp>
        <p:nvSpPr>
          <p:cNvPr id="8" name="Slide Number Placeholder 7"/>
          <p:cNvSpPr>
            <a:spLocks noGrp="1"/>
          </p:cNvSpPr>
          <p:nvPr>
            <p:ph type="sldNum" sz="quarter" idx="12"/>
          </p:nvPr>
        </p:nvSpPr>
        <p:spPr/>
        <p:txBody>
          <a:bodyPr/>
          <a:lstStyle/>
          <a:p>
            <a:fld id="{C8300571-92F2-47A4-A51D-506AB974A051}" type="slidenum">
              <a:rPr lang="en-US" smtClean="0"/>
              <a:pPr/>
              <a:t>5</a:t>
            </a:fld>
            <a:endParaRPr lang="en-US"/>
          </a:p>
        </p:txBody>
      </p: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00"/>
                </a:solidFill>
              </a:rPr>
              <a:t>What is</a:t>
            </a:r>
            <a:r>
              <a:rPr lang="en-US" b="1" u="sng" dirty="0" smtClean="0">
                <a:solidFill>
                  <a:srgbClr val="F57B17"/>
                </a:solidFill>
              </a:rPr>
              <a:t> JSON</a:t>
            </a:r>
            <a:endParaRPr lang="en-US" b="1" u="sng" dirty="0">
              <a:solidFill>
                <a:srgbClr val="F57B17"/>
              </a:solidFill>
            </a:endParaRPr>
          </a:p>
        </p:txBody>
      </p:sp>
      <p:sp>
        <p:nvSpPr>
          <p:cNvPr id="3" name="Content Placeholder 2"/>
          <p:cNvSpPr>
            <a:spLocks noGrp="1"/>
          </p:cNvSpPr>
          <p:nvPr>
            <p:ph idx="1"/>
          </p:nvPr>
        </p:nvSpPr>
        <p:spPr>
          <a:xfrm>
            <a:off x="701040" y="1371600"/>
            <a:ext cx="8229600" cy="1371599"/>
          </a:xfrm>
        </p:spPr>
        <p:txBody>
          <a:bodyPr>
            <a:normAutofit/>
          </a:bodyPr>
          <a:lstStyle/>
          <a:p>
            <a:pPr algn="just">
              <a:buNone/>
            </a:pPr>
            <a:r>
              <a:rPr lang="en-US" dirty="0" smtClean="0"/>
              <a:t> JSON stands for </a:t>
            </a:r>
            <a:r>
              <a:rPr lang="en-US" dirty="0" err="1" smtClean="0"/>
              <a:t>Javascript</a:t>
            </a:r>
            <a:r>
              <a:rPr lang="en-US" dirty="0" smtClean="0"/>
              <a:t> Object Notation.</a:t>
            </a:r>
          </a:p>
          <a:p>
            <a:pPr algn="just">
              <a:buNone/>
            </a:pPr>
            <a:r>
              <a:rPr lang="en-US" dirty="0" smtClean="0"/>
              <a:t>It is an independent data exchange format. </a:t>
            </a:r>
            <a:endParaRPr lang="en-US" sz="2800" dirty="0" smtClean="0">
              <a:solidFill>
                <a:srgbClr val="7030A0"/>
              </a:solidFill>
            </a:endParaRPr>
          </a:p>
          <a:p>
            <a:pPr>
              <a:buNone/>
            </a:pPr>
            <a:endParaRPr lang="en-US" sz="2800" dirty="0" smtClean="0">
              <a:solidFill>
                <a:schemeClr val="accent2">
                  <a:lumMod val="75000"/>
                </a:schemeClr>
              </a:solidFill>
            </a:endParaRPr>
          </a:p>
          <a:p>
            <a:pPr marL="0" indent="0">
              <a:buNone/>
            </a:pPr>
            <a:endParaRPr lang="en-US" dirty="0"/>
          </a:p>
        </p:txBody>
      </p:sp>
      <p:sp>
        <p:nvSpPr>
          <p:cNvPr id="4" name="Content Placeholder 2"/>
          <p:cNvSpPr txBox="1">
            <a:spLocks/>
          </p:cNvSpPr>
          <p:nvPr/>
        </p:nvSpPr>
        <p:spPr>
          <a:xfrm>
            <a:off x="685800" y="3200400"/>
            <a:ext cx="8229600" cy="1371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Arial" pitchFamily="34" charset="0"/>
              <a:buNone/>
            </a:pPr>
            <a:r>
              <a:rPr lang="en-US" dirty="0" smtClean="0"/>
              <a:t> </a:t>
            </a:r>
            <a:endParaRPr lang="en-US" sz="2800" dirty="0" smtClean="0">
              <a:solidFill>
                <a:srgbClr val="7030A0"/>
              </a:solidFill>
            </a:endParaRPr>
          </a:p>
          <a:p>
            <a:pPr>
              <a:buFont typeface="Arial" pitchFamily="34" charset="0"/>
              <a:buNone/>
            </a:pPr>
            <a:endParaRPr lang="en-US" sz="2800" dirty="0" smtClean="0">
              <a:solidFill>
                <a:schemeClr val="accent2">
                  <a:lumMod val="75000"/>
                </a:schemeClr>
              </a:solidFill>
            </a:endParaRPr>
          </a:p>
          <a:p>
            <a:pPr marL="0" indent="0">
              <a:buFont typeface="Arial" pitchFamily="34" charset="0"/>
              <a:buNone/>
            </a:pPr>
            <a:endParaRPr lang="en-US" dirty="0"/>
          </a:p>
        </p:txBody>
      </p:sp>
      <p:sp>
        <p:nvSpPr>
          <p:cNvPr id="5" name="Content Placeholder 2"/>
          <p:cNvSpPr txBox="1">
            <a:spLocks/>
          </p:cNvSpPr>
          <p:nvPr/>
        </p:nvSpPr>
        <p:spPr>
          <a:xfrm>
            <a:off x="685800" y="2667000"/>
            <a:ext cx="8229600" cy="48006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Arial" pitchFamily="34" charset="0"/>
              <a:buNone/>
            </a:pPr>
            <a:r>
              <a:rPr lang="en-US" dirty="0" smtClean="0"/>
              <a:t> {</a:t>
            </a:r>
          </a:p>
          <a:p>
            <a:pPr algn="just">
              <a:buFont typeface="Arial" pitchFamily="34" charset="0"/>
              <a:buNone/>
            </a:pPr>
            <a:r>
              <a:rPr lang="en-US" dirty="0"/>
              <a:t> </a:t>
            </a:r>
            <a:r>
              <a:rPr lang="en-US" dirty="0" smtClean="0"/>
              <a:t>  “Students”:[</a:t>
            </a:r>
          </a:p>
          <a:p>
            <a:pPr algn="just">
              <a:buFont typeface="Arial" pitchFamily="34" charset="0"/>
              <a:buNone/>
            </a:pPr>
            <a:r>
              <a:rPr lang="en-US" dirty="0"/>
              <a:t> </a:t>
            </a:r>
            <a:r>
              <a:rPr lang="en-US" dirty="0" smtClean="0"/>
              <a:t>      { </a:t>
            </a:r>
          </a:p>
          <a:p>
            <a:pPr algn="just">
              <a:buFont typeface="Arial" pitchFamily="34" charset="0"/>
              <a:buNone/>
            </a:pPr>
            <a:r>
              <a:rPr lang="en-US" dirty="0"/>
              <a:t> </a:t>
            </a:r>
            <a:r>
              <a:rPr lang="en-US" dirty="0" smtClean="0"/>
              <a:t>         “Name”: “</a:t>
            </a:r>
            <a:r>
              <a:rPr lang="en-US" dirty="0" err="1" smtClean="0"/>
              <a:t>Harneet</a:t>
            </a:r>
            <a:r>
              <a:rPr lang="en-US" dirty="0" smtClean="0"/>
              <a:t> Singh”,</a:t>
            </a:r>
            <a:endParaRPr lang="en-US" dirty="0" smtClean="0"/>
          </a:p>
          <a:p>
            <a:pPr algn="just">
              <a:buFont typeface="Arial" pitchFamily="34" charset="0"/>
              <a:buNone/>
            </a:pPr>
            <a:r>
              <a:rPr lang="en-US" dirty="0"/>
              <a:t> </a:t>
            </a:r>
            <a:r>
              <a:rPr lang="en-US" dirty="0" smtClean="0"/>
              <a:t>         “College”: “</a:t>
            </a:r>
            <a:r>
              <a:rPr lang="en-US" dirty="0" smtClean="0"/>
              <a:t>SSEC”</a:t>
            </a:r>
            <a:endParaRPr lang="en-US" dirty="0" smtClean="0"/>
          </a:p>
          <a:p>
            <a:pPr algn="just">
              <a:buFont typeface="Arial" pitchFamily="34" charset="0"/>
              <a:buNone/>
            </a:pPr>
            <a:r>
              <a:rPr lang="en-US" dirty="0"/>
              <a:t> </a:t>
            </a:r>
            <a:r>
              <a:rPr lang="en-US" dirty="0" smtClean="0"/>
              <a:t>      },</a:t>
            </a:r>
          </a:p>
          <a:p>
            <a:pPr algn="just">
              <a:buFont typeface="Arial" pitchFamily="34" charset="0"/>
              <a:buNone/>
            </a:pPr>
            <a:r>
              <a:rPr lang="en-US" dirty="0"/>
              <a:t> </a:t>
            </a:r>
            <a:r>
              <a:rPr lang="en-US" dirty="0" smtClean="0"/>
              <a:t>      {</a:t>
            </a:r>
          </a:p>
          <a:p>
            <a:pPr algn="just">
              <a:buNone/>
            </a:pPr>
            <a:r>
              <a:rPr lang="en-US" dirty="0"/>
              <a:t> </a:t>
            </a:r>
            <a:r>
              <a:rPr lang="en-US" dirty="0" smtClean="0"/>
              <a:t>          “</a:t>
            </a:r>
            <a:r>
              <a:rPr lang="en-US" dirty="0"/>
              <a:t>Name”: </a:t>
            </a:r>
            <a:r>
              <a:rPr lang="en-US" dirty="0" smtClean="0"/>
              <a:t>“</a:t>
            </a:r>
            <a:r>
              <a:rPr lang="en-US" dirty="0" err="1" smtClean="0"/>
              <a:t>Ankit</a:t>
            </a:r>
            <a:r>
              <a:rPr lang="en-US" dirty="0" smtClean="0"/>
              <a:t> </a:t>
            </a:r>
            <a:r>
              <a:rPr lang="en-US" dirty="0" err="1" smtClean="0"/>
              <a:t>Adil</a:t>
            </a:r>
            <a:r>
              <a:rPr lang="en-US" dirty="0" smtClean="0"/>
              <a:t>”,</a:t>
            </a:r>
            <a:endParaRPr lang="en-US" dirty="0"/>
          </a:p>
          <a:p>
            <a:pPr algn="just">
              <a:buNone/>
            </a:pPr>
            <a:r>
              <a:rPr lang="en-US" dirty="0"/>
              <a:t>          “College”: “</a:t>
            </a:r>
            <a:r>
              <a:rPr lang="en-US" dirty="0" smtClean="0"/>
              <a:t>SSEC”</a:t>
            </a:r>
            <a:endParaRPr lang="en-US" dirty="0" smtClean="0"/>
          </a:p>
          <a:p>
            <a:pPr algn="just">
              <a:buNone/>
            </a:pPr>
            <a:r>
              <a:rPr lang="en-US" dirty="0"/>
              <a:t> </a:t>
            </a:r>
            <a:r>
              <a:rPr lang="en-US" dirty="0" smtClean="0"/>
              <a:t>      },</a:t>
            </a:r>
          </a:p>
          <a:p>
            <a:pPr algn="just">
              <a:buNone/>
            </a:pPr>
            <a:r>
              <a:rPr lang="en-US" dirty="0" smtClean="0"/>
              <a:t>       { </a:t>
            </a:r>
            <a:endParaRPr lang="en-US" dirty="0"/>
          </a:p>
          <a:p>
            <a:pPr algn="just">
              <a:buNone/>
            </a:pPr>
            <a:r>
              <a:rPr lang="en-US" dirty="0"/>
              <a:t>          “Name”: </a:t>
            </a:r>
            <a:r>
              <a:rPr lang="en-US" dirty="0" smtClean="0"/>
              <a:t>“</a:t>
            </a:r>
            <a:r>
              <a:rPr lang="en-US" dirty="0" err="1" smtClean="0"/>
              <a:t>Divakar</a:t>
            </a:r>
            <a:r>
              <a:rPr lang="en-US" dirty="0" smtClean="0"/>
              <a:t> </a:t>
            </a:r>
            <a:r>
              <a:rPr lang="en-US" dirty="0" err="1" smtClean="0"/>
              <a:t>Banchhor</a:t>
            </a:r>
            <a:r>
              <a:rPr lang="en-US" dirty="0" smtClean="0"/>
              <a:t>”,</a:t>
            </a:r>
            <a:endParaRPr lang="en-US" dirty="0"/>
          </a:p>
          <a:p>
            <a:pPr algn="just">
              <a:buNone/>
            </a:pPr>
            <a:r>
              <a:rPr lang="en-US" dirty="0"/>
              <a:t>          “College”: “</a:t>
            </a:r>
            <a:r>
              <a:rPr lang="en-US" dirty="0" smtClean="0"/>
              <a:t>SSEC”</a:t>
            </a:r>
            <a:endParaRPr lang="en-US" dirty="0"/>
          </a:p>
          <a:p>
            <a:pPr algn="just">
              <a:buNone/>
            </a:pPr>
            <a:r>
              <a:rPr lang="en-US" dirty="0"/>
              <a:t>       </a:t>
            </a:r>
            <a:r>
              <a:rPr lang="en-US" dirty="0" smtClean="0"/>
              <a:t>}</a:t>
            </a:r>
          </a:p>
          <a:p>
            <a:pPr algn="just">
              <a:buNone/>
            </a:pPr>
            <a:r>
              <a:rPr lang="en-US" dirty="0"/>
              <a:t> </a:t>
            </a:r>
            <a:r>
              <a:rPr lang="en-US" dirty="0" smtClean="0"/>
              <a:t> ]</a:t>
            </a:r>
          </a:p>
          <a:p>
            <a:pPr algn="just">
              <a:buNone/>
            </a:pPr>
            <a:r>
              <a:rPr lang="en-US" dirty="0"/>
              <a:t>}</a:t>
            </a:r>
            <a:endParaRPr lang="en-US" dirty="0" smtClean="0"/>
          </a:p>
          <a:p>
            <a:pPr algn="just">
              <a:buFont typeface="Arial" pitchFamily="34" charset="0"/>
              <a:buNone/>
            </a:pPr>
            <a:r>
              <a:rPr lang="en-US" dirty="0"/>
              <a:t> </a:t>
            </a:r>
            <a:r>
              <a:rPr lang="en-US" dirty="0" smtClean="0"/>
              <a:t>         </a:t>
            </a:r>
          </a:p>
          <a:p>
            <a:pPr algn="just">
              <a:buFont typeface="Arial" pitchFamily="34" charset="0"/>
              <a:buNone/>
            </a:pPr>
            <a:r>
              <a:rPr lang="en-US" dirty="0" smtClean="0"/>
              <a:t> </a:t>
            </a:r>
            <a:endParaRPr lang="en-US" sz="2800" dirty="0" smtClean="0">
              <a:solidFill>
                <a:srgbClr val="7030A0"/>
              </a:solidFill>
            </a:endParaRPr>
          </a:p>
          <a:p>
            <a:pPr>
              <a:buFont typeface="Arial" pitchFamily="34" charset="0"/>
              <a:buNone/>
            </a:pPr>
            <a:endParaRPr lang="en-US" sz="2800" dirty="0" smtClean="0">
              <a:solidFill>
                <a:schemeClr val="accent2">
                  <a:lumMod val="75000"/>
                </a:schemeClr>
              </a:solidFill>
            </a:endParaRPr>
          </a:p>
          <a:p>
            <a:pPr marL="0" indent="0">
              <a:buFont typeface="Arial" pitchFamily="34" charset="0"/>
              <a:buNone/>
            </a:pPr>
            <a:endParaRPr lang="en-US" dirty="0"/>
          </a:p>
        </p:txBody>
      </p:sp>
      <p:sp>
        <p:nvSpPr>
          <p:cNvPr id="7" name="Date Placeholder 6"/>
          <p:cNvSpPr>
            <a:spLocks noGrp="1"/>
          </p:cNvSpPr>
          <p:nvPr>
            <p:ph type="dt" sz="half" idx="10"/>
          </p:nvPr>
        </p:nvSpPr>
        <p:spPr/>
        <p:txBody>
          <a:bodyPr/>
          <a:lstStyle/>
          <a:p>
            <a:fld id="{16E47711-5E4B-4EBC-87B8-543BC2B17389}" type="datetime1">
              <a:rPr lang="en-US" smtClean="0"/>
              <a:t>4/24/2019</a:t>
            </a:fld>
            <a:endParaRPr lang="en-US"/>
          </a:p>
        </p:txBody>
      </p:sp>
      <p:sp>
        <p:nvSpPr>
          <p:cNvPr id="8" name="Slide Number Placeholder 7"/>
          <p:cNvSpPr>
            <a:spLocks noGrp="1"/>
          </p:cNvSpPr>
          <p:nvPr>
            <p:ph type="sldNum" sz="quarter" idx="12"/>
          </p:nvPr>
        </p:nvSpPr>
        <p:spPr/>
        <p:txBody>
          <a:bodyPr/>
          <a:lstStyle/>
          <a:p>
            <a:fld id="{C8300571-92F2-47A4-A51D-506AB974A051}" type="slidenum">
              <a:rPr lang="en-US" smtClean="0"/>
              <a:pPr/>
              <a:t>6</a:t>
            </a:fld>
            <a:endParaRPr lang="en-US"/>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ER </a:t>
            </a:r>
            <a:r>
              <a:rPr lang="en-US" u="sng" dirty="0" smtClean="0">
                <a:solidFill>
                  <a:srgbClr val="F57B17"/>
                </a:solidFill>
              </a:rPr>
              <a:t>Diagram</a:t>
            </a:r>
            <a:endParaRPr lang="en-US" u="sng" dirty="0">
              <a:solidFill>
                <a:srgbClr val="F57B17"/>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1" y="1371600"/>
            <a:ext cx="8032594" cy="3581400"/>
          </a:xfrm>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19400" y="4947138"/>
            <a:ext cx="5486400" cy="180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50AC59DD-B99B-4408-8086-C7C2CB86C34F}"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7</a:t>
            </a:fld>
            <a:endParaRPr lang="en-US"/>
          </a:p>
        </p:txBody>
      </p:sp>
    </p:spTree>
    <p:extLst>
      <p:ext uri="{BB962C8B-B14F-4D97-AF65-F5344CB8AC3E}">
        <p14:creationId xmlns:p14="http://schemas.microsoft.com/office/powerpoint/2010/main" val="1666390013"/>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Initial </a:t>
            </a:r>
            <a:r>
              <a:rPr lang="en-US" u="sng" dirty="0" smtClean="0">
                <a:solidFill>
                  <a:srgbClr val="F57B17"/>
                </a:solidFill>
              </a:rPr>
              <a:t>Activity</a:t>
            </a:r>
            <a:endParaRPr lang="en-US" u="sng" dirty="0">
              <a:solidFill>
                <a:srgbClr val="F57B17"/>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5" name="Date Placeholder 4"/>
          <p:cNvSpPr>
            <a:spLocks noGrp="1"/>
          </p:cNvSpPr>
          <p:nvPr>
            <p:ph type="dt" sz="half" idx="10"/>
          </p:nvPr>
        </p:nvSpPr>
        <p:spPr/>
        <p:txBody>
          <a:bodyPr/>
          <a:lstStyle/>
          <a:p>
            <a:fld id="{CA08DF6E-41FA-471C-B75F-83D1AF82BE20}" type="datetime1">
              <a:rPr lang="en-US" smtClean="0"/>
              <a:t>4/24/2019</a:t>
            </a:fld>
            <a:endParaRPr lang="en-US"/>
          </a:p>
        </p:txBody>
      </p:sp>
      <p:sp>
        <p:nvSpPr>
          <p:cNvPr id="6" name="Slide Number Placeholder 5"/>
          <p:cNvSpPr>
            <a:spLocks noGrp="1"/>
          </p:cNvSpPr>
          <p:nvPr>
            <p:ph type="sldNum" sz="quarter" idx="12"/>
          </p:nvPr>
        </p:nvSpPr>
        <p:spPr/>
        <p:txBody>
          <a:bodyPr/>
          <a:lstStyle/>
          <a:p>
            <a:fld id="{C8300571-92F2-47A4-A51D-506AB974A051}" type="slidenum">
              <a:rPr lang="en-US" smtClean="0"/>
              <a:pPr/>
              <a:t>8</a:t>
            </a:fld>
            <a:endParaRPr lang="en-US"/>
          </a:p>
        </p:txBody>
      </p:sp>
    </p:spTree>
    <p:extLst>
      <p:ext uri="{BB962C8B-B14F-4D97-AF65-F5344CB8AC3E}">
        <p14:creationId xmlns:p14="http://schemas.microsoft.com/office/powerpoint/2010/main" val="617596636"/>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00B000"/>
                </a:solidFill>
              </a:rPr>
              <a:t>Login</a:t>
            </a:r>
            <a:r>
              <a:rPr lang="en-US" u="sng" dirty="0" smtClean="0"/>
              <a:t> </a:t>
            </a:r>
            <a:r>
              <a:rPr lang="en-US" u="sng" dirty="0" smtClean="0">
                <a:solidFill>
                  <a:srgbClr val="F57B17"/>
                </a:solidFill>
              </a:rPr>
              <a:t>Activity</a:t>
            </a:r>
            <a:endParaRPr lang="en-US" u="sng" dirty="0">
              <a:solidFill>
                <a:srgbClr val="F57B17"/>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681" y="1447800"/>
            <a:ext cx="7900637" cy="4525963"/>
          </a:xfrm>
        </p:spPr>
      </p:pic>
      <p:sp>
        <p:nvSpPr>
          <p:cNvPr id="3" name="Date Placeholder 2"/>
          <p:cNvSpPr>
            <a:spLocks noGrp="1"/>
          </p:cNvSpPr>
          <p:nvPr>
            <p:ph type="dt" sz="half" idx="10"/>
          </p:nvPr>
        </p:nvSpPr>
        <p:spPr/>
        <p:txBody>
          <a:bodyPr/>
          <a:lstStyle/>
          <a:p>
            <a:fld id="{36F66ACA-4CD9-438F-8ADE-8CA5F8B2B989}" type="datetime1">
              <a:rPr lang="en-US" smtClean="0"/>
              <a:t>4/24/2019</a:t>
            </a:fld>
            <a:endParaRPr lang="en-US"/>
          </a:p>
        </p:txBody>
      </p:sp>
      <p:sp>
        <p:nvSpPr>
          <p:cNvPr id="5" name="Slide Number Placeholder 4"/>
          <p:cNvSpPr>
            <a:spLocks noGrp="1"/>
          </p:cNvSpPr>
          <p:nvPr>
            <p:ph type="sldNum" sz="quarter" idx="12"/>
          </p:nvPr>
        </p:nvSpPr>
        <p:spPr/>
        <p:txBody>
          <a:bodyPr/>
          <a:lstStyle/>
          <a:p>
            <a:fld id="{C8300571-92F2-47A4-A51D-506AB974A051}" type="slidenum">
              <a:rPr lang="en-US" smtClean="0"/>
              <a:pPr/>
              <a:t>9</a:t>
            </a:fld>
            <a:endParaRPr lang="en-US"/>
          </a:p>
        </p:txBody>
      </p:sp>
    </p:spTree>
    <p:extLst>
      <p:ext uri="{BB962C8B-B14F-4D97-AF65-F5344CB8AC3E}">
        <p14:creationId xmlns:p14="http://schemas.microsoft.com/office/powerpoint/2010/main" val="4188371194"/>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1565</TotalTime>
  <Words>1006</Words>
  <Application>Microsoft Office PowerPoint</Application>
  <PresentationFormat>On-screen Show (4:3)</PresentationFormat>
  <Paragraphs>306</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Project Title- Android Attendance System</vt:lpstr>
      <vt:lpstr>About-Android Attendance System</vt:lpstr>
      <vt:lpstr>Project Model</vt:lpstr>
      <vt:lpstr>PowerPoint Presentation</vt:lpstr>
      <vt:lpstr>Sending and Recieving of data from server</vt:lpstr>
      <vt:lpstr>What is JSON</vt:lpstr>
      <vt:lpstr>ER Diagram</vt:lpstr>
      <vt:lpstr>Initial Activity</vt:lpstr>
      <vt:lpstr>Login Activity</vt:lpstr>
      <vt:lpstr>Admin Page</vt:lpstr>
      <vt:lpstr>Admin Section Sub Modules</vt:lpstr>
      <vt:lpstr>Add class</vt:lpstr>
      <vt:lpstr>Add Student</vt:lpstr>
      <vt:lpstr>View Details</vt:lpstr>
      <vt:lpstr>View Teacher Details</vt:lpstr>
      <vt:lpstr>View Student Details</vt:lpstr>
      <vt:lpstr>View Feedback</vt:lpstr>
      <vt:lpstr>By clicking on “Print Teacher Names” button, all the names of teacher appears in list view. Now particular teacher name is taken to view feedback.</vt:lpstr>
      <vt:lpstr>Now provide date to view feedback of teacher. Click on “View Ratings” button to view ratings.</vt:lpstr>
      <vt:lpstr>Logout Button</vt:lpstr>
      <vt:lpstr>For Student Login</vt:lpstr>
      <vt:lpstr>After Login</vt:lpstr>
      <vt:lpstr>Feedback Section</vt:lpstr>
      <vt:lpstr>By clicking on teacher names Alert Box will appear.</vt:lpstr>
      <vt:lpstr>By clicking on a particular teacher name, student can give feedback.</vt:lpstr>
      <vt:lpstr>By clicking save button Feedback is sucessfully saved in database.</vt:lpstr>
      <vt:lpstr>Attendance Check</vt:lpstr>
      <vt:lpstr>After Teacher Login</vt:lpstr>
      <vt:lpstr>Table for Login Activity</vt:lpstr>
      <vt:lpstr>Table for Student details</vt:lpstr>
      <vt:lpstr>Table for Student Attendance</vt:lpstr>
      <vt:lpstr>Table For Class Details</vt:lpstr>
      <vt:lpstr>Table for Teacher details</vt:lpstr>
      <vt:lpstr>Advantages</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Android Attendance System</dc:title>
  <dc:creator>Windows-10</dc:creator>
  <cp:lastModifiedBy>Windows-10</cp:lastModifiedBy>
  <cp:revision>88</cp:revision>
  <dcterms:created xsi:type="dcterms:W3CDTF">2018-08-30T12:47:38Z</dcterms:created>
  <dcterms:modified xsi:type="dcterms:W3CDTF">2019-04-24T07:01:15Z</dcterms:modified>
</cp:coreProperties>
</file>