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Overlock"/>
      <p:regular r:id="rId25"/>
      <p:bold r:id="rId26"/>
      <p:italic r:id="rId27"/>
      <p:boldItalic r:id="rId28"/>
    </p:embeddedFont>
    <p:embeddedFont>
      <p:font typeface="Tahoma"/>
      <p:regular r:id="rId29"/>
      <p:bold r:id="rId30"/>
    </p:embeddedFon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C066DD-82BD-487B-AFD4-C8E5A72DFB5E}">
  <a:tblStyle styleId="{3DC066DD-82BD-487B-AFD4-C8E5A72DFB5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verlock-bold.fntdata"/><Relationship Id="rId25" Type="http://schemas.openxmlformats.org/officeDocument/2006/relationships/font" Target="fonts/Overlock-regular.fntdata"/><Relationship Id="rId28" Type="http://schemas.openxmlformats.org/officeDocument/2006/relationships/font" Target="fonts/Overlock-boldItalic.fntdata"/><Relationship Id="rId27" Type="http://schemas.openxmlformats.org/officeDocument/2006/relationships/font" Target="fonts/Overlock-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regular.fntdata"/><Relationship Id="rId30" Type="http://schemas.openxmlformats.org/officeDocument/2006/relationships/font" Target="fonts/Tahoma-bold.fntdata"/><Relationship Id="rId11" Type="http://schemas.openxmlformats.org/officeDocument/2006/relationships/slide" Target="slides/slide5.xml"/><Relationship Id="rId33" Type="http://schemas.openxmlformats.org/officeDocument/2006/relationships/font" Target="fonts/QuattrocentoSans-italic.fntdata"/><Relationship Id="rId10" Type="http://schemas.openxmlformats.org/officeDocument/2006/relationships/slide" Target="slides/slide4.xml"/><Relationship Id="rId32"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Quattrocen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837b2d279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b837b2d279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811291d8d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b811291d8d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811291d8d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b811291d8d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811291d8d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b811291d8d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811291d8d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b811291d8d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8ce2f6a86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68ce2f6a86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811291d8d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b811291d8d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5" name="Shape 15"/>
        <p:cNvGrpSpPr/>
        <p:nvPr/>
      </p:nvGrpSpPr>
      <p:grpSpPr>
        <a:xfrm>
          <a:off x="0" y="0"/>
          <a:ext cx="0" cy="0"/>
          <a:chOff x="0" y="0"/>
          <a:chExt cx="0" cy="0"/>
        </a:xfrm>
      </p:grpSpPr>
      <p:sp>
        <p:nvSpPr>
          <p:cNvPr id="16" name="Google Shape;16;p2"/>
          <p:cNvSpPr txBox="1"/>
          <p:nvPr/>
        </p:nvSpPr>
        <p:spPr>
          <a:xfrm>
            <a:off x="1431925" y="36513"/>
            <a:ext cx="185738"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
        <p:nvSpPr>
          <p:cNvPr id="17" name="Google Shape;17;p2"/>
          <p:cNvSpPr txBox="1"/>
          <p:nvPr/>
        </p:nvSpPr>
        <p:spPr>
          <a:xfrm>
            <a:off x="1584325" y="265113"/>
            <a:ext cx="6950075"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
        <p:nvSpPr>
          <p:cNvPr id="18" name="Google Shape;18;p2"/>
          <p:cNvSpPr txBox="1"/>
          <p:nvPr/>
        </p:nvSpPr>
        <p:spPr>
          <a:xfrm>
            <a:off x="152400" y="0"/>
            <a:ext cx="87788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
        <p:nvSpPr>
          <p:cNvPr id="19" name="Google Shape;19;p2"/>
          <p:cNvSpPr txBox="1"/>
          <p:nvPr/>
        </p:nvSpPr>
        <p:spPr>
          <a:xfrm>
            <a:off x="1431925" y="265113"/>
            <a:ext cx="185738"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Overlock"/>
              <a:ea typeface="Overlock"/>
              <a:cs typeface="Overlock"/>
              <a:sym typeface="Overloc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p:nvPr>
            <p:ph idx="2" type="pic"/>
          </p:nvPr>
        </p:nvSpPr>
        <p:spPr>
          <a:xfrm>
            <a:off x="1792288" y="612775"/>
            <a:ext cx="5486400" cy="4114800"/>
          </a:xfrm>
          <a:prstGeom prst="rect">
            <a:avLst/>
          </a:prstGeom>
          <a:noFill/>
          <a:ln>
            <a:noFill/>
          </a:ln>
        </p:spPr>
      </p:sp>
      <p:sp>
        <p:nvSpPr>
          <p:cNvPr id="73" name="Google Shape;73;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533400" y="5334000"/>
            <a:ext cx="8610600" cy="12192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None/>
            </a:pPr>
            <a:r>
              <a:t/>
            </a:r>
            <a:endParaRPr b="1" i="0" sz="4000" u="none" cap="none" strike="noStrike">
              <a:solidFill>
                <a:srgbClr val="000099"/>
              </a:solidFill>
              <a:latin typeface="Tahoma"/>
              <a:ea typeface="Tahoma"/>
              <a:cs typeface="Tahoma"/>
              <a:sym typeface="Tahoma"/>
            </a:endParaRPr>
          </a:p>
        </p:txBody>
      </p:sp>
      <p:sp>
        <p:nvSpPr>
          <p:cNvPr descr="Actor Mohan Babu's Sree Vidyanikethan is Now a University" id="95" name="Google Shape;95;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ctor Mohan Babu's Sree Vidyanikethan is Now a University" id="96" name="Google Shape;96;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ctor Mohan Babu's Sree Vidyanikethan is Now a University" id="97" name="Google Shape;9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F:\To CEO Sir\MBU FINAL DOCUMENT-Sept 2021\MBU Logo.jpg" id="98" name="Google Shape;98;p14"/>
          <p:cNvPicPr preferRelativeResize="0"/>
          <p:nvPr/>
        </p:nvPicPr>
        <p:blipFill rotWithShape="1">
          <a:blip r:embed="rId3">
            <a:alphaModFix/>
          </a:blip>
          <a:srcRect b="23544" l="0" r="0" t="24304"/>
          <a:stretch/>
        </p:blipFill>
        <p:spPr>
          <a:xfrm>
            <a:off x="7696200" y="6172200"/>
            <a:ext cx="990601" cy="609600"/>
          </a:xfrm>
          <a:prstGeom prst="rect">
            <a:avLst/>
          </a:prstGeom>
          <a:noFill/>
          <a:ln>
            <a:noFill/>
          </a:ln>
        </p:spPr>
      </p:pic>
      <p:sp>
        <p:nvSpPr>
          <p:cNvPr id="99" name="Google Shape;99;p14"/>
          <p:cNvSpPr/>
          <p:nvPr/>
        </p:nvSpPr>
        <p:spPr>
          <a:xfrm>
            <a:off x="125095" y="566003"/>
            <a:ext cx="8759824" cy="1752600"/>
          </a:xfrm>
          <a:prstGeom prst="rect">
            <a:avLst/>
          </a:prstGeom>
          <a:solidFill>
            <a:srgbClr val="FFCCFF"/>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374151"/>
                </a:solidFill>
                <a:latin typeface="Quattrocento Sans"/>
                <a:ea typeface="Quattrocento Sans"/>
                <a:cs typeface="Quattrocento Sans"/>
                <a:sym typeface="Quattrocento Sans"/>
              </a:rPr>
              <a:t>Customer Lifetime Value Prediction</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4"/>
          <p:cNvSpPr txBox="1"/>
          <p:nvPr/>
        </p:nvSpPr>
        <p:spPr>
          <a:xfrm>
            <a:off x="184478" y="2545728"/>
            <a:ext cx="8729400" cy="1992000"/>
          </a:xfrm>
          <a:prstGeom prst="rect">
            <a:avLst/>
          </a:prstGeom>
          <a:solidFill>
            <a:srgbClr val="B1EBF1"/>
          </a:solidFill>
          <a:ln>
            <a:noFill/>
          </a:ln>
        </p:spPr>
        <p:txBody>
          <a:bodyPr anchorCtr="0" anchor="t" bIns="45700" lIns="91425" spcFirstLastPara="1" rIns="91425" wrap="square" tIns="45700">
            <a:spAutoFit/>
          </a:bodyPr>
          <a:lstStyle/>
          <a:p>
            <a:pPr indent="0" lvl="0" marL="63500" marR="0" rtl="0" algn="l">
              <a:spcBef>
                <a:spcPts val="0"/>
              </a:spcBef>
              <a:spcAft>
                <a:spcPts val="0"/>
              </a:spcAft>
              <a:buNone/>
            </a:pPr>
            <a:r>
              <a:rPr b="1" lang="en-US" sz="1800">
                <a:solidFill>
                  <a:schemeClr val="dk1"/>
                </a:solidFill>
                <a:latin typeface="Georgia"/>
                <a:ea typeface="Georgia"/>
                <a:cs typeface="Georgia"/>
                <a:sym typeface="Georgia"/>
              </a:rPr>
              <a:t>Team Details:</a:t>
            </a:r>
            <a:endParaRPr/>
          </a:p>
          <a:p>
            <a:pPr indent="-342900" lvl="0" marL="406400" marR="0" rtl="0" algn="l">
              <a:spcBef>
                <a:spcPts val="37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K. Bhavya Sree</a:t>
            </a:r>
            <a:r>
              <a:rPr b="1" lang="en-US" sz="1800">
                <a:solidFill>
                  <a:schemeClr val="dk1"/>
                </a:solidFill>
                <a:latin typeface="Georgia"/>
                <a:ea typeface="Georgia"/>
                <a:cs typeface="Georgia"/>
                <a:sym typeface="Georgia"/>
              </a:rPr>
              <a:t> (22102A040105)</a:t>
            </a:r>
            <a:endParaRPr b="1" sz="1800">
              <a:solidFill>
                <a:schemeClr val="dk1"/>
              </a:solidFill>
              <a:latin typeface="Georgia"/>
              <a:ea typeface="Georgia"/>
              <a:cs typeface="Georgia"/>
              <a:sym typeface="Georgia"/>
            </a:endParaRPr>
          </a:p>
          <a:p>
            <a:pPr indent="-342900" lvl="0" marL="406400" marR="0" rtl="0" algn="l">
              <a:spcBef>
                <a:spcPts val="37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S. Rishitha (22102A040536)</a:t>
            </a:r>
            <a:endParaRPr b="1" sz="1800">
              <a:solidFill>
                <a:schemeClr val="dk1"/>
              </a:solidFill>
              <a:latin typeface="Georgia"/>
              <a:ea typeface="Georgia"/>
              <a:cs typeface="Georgia"/>
              <a:sym typeface="Georgia"/>
            </a:endParaRPr>
          </a:p>
          <a:p>
            <a:pPr indent="-342900" lvl="0" marL="406400" marR="0" rtl="0" algn="l">
              <a:spcBef>
                <a:spcPts val="37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Sivakumar Likhitha (22102A010582)</a:t>
            </a:r>
            <a:endParaRPr b="1" sz="1800">
              <a:solidFill>
                <a:schemeClr val="dk1"/>
              </a:solidFill>
              <a:latin typeface="Georgia"/>
              <a:ea typeface="Georgia"/>
              <a:cs typeface="Georgia"/>
              <a:sym typeface="Georgia"/>
            </a:endParaRPr>
          </a:p>
          <a:p>
            <a:pPr indent="-228600" lvl="0" marL="406400" marR="0" rtl="0" algn="l">
              <a:spcBef>
                <a:spcPts val="370"/>
              </a:spcBef>
              <a:spcAft>
                <a:spcPts val="0"/>
              </a:spcAft>
              <a:buClr>
                <a:schemeClr val="dk1"/>
              </a:buClr>
              <a:buSzPts val="1800"/>
              <a:buFont typeface="Calibri"/>
              <a:buNone/>
            </a:pPr>
            <a:r>
              <a:t/>
            </a:r>
            <a:endParaRPr b="1" sz="1800">
              <a:solidFill>
                <a:schemeClr val="dk1"/>
              </a:solidFill>
              <a:latin typeface="Georgia"/>
              <a:ea typeface="Georgia"/>
              <a:cs typeface="Georgia"/>
              <a:sym typeface="Georgia"/>
            </a:endParaRPr>
          </a:p>
          <a:p>
            <a:pPr indent="0" lvl="0" marL="63500" marR="0" rtl="0" algn="l">
              <a:spcBef>
                <a:spcPts val="370"/>
              </a:spcBef>
              <a:spcAft>
                <a:spcPts val="0"/>
              </a:spcAft>
              <a:buNone/>
            </a:pPr>
            <a:r>
              <a:t/>
            </a:r>
            <a:endParaRPr b="1" sz="18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LITERATURE SURVEY</a:t>
            </a:r>
            <a:endParaRPr/>
          </a:p>
        </p:txBody>
      </p:sp>
      <p:pic>
        <p:nvPicPr>
          <p:cNvPr descr="F:\To CEO Sir\MBU FINAL DOCUMENT-Sept 2021\MBU Logo.jpg" id="181" name="Google Shape;181;p23"/>
          <p:cNvPicPr preferRelativeResize="0"/>
          <p:nvPr/>
        </p:nvPicPr>
        <p:blipFill rotWithShape="1">
          <a:blip r:embed="rId3">
            <a:alphaModFix/>
          </a:blip>
          <a:srcRect b="23546" l="0" r="0" t="24302"/>
          <a:stretch/>
        </p:blipFill>
        <p:spPr>
          <a:xfrm>
            <a:off x="7124699" y="6248410"/>
            <a:ext cx="990601" cy="609600"/>
          </a:xfrm>
          <a:prstGeom prst="rect">
            <a:avLst/>
          </a:prstGeom>
          <a:noFill/>
          <a:ln>
            <a:noFill/>
          </a:ln>
        </p:spPr>
      </p:pic>
      <p:sp>
        <p:nvSpPr>
          <p:cNvPr id="182" name="Google Shape;182;p23"/>
          <p:cNvSpPr txBox="1"/>
          <p:nvPr/>
        </p:nvSpPr>
        <p:spPr>
          <a:xfrm>
            <a:off x="304800" y="583083"/>
            <a:ext cx="84582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83" name="Google Shape;183;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graphicFrame>
        <p:nvGraphicFramePr>
          <p:cNvPr id="184" name="Google Shape;184;p23"/>
          <p:cNvGraphicFramePr/>
          <p:nvPr/>
        </p:nvGraphicFramePr>
        <p:xfrm>
          <a:off x="304800" y="687063"/>
          <a:ext cx="3000000" cy="3000000"/>
        </p:xfrm>
        <a:graphic>
          <a:graphicData uri="http://schemas.openxmlformats.org/drawingml/2006/table">
            <a:tbl>
              <a:tblPr bandRow="1" firstRow="1">
                <a:noFill/>
                <a:tableStyleId>{3DC066DD-82BD-487B-AFD4-C8E5A72DFB5E}</a:tableStyleId>
              </a:tblPr>
              <a:tblGrid>
                <a:gridCol w="762000"/>
                <a:gridCol w="1828800"/>
                <a:gridCol w="1295400"/>
                <a:gridCol w="1295400"/>
                <a:gridCol w="1438275"/>
                <a:gridCol w="1557350"/>
              </a:tblGrid>
              <a:tr h="370850">
                <a:tc>
                  <a:txBody>
                    <a:bodyPr/>
                    <a:lstStyle/>
                    <a:p>
                      <a:pPr indent="0" lvl="0" marL="0" marR="0" rtl="0" algn="l">
                        <a:spcBef>
                          <a:spcPts val="0"/>
                        </a:spcBef>
                        <a:spcAft>
                          <a:spcPts val="0"/>
                        </a:spcAft>
                        <a:buNone/>
                      </a:pPr>
                      <a:r>
                        <a:rPr lang="en-US" sz="1700"/>
                        <a:t>SNo.</a:t>
                      </a:r>
                      <a:endParaRPr sz="1700"/>
                    </a:p>
                  </a:txBody>
                  <a:tcPr marT="45725" marB="45725" marR="91450" marL="91450"/>
                </a:tc>
                <a:tc>
                  <a:txBody>
                    <a:bodyPr/>
                    <a:lstStyle/>
                    <a:p>
                      <a:pPr indent="0" lvl="0" marL="0" marR="0" rtl="0" algn="l">
                        <a:spcBef>
                          <a:spcPts val="0"/>
                        </a:spcBef>
                        <a:spcAft>
                          <a:spcPts val="0"/>
                        </a:spcAft>
                        <a:buNone/>
                      </a:pPr>
                      <a:r>
                        <a:rPr lang="en-US" sz="1700"/>
                        <a:t>Paper Title</a:t>
                      </a:r>
                      <a:endParaRPr sz="1300"/>
                    </a:p>
                  </a:txBody>
                  <a:tcPr marT="45725" marB="45725" marR="91450" marL="91450"/>
                </a:tc>
                <a:tc>
                  <a:txBody>
                    <a:bodyPr/>
                    <a:lstStyle/>
                    <a:p>
                      <a:pPr indent="0" lvl="0" marL="0" marR="0" rtl="0" algn="l">
                        <a:spcBef>
                          <a:spcPts val="0"/>
                        </a:spcBef>
                        <a:spcAft>
                          <a:spcPts val="0"/>
                        </a:spcAft>
                        <a:buNone/>
                      </a:pPr>
                      <a:r>
                        <a:rPr lang="en-US" sz="1700"/>
                        <a:t>Journal / Conference details</a:t>
                      </a:r>
                      <a:endParaRPr sz="1700"/>
                    </a:p>
                  </a:txBody>
                  <a:tcPr marT="45725" marB="45725" marR="91450" marL="91450"/>
                </a:tc>
                <a:tc>
                  <a:txBody>
                    <a:bodyPr/>
                    <a:lstStyle/>
                    <a:p>
                      <a:pPr indent="0" lvl="0" marL="0" marR="0" rtl="0" algn="l">
                        <a:spcBef>
                          <a:spcPts val="0"/>
                        </a:spcBef>
                        <a:spcAft>
                          <a:spcPts val="0"/>
                        </a:spcAft>
                        <a:buNone/>
                      </a:pPr>
                      <a:r>
                        <a:rPr lang="en-US" sz="1700"/>
                        <a:t>Methods Proposed</a:t>
                      </a:r>
                      <a:endParaRPr sz="1700"/>
                    </a:p>
                  </a:txBody>
                  <a:tcPr marT="45725" marB="45725" marR="91450" marL="91450"/>
                </a:tc>
                <a:tc>
                  <a:txBody>
                    <a:bodyPr/>
                    <a:lstStyle/>
                    <a:p>
                      <a:pPr indent="0" lvl="0" marL="0" marR="0" rtl="0" algn="l">
                        <a:spcBef>
                          <a:spcPts val="0"/>
                        </a:spcBef>
                        <a:spcAft>
                          <a:spcPts val="0"/>
                        </a:spcAft>
                        <a:buNone/>
                      </a:pPr>
                      <a:r>
                        <a:rPr lang="en-US" sz="1700"/>
                        <a:t>Datasets Used</a:t>
                      </a:r>
                      <a:endParaRPr sz="1700"/>
                    </a:p>
                  </a:txBody>
                  <a:tcPr marT="45725" marB="45725" marR="91450" marL="91450"/>
                </a:tc>
                <a:tc>
                  <a:txBody>
                    <a:bodyPr/>
                    <a:lstStyle/>
                    <a:p>
                      <a:pPr indent="0" lvl="0" marL="0" marR="0" rtl="0" algn="l">
                        <a:spcBef>
                          <a:spcPts val="0"/>
                        </a:spcBef>
                        <a:spcAft>
                          <a:spcPts val="0"/>
                        </a:spcAft>
                        <a:buNone/>
                      </a:pPr>
                      <a:r>
                        <a:rPr lang="en-US" sz="1700"/>
                        <a:t>Limitations</a:t>
                      </a:r>
                      <a:endParaRPr sz="1700"/>
                    </a:p>
                  </a:txBody>
                  <a:tcPr marT="45725" marB="45725" marR="91450" marL="91450"/>
                </a:tc>
              </a:tr>
              <a:tr h="370850">
                <a:tc>
                  <a:txBody>
                    <a:bodyPr/>
                    <a:lstStyle/>
                    <a:p>
                      <a:pPr indent="0" lvl="0" marL="0" marR="0" rtl="0" algn="l">
                        <a:spcBef>
                          <a:spcPts val="0"/>
                        </a:spcBef>
                        <a:spcAft>
                          <a:spcPts val="0"/>
                        </a:spcAft>
                        <a:buNone/>
                      </a:pPr>
                      <a:r>
                        <a:rPr lang="en-US" sz="1700"/>
                        <a:t>4.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5.</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6.</a:t>
                      </a:r>
                      <a:endParaRPr sz="1700"/>
                    </a:p>
                  </a:txBody>
                  <a:tcPr marT="45725" marB="45725" marR="91450" marL="91450"/>
                </a:tc>
                <a:tc>
                  <a:txBody>
                    <a:bodyPr/>
                    <a:lstStyle/>
                    <a:p>
                      <a:pPr indent="0" lvl="0" marL="0" marR="0" rtl="0" algn="l">
                        <a:spcBef>
                          <a:spcPts val="0"/>
                        </a:spcBef>
                        <a:spcAft>
                          <a:spcPts val="0"/>
                        </a:spcAft>
                        <a:buNone/>
                      </a:pPr>
                      <a:r>
                        <a:rPr lang="en-US" sz="1700"/>
                        <a:t>Customer Lifetime Value Analysis Based on Machine Learning.</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Feature Missing-aware Routing-and-Fusion Network for Customer Lifetime Value Prediction in Advertising</a:t>
                      </a:r>
                      <a:endParaRPr sz="1700"/>
                    </a:p>
                    <a:p>
                      <a:pPr indent="0" lvl="0" marL="0" marR="0" rtl="0" algn="l">
                        <a:spcBef>
                          <a:spcPts val="0"/>
                        </a:spcBef>
                        <a:spcAft>
                          <a:spcPts val="0"/>
                        </a:spcAft>
                        <a:buNone/>
                      </a:pPr>
                      <a:r>
                        <a:rPr lang="en-US" sz="1700"/>
                        <a:t>Customer Lifetime Value Prediction: Towards the Paradigm Shift of Recommender System Objectives</a:t>
                      </a:r>
                      <a:endParaRPr sz="1700"/>
                    </a:p>
                  </a:txBody>
                  <a:tcPr marT="45725" marB="45725" marR="91450" marL="91450"/>
                </a:tc>
                <a:tc>
                  <a:txBody>
                    <a:bodyPr/>
                    <a:lstStyle/>
                    <a:p>
                      <a:pPr indent="0" lvl="0" marL="0" marR="0" rtl="0" algn="l">
                        <a:spcBef>
                          <a:spcPts val="0"/>
                        </a:spcBef>
                        <a:spcAft>
                          <a:spcPts val="0"/>
                        </a:spcAft>
                        <a:buNone/>
                      </a:pPr>
                      <a:r>
                        <a:rPr lang="en-US" sz="1700"/>
                        <a:t>ACM Digital library, Journal. </a:t>
                      </a:r>
                      <a:br>
                        <a:rPr lang="en-US" sz="1700"/>
                      </a:br>
                      <a:r>
                        <a:rPr lang="en-US" sz="1700"/>
                        <a:t>(2022)</a:t>
                      </a:r>
                      <a:endParaRPr sz="1700"/>
                    </a:p>
                    <a:p>
                      <a:pPr indent="0" lvl="0" marL="0" marR="0" rtl="0" algn="l">
                        <a:spcBef>
                          <a:spcPts val="0"/>
                        </a:spcBef>
                        <a:spcAft>
                          <a:spcPts val="0"/>
                        </a:spcAft>
                        <a:buNone/>
                      </a:pPr>
                      <a:r>
                        <a:t/>
                      </a:r>
                      <a:endParaRPr sz="1700"/>
                    </a:p>
                    <a:p>
                      <a:pPr indent="0" lvl="0" marL="0" rtl="0" algn="l">
                        <a:spcBef>
                          <a:spcPts val="0"/>
                        </a:spcBef>
                        <a:spcAft>
                          <a:spcPts val="0"/>
                        </a:spcAft>
                        <a:buClr>
                          <a:schemeClr val="dk1"/>
                        </a:buClr>
                        <a:buFont typeface="Arial"/>
                        <a:buNone/>
                      </a:pPr>
                      <a:r>
                        <a:rPr lang="en-US" sz="1700"/>
                        <a:t>ACM Digital library, Journal. </a:t>
                      </a:r>
                      <a:br>
                        <a:rPr lang="en-US" sz="1700"/>
                      </a:br>
                      <a:r>
                        <a:rPr lang="en-US" sz="1700"/>
                        <a:t>(2022)</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rtl="0" algn="l">
                        <a:spcBef>
                          <a:spcPts val="0"/>
                        </a:spcBef>
                        <a:spcAft>
                          <a:spcPts val="0"/>
                        </a:spcAft>
                        <a:buClr>
                          <a:schemeClr val="dk1"/>
                        </a:buClr>
                        <a:buFont typeface="Arial"/>
                        <a:buNone/>
                      </a:pPr>
                      <a:r>
                        <a:rPr lang="en-US" sz="1700"/>
                        <a:t>ACM Digital library, Journal. </a:t>
                      </a:r>
                      <a:br>
                        <a:rPr lang="en-US" sz="1700"/>
                      </a:br>
                      <a:r>
                        <a:rPr lang="en-US" sz="1700"/>
                        <a:t>(2023)</a:t>
                      </a:r>
                      <a:endParaRPr sz="1700"/>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rPr lang="en-US" sz="1700"/>
                        <a:t>Linear Regression, SVM and Random forest.</a:t>
                      </a:r>
                      <a:endParaRPr sz="1700"/>
                    </a:p>
                    <a:p>
                      <a:pPr indent="0" lvl="0" marL="0" marR="0" rtl="0" algn="l">
                        <a:spcBef>
                          <a:spcPts val="0"/>
                        </a:spcBef>
                        <a:spcAft>
                          <a:spcPts val="0"/>
                        </a:spcAft>
                        <a:buNone/>
                      </a:pPr>
                      <a:r>
                        <a:rPr lang="en-US" sz="1700"/>
                        <a:t>MarfNet,</a:t>
                      </a:r>
                      <a:endParaRPr sz="1700"/>
                    </a:p>
                    <a:p>
                      <a:pPr indent="0" lvl="0" marL="0" marR="0" rtl="0" algn="l">
                        <a:spcBef>
                          <a:spcPts val="0"/>
                        </a:spcBef>
                        <a:spcAft>
                          <a:spcPts val="0"/>
                        </a:spcAft>
                        <a:buNone/>
                      </a:pPr>
                      <a:r>
                        <a:rPr lang="en-US" sz="1700"/>
                        <a:t>Bidden Loss Weight Mechanism.</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US" sz="1700"/>
                        <a:t>Probabilistic models,</a:t>
                      </a:r>
                      <a:endParaRPr sz="1700"/>
                    </a:p>
                    <a:p>
                      <a:pPr indent="0" lvl="0" marL="0" rtl="0" algn="l">
                        <a:spcBef>
                          <a:spcPts val="0"/>
                        </a:spcBef>
                        <a:spcAft>
                          <a:spcPts val="0"/>
                        </a:spcAft>
                        <a:buClr>
                          <a:schemeClr val="dk1"/>
                        </a:buClr>
                        <a:buSzPts val="1100"/>
                        <a:buFont typeface="Arial"/>
                        <a:buNone/>
                      </a:pPr>
                      <a:r>
                        <a:rPr lang="en-US" sz="1700"/>
                        <a:t>Deep learning techniques.</a:t>
                      </a:r>
                      <a:endParaRPr sz="1700"/>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rPr lang="en-US" sz="1700"/>
                        <a:t>E-commerce based dataset.</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Mobile game advertising customers dataset.</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Public dataset</a:t>
                      </a:r>
                      <a:endParaRPr sz="1700"/>
                    </a:p>
                  </a:txBody>
                  <a:tcPr marT="45725" marB="45725" marR="91450" marL="91450"/>
                </a:tc>
                <a:tc>
                  <a:txBody>
                    <a:bodyPr/>
                    <a:lstStyle/>
                    <a:p>
                      <a:pPr indent="0" lvl="0" marL="0" marR="0" rtl="0" algn="l">
                        <a:spcBef>
                          <a:spcPts val="0"/>
                        </a:spcBef>
                        <a:spcAft>
                          <a:spcPts val="0"/>
                        </a:spcAft>
                        <a:buNone/>
                      </a:pPr>
                      <a:r>
                        <a:rPr lang="en-US" sz="1700"/>
                        <a:t>1.Sample size</a:t>
                      </a:r>
                      <a:endParaRPr sz="1700"/>
                    </a:p>
                    <a:p>
                      <a:pPr indent="0" lvl="0" marL="0" marR="0" rtl="0" algn="l">
                        <a:spcBef>
                          <a:spcPts val="0"/>
                        </a:spcBef>
                        <a:spcAft>
                          <a:spcPts val="0"/>
                        </a:spcAft>
                        <a:buNone/>
                      </a:pPr>
                      <a:r>
                        <a:rPr lang="en-US" sz="1700"/>
                        <a:t>2.Data Quality</a:t>
                      </a:r>
                      <a:endParaRPr sz="1700"/>
                    </a:p>
                    <a:p>
                      <a:pPr indent="0" lvl="0" marL="0" marR="0" rtl="0" algn="l">
                        <a:spcBef>
                          <a:spcPts val="0"/>
                        </a:spcBef>
                        <a:spcAft>
                          <a:spcPts val="0"/>
                        </a:spcAft>
                        <a:buNone/>
                      </a:pPr>
                      <a:r>
                        <a:rPr lang="en-US" sz="1700"/>
                        <a:t>3.Representativeness.</a:t>
                      </a:r>
                      <a:endParaRPr sz="1700"/>
                    </a:p>
                    <a:p>
                      <a:pPr indent="0" lvl="0" marL="0" marR="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US" sz="1700"/>
                        <a:t>1.Generalizability of code</a:t>
                      </a:r>
                      <a:endParaRPr sz="1700"/>
                    </a:p>
                    <a:p>
                      <a:pPr indent="0" lvl="0" marL="0" rtl="0" algn="l">
                        <a:spcBef>
                          <a:spcPts val="0"/>
                        </a:spcBef>
                        <a:spcAft>
                          <a:spcPts val="0"/>
                        </a:spcAft>
                        <a:buClr>
                          <a:schemeClr val="dk1"/>
                        </a:buClr>
                        <a:buSzPts val="1100"/>
                        <a:buFont typeface="Arial"/>
                        <a:buNone/>
                      </a:pPr>
                      <a:r>
                        <a:rPr lang="en-US" sz="1700"/>
                        <a:t>2.Accuracy of Algorithm.</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rtl="0" algn="l">
                        <a:spcBef>
                          <a:spcPts val="0"/>
                        </a:spcBef>
                        <a:spcAft>
                          <a:spcPts val="0"/>
                        </a:spcAft>
                        <a:buClr>
                          <a:schemeClr val="dk1"/>
                        </a:buClr>
                        <a:buSzPts val="1100"/>
                        <a:buFont typeface="Arial"/>
                        <a:buNone/>
                      </a:pPr>
                      <a:r>
                        <a:rPr lang="en-US" sz="1700"/>
                        <a:t>.Sample size</a:t>
                      </a:r>
                      <a:endParaRPr sz="1700"/>
                    </a:p>
                    <a:p>
                      <a:pPr indent="0" lvl="0" marL="0" rtl="0" algn="l">
                        <a:spcBef>
                          <a:spcPts val="0"/>
                        </a:spcBef>
                        <a:spcAft>
                          <a:spcPts val="0"/>
                        </a:spcAft>
                        <a:buClr>
                          <a:schemeClr val="dk1"/>
                        </a:buClr>
                        <a:buSzPts val="1100"/>
                        <a:buFont typeface="Arial"/>
                        <a:buNone/>
                      </a:pPr>
                      <a:r>
                        <a:rPr lang="en-US" sz="1700"/>
                        <a:t>2.Data Quality</a:t>
                      </a:r>
                      <a:endParaRPr sz="1700"/>
                    </a:p>
                    <a:p>
                      <a:pPr indent="0" lvl="0" marL="0" rtl="0" algn="l">
                        <a:spcBef>
                          <a:spcPts val="0"/>
                        </a:spcBef>
                        <a:spcAft>
                          <a:spcPts val="0"/>
                        </a:spcAft>
                        <a:buClr>
                          <a:schemeClr val="dk1"/>
                        </a:buClr>
                        <a:buSzPts val="1100"/>
                        <a:buFont typeface="Arial"/>
                        <a:buNone/>
                      </a:pPr>
                      <a:r>
                        <a:rPr lang="en-US" sz="1700"/>
                        <a:t>3.Representativeness.</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txBody>
                  <a:tcPr marT="45725" marB="45725" marR="91450" marL="91450"/>
                </a:tc>
              </a:tr>
            </a:tbl>
          </a:graphicData>
        </a:graphic>
      </p:graphicFrame>
      <p:sp>
        <p:nvSpPr>
          <p:cNvPr id="185" name="Google Shape;185;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LIMITATIONS OF EXISTING SYSTEM</a:t>
            </a:r>
            <a:endParaRPr/>
          </a:p>
        </p:txBody>
      </p:sp>
      <p:pic>
        <p:nvPicPr>
          <p:cNvPr descr="F:\To CEO Sir\MBU FINAL DOCUMENT-Sept 2021\MBU Logo.jpg" id="191" name="Google Shape;191;p24"/>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92" name="Google Shape;192;p24"/>
          <p:cNvSpPr txBox="1"/>
          <p:nvPr/>
        </p:nvSpPr>
        <p:spPr>
          <a:xfrm>
            <a:off x="342900" y="822650"/>
            <a:ext cx="8458200" cy="5454000"/>
          </a:xfrm>
          <a:prstGeom prst="rect">
            <a:avLst/>
          </a:prstGeom>
          <a:noFill/>
          <a:ln>
            <a:noFill/>
          </a:ln>
        </p:spPr>
        <p:txBody>
          <a:bodyPr anchorCtr="0" anchor="t" bIns="45700" lIns="91425" spcFirstLastPara="1" rIns="91425" wrap="square" tIns="45700">
            <a:spAutoFit/>
          </a:bodyPr>
          <a:lstStyle/>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Data Quality and Availability:</a:t>
            </a:r>
            <a:r>
              <a:rPr lang="en-US" sz="1600">
                <a:solidFill>
                  <a:schemeClr val="dk1"/>
                </a:solidFill>
                <a:latin typeface="Times New Roman"/>
                <a:ea typeface="Times New Roman"/>
                <a:cs typeface="Times New Roman"/>
                <a:sym typeface="Times New Roman"/>
              </a:rPr>
              <a:t> Accurate CLV prediction requires high-quality and comprehensive data on customer behavior, purchases, interactions, etc. However, obtaining and maintaining such data can be challenging. </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Assumptions and Simplifications:</a:t>
            </a:r>
            <a:r>
              <a:rPr lang="en-US" sz="1600">
                <a:solidFill>
                  <a:schemeClr val="dk1"/>
                </a:solidFill>
                <a:latin typeface="Times New Roman"/>
                <a:ea typeface="Times New Roman"/>
                <a:cs typeface="Times New Roman"/>
                <a:sym typeface="Times New Roman"/>
              </a:rPr>
              <a:t> CLV models often make assumptions and simplifications about customer behavior and market dynamics. These assumptions may not always hold true in real-world scenarios, leading to inaccuracies in predictions.</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Long-Term Predictions:</a:t>
            </a:r>
            <a:r>
              <a:rPr lang="en-US" sz="1600">
                <a:solidFill>
                  <a:schemeClr val="dk1"/>
                </a:solidFill>
                <a:latin typeface="Times New Roman"/>
                <a:ea typeface="Times New Roman"/>
                <a:cs typeface="Times New Roman"/>
                <a:sym typeface="Times New Roman"/>
              </a:rPr>
              <a:t> Predicting the lifetime value of a customer involves forecasting their behavior over a long period, which can be inherently uncertain. Changes in market conditions, consumer preferences, or competitive landscape can significantly impact long-term predictions.</a:t>
            </a:r>
            <a:endParaRPr sz="1600">
              <a:solidFill>
                <a:schemeClr val="dk1"/>
              </a:solidFill>
              <a:latin typeface="Times New Roman"/>
              <a:ea typeface="Times New Roman"/>
              <a:cs typeface="Times New Roman"/>
              <a:sym typeface="Times New Roman"/>
            </a:endParaRPr>
          </a:p>
          <a:p>
            <a:pPr indent="0" lvl="0" marL="45720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Homogeneous Customer Base Assumption:</a:t>
            </a:r>
            <a:r>
              <a:rPr lang="en-US" sz="1600">
                <a:solidFill>
                  <a:schemeClr val="dk1"/>
                </a:solidFill>
                <a:latin typeface="Times New Roman"/>
                <a:ea typeface="Times New Roman"/>
                <a:cs typeface="Times New Roman"/>
                <a:sym typeface="Times New Roman"/>
              </a:rPr>
              <a:t> Many CLV models assume that all customers within a segment behave similarly. However, in reality, customers within a segment may exhibit diverse behaviors and preferences, making it difficult to accurately predict CLV for each individual customer.</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Dynamic Nature of Customer Behavior:</a:t>
            </a:r>
            <a:r>
              <a:rPr lang="en-US" sz="1600">
                <a:solidFill>
                  <a:schemeClr val="dk1"/>
                </a:solidFill>
                <a:latin typeface="Times New Roman"/>
                <a:ea typeface="Times New Roman"/>
                <a:cs typeface="Times New Roman"/>
                <a:sym typeface="Times New Roman"/>
              </a:rPr>
              <a:t> Customer behavior is not static and can change over time due to various factors such as life events, economic conditions, or competitive offerings. CLV models may struggle to account for such dynamic changes effectively.</a:t>
            </a:r>
            <a:endParaRPr sz="1600">
              <a:solidFill>
                <a:schemeClr val="dk1"/>
              </a:solidFill>
              <a:latin typeface="Times New Roman"/>
              <a:ea typeface="Times New Roman"/>
              <a:cs typeface="Times New Roman"/>
              <a:sym typeface="Times New Roman"/>
            </a:endParaRPr>
          </a:p>
        </p:txBody>
      </p:sp>
      <p:sp>
        <p:nvSpPr>
          <p:cNvPr id="193" name="Google Shape;19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94" name="Google Shape;19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LIMITATIONS OF EXISTING SYSTEM</a:t>
            </a:r>
            <a:endParaRPr/>
          </a:p>
        </p:txBody>
      </p:sp>
      <p:pic>
        <p:nvPicPr>
          <p:cNvPr descr="F:\To CEO Sir\MBU FINAL DOCUMENT-Sept 2021\MBU Logo.jpg" id="200" name="Google Shape;200;p25"/>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201" name="Google Shape;201;p25"/>
          <p:cNvSpPr txBox="1"/>
          <p:nvPr/>
        </p:nvSpPr>
        <p:spPr>
          <a:xfrm>
            <a:off x="304800" y="744450"/>
            <a:ext cx="8458200" cy="6001200"/>
          </a:xfrm>
          <a:prstGeom prst="rect">
            <a:avLst/>
          </a:prstGeom>
          <a:noFill/>
          <a:ln>
            <a:noFill/>
          </a:ln>
        </p:spPr>
        <p:txBody>
          <a:bodyPr anchorCtr="0" anchor="t" bIns="45700" lIns="91425" spcFirstLastPara="1" rIns="91425" wrap="square" tIns="45700">
            <a:spAutoFit/>
          </a:bodyPr>
          <a:lstStyle/>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Incorporating External Factors:</a:t>
            </a:r>
            <a:r>
              <a:rPr lang="en-US" sz="1600">
                <a:solidFill>
                  <a:schemeClr val="dk1"/>
                </a:solidFill>
                <a:latin typeface="Times New Roman"/>
                <a:ea typeface="Times New Roman"/>
                <a:cs typeface="Times New Roman"/>
                <a:sym typeface="Times New Roman"/>
              </a:rPr>
              <a:t> CLV models typically focus on internal data such as transaction history and customer interactions. However, external factors such as macroeconomic trends, regulatory changes, or technological advancements can also influence customer behavior and CLV, but incorporating these factors into models can be challenging.</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Limited Predictive Power:</a:t>
            </a:r>
            <a:r>
              <a:rPr lang="en-US" sz="1600">
                <a:solidFill>
                  <a:schemeClr val="dk1"/>
                </a:solidFill>
                <a:latin typeface="Times New Roman"/>
                <a:ea typeface="Times New Roman"/>
                <a:cs typeface="Times New Roman"/>
                <a:sym typeface="Times New Roman"/>
              </a:rPr>
              <a:t> Despite the sophistication of CLV models, there may still be limitations in their predictive power, especially for industries or businesses with highly volatile or unpredictable customer behavior.</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Overfitting and Model Complexity:</a:t>
            </a:r>
            <a:r>
              <a:rPr lang="en-US" sz="1600">
                <a:solidFill>
                  <a:schemeClr val="dk1"/>
                </a:solidFill>
                <a:latin typeface="Times New Roman"/>
                <a:ea typeface="Times New Roman"/>
                <a:cs typeface="Times New Roman"/>
                <a:sym typeface="Times New Roman"/>
              </a:rPr>
              <a:t> Complex CLV models may be prone to overfitting, where the model performs well on training data but fails to generalize to unseen data. Balancing model complexity with predictive accuracy is crucial but challenging.</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Ethical Considerations:</a:t>
            </a:r>
            <a:r>
              <a:rPr lang="en-US" sz="1600">
                <a:solidFill>
                  <a:schemeClr val="dk1"/>
                </a:solidFill>
                <a:latin typeface="Times New Roman"/>
                <a:ea typeface="Times New Roman"/>
                <a:cs typeface="Times New Roman"/>
                <a:sym typeface="Times New Roman"/>
              </a:rPr>
              <a:t> CLV predictions raise ethical concerns related to customer privacy and data usage. Businesses must ensure that CLV models are developed and deployed in a transparent and ethical manner, respecting customer privacy rights and avoiding discriminatory practices.</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425"/>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Interpretability:</a:t>
            </a:r>
            <a:r>
              <a:rPr lang="en-US" sz="1600">
                <a:solidFill>
                  <a:schemeClr val="dk1"/>
                </a:solidFill>
                <a:latin typeface="Times New Roman"/>
                <a:ea typeface="Times New Roman"/>
                <a:cs typeface="Times New Roman"/>
                <a:sym typeface="Times New Roman"/>
              </a:rPr>
              <a:t> Some advanced CLV models, such as machine learning algorithms, can be less interpretable compared to simpler models. Lack of interpretability may hinder stakeholders' understanding of how predictions are generated and the factors driving them</a:t>
            </a:r>
            <a:endParaRPr sz="1600">
              <a:solidFill>
                <a:schemeClr val="dk1"/>
              </a:solidFill>
              <a:latin typeface="Times New Roman"/>
              <a:ea typeface="Times New Roman"/>
              <a:cs typeface="Times New Roman"/>
              <a:sym typeface="Times New Roman"/>
            </a:endParaRPr>
          </a:p>
          <a:p>
            <a:pPr indent="0" lvl="0" marL="0" rtl="0" algn="just">
              <a:spcBef>
                <a:spcPts val="425"/>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202" name="Google Shape;202;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03" name="Google Shape;203;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WORKFLOW OF PROPOSED SYSTEM</a:t>
            </a:r>
            <a:endParaRPr/>
          </a:p>
        </p:txBody>
      </p:sp>
      <p:pic>
        <p:nvPicPr>
          <p:cNvPr descr="F:\To CEO Sir\MBU FINAL DOCUMENT-Sept 2021\MBU Logo.jpg" id="209" name="Google Shape;209;p26"/>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210" name="Google Shape;21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11" name="Google Shape;21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pic>
        <p:nvPicPr>
          <p:cNvPr id="212" name="Google Shape;212;p26"/>
          <p:cNvPicPr preferRelativeResize="0"/>
          <p:nvPr/>
        </p:nvPicPr>
        <p:blipFill rotWithShape="1">
          <a:blip r:embed="rId4">
            <a:alphaModFix/>
          </a:blip>
          <a:srcRect b="0" l="0" r="2238" t="0"/>
          <a:stretch/>
        </p:blipFill>
        <p:spPr>
          <a:xfrm>
            <a:off x="2246200" y="517850"/>
            <a:ext cx="4318525" cy="5945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REFERENCES</a:t>
            </a:r>
            <a:endParaRPr/>
          </a:p>
        </p:txBody>
      </p:sp>
      <p:pic>
        <p:nvPicPr>
          <p:cNvPr descr="F:\To CEO Sir\MBU FINAL DOCUMENT-Sept 2021\MBU Logo.jpg" id="218" name="Google Shape;218;p27"/>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219" name="Google Shape;21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20" name="Google Shape;22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21" name="Google Shape;221;p27"/>
          <p:cNvSpPr txBox="1"/>
          <p:nvPr/>
        </p:nvSpPr>
        <p:spPr>
          <a:xfrm>
            <a:off x="0" y="733175"/>
            <a:ext cx="9144000" cy="5849100"/>
          </a:xfrm>
          <a:prstGeom prst="rect">
            <a:avLst/>
          </a:prstGeom>
          <a:noFill/>
          <a:ln>
            <a:noFill/>
          </a:ln>
        </p:spPr>
        <p:txBody>
          <a:bodyPr anchorCtr="0" anchor="t" bIns="91425" lIns="91425" spcFirstLastPara="1" rIns="91425" wrap="square" tIns="91425">
            <a:spAutoFit/>
          </a:bodyPr>
          <a:lstStyle/>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 </a:t>
            </a:r>
            <a:r>
              <a:rPr lang="en-US" sz="1600">
                <a:solidFill>
                  <a:schemeClr val="dk1"/>
                </a:solidFill>
                <a:latin typeface="Times New Roman"/>
                <a:ea typeface="Times New Roman"/>
                <a:cs typeface="Times New Roman"/>
                <a:sym typeface="Times New Roman"/>
              </a:rPr>
              <a:t>Marius Myburg and Sonia Berman. 2023. Customer Lifetime Value Prediction with K-Means Clustering and XGBoost. In Proceedings of the 2022 IEEE/ACM International Conference on Advances in Social Networks Analysis and Mining (ASONAM '22). IEEE Press, 298–302.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Shiwei Zhao, Runze Wu, Jianrong Tao, Manhu Qu, Minghao Zhao, Changjie Fan, and Hongke Zhao. 2023. PerCLTV: A General System for Personalized Customer Lifetime Value Prediction in Online Games. ACM Trans. Inf. Syst. 41, 1, Article 23 (January 2023), 29 pages.</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[3] </a:t>
            </a:r>
            <a:r>
              <a:rPr lang="en-US" sz="1600">
                <a:solidFill>
                  <a:schemeClr val="dk1"/>
                </a:solidFill>
                <a:latin typeface="Times New Roman"/>
                <a:ea typeface="Times New Roman"/>
                <a:cs typeface="Times New Roman"/>
                <a:sym typeface="Times New Roman"/>
              </a:rPr>
              <a:t>Benjamin Paul Chamberlain,  ngelo Cardoso, C.H. Bryan Liu, Roberto Pagliari, and Marc Peter Deisenroth. 2017. Customer Lifetime Value Prediction Using Embeddings. In Proceedings of the 23rd ACM SIGKDD International Conference on Knowledge Discovery and Data Mining (KDD '17). Association for Computing Machinery, New York, NY, USA, 1753–1762.</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[4] </a:t>
            </a:r>
            <a:r>
              <a:rPr lang="en-US" sz="1600">
                <a:solidFill>
                  <a:schemeClr val="dk1"/>
                </a:solidFill>
                <a:latin typeface="Times New Roman"/>
                <a:ea typeface="Times New Roman"/>
                <a:cs typeface="Times New Roman"/>
                <a:sym typeface="Times New Roman"/>
              </a:rPr>
              <a:t>Chuhan Wu, Qinglin Jia, Zhenhua Dong, and Ruiming Tang. 2023. Customer Lifetime Value Prediction: Towards the Paradigm Shift of Recommender System Objectives. In Proceedings of the 17th ACM Conference on Recommender Systems (RecSys '23). Association for Computing Machinery, New York, NY, USA, 1293–1294.</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[5] </a:t>
            </a:r>
            <a:r>
              <a:rPr lang="en-US" sz="1600">
                <a:solidFill>
                  <a:schemeClr val="dk1"/>
                </a:solidFill>
                <a:latin typeface="Times New Roman"/>
                <a:ea typeface="Times New Roman"/>
                <a:cs typeface="Times New Roman"/>
                <a:sym typeface="Times New Roman"/>
              </a:rPr>
              <a:t>Benjamin Paul Chamberlain, Ângelo Cardoso, C.H. Bryan Liu, Roberto Pagliari, and Marc Peter Deisenroth. 2017. Customer Lifetime Value Prediction Using Embeddings. In Proceedings of the 23rd ACM SIGKDD International Conference on Knowledge Discovery and Data Mining (KDD '17). Association for Computing Machinery, New York, NY, USA, 1753–1762. https://doi.org/10.1145/3097983.3098123</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REFERENCES</a:t>
            </a:r>
            <a:endParaRPr/>
          </a:p>
        </p:txBody>
      </p:sp>
      <p:pic>
        <p:nvPicPr>
          <p:cNvPr descr="F:\To CEO Sir\MBU FINAL DOCUMENT-Sept 2021\MBU Logo.jpg" id="227" name="Google Shape;227;p28"/>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228" name="Google Shape;228;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29" name="Google Shape;229;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30" name="Google Shape;230;p28"/>
          <p:cNvSpPr txBox="1"/>
          <p:nvPr/>
        </p:nvSpPr>
        <p:spPr>
          <a:xfrm>
            <a:off x="0" y="623450"/>
            <a:ext cx="9144000" cy="5356500"/>
          </a:xfrm>
          <a:prstGeom prst="rect">
            <a:avLst/>
          </a:prstGeom>
          <a:noFill/>
          <a:ln>
            <a:noFill/>
          </a:ln>
        </p:spPr>
        <p:txBody>
          <a:bodyPr anchorCtr="0" anchor="t" bIns="91425" lIns="91425" spcFirstLastPara="1" rIns="91425" wrap="square" tIns="91425">
            <a:spAutoFit/>
          </a:bodyPr>
          <a:lstStyle/>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[6] </a:t>
            </a:r>
            <a:r>
              <a:rPr lang="en-US" sz="1600">
                <a:solidFill>
                  <a:schemeClr val="dk1"/>
                </a:solidFill>
                <a:latin typeface="Times New Roman"/>
                <a:ea typeface="Times New Roman"/>
                <a:cs typeface="Times New Roman"/>
                <a:sym typeface="Times New Roman"/>
              </a:rPr>
              <a:t>Josef Bauer and Dietmar Jannach. 2021. Improved Customer Lifetime Value Prediction With Sequence-To-Sequence Learning and Feature-Based Models. ACM Trans. Knowl. Discov. Data 15, 5, Article 80 (October 2021), 37 pages.</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[7] </a:t>
            </a:r>
            <a:r>
              <a:rPr lang="en-US" sz="1600">
                <a:solidFill>
                  <a:schemeClr val="dk1"/>
                </a:solidFill>
                <a:latin typeface="Times New Roman"/>
                <a:ea typeface="Times New Roman"/>
                <a:cs typeface="Times New Roman"/>
                <a:sym typeface="Times New Roman"/>
              </a:rPr>
              <a:t>Kai-Yang Chiang, Cho-Jui Hsieh, Nagarajan Natarajan, Inderjit S. Dhillon, and Ambuj Tewari. 2014. Prediction and clustering in signed networks: a local to global perspective. J. Mach. Learn. Res. 15, 1 (January 2014), 1177–1213.</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[8] </a:t>
            </a:r>
            <a:r>
              <a:rPr lang="en-US" sz="1600">
                <a:solidFill>
                  <a:schemeClr val="dk1"/>
                </a:solidFill>
                <a:latin typeface="Times New Roman"/>
                <a:ea typeface="Times New Roman"/>
                <a:cs typeface="Times New Roman"/>
                <a:sym typeface="Times New Roman"/>
              </a:rPr>
              <a:t>Yu-Ting Wen, Hui-Kuo Yang, and Wen-Chih Peng. 2022. Mining Willing-to-Pay Behavior Patterns from Payment Datasets. ACM Trans. Intell. Syst. Technol. 13, 1, Article 14 (February 2022), 19 pages.</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[9] </a:t>
            </a:r>
            <a:r>
              <a:rPr lang="en-US" sz="1600">
                <a:solidFill>
                  <a:schemeClr val="dk1"/>
                </a:solidFill>
                <a:latin typeface="Times New Roman"/>
                <a:ea typeface="Times New Roman"/>
                <a:cs typeface="Times New Roman"/>
                <a:sym typeface="Times New Roman"/>
              </a:rPr>
              <a:t>Xuejiao Yang, Binfeng Jia, Shuangyang Wang, and Shijie Zhang. 2023. Feature Missing-aware Routing-and-Fusion Network for Customer Lifetime Value Prediction in Advertising. In Proceedings of the Sixteenth ACM International Conference on Web Search and Data Mining (WSDM '23). Association for Computing Machinery, New York, NY, USA, 1030–1038.</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[10] </a:t>
            </a:r>
            <a:r>
              <a:rPr lang="en-US" sz="1600">
                <a:solidFill>
                  <a:schemeClr val="dk1"/>
                </a:solidFill>
                <a:latin typeface="Times New Roman"/>
                <a:ea typeface="Times New Roman"/>
                <a:cs typeface="Times New Roman"/>
                <a:sym typeface="Times New Roman"/>
              </a:rPr>
              <a:t>Xinqian Dai. 2022. Customer Lifetime Value Analysis Based on Machine Learning. In Proceedings of the 6th International Conference on Information System and Data Mining (ICISDM '22). Association for Computing Machinery, New York, NY, USA, 13–17. https://doi.org/10.1145/3546157.3546160</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REFERENCES</a:t>
            </a:r>
            <a:endParaRPr/>
          </a:p>
        </p:txBody>
      </p:sp>
      <p:pic>
        <p:nvPicPr>
          <p:cNvPr descr="F:\To CEO Sir\MBU FINAL DOCUMENT-Sept 2021\MBU Logo.jpg" id="236" name="Google Shape;236;p29"/>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237" name="Google Shape;237;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38" name="Google Shape;238;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39" name="Google Shape;239;p29"/>
          <p:cNvSpPr txBox="1"/>
          <p:nvPr/>
        </p:nvSpPr>
        <p:spPr>
          <a:xfrm>
            <a:off x="0" y="623450"/>
            <a:ext cx="9144000" cy="5602800"/>
          </a:xfrm>
          <a:prstGeom prst="rect">
            <a:avLst/>
          </a:prstGeom>
          <a:noFill/>
          <a:ln>
            <a:noFill/>
          </a:ln>
        </p:spPr>
        <p:txBody>
          <a:bodyPr anchorCtr="0" anchor="t" bIns="91425" lIns="91425" spcFirstLastPara="1" rIns="91425" wrap="square" tIns="91425">
            <a:spAutoFit/>
          </a:bodyPr>
          <a:lstStyle/>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[11] </a:t>
            </a:r>
            <a:r>
              <a:rPr lang="en-US" sz="1600">
                <a:solidFill>
                  <a:schemeClr val="dk1"/>
                </a:solidFill>
                <a:latin typeface="Times New Roman"/>
                <a:ea typeface="Times New Roman"/>
                <a:cs typeface="Times New Roman"/>
                <a:sym typeface="Times New Roman"/>
              </a:rPr>
              <a:t>Yi Wang, S. Sanguansintukul and C. Lursinsap, "The customer lifetime value prediction in mobile telecommunications," 2008 4th IEEE International Conference on Management of Innovation and Technology, Bangkok, Thailand, 2008, pp. 565-569, doi: 10.1109/ICMIT.2008.4654427.</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[12] </a:t>
            </a:r>
            <a:r>
              <a:rPr lang="en-US" sz="1600">
                <a:solidFill>
                  <a:schemeClr val="dk1"/>
                </a:solidFill>
                <a:latin typeface="Times New Roman"/>
                <a:ea typeface="Times New Roman"/>
                <a:cs typeface="Times New Roman"/>
                <a:sym typeface="Times New Roman"/>
              </a:rPr>
              <a:t>M. Myburg and S. Berman, "Customer Lifetime Value Prediction with K-means Clustering and XGBoost," 2022 IEEE/ACM International Conference on Advances in Social Networks Analysis and Mining (ASONAM), Istanbul, Turkey, 2022, pp. 298-302, doi: 10.1109/ASONAM55673.2022.10068602.</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[13] </a:t>
            </a:r>
            <a:r>
              <a:rPr lang="en-US" sz="1600">
                <a:solidFill>
                  <a:schemeClr val="dk1"/>
                </a:solidFill>
                <a:latin typeface="Times New Roman"/>
                <a:ea typeface="Times New Roman"/>
                <a:cs typeface="Times New Roman"/>
                <a:sym typeface="Times New Roman"/>
              </a:rPr>
              <a:t>M. Surti, V. Shah, S. Bharti and R. Gupta, "Customer Lifetime Value Prediction of an Insurance Company using Regression Models," 2023 International Conference for Advancement in Technology (ICONAT), Goa, India, 2023, pp. 1-6, doi: 10.1109/ICONAT57137.2023.10080805.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[14] </a:t>
            </a:r>
            <a:r>
              <a:rPr lang="en-US" sz="1600">
                <a:solidFill>
                  <a:schemeClr val="dk1"/>
                </a:solidFill>
                <a:latin typeface="Times New Roman"/>
                <a:ea typeface="Times New Roman"/>
                <a:cs typeface="Times New Roman"/>
                <a:sym typeface="Times New Roman"/>
              </a:rPr>
              <a:t>A. P. Mauricio, J. M. M. Payawal, M. A. Dela Cueva and V. C. Quevedo, "Predicting Customer Lifetime Value through Data Mining Technique in a Direct Selling Company," 2016 International Conference on Industrial Engineering, Management Science and Application (ICIMSA), Jeju, Korea (South), 2016, pp. 1-5, doi: 10.1109/ICIMSA.2016.7504027.</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[15] </a:t>
            </a:r>
            <a:r>
              <a:rPr lang="en-US" sz="1600">
                <a:solidFill>
                  <a:schemeClr val="dk1"/>
                </a:solidFill>
                <a:latin typeface="Times New Roman"/>
                <a:ea typeface="Times New Roman"/>
                <a:cs typeface="Times New Roman"/>
                <a:sym typeface="Times New Roman"/>
              </a:rPr>
              <a:t>T. T. Win and K. S. Bo, "Predicting Customer Class using Customer Lifetime Value with Random Forest Algorithm," 2020 International Conference on Advanced Information Technologies (ICAIT), Yangon, Myanmar, 2020, pp. 236-241, doi: 10.1109/ICAIT51105.2020.9261792</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REFERENCES</a:t>
            </a:r>
            <a:endParaRPr/>
          </a:p>
        </p:txBody>
      </p:sp>
      <p:pic>
        <p:nvPicPr>
          <p:cNvPr descr="F:\To CEO Sir\MBU FINAL DOCUMENT-Sept 2021\MBU Logo.jpg" id="245" name="Google Shape;245;p30"/>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246" name="Google Shape;246;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47" name="Google Shape;247;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248" name="Google Shape;248;p30"/>
          <p:cNvSpPr txBox="1"/>
          <p:nvPr/>
        </p:nvSpPr>
        <p:spPr>
          <a:xfrm>
            <a:off x="0" y="623450"/>
            <a:ext cx="9144000" cy="5356500"/>
          </a:xfrm>
          <a:prstGeom prst="rect">
            <a:avLst/>
          </a:prstGeom>
          <a:noFill/>
          <a:ln>
            <a:noFill/>
          </a:ln>
        </p:spPr>
        <p:txBody>
          <a:bodyPr anchorCtr="0" anchor="t" bIns="91425" lIns="91425" spcFirstLastPara="1" rIns="91425" wrap="square" tIns="91425">
            <a:spAutoFit/>
          </a:bodyPr>
          <a:lstStyle/>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[16] </a:t>
            </a:r>
            <a:r>
              <a:rPr lang="en-US" sz="1600">
                <a:solidFill>
                  <a:schemeClr val="dk1"/>
                </a:solidFill>
                <a:latin typeface="Times New Roman"/>
                <a:ea typeface="Times New Roman"/>
                <a:cs typeface="Times New Roman"/>
                <a:sym typeface="Times New Roman"/>
              </a:rPr>
              <a:t>A. Kumar, K. U. Singh, G. Kumar, T. Choudhury and K. Kotecha, "Customer Lifetime Value Prediction: Using Machine Learning to Forecast CLV and Enhance Customer Relationship Management," 2023 7th International Symposium on Multidisciplinary Studies and Innovative Technologies (ISMSIT), Ankara, Turkiye, 2023, pp. 1-7, doi: 10.1109/ISMSIT58785.2023.10304958.</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[17] </a:t>
            </a:r>
            <a:r>
              <a:rPr lang="en-US" sz="1600">
                <a:solidFill>
                  <a:schemeClr val="dk1"/>
                </a:solidFill>
                <a:latin typeface="Times New Roman"/>
                <a:ea typeface="Times New Roman"/>
                <a:cs typeface="Times New Roman"/>
                <a:sym typeface="Times New Roman"/>
              </a:rPr>
              <a:t>L. C. Yean and V. K. T. Khoo, "Customer Relationship Management: Lifecycle of Predicting Customer Lifetime Value," 2010 Second International Conference on Computer Research and Development, Kuala Lumpur, Malaysia, 2010, pp. 88-92, doi: 10.1109/ICCRD.2010.24.</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[18] </a:t>
            </a:r>
            <a:r>
              <a:rPr lang="en-US" sz="1600">
                <a:solidFill>
                  <a:schemeClr val="dk1"/>
                </a:solidFill>
                <a:latin typeface="Times New Roman"/>
                <a:ea typeface="Times New Roman"/>
                <a:cs typeface="Times New Roman"/>
                <a:sym typeface="Times New Roman"/>
              </a:rPr>
              <a:t>L. Vrana, L. Sperkova, M. Kobulsky, P. Jasek and Z. Smutny, "Comparative Analysis of Selected Probabilistic Customer Lifetime Value Models in Online Shopping", Journal of Business Economics and Management, vol. 20, no. 3, pp. 403-413, 2018.</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[19] </a:t>
            </a:r>
            <a:r>
              <a:rPr lang="en-US" sz="1600">
                <a:solidFill>
                  <a:schemeClr val="dk1"/>
                </a:solidFill>
                <a:latin typeface="Times New Roman"/>
                <a:ea typeface="Times New Roman"/>
                <a:cs typeface="Times New Roman"/>
                <a:sym typeface="Times New Roman"/>
              </a:rPr>
              <a:t>A. Herrmann, G. Tirenni and C. Kaiser, "Applying Decision Trees for Value-based Customer Relations Management: Predicting Airline Customers’ Future Values", Database Marketing &amp; Customer Strategy Management, vol. 14, no. 2, pp. 133-141, January 2007</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rPr b="1" lang="en-US" sz="1600">
                <a:solidFill>
                  <a:schemeClr val="dk1"/>
                </a:solidFill>
                <a:latin typeface="Times New Roman"/>
                <a:ea typeface="Times New Roman"/>
                <a:cs typeface="Times New Roman"/>
                <a:sym typeface="Times New Roman"/>
              </a:rPr>
              <a:t>[20] </a:t>
            </a:r>
            <a:r>
              <a:rPr lang="en-US" sz="1600">
                <a:solidFill>
                  <a:schemeClr val="dk1"/>
                </a:solidFill>
                <a:latin typeface="Times New Roman"/>
                <a:ea typeface="Times New Roman"/>
                <a:cs typeface="Times New Roman"/>
                <a:sym typeface="Times New Roman"/>
              </a:rPr>
              <a:t>C. J. Cheng, C. B. Cheng, J. Y. Wu and S. W. Chiu, "Customer Lifetime Value Prediction by a Markov Chain Based Data Mining Model: Application to an auto repair and maintenance company in Taiwan", Scientia Iranica, pp. 850-855, November 2011.</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1"/>
          <p:cNvPicPr preferRelativeResize="0"/>
          <p:nvPr/>
        </p:nvPicPr>
        <p:blipFill rotWithShape="1">
          <a:blip r:embed="rId3">
            <a:alphaModFix/>
          </a:blip>
          <a:srcRect b="0" l="0" r="0" t="0"/>
          <a:stretch/>
        </p:blipFill>
        <p:spPr>
          <a:xfrm>
            <a:off x="812125" y="1235950"/>
            <a:ext cx="8378025" cy="4719675"/>
          </a:xfrm>
          <a:prstGeom prst="rect">
            <a:avLst/>
          </a:prstGeom>
          <a:noFill/>
          <a:ln>
            <a:noFill/>
          </a:ln>
        </p:spPr>
      </p:pic>
      <p:sp>
        <p:nvSpPr>
          <p:cNvPr id="254" name="Google Shape;25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255" name="Google Shape;25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AGENDA-REVIEW 1 (12.02.2024)</a:t>
            </a:r>
            <a:endParaRPr/>
          </a:p>
        </p:txBody>
      </p:sp>
      <p:pic>
        <p:nvPicPr>
          <p:cNvPr descr="F:\To CEO Sir\MBU FINAL DOCUMENT-Sept 2021\MBU Logo.jpg" id="106" name="Google Shape;106;p15"/>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07" name="Google Shape;107;p15"/>
          <p:cNvSpPr txBox="1"/>
          <p:nvPr/>
        </p:nvSpPr>
        <p:spPr>
          <a:xfrm>
            <a:off x="342900" y="666433"/>
            <a:ext cx="8458200" cy="4570482"/>
          </a:xfrm>
          <a:prstGeom prst="rect">
            <a:avLst/>
          </a:prstGeom>
          <a:noFill/>
          <a:ln>
            <a:noFill/>
          </a:ln>
        </p:spPr>
        <p:txBody>
          <a:bodyPr anchorCtr="0" anchor="t" bIns="45700" lIns="91425" spcFirstLastPara="1" rIns="91425" wrap="square" tIns="45700">
            <a:spAutoFit/>
          </a:bodyPr>
          <a:lstStyle/>
          <a:p>
            <a:pPr indent="-285750" lvl="0" marL="298450" marR="0" rtl="0" algn="just">
              <a:lnSpc>
                <a:spcPct val="150000"/>
              </a:lnSpc>
              <a:spcBef>
                <a:spcPts val="0"/>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Abstract </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Introduction</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Problem Statement</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Objectives</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Literature Survey</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Limitations of Existing System</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Workflow of the Proposed System</a:t>
            </a:r>
            <a:endParaRPr/>
          </a:p>
          <a:p>
            <a:pPr indent="-285750" lvl="0" marL="298450" marR="0" rtl="0" algn="just">
              <a:lnSpc>
                <a:spcPct val="150000"/>
              </a:lnSpc>
              <a:spcBef>
                <a:spcPts val="425"/>
              </a:spcBef>
              <a:spcAft>
                <a:spcPts val="0"/>
              </a:spcAft>
              <a:buClr>
                <a:srgbClr val="339933"/>
              </a:buClr>
              <a:buSzPts val="1800"/>
              <a:buFont typeface="Noto Sans Symbols"/>
              <a:buChar char="⮚"/>
            </a:pPr>
            <a:r>
              <a:rPr lang="en-US" sz="1800">
                <a:solidFill>
                  <a:schemeClr val="dk1"/>
                </a:solidFill>
                <a:latin typeface="Times New Roman"/>
                <a:ea typeface="Times New Roman"/>
                <a:cs typeface="Times New Roman"/>
                <a:sym typeface="Times New Roman"/>
              </a:rPr>
              <a:t>References</a:t>
            </a:r>
            <a:endParaRPr sz="1800">
              <a:solidFill>
                <a:schemeClr val="dk1"/>
              </a:solidFill>
              <a:latin typeface="Times New Roman"/>
              <a:ea typeface="Times New Roman"/>
              <a:cs typeface="Times New Roman"/>
              <a:sym typeface="Times New Roman"/>
            </a:endParaRPr>
          </a:p>
          <a:p>
            <a:pPr indent="-171450" lvl="0" marL="298450" marR="0" rtl="0" algn="just">
              <a:lnSpc>
                <a:spcPct val="150000"/>
              </a:lnSpc>
              <a:spcBef>
                <a:spcPts val="425"/>
              </a:spcBef>
              <a:spcAft>
                <a:spcPts val="0"/>
              </a:spcAft>
              <a:buClr>
                <a:srgbClr val="339933"/>
              </a:buClr>
              <a:buSzPts val="1800"/>
              <a:buFont typeface="Noto Sans Symbols"/>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08" name="Google Shape;10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09" name="Google Shape;10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nvSpPr>
        <p:spPr>
          <a:xfrm>
            <a:off x="0" y="0"/>
            <a:ext cx="91440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ABSTRACT</a:t>
            </a:r>
            <a:endParaRPr/>
          </a:p>
        </p:txBody>
      </p:sp>
      <p:pic>
        <p:nvPicPr>
          <p:cNvPr descr="F:\To CEO Sir\MBU FINAL DOCUMENT-Sept 2021\MBU Logo.jpg" id="115" name="Google Shape;115;p16"/>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16" name="Google Shape;116;p16"/>
          <p:cNvSpPr txBox="1"/>
          <p:nvPr/>
        </p:nvSpPr>
        <p:spPr>
          <a:xfrm>
            <a:off x="342900" y="913650"/>
            <a:ext cx="8458200" cy="5587500"/>
          </a:xfrm>
          <a:prstGeom prst="rect">
            <a:avLst/>
          </a:prstGeom>
          <a:noFill/>
          <a:ln>
            <a:noFill/>
          </a:ln>
        </p:spPr>
        <p:txBody>
          <a:bodyPr anchorCtr="0" anchor="t" bIns="45700" lIns="91425" spcFirstLastPara="1" rIns="91425" wrap="square" tIns="45700">
            <a:spAutoFit/>
          </a:bodyPr>
          <a:lstStyle/>
          <a:p>
            <a:pPr indent="0" lvl="0" marL="0" marR="806450" rtl="0" algn="just">
              <a:spcBef>
                <a:spcPts val="0"/>
              </a:spcBef>
              <a:spcAft>
                <a:spcPts val="0"/>
              </a:spcAft>
              <a:buSzPts val="1100"/>
              <a:buNone/>
            </a:pPr>
            <a:r>
              <a:rPr lang="en-US" sz="1700">
                <a:solidFill>
                  <a:schemeClr val="dk1"/>
                </a:solidFill>
                <a:latin typeface="Times New Roman"/>
                <a:ea typeface="Times New Roman"/>
                <a:cs typeface="Times New Roman"/>
                <a:sym typeface="Times New Roman"/>
              </a:rPr>
              <a:t>Customer Lifetime Value (CLV) is an essential tool to determine the value of consumers. CLV prediction is a very important issue in e-commerce where an accurate estimate of future value lets retailers constructively allocate marketing expenditure, identify and encourage high-value consumers, and diminish exposure to losses. Nowadays, CLV plays an important role in mobile advertising, since it can be favorable for promoting ads and ensure they reach the most valuable users. </a:t>
            </a:r>
            <a:endParaRPr sz="17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SzPts val="1100"/>
              <a:buNone/>
            </a:pPr>
            <a:r>
              <a:t/>
            </a:r>
            <a:endParaRPr sz="1700">
              <a:solidFill>
                <a:schemeClr val="dk1"/>
              </a:solidFill>
              <a:latin typeface="Times New Roman"/>
              <a:ea typeface="Times New Roman"/>
              <a:cs typeface="Times New Roman"/>
              <a:sym typeface="Times New Roman"/>
            </a:endParaRPr>
          </a:p>
          <a:p>
            <a:pPr indent="-336550" lvl="0" marL="457200" marR="80645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By exploring consumer behavior patterns, with a marketing plan and a limited budget, a set of potential customers can be identified.</a:t>
            </a:r>
            <a:endParaRPr sz="1700">
              <a:solidFill>
                <a:schemeClr val="dk1"/>
              </a:solidFill>
              <a:latin typeface="Times New Roman"/>
              <a:ea typeface="Times New Roman"/>
              <a:cs typeface="Times New Roman"/>
              <a:sym typeface="Times New Roman"/>
            </a:endParaRPr>
          </a:p>
          <a:p>
            <a:pPr indent="-336550" lvl="0" marL="457200" marR="80645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Personalized campaigns at the right time and the right place can be treated as the last stage of consumption. </a:t>
            </a:r>
            <a:endParaRPr sz="1700">
              <a:solidFill>
                <a:schemeClr val="dk1"/>
              </a:solidFill>
              <a:latin typeface="Times New Roman"/>
              <a:ea typeface="Times New Roman"/>
              <a:cs typeface="Times New Roman"/>
              <a:sym typeface="Times New Roman"/>
            </a:endParaRPr>
          </a:p>
          <a:p>
            <a:pPr indent="-336550" lvl="0" marL="457200" marR="80645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We rank the customers by their probabilities of purchases in different conditions. </a:t>
            </a:r>
            <a:endParaRPr sz="1700">
              <a:solidFill>
                <a:schemeClr val="dk1"/>
              </a:solidFill>
              <a:latin typeface="Times New Roman"/>
              <a:ea typeface="Times New Roman"/>
              <a:cs typeface="Times New Roman"/>
              <a:sym typeface="Times New Roman"/>
            </a:endParaRPr>
          </a:p>
          <a:p>
            <a:pPr indent="-336550" lvl="0" marL="457200" marR="80645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algorithm uses a large number of features and ensemble regressors to forecast value, predict churn, and evaluate customer loyalty.</a:t>
            </a:r>
            <a:endParaRPr sz="1700">
              <a:solidFill>
                <a:schemeClr val="dk1"/>
              </a:solidFill>
              <a:latin typeface="Times New Roman"/>
              <a:ea typeface="Times New Roman"/>
              <a:cs typeface="Times New Roman"/>
              <a:sym typeface="Times New Roman"/>
            </a:endParaRPr>
          </a:p>
          <a:p>
            <a:pPr indent="-336550" lvl="0" marL="457200" marR="80645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To achieve an effective machine learning model we use an ensemble model. It is an ensemble of XGboost and K-means clustering. </a:t>
            </a:r>
            <a:endParaRPr sz="1700">
              <a:solidFill>
                <a:schemeClr val="dk1"/>
              </a:solidFill>
              <a:latin typeface="Times New Roman"/>
              <a:ea typeface="Times New Roman"/>
              <a:cs typeface="Times New Roman"/>
              <a:sym typeface="Times New Roman"/>
            </a:endParaRPr>
          </a:p>
          <a:p>
            <a:pPr indent="-336550" lvl="0" marL="457200" marR="806450" rtl="0" algn="just">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Based on this overview, we introduce several critical challenges in algorithm design, performance evaluation and system deployment from an industrial perspective, from which we derive potential directions for future exploration. </a:t>
            </a:r>
            <a:endParaRPr sz="17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17" name="Google Shape;11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18" name="Google Shape;11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nvSpPr>
        <p:spPr>
          <a:xfrm>
            <a:off x="0" y="0"/>
            <a:ext cx="91440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INTRODUCTION</a:t>
            </a:r>
            <a:endParaRPr/>
          </a:p>
        </p:txBody>
      </p:sp>
      <p:pic>
        <p:nvPicPr>
          <p:cNvPr descr="F:\To CEO Sir\MBU FINAL DOCUMENT-Sept 2021\MBU Logo.jpg" id="124" name="Google Shape;124;p17"/>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25" name="Google Shape;125;p17"/>
          <p:cNvSpPr txBox="1"/>
          <p:nvPr/>
        </p:nvSpPr>
        <p:spPr>
          <a:xfrm>
            <a:off x="342900" y="666433"/>
            <a:ext cx="8458200" cy="836126"/>
          </a:xfrm>
          <a:prstGeom prst="rect">
            <a:avLst/>
          </a:prstGeom>
          <a:noFill/>
          <a:ln>
            <a:noFill/>
          </a:ln>
        </p:spPr>
        <p:txBody>
          <a:bodyPr anchorCtr="0" anchor="t" bIns="45700" lIns="91425" spcFirstLastPara="1" rIns="91425" wrap="square" tIns="45700">
            <a:spAutoFit/>
          </a:bodyPr>
          <a:lstStyle/>
          <a:p>
            <a:pPr indent="-171450" lvl="0" marL="298450" marR="0" rtl="0" algn="just">
              <a:lnSpc>
                <a:spcPct val="150000"/>
              </a:lnSpc>
              <a:spcBef>
                <a:spcPts val="0"/>
              </a:spcBef>
              <a:spcAft>
                <a:spcPts val="0"/>
              </a:spcAft>
              <a:buClr>
                <a:srgbClr val="339933"/>
              </a:buClr>
              <a:buSzPts val="1800"/>
              <a:buFont typeface="Noto Sans Symbols"/>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26" name="Google Shape;1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27" name="Google Shape;1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28" name="Google Shape;128;p17"/>
          <p:cNvSpPr txBox="1"/>
          <p:nvPr/>
        </p:nvSpPr>
        <p:spPr>
          <a:xfrm>
            <a:off x="388025" y="814340"/>
            <a:ext cx="8458200" cy="6003000"/>
          </a:xfrm>
          <a:prstGeom prst="rect">
            <a:avLst/>
          </a:prstGeom>
          <a:noFill/>
          <a:ln>
            <a:noFill/>
          </a:ln>
        </p:spPr>
        <p:txBody>
          <a:bodyPr anchorCtr="0" anchor="t" bIns="45700" lIns="91425" spcFirstLastPara="1" rIns="91425" wrap="square" tIns="45700">
            <a:spAutoFit/>
          </a:bodyPr>
          <a:lstStyle/>
          <a:p>
            <a:pPr indent="0" lvl="0" marL="0" marR="806450" rtl="0" algn="just">
              <a:spcBef>
                <a:spcPts val="0"/>
              </a:spcBef>
              <a:spcAft>
                <a:spcPts val="0"/>
              </a:spcAft>
              <a:buNone/>
            </a:pPr>
            <a:r>
              <a:rPr lang="en-US" sz="1600">
                <a:solidFill>
                  <a:schemeClr val="dk1"/>
                </a:solidFill>
                <a:latin typeface="Times New Roman"/>
                <a:ea typeface="Times New Roman"/>
                <a:cs typeface="Times New Roman"/>
                <a:sym typeface="Times New Roman"/>
              </a:rPr>
              <a:t>Customer lifetime value (CLV) is the total revenue or profit generated by a customer over the entire course of their relationship with your business. Simply speaking, it's a metric to measure the total amount of money a software buyer has spent (or is expected to spend) on your products and services throughout their lifetime as a customer. CLV is a measurement of how valuable a customer is to your company, not just on a purchase-by-purchase basis, but across entire customer relationships. Customer Lifetime Value is the total worth of a customer over the whole period of their relationship with the brand for a business.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457200" lvl="0" marL="0" marR="806450" rtl="0" algn="just">
              <a:spcBef>
                <a:spcPts val="0"/>
              </a:spcBef>
              <a:spcAft>
                <a:spcPts val="0"/>
              </a:spcAft>
              <a:buNone/>
            </a:pPr>
            <a:r>
              <a:rPr lang="en-US" sz="1600">
                <a:solidFill>
                  <a:schemeClr val="dk1"/>
                </a:solidFill>
                <a:latin typeface="Times New Roman"/>
                <a:ea typeface="Times New Roman"/>
                <a:cs typeface="Times New Roman"/>
                <a:sym typeface="Times New Roman"/>
              </a:rPr>
              <a:t>CLV is the heart of every business that aims to grow sustainably and organically. This is because it is a long-term process that continuously contributes to the company for a better ROI (Return On Investment). It’s a completely different approach compared to short-term sales strategies. Calculating CLV can help software marketers engage such software buyers in repeat business. Here are four ways calculating CLV benefits software marketers in their decisions.</a:t>
            </a:r>
            <a:endParaRPr sz="1600">
              <a:solidFill>
                <a:schemeClr val="dk1"/>
              </a:solidFill>
              <a:latin typeface="Times New Roman"/>
              <a:ea typeface="Times New Roman"/>
              <a:cs typeface="Times New Roman"/>
              <a:sym typeface="Times New Roman"/>
            </a:endParaRPr>
          </a:p>
          <a:p>
            <a:pPr indent="45720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Drive customer retention efforts.</a:t>
            </a:r>
            <a:r>
              <a:rPr lang="en-US" sz="1600">
                <a:solidFill>
                  <a:schemeClr val="dk1"/>
                </a:solidFill>
                <a:latin typeface="Times New Roman"/>
                <a:ea typeface="Times New Roman"/>
                <a:cs typeface="Times New Roman"/>
                <a:sym typeface="Times New Roman"/>
              </a:rPr>
              <a:t> CLV can help you pinpoint customers at the risk of churning and timely deploy targeted retention strategies, ultimately reducing customer attrition and encouraging repeat business.So, to encourage long-term engagement with software buyers, you introduce a customer loyalty program that rewards buyers with exclusive benefits, such as premium support, personalized onboarding, and discounted renewal rates.</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SzPts val="1100"/>
              <a:buNone/>
            </a:pPr>
            <a:r>
              <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INTRODUCTION</a:t>
            </a:r>
            <a:endParaRPr/>
          </a:p>
        </p:txBody>
      </p:sp>
      <p:pic>
        <p:nvPicPr>
          <p:cNvPr descr="F:\To CEO Sir\MBU FINAL DOCUMENT-Sept 2021\MBU Logo.jpg" id="134" name="Google Shape;134;p18"/>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135" name="Google Shape;135;p18"/>
          <p:cNvSpPr txBox="1"/>
          <p:nvPr/>
        </p:nvSpPr>
        <p:spPr>
          <a:xfrm>
            <a:off x="342900" y="666433"/>
            <a:ext cx="8458200" cy="839400"/>
          </a:xfrm>
          <a:prstGeom prst="rect">
            <a:avLst/>
          </a:prstGeom>
          <a:noFill/>
          <a:ln>
            <a:noFill/>
          </a:ln>
        </p:spPr>
        <p:txBody>
          <a:bodyPr anchorCtr="0" anchor="t" bIns="45700" lIns="91425" spcFirstLastPara="1" rIns="91425" wrap="square" tIns="45700">
            <a:spAutoFit/>
          </a:bodyPr>
          <a:lstStyle/>
          <a:p>
            <a:pPr indent="-171450" lvl="0" marL="298450" marR="0" rtl="0" algn="just">
              <a:lnSpc>
                <a:spcPct val="150000"/>
              </a:lnSpc>
              <a:spcBef>
                <a:spcPts val="0"/>
              </a:spcBef>
              <a:spcAft>
                <a:spcPts val="0"/>
              </a:spcAft>
              <a:buClr>
                <a:srgbClr val="339933"/>
              </a:buClr>
              <a:buSzPts val="1800"/>
              <a:buFont typeface="Noto Sans Symbols"/>
              <a:buNone/>
            </a:pPr>
            <a:r>
              <a:t/>
            </a:r>
            <a:endParaRPr b="1" sz="1800">
              <a:solidFill>
                <a:srgbClr val="FF0066"/>
              </a:solidFill>
              <a:latin typeface="Times New Roman"/>
              <a:ea typeface="Times New Roman"/>
              <a:cs typeface="Times New Roman"/>
              <a:sym typeface="Times New Roman"/>
            </a:endParaRPr>
          </a:p>
          <a:p>
            <a:pPr indent="-171450" lvl="0" marL="29845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36" name="Google Shape;136;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37" name="Google Shape;137;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38" name="Google Shape;138;p18"/>
          <p:cNvSpPr txBox="1"/>
          <p:nvPr/>
        </p:nvSpPr>
        <p:spPr>
          <a:xfrm>
            <a:off x="228600" y="721900"/>
            <a:ext cx="8915400" cy="5602800"/>
          </a:xfrm>
          <a:prstGeom prst="rect">
            <a:avLst/>
          </a:prstGeom>
          <a:noFill/>
          <a:ln>
            <a:noFill/>
          </a:ln>
        </p:spPr>
        <p:txBody>
          <a:bodyPr anchorCtr="0" anchor="t" bIns="91425" lIns="91425" spcFirstLastPara="1" rIns="91425" wrap="square" tIns="91425">
            <a:spAutoFit/>
          </a:bodyPr>
          <a:lstStyle/>
          <a:p>
            <a:pPr indent="-330200" lvl="0" marL="457200" marR="80645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Improve customer acquisition.</a:t>
            </a:r>
            <a:r>
              <a:rPr lang="en-US" sz="1600">
                <a:solidFill>
                  <a:schemeClr val="dk1"/>
                </a:solidFill>
                <a:latin typeface="Times New Roman"/>
                <a:ea typeface="Times New Roman"/>
                <a:cs typeface="Times New Roman"/>
                <a:sym typeface="Times New Roman"/>
              </a:rPr>
              <a:t> Discover the marketing channels and strategies that attracted your current high-value customers by calculating their customer lifetime value (CLV). It’ll give you insights on how to reach new leads as well as potential loyal prospects. After calculating the CLV of customers acquired through various channels such as paid ads, social media, and referral programs, you find that customers acquired via referral programs have a higher CLV compared to others.</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Measure marketing effectiveness and return on investment (ROI). </a:t>
            </a:r>
            <a:r>
              <a:rPr lang="en-US" sz="1600">
                <a:solidFill>
                  <a:schemeClr val="dk1"/>
                </a:solidFill>
                <a:latin typeface="Times New Roman"/>
                <a:ea typeface="Times New Roman"/>
                <a:cs typeface="Times New Roman"/>
                <a:sym typeface="Times New Roman"/>
              </a:rPr>
              <a:t>By examining CLV growth, you can identify which campaigns generate the most favorable returns, ensuring that you allocate your budget to the most profitable initiatives. As a content marketer, you notice that a specific content piece has resulted in a significant increase in conversions and a higher CLV. In response, you can make a case for your marketing department to allocate more resources to refine that content strategy to enhance overall marketing ROI.</a:t>
            </a:r>
            <a:endParaRPr sz="16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a:solidFill>
                  <a:schemeClr val="dk1"/>
                </a:solidFill>
                <a:latin typeface="Times New Roman"/>
                <a:ea typeface="Times New Roman"/>
                <a:cs typeface="Times New Roman"/>
                <a:sym typeface="Times New Roman"/>
              </a:rPr>
              <a:t>Create and prioritize customer segments.</a:t>
            </a:r>
            <a:r>
              <a:rPr lang="en-US" sz="1600">
                <a:solidFill>
                  <a:schemeClr val="dk1"/>
                </a:solidFill>
                <a:latin typeface="Times New Roman"/>
                <a:ea typeface="Times New Roman"/>
                <a:cs typeface="Times New Roman"/>
                <a:sym typeface="Times New Roman"/>
              </a:rPr>
              <a:t> Using CLV data, you can generate distinct customer segments based on parameters such as spending value and engagement level. With this, you can create personalized campaigns tailored for each segment. You can customize messaging, offers, and promotions to deliver a more engaging customer experience for your prioritized segments. As a SaaS marketer, you use CLV data to segment customers into different tiers based on their spending value and engagement level. You then create a campaign targeting segments with higher spending and higher engagement, offering specialized promotions and personalized content to them.</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PROBLEM STATEMENT</a:t>
            </a:r>
            <a:endParaRPr/>
          </a:p>
        </p:txBody>
      </p:sp>
      <p:pic>
        <p:nvPicPr>
          <p:cNvPr descr="F:\To CEO Sir\MBU FINAL DOCUMENT-Sept 2021\MBU Logo.jpg" id="144" name="Google Shape;144;p19"/>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45" name="Google Shape;14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46" name="Google Shape;14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47" name="Google Shape;147;p19"/>
          <p:cNvSpPr txBox="1"/>
          <p:nvPr/>
        </p:nvSpPr>
        <p:spPr>
          <a:xfrm>
            <a:off x="0" y="743450"/>
            <a:ext cx="8915400" cy="3586500"/>
          </a:xfrm>
          <a:prstGeom prst="rect">
            <a:avLst/>
          </a:prstGeom>
          <a:noFill/>
          <a:ln>
            <a:noFill/>
          </a:ln>
        </p:spPr>
        <p:txBody>
          <a:bodyPr anchorCtr="0" anchor="t" bIns="91425" lIns="91425" spcFirstLastPara="1" rIns="91425" wrap="square" tIns="91425">
            <a:spAutoFit/>
          </a:bodyPr>
          <a:lstStyle/>
          <a:p>
            <a:pPr indent="-349250" lvl="0" marL="914400" marR="806450" rtl="0" algn="just">
              <a:spcBef>
                <a:spcPts val="0"/>
              </a:spcBef>
              <a:spcAft>
                <a:spcPts val="0"/>
              </a:spcAft>
              <a:buClr>
                <a:schemeClr val="dk1"/>
              </a:buClr>
              <a:buSzPts val="1900"/>
              <a:buFont typeface="Times New Roman"/>
              <a:buChar char="●"/>
            </a:pPr>
            <a:r>
              <a:rPr lang="en-US" sz="1800">
                <a:solidFill>
                  <a:schemeClr val="dk1"/>
                </a:solidFill>
                <a:latin typeface="Times New Roman"/>
                <a:ea typeface="Times New Roman"/>
                <a:cs typeface="Times New Roman"/>
                <a:sym typeface="Times New Roman"/>
              </a:rPr>
              <a:t>The objective of this project is to develop a predictive model that accurately estimates the Customer Lifetime Value (CLV) for a given set of customers. </a:t>
            </a:r>
            <a:endParaRPr sz="18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9250" lvl="0" marL="914400" marR="806450" rtl="0" algn="just">
              <a:spcBef>
                <a:spcPts val="0"/>
              </a:spcBef>
              <a:spcAft>
                <a:spcPts val="0"/>
              </a:spcAft>
              <a:buClr>
                <a:schemeClr val="dk1"/>
              </a:buClr>
              <a:buSzPts val="1900"/>
              <a:buFont typeface="Times New Roman"/>
              <a:buChar char="●"/>
            </a:pPr>
            <a:r>
              <a:rPr lang="en-US" sz="1800">
                <a:solidFill>
                  <a:schemeClr val="dk1"/>
                </a:solidFill>
                <a:latin typeface="Times New Roman"/>
                <a:ea typeface="Times New Roman"/>
                <a:cs typeface="Times New Roman"/>
                <a:sym typeface="Times New Roman"/>
              </a:rPr>
              <a:t>CLV is a crucial metric for businesses as it represents the total revenue generated from a customer throughout their relationship with the company. </a:t>
            </a:r>
            <a:endParaRPr sz="18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9250" lvl="0" marL="914400" marR="806450" rtl="0" algn="just">
              <a:spcBef>
                <a:spcPts val="0"/>
              </a:spcBef>
              <a:spcAft>
                <a:spcPts val="0"/>
              </a:spcAft>
              <a:buClr>
                <a:schemeClr val="dk1"/>
              </a:buClr>
              <a:buSzPts val="1900"/>
              <a:buFont typeface="Times New Roman"/>
              <a:buChar char="●"/>
            </a:pPr>
            <a:r>
              <a:rPr lang="en-US" sz="1800">
                <a:solidFill>
                  <a:schemeClr val="dk1"/>
                </a:solidFill>
                <a:latin typeface="Times New Roman"/>
                <a:ea typeface="Times New Roman"/>
                <a:cs typeface="Times New Roman"/>
                <a:sym typeface="Times New Roman"/>
              </a:rPr>
              <a:t>Accurately predicting CLV enables businesses to allocate resources effectively, tailor marketing strategies, and prioritize customer retention efforts.</a:t>
            </a:r>
            <a:endParaRPr sz="1800">
              <a:solidFill>
                <a:schemeClr val="dk1"/>
              </a:solidFill>
              <a:latin typeface="Times New Roman"/>
              <a:ea typeface="Times New Roman"/>
              <a:cs typeface="Times New Roman"/>
              <a:sym typeface="Times New Roman"/>
            </a:endParaRPr>
          </a:p>
          <a:p>
            <a:pPr indent="0" lvl="0" marL="0" marR="80645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OBJECTIVES</a:t>
            </a:r>
            <a:endParaRPr/>
          </a:p>
        </p:txBody>
      </p:sp>
      <p:pic>
        <p:nvPicPr>
          <p:cNvPr descr="F:\To CEO Sir\MBU FINAL DOCUMENT-Sept 2021\MBU Logo.jpg" id="153" name="Google Shape;153;p20"/>
          <p:cNvPicPr preferRelativeResize="0"/>
          <p:nvPr/>
        </p:nvPicPr>
        <p:blipFill rotWithShape="1">
          <a:blip r:embed="rId3">
            <a:alphaModFix/>
          </a:blip>
          <a:srcRect b="23544" l="0" r="0" t="24304"/>
          <a:stretch/>
        </p:blipFill>
        <p:spPr>
          <a:xfrm>
            <a:off x="7124699" y="6207760"/>
            <a:ext cx="990601" cy="609600"/>
          </a:xfrm>
          <a:prstGeom prst="rect">
            <a:avLst/>
          </a:prstGeom>
          <a:noFill/>
          <a:ln>
            <a:noFill/>
          </a:ln>
        </p:spPr>
      </p:pic>
      <p:sp>
        <p:nvSpPr>
          <p:cNvPr id="154" name="Google Shape;15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55" name="Google Shape;15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56" name="Google Shape;156;p20"/>
          <p:cNvSpPr txBox="1"/>
          <p:nvPr/>
        </p:nvSpPr>
        <p:spPr>
          <a:xfrm>
            <a:off x="0" y="755725"/>
            <a:ext cx="8915400" cy="5849100"/>
          </a:xfrm>
          <a:prstGeom prst="rect">
            <a:avLst/>
          </a:prstGeom>
          <a:noFill/>
          <a:ln>
            <a:noFill/>
          </a:ln>
        </p:spPr>
        <p:txBody>
          <a:bodyPr anchorCtr="0" anchor="t" bIns="91425" lIns="91425" spcFirstLastPara="1" rIns="91425" wrap="square" tIns="91425">
            <a:spAutoFit/>
          </a:bodyPr>
          <a:lstStyle/>
          <a:p>
            <a:pPr indent="-330200" lvl="0" marL="457200" marR="806450" rtl="0" algn="just">
              <a:spcBef>
                <a:spcPts val="0"/>
              </a:spcBef>
              <a:spcAft>
                <a:spcPts val="0"/>
              </a:spcAft>
              <a:buClr>
                <a:schemeClr val="dk1"/>
              </a:buClr>
              <a:buSzPts val="1600"/>
              <a:buFont typeface="Times New Roman"/>
              <a:buChar char="●"/>
            </a:pPr>
            <a:r>
              <a:rPr b="1" lang="en-US" sz="1600" u="sng">
                <a:solidFill>
                  <a:schemeClr val="dk1"/>
                </a:solidFill>
                <a:latin typeface="Times New Roman"/>
                <a:ea typeface="Times New Roman"/>
                <a:cs typeface="Times New Roman"/>
                <a:sym typeface="Times New Roman"/>
              </a:rPr>
              <a:t>Develop a Comprehensive Data Pipeline:</a:t>
            </a:r>
            <a:r>
              <a:rPr lang="en-US" sz="1600">
                <a:solidFill>
                  <a:schemeClr val="dk1"/>
                </a:solidFill>
                <a:latin typeface="Times New Roman"/>
                <a:ea typeface="Times New Roman"/>
                <a:cs typeface="Times New Roman"/>
                <a:sym typeface="Times New Roman"/>
              </a:rPr>
              <a:t> Create a robust data collection and preprocessing pipeline to gather and clean customer transaction data, ensuring data consistency and quality for accurate CLV prediction.</a:t>
            </a:r>
            <a:endParaRPr sz="16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u="sng">
                <a:solidFill>
                  <a:schemeClr val="dk1"/>
                </a:solidFill>
                <a:latin typeface="Times New Roman"/>
                <a:ea typeface="Times New Roman"/>
                <a:cs typeface="Times New Roman"/>
                <a:sym typeface="Times New Roman"/>
              </a:rPr>
              <a:t>Identify Relevant Features:</a:t>
            </a:r>
            <a:r>
              <a:rPr lang="en-US" sz="1600">
                <a:solidFill>
                  <a:schemeClr val="dk1"/>
                </a:solidFill>
                <a:latin typeface="Times New Roman"/>
                <a:ea typeface="Times New Roman"/>
                <a:cs typeface="Times New Roman"/>
                <a:sym typeface="Times New Roman"/>
              </a:rPr>
              <a:t> Explore customer transaction history, demographics, and behavioral attributes to identify key features that influence CLV. Conduct thorough feature engineering to construct meaningful predictors for the CLV model.</a:t>
            </a:r>
            <a:endParaRPr sz="16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u="sng">
                <a:solidFill>
                  <a:schemeClr val="dk1"/>
                </a:solidFill>
                <a:latin typeface="Times New Roman"/>
                <a:ea typeface="Times New Roman"/>
                <a:cs typeface="Times New Roman"/>
                <a:sym typeface="Times New Roman"/>
              </a:rPr>
              <a:t>Select and Train Predictive Models:</a:t>
            </a:r>
            <a:r>
              <a:rPr b="1" lang="en-US" sz="16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Evaluate various predictive modeling techniques, including regression analysis, machine learning algorithms (e.g., random forest, gradient boosting), and deep learning architectures, to select the most suitable model for CLV prediction. Train the chosen models on the prepared dataset.</a:t>
            </a:r>
            <a:endParaRPr sz="16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u="sng">
                <a:solidFill>
                  <a:schemeClr val="dk1"/>
                </a:solidFill>
                <a:latin typeface="Times New Roman"/>
                <a:ea typeface="Times New Roman"/>
                <a:cs typeface="Times New Roman"/>
                <a:sym typeface="Times New Roman"/>
              </a:rPr>
              <a:t>Validate Model Performance:</a:t>
            </a:r>
            <a:r>
              <a:rPr lang="en-US" sz="1600">
                <a:solidFill>
                  <a:schemeClr val="dk1"/>
                </a:solidFill>
                <a:latin typeface="Times New Roman"/>
                <a:ea typeface="Times New Roman"/>
                <a:cs typeface="Times New Roman"/>
                <a:sym typeface="Times New Roman"/>
              </a:rPr>
              <a:t> Implement rigorous validation techniques, such as cross-validation and holdout validation, to assess the performance of the CLV prediction models. Use appropriate evaluation metrics (e.g., RMSE, MAE, R-squared) to measure model accuracy and generalizability.</a:t>
            </a:r>
            <a:endParaRPr sz="16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806450" rtl="0" algn="just">
              <a:spcBef>
                <a:spcPts val="0"/>
              </a:spcBef>
              <a:spcAft>
                <a:spcPts val="0"/>
              </a:spcAft>
              <a:buClr>
                <a:schemeClr val="dk1"/>
              </a:buClr>
              <a:buSzPts val="1600"/>
              <a:buFont typeface="Times New Roman"/>
              <a:buChar char="●"/>
            </a:pPr>
            <a:r>
              <a:rPr b="1" lang="en-US" sz="1600" u="sng">
                <a:solidFill>
                  <a:schemeClr val="dk1"/>
                </a:solidFill>
                <a:latin typeface="Times New Roman"/>
                <a:ea typeface="Times New Roman"/>
                <a:cs typeface="Times New Roman"/>
                <a:sym typeface="Times New Roman"/>
              </a:rPr>
              <a:t>Interpret Model Results:</a:t>
            </a:r>
            <a:r>
              <a:rPr lang="en-US" sz="1600">
                <a:solidFill>
                  <a:schemeClr val="dk1"/>
                </a:solidFill>
                <a:latin typeface="Times New Roman"/>
                <a:ea typeface="Times New Roman"/>
                <a:cs typeface="Times New Roman"/>
                <a:sym typeface="Times New Roman"/>
              </a:rPr>
              <a:t> Interpret the predictions of the CLV model to understand the factors influencing customer lifetime value. Provide actionable insights to business stakeholders on customer segments with high CLV potential and the strategies to maximize CLV.</a:t>
            </a:r>
            <a:endParaRPr sz="16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nvSpPr>
        <p:spPr>
          <a:xfrm>
            <a:off x="76200" y="25400"/>
            <a:ext cx="8915400" cy="492600"/>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OBJECTIVES</a:t>
            </a:r>
            <a:endParaRPr/>
          </a:p>
        </p:txBody>
      </p:sp>
      <p:pic>
        <p:nvPicPr>
          <p:cNvPr descr="F:\To CEO Sir\MBU FINAL DOCUMENT-Sept 2021\MBU Logo.jpg" id="162" name="Google Shape;162;p21"/>
          <p:cNvPicPr preferRelativeResize="0"/>
          <p:nvPr/>
        </p:nvPicPr>
        <p:blipFill rotWithShape="1">
          <a:blip r:embed="rId3">
            <a:alphaModFix/>
          </a:blip>
          <a:srcRect b="23546" l="0" r="0" t="24302"/>
          <a:stretch/>
        </p:blipFill>
        <p:spPr>
          <a:xfrm>
            <a:off x="7124699" y="6207760"/>
            <a:ext cx="990601" cy="609600"/>
          </a:xfrm>
          <a:prstGeom prst="rect">
            <a:avLst/>
          </a:prstGeom>
          <a:noFill/>
          <a:ln>
            <a:noFill/>
          </a:ln>
        </p:spPr>
      </p:pic>
      <p:sp>
        <p:nvSpPr>
          <p:cNvPr id="163" name="Google Shape;163;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sp>
        <p:nvSpPr>
          <p:cNvPr id="164" name="Google Shape;164;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
        <p:nvSpPr>
          <p:cNvPr id="165" name="Google Shape;165;p21"/>
          <p:cNvSpPr txBox="1"/>
          <p:nvPr/>
        </p:nvSpPr>
        <p:spPr>
          <a:xfrm>
            <a:off x="76200" y="799825"/>
            <a:ext cx="8915400" cy="4417500"/>
          </a:xfrm>
          <a:prstGeom prst="rect">
            <a:avLst/>
          </a:prstGeom>
          <a:noFill/>
          <a:ln>
            <a:noFill/>
          </a:ln>
        </p:spPr>
        <p:txBody>
          <a:bodyPr anchorCtr="0" anchor="t" bIns="91425" lIns="91425" spcFirstLastPara="1" rIns="91425" wrap="square" tIns="91425">
            <a:spAutoFit/>
          </a:bodyPr>
          <a:lstStyle/>
          <a:p>
            <a:pPr indent="-349250" lvl="0" marL="914400" marR="806450" rtl="0" algn="just">
              <a:spcBef>
                <a:spcPts val="0"/>
              </a:spcBef>
              <a:spcAft>
                <a:spcPts val="0"/>
              </a:spcAft>
              <a:buClr>
                <a:schemeClr val="dk1"/>
              </a:buClr>
              <a:buSzPts val="1900"/>
              <a:buFont typeface="Times New Roman"/>
              <a:buChar char="●"/>
            </a:pPr>
            <a:r>
              <a:rPr b="1" lang="en-US" sz="1800" u="sng">
                <a:solidFill>
                  <a:schemeClr val="dk1"/>
                </a:solidFill>
                <a:latin typeface="Times New Roman"/>
                <a:ea typeface="Times New Roman"/>
                <a:cs typeface="Times New Roman"/>
                <a:sym typeface="Times New Roman"/>
              </a:rPr>
              <a:t>Optimize Resource Allocation:</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Utilize the CLV predictions to optimize resource allocation, prioritize marketing campaigns, and tailor retention strategies to maximize long-term customer value while minimizing costs.</a:t>
            </a:r>
            <a:endParaRPr sz="18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9250" lvl="0" marL="914400" marR="806450" rtl="0" algn="just">
              <a:spcBef>
                <a:spcPts val="0"/>
              </a:spcBef>
              <a:spcAft>
                <a:spcPts val="0"/>
              </a:spcAft>
              <a:buClr>
                <a:schemeClr val="dk1"/>
              </a:buClr>
              <a:buSzPts val="1900"/>
              <a:buFont typeface="Times New Roman"/>
              <a:buChar char="●"/>
            </a:pPr>
            <a:r>
              <a:rPr b="1" lang="en-US" sz="1800" u="sng">
                <a:solidFill>
                  <a:schemeClr val="dk1"/>
                </a:solidFill>
                <a:latin typeface="Times New Roman"/>
                <a:ea typeface="Times New Roman"/>
                <a:cs typeface="Times New Roman"/>
                <a:sym typeface="Times New Roman"/>
              </a:rPr>
              <a:t>Enhance Business Decision-Making:</a:t>
            </a:r>
            <a:r>
              <a:rPr lang="en-US" sz="1800">
                <a:solidFill>
                  <a:schemeClr val="dk1"/>
                </a:solidFill>
                <a:latin typeface="Times New Roman"/>
                <a:ea typeface="Times New Roman"/>
                <a:cs typeface="Times New Roman"/>
                <a:sym typeface="Times New Roman"/>
              </a:rPr>
              <a:t> Collaborate closely with business stakeholders to ensure that the CLV prediction model aligns with strategic objectives. Translate model insights into actionable recommendations to guide business decision-making and drive profitability.</a:t>
            </a:r>
            <a:endParaRPr sz="18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9250" lvl="0" marL="914400" marR="806450" rtl="0" algn="just">
              <a:spcBef>
                <a:spcPts val="0"/>
              </a:spcBef>
              <a:spcAft>
                <a:spcPts val="0"/>
              </a:spcAft>
              <a:buClr>
                <a:schemeClr val="dk1"/>
              </a:buClr>
              <a:buSzPts val="1900"/>
              <a:buFont typeface="Times New Roman"/>
              <a:buChar char="●"/>
            </a:pPr>
            <a:r>
              <a:rPr b="1" lang="en-US" sz="1800" u="sng">
                <a:solidFill>
                  <a:schemeClr val="dk1"/>
                </a:solidFill>
                <a:latin typeface="Times New Roman"/>
                <a:ea typeface="Times New Roman"/>
                <a:cs typeface="Times New Roman"/>
                <a:sym typeface="Times New Roman"/>
              </a:rPr>
              <a:t>Continuously Improve Model Performance:</a:t>
            </a:r>
            <a:r>
              <a:rPr lang="en-US" sz="1800">
                <a:solidFill>
                  <a:schemeClr val="dk1"/>
                </a:solidFill>
                <a:latin typeface="Times New Roman"/>
                <a:ea typeface="Times New Roman"/>
                <a:cs typeface="Times New Roman"/>
                <a:sym typeface="Times New Roman"/>
              </a:rPr>
              <a:t> Monitor the performance of the CLV prediction model over time and iterate on the model as necessary to incorporate new data, improve accuracy, and adapt to changing business dynamics.</a:t>
            </a:r>
            <a:endParaRPr sz="18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0" lvl="0" marL="914400" marR="80645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nvSpPr>
        <p:spPr>
          <a:xfrm>
            <a:off x="76200" y="25400"/>
            <a:ext cx="8915400" cy="492443"/>
          </a:xfrm>
          <a:prstGeom prst="rect">
            <a:avLst/>
          </a:prstGeom>
          <a:solidFill>
            <a:srgbClr val="FF99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600">
                <a:solidFill>
                  <a:schemeClr val="dk1"/>
                </a:solidFill>
                <a:latin typeface="Times New Roman"/>
                <a:ea typeface="Times New Roman"/>
                <a:cs typeface="Times New Roman"/>
                <a:sym typeface="Times New Roman"/>
              </a:rPr>
              <a:t>LITERATURE SURVEY</a:t>
            </a:r>
            <a:endParaRPr/>
          </a:p>
        </p:txBody>
      </p:sp>
      <p:pic>
        <p:nvPicPr>
          <p:cNvPr descr="F:\To CEO Sir\MBU FINAL DOCUMENT-Sept 2021\MBU Logo.jpg" id="171" name="Google Shape;171;p22"/>
          <p:cNvPicPr preferRelativeResize="0"/>
          <p:nvPr/>
        </p:nvPicPr>
        <p:blipFill rotWithShape="1">
          <a:blip r:embed="rId3">
            <a:alphaModFix/>
          </a:blip>
          <a:srcRect b="23544" l="0" r="0" t="24304"/>
          <a:stretch/>
        </p:blipFill>
        <p:spPr>
          <a:xfrm>
            <a:off x="7124699" y="6248410"/>
            <a:ext cx="990601" cy="609600"/>
          </a:xfrm>
          <a:prstGeom prst="rect">
            <a:avLst/>
          </a:prstGeom>
          <a:noFill/>
          <a:ln>
            <a:noFill/>
          </a:ln>
        </p:spPr>
      </p:pic>
      <p:sp>
        <p:nvSpPr>
          <p:cNvPr id="172" name="Google Shape;172;p22"/>
          <p:cNvSpPr txBox="1"/>
          <p:nvPr/>
        </p:nvSpPr>
        <p:spPr>
          <a:xfrm>
            <a:off x="304800" y="583083"/>
            <a:ext cx="84582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425"/>
              </a:spcBef>
              <a:spcAft>
                <a:spcPts val="0"/>
              </a:spcAft>
              <a:buClr>
                <a:srgbClr val="339933"/>
              </a:buClr>
              <a:buSzPts val="1800"/>
              <a:buFont typeface="Noto Sans Symbols"/>
              <a:buNone/>
            </a:pPr>
            <a:r>
              <a:t/>
            </a:r>
            <a:endParaRPr sz="1800">
              <a:solidFill>
                <a:schemeClr val="dk1"/>
              </a:solidFill>
              <a:latin typeface="Calibri"/>
              <a:ea typeface="Calibri"/>
              <a:cs typeface="Calibri"/>
              <a:sym typeface="Calibri"/>
            </a:endParaRPr>
          </a:p>
        </p:txBody>
      </p:sp>
      <p:sp>
        <p:nvSpPr>
          <p:cNvPr id="173" name="Google Shape;17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2/1/2024</a:t>
            </a:r>
            <a:endParaRPr/>
          </a:p>
        </p:txBody>
      </p:sp>
      <p:graphicFrame>
        <p:nvGraphicFramePr>
          <p:cNvPr id="174" name="Google Shape;174;p22"/>
          <p:cNvGraphicFramePr/>
          <p:nvPr/>
        </p:nvGraphicFramePr>
        <p:xfrm>
          <a:off x="304800" y="687063"/>
          <a:ext cx="3000000" cy="3000000"/>
        </p:xfrm>
        <a:graphic>
          <a:graphicData uri="http://schemas.openxmlformats.org/drawingml/2006/table">
            <a:tbl>
              <a:tblPr bandRow="1" firstRow="1">
                <a:noFill/>
                <a:tableStyleId>{3DC066DD-82BD-487B-AFD4-C8E5A72DFB5E}</a:tableStyleId>
              </a:tblPr>
              <a:tblGrid>
                <a:gridCol w="762000"/>
                <a:gridCol w="1828800"/>
                <a:gridCol w="1295400"/>
                <a:gridCol w="1295400"/>
                <a:gridCol w="1438275"/>
                <a:gridCol w="1557350"/>
              </a:tblGrid>
              <a:tr h="370850">
                <a:tc>
                  <a:txBody>
                    <a:bodyPr/>
                    <a:lstStyle/>
                    <a:p>
                      <a:pPr indent="0" lvl="0" marL="0" marR="0" rtl="0" algn="l">
                        <a:spcBef>
                          <a:spcPts val="0"/>
                        </a:spcBef>
                        <a:spcAft>
                          <a:spcPts val="0"/>
                        </a:spcAft>
                        <a:buNone/>
                      </a:pPr>
                      <a:r>
                        <a:rPr lang="en-US" sz="1700"/>
                        <a:t>SNo.</a:t>
                      </a:r>
                      <a:endParaRPr sz="1700"/>
                    </a:p>
                  </a:txBody>
                  <a:tcPr marT="45725" marB="45725" marR="91450" marL="91450"/>
                </a:tc>
                <a:tc>
                  <a:txBody>
                    <a:bodyPr/>
                    <a:lstStyle/>
                    <a:p>
                      <a:pPr indent="0" lvl="0" marL="0" marR="0" rtl="0" algn="l">
                        <a:spcBef>
                          <a:spcPts val="0"/>
                        </a:spcBef>
                        <a:spcAft>
                          <a:spcPts val="0"/>
                        </a:spcAft>
                        <a:buNone/>
                      </a:pPr>
                      <a:r>
                        <a:rPr lang="en-US" sz="1700"/>
                        <a:t>Paper Title</a:t>
                      </a:r>
                      <a:endParaRPr sz="1300"/>
                    </a:p>
                  </a:txBody>
                  <a:tcPr marT="45725" marB="45725" marR="91450" marL="91450"/>
                </a:tc>
                <a:tc>
                  <a:txBody>
                    <a:bodyPr/>
                    <a:lstStyle/>
                    <a:p>
                      <a:pPr indent="0" lvl="0" marL="0" marR="0" rtl="0" algn="l">
                        <a:spcBef>
                          <a:spcPts val="0"/>
                        </a:spcBef>
                        <a:spcAft>
                          <a:spcPts val="0"/>
                        </a:spcAft>
                        <a:buNone/>
                      </a:pPr>
                      <a:r>
                        <a:rPr lang="en-US" sz="1700"/>
                        <a:t>Journal / Conference details</a:t>
                      </a:r>
                      <a:endParaRPr sz="1700"/>
                    </a:p>
                  </a:txBody>
                  <a:tcPr marT="45725" marB="45725" marR="91450" marL="91450"/>
                </a:tc>
                <a:tc>
                  <a:txBody>
                    <a:bodyPr/>
                    <a:lstStyle/>
                    <a:p>
                      <a:pPr indent="0" lvl="0" marL="0" marR="0" rtl="0" algn="l">
                        <a:spcBef>
                          <a:spcPts val="0"/>
                        </a:spcBef>
                        <a:spcAft>
                          <a:spcPts val="0"/>
                        </a:spcAft>
                        <a:buNone/>
                      </a:pPr>
                      <a:r>
                        <a:rPr lang="en-US" sz="1700"/>
                        <a:t>Methods Proposed</a:t>
                      </a:r>
                      <a:endParaRPr sz="1700"/>
                    </a:p>
                  </a:txBody>
                  <a:tcPr marT="45725" marB="45725" marR="91450" marL="91450"/>
                </a:tc>
                <a:tc>
                  <a:txBody>
                    <a:bodyPr/>
                    <a:lstStyle/>
                    <a:p>
                      <a:pPr indent="0" lvl="0" marL="0" marR="0" rtl="0" algn="l">
                        <a:spcBef>
                          <a:spcPts val="0"/>
                        </a:spcBef>
                        <a:spcAft>
                          <a:spcPts val="0"/>
                        </a:spcAft>
                        <a:buNone/>
                      </a:pPr>
                      <a:r>
                        <a:rPr lang="en-US" sz="1700"/>
                        <a:t>Datasets Used</a:t>
                      </a:r>
                      <a:endParaRPr sz="1700"/>
                    </a:p>
                  </a:txBody>
                  <a:tcPr marT="45725" marB="45725" marR="91450" marL="91450"/>
                </a:tc>
                <a:tc>
                  <a:txBody>
                    <a:bodyPr/>
                    <a:lstStyle/>
                    <a:p>
                      <a:pPr indent="0" lvl="0" marL="0" marR="0" rtl="0" algn="l">
                        <a:spcBef>
                          <a:spcPts val="0"/>
                        </a:spcBef>
                        <a:spcAft>
                          <a:spcPts val="0"/>
                        </a:spcAft>
                        <a:buNone/>
                      </a:pPr>
                      <a:r>
                        <a:rPr lang="en-US" sz="1700"/>
                        <a:t>Limitations</a:t>
                      </a:r>
                      <a:endParaRPr sz="1700"/>
                    </a:p>
                  </a:txBody>
                  <a:tcPr marT="45725" marB="45725" marR="91450" marL="91450"/>
                </a:tc>
              </a:tr>
              <a:tr h="370850">
                <a:tc>
                  <a:txBody>
                    <a:bodyPr/>
                    <a:lstStyle/>
                    <a:p>
                      <a:pPr indent="0" lvl="0" marL="0" marR="0" rtl="0" algn="l">
                        <a:spcBef>
                          <a:spcPts val="0"/>
                        </a:spcBef>
                        <a:spcAft>
                          <a:spcPts val="0"/>
                        </a:spcAft>
                        <a:buNone/>
                      </a:pPr>
                      <a:r>
                        <a:rPr lang="en-US" sz="1700"/>
                        <a:t>1.</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2.</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3.</a:t>
                      </a:r>
                      <a:endParaRPr sz="1700"/>
                    </a:p>
                  </a:txBody>
                  <a:tcPr marT="45725" marB="45725" marR="91450" marL="91450"/>
                </a:tc>
                <a:tc>
                  <a:txBody>
                    <a:bodyPr/>
                    <a:lstStyle/>
                    <a:p>
                      <a:pPr indent="0" lvl="0" marL="0" marR="0" rtl="0" algn="l">
                        <a:spcBef>
                          <a:spcPts val="0"/>
                        </a:spcBef>
                        <a:spcAft>
                          <a:spcPts val="0"/>
                        </a:spcAft>
                        <a:buNone/>
                      </a:pPr>
                      <a:r>
                        <a:rPr lang="en-US" sz="1700"/>
                        <a:t>Customer Lifetime Value Prediction with K-Means Clustering and XGBoost.</a:t>
                      </a:r>
                      <a:endParaRPr sz="1700"/>
                    </a:p>
                    <a:p>
                      <a:pPr indent="0" lvl="0" marL="0" marR="0" rtl="0" algn="l">
                        <a:spcBef>
                          <a:spcPts val="0"/>
                        </a:spcBef>
                        <a:spcAft>
                          <a:spcPts val="0"/>
                        </a:spcAft>
                        <a:buNone/>
                      </a:pPr>
                      <a:r>
                        <a:rPr lang="en-US" sz="1700"/>
                        <a:t>Customer Lifetime Value Prediction Using Embeddings.</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The customer lifetime value prediction in mobile telecommunications.</a:t>
                      </a:r>
                      <a:endParaRPr sz="1700"/>
                    </a:p>
                  </a:txBody>
                  <a:tcPr marT="45725" marB="45725" marR="91450" marL="91450"/>
                </a:tc>
                <a:tc>
                  <a:txBody>
                    <a:bodyPr/>
                    <a:lstStyle/>
                    <a:p>
                      <a:pPr indent="0" lvl="0" marL="0" marR="0" rtl="0" algn="l">
                        <a:spcBef>
                          <a:spcPts val="0"/>
                        </a:spcBef>
                        <a:spcAft>
                          <a:spcPts val="0"/>
                        </a:spcAft>
                        <a:buNone/>
                      </a:pPr>
                      <a:r>
                        <a:rPr lang="en-US" sz="1700"/>
                        <a:t>ACM digital library, Journal.</a:t>
                      </a:r>
                      <a:endParaRPr sz="1700"/>
                    </a:p>
                    <a:p>
                      <a:pPr indent="0" lvl="0" marL="0" marR="0" rtl="0" algn="l">
                        <a:spcBef>
                          <a:spcPts val="0"/>
                        </a:spcBef>
                        <a:spcAft>
                          <a:spcPts val="0"/>
                        </a:spcAft>
                        <a:buNone/>
                      </a:pPr>
                      <a:r>
                        <a:rPr lang="en-US" sz="1700"/>
                        <a:t>(2022)</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ACM digital library, Journal. (2017)</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IEEE Xplore, </a:t>
                      </a:r>
                      <a:r>
                        <a:rPr lang="en-US" sz="1700"/>
                        <a:t>Conference.</a:t>
                      </a:r>
                      <a:endParaRPr sz="1700"/>
                    </a:p>
                    <a:p>
                      <a:pPr indent="0" lvl="0" marL="0" marR="0" rtl="0" algn="l">
                        <a:spcBef>
                          <a:spcPts val="0"/>
                        </a:spcBef>
                        <a:spcAft>
                          <a:spcPts val="0"/>
                        </a:spcAft>
                        <a:buNone/>
                      </a:pPr>
                      <a:r>
                        <a:rPr lang="en-US" sz="1700"/>
                        <a:t>(2008)</a:t>
                      </a:r>
                      <a:endParaRPr sz="1700"/>
                    </a:p>
                  </a:txBody>
                  <a:tcPr marT="45725" marB="45725" marR="91450" marL="91450"/>
                </a:tc>
                <a:tc>
                  <a:txBody>
                    <a:bodyPr/>
                    <a:lstStyle/>
                    <a:p>
                      <a:pPr indent="0" lvl="0" marL="0" marR="0" rtl="0" algn="l">
                        <a:spcBef>
                          <a:spcPts val="0"/>
                        </a:spcBef>
                        <a:spcAft>
                          <a:spcPts val="0"/>
                        </a:spcAft>
                        <a:buNone/>
                      </a:pPr>
                      <a:r>
                        <a:rPr lang="en-US" sz="1700"/>
                        <a:t>XGBoost and K-means clustering.</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Neural Networks</a:t>
                      </a:r>
                      <a:endParaRPr sz="1700"/>
                    </a:p>
                    <a:p>
                      <a:pPr indent="0" lvl="0" marL="0" marR="0" rtl="0" algn="l">
                        <a:spcBef>
                          <a:spcPts val="0"/>
                        </a:spcBef>
                        <a:spcAft>
                          <a:spcPts val="0"/>
                        </a:spcAft>
                        <a:buNone/>
                      </a:pPr>
                      <a:r>
                        <a:rPr lang="en-US" sz="1700"/>
                        <a:t>(CNN), Siamese Networks.</a:t>
                      </a:r>
                      <a:endParaRPr sz="1700"/>
                    </a:p>
                    <a:p>
                      <a:pPr indent="0" lvl="0" marL="0" marR="0" rtl="0" algn="l">
                        <a:spcBef>
                          <a:spcPts val="0"/>
                        </a:spcBef>
                        <a:spcAft>
                          <a:spcPts val="0"/>
                        </a:spcAft>
                        <a:buNone/>
                      </a:pPr>
                      <a:r>
                        <a:rPr lang="en-US" sz="1700"/>
                        <a:t>Artificial Neural Networks (ANN).</a:t>
                      </a:r>
                      <a:endParaRPr sz="1700"/>
                    </a:p>
                  </a:txBody>
                  <a:tcPr marT="45725" marB="45725" marR="91450" marL="91450"/>
                </a:tc>
                <a:tc>
                  <a:txBody>
                    <a:bodyPr/>
                    <a:lstStyle/>
                    <a:p>
                      <a:pPr indent="0" lvl="0" marL="0" marR="0" rtl="0" algn="l">
                        <a:spcBef>
                          <a:spcPts val="0"/>
                        </a:spcBef>
                        <a:spcAft>
                          <a:spcPts val="0"/>
                        </a:spcAft>
                        <a:buNone/>
                      </a:pPr>
                      <a:r>
                        <a:rPr lang="en-US" sz="1700"/>
                        <a:t>E-commerce Dataset</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Online Shopping Dataset</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Mobile Telecom customers dataset</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txBody>
                  <a:tcPr marT="45725" marB="45725" marR="91450" marL="91450"/>
                </a:tc>
                <a:tc>
                  <a:txBody>
                    <a:bodyPr/>
                    <a:lstStyle/>
                    <a:p>
                      <a:pPr indent="0" lvl="0" marL="0" marR="0" rtl="0" algn="l">
                        <a:spcBef>
                          <a:spcPts val="0"/>
                        </a:spcBef>
                        <a:spcAft>
                          <a:spcPts val="0"/>
                        </a:spcAft>
                        <a:buNone/>
                      </a:pPr>
                      <a:r>
                        <a:rPr lang="en-US" sz="1700"/>
                        <a:t>1.Model performance</a:t>
                      </a:r>
                      <a:endParaRPr sz="1700"/>
                    </a:p>
                    <a:p>
                      <a:pPr indent="0" lvl="0" marL="0" marR="0" rtl="0" algn="l">
                        <a:spcBef>
                          <a:spcPts val="0"/>
                        </a:spcBef>
                        <a:spcAft>
                          <a:spcPts val="0"/>
                        </a:spcAft>
                        <a:buNone/>
                      </a:pPr>
                      <a:r>
                        <a:rPr b="1" lang="en-US" sz="1700"/>
                        <a:t>2.Timeframe consideration.</a:t>
                      </a:r>
                      <a:endParaRPr b="1"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b="1" lang="en-US" sz="1700"/>
                        <a:t>1. </a:t>
                      </a:r>
                      <a:r>
                        <a:rPr b="1" lang="en-US" sz="1700"/>
                        <a:t>Data quality</a:t>
                      </a:r>
                      <a:endParaRPr b="1" sz="1700"/>
                    </a:p>
                    <a:p>
                      <a:pPr indent="0" lvl="0" marL="0" marR="0" rtl="0" algn="l">
                        <a:spcBef>
                          <a:spcPts val="0"/>
                        </a:spcBef>
                        <a:spcAft>
                          <a:spcPts val="0"/>
                        </a:spcAft>
                        <a:buNone/>
                      </a:pPr>
                      <a:r>
                        <a:rPr b="1" lang="en-US" sz="1700"/>
                        <a:t>2.Generalizability.</a:t>
                      </a:r>
                      <a:endParaRPr b="1" sz="1700"/>
                    </a:p>
                    <a:p>
                      <a:pPr indent="0" lvl="0" marL="0" marR="0" rtl="0" algn="l">
                        <a:spcBef>
                          <a:spcPts val="0"/>
                        </a:spcBef>
                        <a:spcAft>
                          <a:spcPts val="0"/>
                        </a:spcAft>
                        <a:buNone/>
                      </a:pPr>
                      <a:r>
                        <a:t/>
                      </a:r>
                      <a:endParaRPr sz="1700"/>
                    </a:p>
                    <a:p>
                      <a:pPr indent="0" lvl="0" marL="0" marR="0" rtl="0" algn="l">
                        <a:spcBef>
                          <a:spcPts val="0"/>
                        </a:spcBef>
                        <a:spcAft>
                          <a:spcPts val="0"/>
                        </a:spcAft>
                        <a:buNone/>
                      </a:pPr>
                      <a:r>
                        <a:t/>
                      </a:r>
                      <a:endParaRPr sz="1700"/>
                    </a:p>
                    <a:p>
                      <a:pPr indent="0" lvl="0" marL="0" marR="0" rtl="0" algn="l">
                        <a:spcBef>
                          <a:spcPts val="0"/>
                        </a:spcBef>
                        <a:spcAft>
                          <a:spcPts val="0"/>
                        </a:spcAft>
                        <a:buNone/>
                      </a:pPr>
                      <a:r>
                        <a:rPr lang="en-US" sz="1700"/>
                        <a:t>1.Generalizability of code</a:t>
                      </a:r>
                      <a:endParaRPr sz="1700"/>
                    </a:p>
                    <a:p>
                      <a:pPr indent="0" lvl="0" marL="0" marR="0" rtl="0" algn="l">
                        <a:spcBef>
                          <a:spcPts val="0"/>
                        </a:spcBef>
                        <a:spcAft>
                          <a:spcPts val="0"/>
                        </a:spcAft>
                        <a:buNone/>
                      </a:pPr>
                      <a:r>
                        <a:rPr lang="en-US" sz="1700"/>
                        <a:t>2.</a:t>
                      </a:r>
                      <a:r>
                        <a:rPr lang="en-US" sz="1700"/>
                        <a:t>Accuracy</a:t>
                      </a:r>
                      <a:r>
                        <a:rPr lang="en-US" sz="1700"/>
                        <a:t> of Algorithm</a:t>
                      </a:r>
                      <a:endParaRPr sz="1700"/>
                    </a:p>
                  </a:txBody>
                  <a:tcPr marT="45725" marB="45725" marR="91450" marL="91450"/>
                </a:tc>
              </a:tr>
            </a:tbl>
          </a:graphicData>
        </a:graphic>
      </p:graphicFrame>
      <p:sp>
        <p:nvSpPr>
          <p:cNvPr id="175" name="Google Shape;17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