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Waterlily" charset="1" panose="00000500000000000000"/>
      <p:regular r:id="rId17"/>
    </p:embeddedFont>
    <p:embeddedFont>
      <p:font typeface="More Sugar" charset="1" panose="00000000000000000000"/>
      <p:regular r:id="rId18"/>
    </p:embeddedFont>
    <p:embeddedFont>
      <p:font typeface="Oswald Bold" charset="1" panose="00000800000000000000"/>
      <p:regular r:id="rId19"/>
    </p:embeddedFont>
    <p:embeddedFont>
      <p:font typeface="Oswald" charset="1" panose="00000500000000000000"/>
      <p:regular r:id="rId20"/>
    </p:embeddedFont>
    <p:embeddedFont>
      <p:font typeface="Open Sans Bold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280812" y="3350530"/>
            <a:ext cx="15697826" cy="271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8"/>
              </a:lnSpc>
            </a:pPr>
            <a:r>
              <a:rPr lang="en-US" sz="10998">
                <a:solidFill>
                  <a:srgbClr val="2B5B89"/>
                </a:solidFill>
                <a:latin typeface="Waterlily"/>
              </a:rPr>
              <a:t>CREDIT CARD WEEKLY CREDIT REPORT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57569" y="6635185"/>
            <a:ext cx="8216329" cy="56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5"/>
              </a:lnSpc>
            </a:pPr>
            <a:r>
              <a:rPr lang="en-US" sz="4255" spc="-85">
                <a:solidFill>
                  <a:srgbClr val="183754"/>
                </a:solidFill>
                <a:latin typeface="More Sugar"/>
              </a:rPr>
              <a:t>Presented by BHAVYA SHARMA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070355" y="1151449"/>
            <a:ext cx="12147289" cy="93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7300">
                <a:solidFill>
                  <a:srgbClr val="2B5B89"/>
                </a:solidFill>
                <a:latin typeface="Oswald Bold"/>
              </a:rPr>
              <a:t>FINDINGS &amp; INSIGHTS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84477" y="2428608"/>
            <a:ext cx="13919045" cy="647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Revenue increased by 28.8%,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Total Transaction Amt &amp; Count increased by xx% &amp; xx%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Customer count increased by xx%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Overall revenue is 57M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Total interest is 8M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Total transaction amount is 46M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Male customers are contributing more in revenue 31M, female 26M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Blue &amp; Silver credit card are contributing to 93% of overall transactions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TX, NY &amp; CA is contributing to 68%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Overall Activation rate is 57.5%</a:t>
            </a:r>
          </a:p>
          <a:p>
            <a:pPr algn="just">
              <a:lnSpc>
                <a:spcPts val="4721"/>
              </a:lnSpc>
              <a:spcBef>
                <a:spcPct val="0"/>
              </a:spcBef>
            </a:pPr>
            <a:r>
              <a:rPr lang="en-US" sz="3372">
                <a:solidFill>
                  <a:srgbClr val="2B5B89"/>
                </a:solidFill>
                <a:latin typeface="Oswald"/>
              </a:rPr>
              <a:t>• Overall Delinquent rate is 6.06%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166769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2B5B89"/>
                </a:solidFill>
                <a:latin typeface="Oswa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5095" y="2497767"/>
            <a:ext cx="8906924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2B5B89"/>
                </a:solidFill>
                <a:latin typeface="Oswald Bold"/>
              </a:rPr>
              <a:t>TABLE OF CONTENT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17637" y="4265930"/>
            <a:ext cx="9533887" cy="364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 Bold"/>
              </a:rPr>
              <a:t>Project Objective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 Bold"/>
              </a:rPr>
              <a:t>Data from SQL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 Bold"/>
              </a:rPr>
              <a:t>Data Processing &amp; DAX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 Bold"/>
              </a:rPr>
              <a:t>Dashboard &amp; 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0213" y="1951536"/>
            <a:ext cx="12147289" cy="93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7300">
                <a:solidFill>
                  <a:srgbClr val="2B5B89"/>
                </a:solidFill>
                <a:latin typeface="Oswald Bold"/>
              </a:rPr>
              <a:t>PROJECT OBJECTIVE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2132869" y="3302394"/>
            <a:ext cx="14641977" cy="4802570"/>
            <a:chOff x="0" y="0"/>
            <a:chExt cx="4901522" cy="1607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1522" cy="1607700"/>
            </a:xfrm>
            <a:custGeom>
              <a:avLst/>
              <a:gdLst/>
              <a:ahLst/>
              <a:cxnLst/>
              <a:rect r="r" b="b" t="t" l="l"/>
              <a:pathLst>
                <a:path h="1607700" w="4901522">
                  <a:moveTo>
                    <a:pt x="7931" y="0"/>
                  </a:moveTo>
                  <a:lnTo>
                    <a:pt x="4893591" y="0"/>
                  </a:lnTo>
                  <a:cubicBezTo>
                    <a:pt x="4895695" y="0"/>
                    <a:pt x="4897712" y="836"/>
                    <a:pt x="4899199" y="2323"/>
                  </a:cubicBezTo>
                  <a:cubicBezTo>
                    <a:pt x="4900687" y="3810"/>
                    <a:pt x="4901522" y="5828"/>
                    <a:pt x="4901522" y="7931"/>
                  </a:cubicBezTo>
                  <a:lnTo>
                    <a:pt x="4901522" y="1599769"/>
                  </a:lnTo>
                  <a:cubicBezTo>
                    <a:pt x="4901522" y="1601872"/>
                    <a:pt x="4900687" y="1603889"/>
                    <a:pt x="4899199" y="1605377"/>
                  </a:cubicBezTo>
                  <a:cubicBezTo>
                    <a:pt x="4897712" y="1606864"/>
                    <a:pt x="4895695" y="1607700"/>
                    <a:pt x="4893591" y="1607700"/>
                  </a:cubicBezTo>
                  <a:lnTo>
                    <a:pt x="7931" y="1607700"/>
                  </a:lnTo>
                  <a:cubicBezTo>
                    <a:pt x="5828" y="1607700"/>
                    <a:pt x="3810" y="1606864"/>
                    <a:pt x="2323" y="1605377"/>
                  </a:cubicBezTo>
                  <a:cubicBezTo>
                    <a:pt x="836" y="1603889"/>
                    <a:pt x="0" y="1601872"/>
                    <a:pt x="0" y="1599769"/>
                  </a:cubicBezTo>
                  <a:lnTo>
                    <a:pt x="0" y="7931"/>
                  </a:lnTo>
                  <a:cubicBezTo>
                    <a:pt x="0" y="5828"/>
                    <a:pt x="836" y="3810"/>
                    <a:pt x="2323" y="2323"/>
                  </a:cubicBezTo>
                  <a:cubicBezTo>
                    <a:pt x="3810" y="836"/>
                    <a:pt x="5828" y="0"/>
                    <a:pt x="7931" y="0"/>
                  </a:cubicBezTo>
                  <a:close/>
                </a:path>
              </a:pathLst>
            </a:custGeom>
            <a:solidFill>
              <a:srgbClr val="DAE5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4901522" cy="152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38328" y="3906706"/>
            <a:ext cx="13631058" cy="350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8"/>
              </a:lnSpc>
            </a:pPr>
            <a:r>
              <a:rPr lang="en-US" sz="4006">
                <a:solidFill>
                  <a:srgbClr val="2B5B89"/>
                </a:solidFill>
                <a:latin typeface="Oswald"/>
              </a:rPr>
              <a:t>Create a weekly credit card dashboard to deliver real-time insights into performance metrics and trends. This will allow stakeholders to efficiently monitor and analyze operations, enhancing decision-making and operational effectiveness in credit card services, while adapting swiftly to market and customer dynamics.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67645" y="1028700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767925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238681"/>
            <a:ext cx="1621300" cy="2052729"/>
          </a:xfrm>
          <a:custGeom>
            <a:avLst/>
            <a:gdLst/>
            <a:ahLst/>
            <a:cxnLst/>
            <a:rect r="r" b="b" t="t" l="l"/>
            <a:pathLst>
              <a:path h="2052729" w="1621300">
                <a:moveTo>
                  <a:pt x="0" y="0"/>
                </a:moveTo>
                <a:lnTo>
                  <a:pt x="1621300" y="0"/>
                </a:lnTo>
                <a:lnTo>
                  <a:pt x="1621300" y="2052728"/>
                </a:lnTo>
                <a:lnTo>
                  <a:pt x="0" y="2052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205" t="0" r="-11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8529" y="1228725"/>
            <a:ext cx="8092094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2B5B89"/>
                </a:solidFill>
                <a:latin typeface="Oswald Bold"/>
              </a:rPr>
              <a:t>Import Data to SQL Database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6414" y="4565001"/>
            <a:ext cx="6730603" cy="272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"/>
              </a:rPr>
              <a:t>Prepare csv file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"/>
              </a:rPr>
              <a:t>Create tables in SQL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2B5B89"/>
                </a:solidFill>
                <a:latin typeface="Oswald"/>
              </a:rPr>
              <a:t>Import csv file into SQL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964271" y="2133766"/>
            <a:ext cx="14847080" cy="7408234"/>
          </a:xfrm>
          <a:custGeom>
            <a:avLst/>
            <a:gdLst/>
            <a:ahLst/>
            <a:cxnLst/>
            <a:rect r="r" b="b" t="t" l="l"/>
            <a:pathLst>
              <a:path h="7408234" w="14847080">
                <a:moveTo>
                  <a:pt x="0" y="0"/>
                </a:moveTo>
                <a:lnTo>
                  <a:pt x="14847080" y="0"/>
                </a:lnTo>
                <a:lnTo>
                  <a:pt x="14847080" y="7408234"/>
                </a:lnTo>
                <a:lnTo>
                  <a:pt x="0" y="740823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6782" r="0" b="-5903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070355" y="988456"/>
            <a:ext cx="12147289" cy="93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7300">
                <a:solidFill>
                  <a:srgbClr val="2B5B89"/>
                </a:solidFill>
                <a:latin typeface="Oswald Bold"/>
              </a:rPr>
              <a:t>POSTGREE SQL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-1219910" y="3336764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5" y="0"/>
                </a:lnTo>
                <a:lnTo>
                  <a:pt x="7567145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4141" y="2685745"/>
            <a:ext cx="3086838" cy="3478127"/>
          </a:xfrm>
          <a:custGeom>
            <a:avLst/>
            <a:gdLst/>
            <a:ahLst/>
            <a:cxnLst/>
            <a:rect r="r" b="b" t="t" l="l"/>
            <a:pathLst>
              <a:path h="3478127" w="3086838">
                <a:moveTo>
                  <a:pt x="0" y="0"/>
                </a:moveTo>
                <a:lnTo>
                  <a:pt x="3086838" y="0"/>
                </a:lnTo>
                <a:lnTo>
                  <a:pt x="3086838" y="3478128"/>
                </a:lnTo>
                <a:lnTo>
                  <a:pt x="0" y="3478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46828" y="286992"/>
            <a:ext cx="4264450" cy="2398753"/>
          </a:xfrm>
          <a:custGeom>
            <a:avLst/>
            <a:gdLst/>
            <a:ahLst/>
            <a:cxnLst/>
            <a:rect r="r" b="b" t="t" l="l"/>
            <a:pathLst>
              <a:path h="2398753" w="4264450">
                <a:moveTo>
                  <a:pt x="0" y="0"/>
                </a:moveTo>
                <a:lnTo>
                  <a:pt x="4264450" y="0"/>
                </a:lnTo>
                <a:lnTo>
                  <a:pt x="4264450" y="2398753"/>
                </a:lnTo>
                <a:lnTo>
                  <a:pt x="0" y="23987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98075" y="544830"/>
            <a:ext cx="7848753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>
                <a:solidFill>
                  <a:srgbClr val="2B5B89"/>
                </a:solidFill>
                <a:latin typeface="Oswald Bold"/>
              </a:rPr>
              <a:t>DAX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7465" y="2574835"/>
            <a:ext cx="13915954" cy="642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AgeGroup = SWITCH(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TRUE(),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cust_detail'[customer_age] &lt; 30, "20-30",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cust_detail'[customer_age] &gt;= 30 &amp;&amp; 'public cust_detail'[customer_age] &lt; 40, "30-40",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cust_detail'[customer_age] &gt;= 40 &amp;&amp; 'public cust_detail'[customer_age] &lt; 50, "40-50",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cust_detail'[customer_age] &gt;= 50 &amp;&amp; 'public cust_detail'[customer_age] &lt; 60, "50-60",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cust_detail'[customer_age] &gt;= 60, "60+",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"unknown"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)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IncomeGroup = SWITCH(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TRUE(),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cust_detail'[income] &lt; 35000, "Low",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cust_detail'[income] &gt;= 35000 &amp;&amp; 'public cust_detail'[income] &lt;70000, "Med",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'public cust_detail'[income] &gt;= 70000, "High",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"unknown"</a:t>
            </a:r>
          </a:p>
          <a:p>
            <a:pPr algn="l">
              <a:lnSpc>
                <a:spcPts val="2996"/>
              </a:lnSpc>
              <a:spcBef>
                <a:spcPct val="0"/>
              </a:spcBef>
            </a:pPr>
            <a:r>
              <a:rPr lang="en-US" sz="2140">
                <a:solidFill>
                  <a:srgbClr val="2B5B89"/>
                </a:solidFill>
                <a:latin typeface="Open Sans Bold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-1219910" y="3336764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5" y="0"/>
                </a:lnTo>
                <a:lnTo>
                  <a:pt x="7567145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5245" y="3121933"/>
            <a:ext cx="2990580" cy="3369668"/>
          </a:xfrm>
          <a:custGeom>
            <a:avLst/>
            <a:gdLst/>
            <a:ahLst/>
            <a:cxnLst/>
            <a:rect r="r" b="b" t="t" l="l"/>
            <a:pathLst>
              <a:path h="3369668" w="2990580">
                <a:moveTo>
                  <a:pt x="0" y="0"/>
                </a:moveTo>
                <a:lnTo>
                  <a:pt x="2990580" y="0"/>
                </a:lnTo>
                <a:lnTo>
                  <a:pt x="2990580" y="3369668"/>
                </a:lnTo>
                <a:lnTo>
                  <a:pt x="0" y="3369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46828" y="286992"/>
            <a:ext cx="4264450" cy="2398753"/>
          </a:xfrm>
          <a:custGeom>
            <a:avLst/>
            <a:gdLst/>
            <a:ahLst/>
            <a:cxnLst/>
            <a:rect r="r" b="b" t="t" l="l"/>
            <a:pathLst>
              <a:path h="2398753" w="4264450">
                <a:moveTo>
                  <a:pt x="0" y="0"/>
                </a:moveTo>
                <a:lnTo>
                  <a:pt x="4264450" y="0"/>
                </a:lnTo>
                <a:lnTo>
                  <a:pt x="4264450" y="2398753"/>
                </a:lnTo>
                <a:lnTo>
                  <a:pt x="0" y="23987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98075" y="544830"/>
            <a:ext cx="7848753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>
                <a:solidFill>
                  <a:srgbClr val="2B5B89"/>
                </a:solidFill>
                <a:latin typeface="Oswald Bold"/>
              </a:rPr>
              <a:t>DAX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47097" y="2236265"/>
            <a:ext cx="13540903" cy="650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week_num2 = WEEKNUM('public cc_detail'[week_start_date])</a:t>
            </a:r>
          </a:p>
          <a:p>
            <a:pPr algn="l">
              <a:lnSpc>
                <a:spcPts val="3291"/>
              </a:lnSpc>
            </a:pP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Revenue = 'public cc_detail'[annual_fees] + 'public cc_detail'[total_trans_amt] + 'public cc_detail'[interest_earned]</a:t>
            </a:r>
          </a:p>
          <a:p>
            <a:pPr algn="l">
              <a:lnSpc>
                <a:spcPts val="3291"/>
              </a:lnSpc>
            </a:pP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Current_week_Reveneue = CALCULATE(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SUM('public cc_detail'[Revenue]),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FILTER(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ALL('public cc_detail'),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'public cc_detail'[week_num2] = MAX('public cc_detail'[week_num2])))</a:t>
            </a:r>
          </a:p>
          <a:p>
            <a:pPr algn="l">
              <a:lnSpc>
                <a:spcPts val="3291"/>
              </a:lnSpc>
            </a:pP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Previous_week_Reveneue = CALCULATE(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SUM('public cc_detail'[Revenue]),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FILTER(</a:t>
            </a:r>
          </a:p>
          <a:p>
            <a:pPr algn="l">
              <a:lnSpc>
                <a:spcPts val="3291"/>
              </a:lnSpc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ALL('public cc_detail'),</a:t>
            </a:r>
          </a:p>
          <a:p>
            <a:pPr algn="l">
              <a:lnSpc>
                <a:spcPts val="3291"/>
              </a:lnSpc>
              <a:spcBef>
                <a:spcPct val="0"/>
              </a:spcBef>
            </a:pPr>
            <a:r>
              <a:rPr lang="en-US" sz="2351">
                <a:solidFill>
                  <a:srgbClr val="2B5B89"/>
                </a:solidFill>
                <a:latin typeface="Open Sans Bold"/>
              </a:rPr>
              <a:t>'public cc_detail'[week_num2] = MAX('public cc_detail'[week_num2])-1))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853628" y="2253751"/>
            <a:ext cx="12580743" cy="7243076"/>
          </a:xfrm>
          <a:custGeom>
            <a:avLst/>
            <a:gdLst/>
            <a:ahLst/>
            <a:cxnLst/>
            <a:rect r="r" b="b" t="t" l="l"/>
            <a:pathLst>
              <a:path h="7243076" w="12580743">
                <a:moveTo>
                  <a:pt x="0" y="0"/>
                </a:moveTo>
                <a:lnTo>
                  <a:pt x="12580744" y="0"/>
                </a:lnTo>
                <a:lnTo>
                  <a:pt x="12580744" y="7243076"/>
                </a:lnTo>
                <a:lnTo>
                  <a:pt x="0" y="724307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070355" y="1151449"/>
            <a:ext cx="12147289" cy="93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7300">
                <a:solidFill>
                  <a:srgbClr val="2B5B89"/>
                </a:solidFill>
                <a:latin typeface="Oswald Bold"/>
              </a:rPr>
              <a:t>POWER BI DASHBOARD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952959" y="2154824"/>
            <a:ext cx="12634193" cy="7275772"/>
          </a:xfrm>
          <a:custGeom>
            <a:avLst/>
            <a:gdLst/>
            <a:ahLst/>
            <a:cxnLst/>
            <a:rect r="r" b="b" t="t" l="l"/>
            <a:pathLst>
              <a:path h="7275772" w="12634193">
                <a:moveTo>
                  <a:pt x="0" y="0"/>
                </a:moveTo>
                <a:lnTo>
                  <a:pt x="12634194" y="0"/>
                </a:lnTo>
                <a:lnTo>
                  <a:pt x="12634194" y="7275772"/>
                </a:lnTo>
                <a:lnTo>
                  <a:pt x="0" y="727577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070355" y="1151449"/>
            <a:ext cx="12147289" cy="93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7300">
                <a:solidFill>
                  <a:srgbClr val="2B5B89"/>
                </a:solidFill>
                <a:latin typeface="Oswald Bold"/>
              </a:rPr>
              <a:t>POWER BI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DAGE_U5C-3g</dc:identifier>
  <dcterms:modified xsi:type="dcterms:W3CDTF">2011-08-01T06:04:30Z</dcterms:modified>
  <cp:revision>1</cp:revision>
  <dc:title>Credit Card Weekly Credit Presentation</dc:title>
</cp:coreProperties>
</file>