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99" r:id="rId4"/>
    <p:sldId id="258" r:id="rId5"/>
    <p:sldId id="262" r:id="rId6"/>
    <p:sldId id="282" r:id="rId7"/>
    <p:sldId id="283" r:id="rId8"/>
    <p:sldId id="284" r:id="rId9"/>
    <p:sldId id="285" r:id="rId10"/>
    <p:sldId id="286" r:id="rId11"/>
    <p:sldId id="287" r:id="rId12"/>
    <p:sldId id="298" r:id="rId13"/>
    <p:sldId id="288" r:id="rId14"/>
    <p:sldId id="259" r:id="rId15"/>
    <p:sldId id="260" r:id="rId16"/>
    <p:sldId id="289" r:id="rId17"/>
    <p:sldId id="290" r:id="rId18"/>
    <p:sldId id="315" r:id="rId19"/>
    <p:sldId id="300" r:id="rId20"/>
    <p:sldId id="294" r:id="rId21"/>
    <p:sldId id="293" r:id="rId22"/>
    <p:sldId id="296" r:id="rId23"/>
    <p:sldId id="301" r:id="rId24"/>
    <p:sldId id="297" r:id="rId25"/>
    <p:sldId id="281" r:id="rId26"/>
    <p:sldId id="302" r:id="rId27"/>
    <p:sldId id="303" r:id="rId28"/>
    <p:sldId id="304" r:id="rId29"/>
    <p:sldId id="305" r:id="rId30"/>
    <p:sldId id="306" r:id="rId31"/>
    <p:sldId id="308" r:id="rId32"/>
    <p:sldId id="309" r:id="rId33"/>
    <p:sldId id="313" r:id="rId34"/>
    <p:sldId id="310" r:id="rId35"/>
    <p:sldId id="311" r:id="rId36"/>
    <p:sldId id="312" r:id="rId37"/>
    <p:sldId id="314" r:id="rId38"/>
    <p:sldId id="30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7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7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7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52814-3BED-4573-CAFB-1B8A51E8E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219" y="1206795"/>
            <a:ext cx="6988897" cy="261896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Data Analytics Final project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b="1" i="0" dirty="0"/>
              <a:t>Predict Future Sales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65539-4E1A-2063-636C-0EF21C112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71" y="3422585"/>
            <a:ext cx="4890977" cy="222220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Group members:</a:t>
            </a:r>
          </a:p>
          <a:p>
            <a:pPr algn="l"/>
            <a:r>
              <a:rPr lang="en-US" dirty="0"/>
              <a:t>	Krisha Shah</a:t>
            </a:r>
          </a:p>
          <a:p>
            <a:pPr algn="l"/>
            <a:r>
              <a:rPr lang="en-US" dirty="0"/>
              <a:t>	Bhavya shah</a:t>
            </a:r>
          </a:p>
          <a:p>
            <a:pPr algn="l"/>
            <a:endParaRPr lang="en-US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4ED4B443-8C16-4BCA-60E5-CD8FAA3F6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09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5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6078-17B4-8A2E-3CBD-21D013C6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Shops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0B624-3C7B-6587-80F0-344920956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157" y="1817065"/>
            <a:ext cx="5987285" cy="3838383"/>
          </a:xfrm>
        </p:spPr>
      </p:pic>
    </p:spTree>
    <p:extLst>
      <p:ext uri="{BB962C8B-B14F-4D97-AF65-F5344CB8AC3E}">
        <p14:creationId xmlns:p14="http://schemas.microsoft.com/office/powerpoint/2010/main" val="321872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32B3-3CE8-BD70-E58A-6C18763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categories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88CCE-57CB-7E13-E79C-32AA81740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710" y="1817592"/>
            <a:ext cx="7099543" cy="3791302"/>
          </a:xfrm>
        </p:spPr>
      </p:pic>
    </p:spTree>
    <p:extLst>
      <p:ext uri="{BB962C8B-B14F-4D97-AF65-F5344CB8AC3E}">
        <p14:creationId xmlns:p14="http://schemas.microsoft.com/office/powerpoint/2010/main" val="14294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32B3-3CE8-BD70-E58A-6C18763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submission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80D20B-B36D-8C4C-086C-3A9C5A7B6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586" y="1994234"/>
            <a:ext cx="6143142" cy="3139828"/>
          </a:xfrm>
        </p:spPr>
      </p:pic>
    </p:spTree>
    <p:extLst>
      <p:ext uri="{BB962C8B-B14F-4D97-AF65-F5344CB8AC3E}">
        <p14:creationId xmlns:p14="http://schemas.microsoft.com/office/powerpoint/2010/main" val="35806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6CCB-849C-56CA-0B33-A37D286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7A2A-7748-D8F6-5CD6-1C44A7F7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Merging all the files with common parameters as </a:t>
            </a:r>
            <a:r>
              <a:rPr lang="en-US" dirty="0" err="1"/>
              <a:t>shop_id</a:t>
            </a:r>
            <a:r>
              <a:rPr lang="en-US" dirty="0"/>
              <a:t>, </a:t>
            </a:r>
            <a:r>
              <a:rPr lang="en-US" dirty="0" err="1"/>
              <a:t>item_id</a:t>
            </a:r>
            <a:r>
              <a:rPr lang="en-US" dirty="0"/>
              <a:t>, </a:t>
            </a:r>
            <a:r>
              <a:rPr lang="en-US" dirty="0" err="1"/>
              <a:t>item_category_id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76639-A3C2-3C2D-CA34-EE70CC011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92" y="2661429"/>
            <a:ext cx="10978852" cy="26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3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7395-CE39-E888-FEEC-487F3238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BA59-B28F-8D9D-0D73-67886A47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Development Tool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Back-end to construct prediction model</a:t>
            </a:r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Xgboost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5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2AAA-FC41-0D33-702E-1E42669A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D026-AAA6-1F6B-3FF6-7819A872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Libraries used for visualization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matplotlib</a:t>
            </a:r>
          </a:p>
          <a:p>
            <a:r>
              <a:rPr lang="en-US" dirty="0" err="1"/>
              <a:t>plotly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 err="1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2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32E4-2FA5-D3D3-8BB3-1108C3AA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E669-591E-DC5B-A6B5-AC63AEF8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explored the distribution of the daily sales data using </a:t>
            </a:r>
            <a:r>
              <a:rPr lang="en-US" dirty="0" err="1"/>
              <a:t>Barplot</a:t>
            </a:r>
            <a:r>
              <a:rPr lang="en-US" dirty="0"/>
              <a:t>, Probability plot and Box plot.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57E33-9523-2186-946E-B5F78C55B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91" y="2950491"/>
            <a:ext cx="7718647" cy="27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8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BC70-C4D9-50A7-2741-A25CD86D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1268-AB56-F683-1D03-FF76CF2F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explored the daily sales of all the shops for the time span of 2 years with the help of line graph.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36DD9-82EE-1F67-287C-45F6A15F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8" y="2887877"/>
            <a:ext cx="10157948" cy="35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3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D58B-5715-ECAA-FC24-5F0E6C86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8A121FF-39F8-7A26-E7F8-0C0405E71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52" y="1595214"/>
            <a:ext cx="5865263" cy="472938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65362-B2D2-0A84-D278-8FBA8437296C}"/>
              </a:ext>
            </a:extLst>
          </p:cNvPr>
          <p:cNvSpPr txBox="1">
            <a:spLocks/>
          </p:cNvSpPr>
          <p:nvPr/>
        </p:nvSpPr>
        <p:spPr>
          <a:xfrm>
            <a:off x="1143000" y="2009554"/>
            <a:ext cx="4035287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Frequency of sales among shops</a:t>
            </a:r>
          </a:p>
        </p:txBody>
      </p:sp>
    </p:spTree>
    <p:extLst>
      <p:ext uri="{BB962C8B-B14F-4D97-AF65-F5344CB8AC3E}">
        <p14:creationId xmlns:p14="http://schemas.microsoft.com/office/powerpoint/2010/main" val="133641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DF43-475E-E03B-9C1E-0E4A59E4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EBE7-8B9B-DDC7-5816-15B962A1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top 10 best selling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CBE3B-B71C-E4F5-0B44-B3FF1732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025" y="1210529"/>
            <a:ext cx="3393564" cy="2218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42195-3A52-67C6-27B0-47D9BD271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10" y="3562468"/>
            <a:ext cx="9598051" cy="32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3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8B5C-FFE6-DAF5-0D8F-C19B175E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42AE-CDCF-9CC0-CF63-C97EC3527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Bhavya Shah: </a:t>
            </a:r>
          </a:p>
          <a:p>
            <a:pPr marL="0" indent="0">
              <a:buNone/>
            </a:pPr>
            <a:r>
              <a:rPr lang="en-US" dirty="0"/>
              <a:t>Reading data, Data visualization graphs, Data Cleaning, Modelling data, Visualizing important features, Manipulating submission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Krisha Shah: </a:t>
            </a:r>
          </a:p>
          <a:p>
            <a:pPr marL="0" indent="0">
              <a:buNone/>
            </a:pPr>
            <a:r>
              <a:rPr lang="en-US" dirty="0"/>
              <a:t>Reading data, Data Visualization word clouds, Eliminating Outliers, Making prediction, Calculating RSME, Storing submission in CSV.</a:t>
            </a:r>
          </a:p>
        </p:txBody>
      </p:sp>
    </p:spTree>
    <p:extLst>
      <p:ext uri="{BB962C8B-B14F-4D97-AF65-F5344CB8AC3E}">
        <p14:creationId xmlns:p14="http://schemas.microsoft.com/office/powerpoint/2010/main" val="1651414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B97F-CB85-5867-E080-9D35F342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71E5-5442-7ECC-55E1-51952630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 10 best selling 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AE503-E31C-9B0E-131A-3C363E186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52" y="824022"/>
            <a:ext cx="2640389" cy="2541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BB977-74D3-099A-E055-CB656F53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54" y="3429000"/>
            <a:ext cx="9471171" cy="3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21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B97F-CB85-5867-E080-9D35F342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0457F-0204-4CFF-4A02-5D08611F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4" y="2126284"/>
            <a:ext cx="5600741" cy="4238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2AAC4-889E-F3BA-BE63-7529B825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202" y="2135809"/>
            <a:ext cx="5419765" cy="42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6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B97F-CB85-5867-E080-9D35F342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71E5-5442-7ECC-55E1-51952630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84706"/>
            <a:ext cx="9906000" cy="24396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Step-1: Eliminating the Outliers</a:t>
            </a:r>
          </a:p>
          <a:p>
            <a:r>
              <a:rPr lang="en-US" dirty="0"/>
              <a:t>Outliers are those data points that are significantly different from the rest of the dataset.</a:t>
            </a:r>
          </a:p>
          <a:p>
            <a:r>
              <a:rPr lang="en-US" dirty="0"/>
              <a:t>We tried to remove the outliers using IQR(Interquartile Range) and Standard Deviation</a:t>
            </a:r>
          </a:p>
          <a:p>
            <a:r>
              <a:rPr lang="en-US" dirty="0"/>
              <a:t>Initially we calculated the IQR, using the formula: IQR = Q3-Q1</a:t>
            </a:r>
          </a:p>
          <a:p>
            <a:r>
              <a:rPr lang="en-US" dirty="0"/>
              <a:t>Then from the training dataset we dropped the item prices which were 1.5 times IQR above the below the max and min item prices.</a:t>
            </a:r>
          </a:p>
          <a:p>
            <a:r>
              <a:rPr lang="en-US" dirty="0"/>
              <a:t>We also dropped the item’s day count tuples whose standard deviation was more then 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9CFCE-697F-EE56-CD43-2A5B7ED5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95" y="4424333"/>
            <a:ext cx="8321213" cy="20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63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C1D5-A7C6-51ED-F187-09016BA6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23D9-34B9-039B-D3FD-8A3AD164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607"/>
            <a:ext cx="9906000" cy="40244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Step-2: Removing the negative values from the tuples and setting it to zero.</a:t>
            </a:r>
          </a:p>
          <a:p>
            <a:pPr marL="0" indent="0">
              <a:buNone/>
            </a:pPr>
            <a:r>
              <a:rPr lang="en-IN" dirty="0"/>
              <a:t>Step-3: Grouping the data</a:t>
            </a:r>
          </a:p>
          <a:p>
            <a:r>
              <a:rPr lang="en-IN" dirty="0"/>
              <a:t>We created a pivot table of the training dataset and grouped the data based on shop id and item id.</a:t>
            </a:r>
          </a:p>
          <a:p>
            <a:pPr marL="0" indent="0">
              <a:buNone/>
            </a:pPr>
            <a:r>
              <a:rPr lang="en-IN" dirty="0"/>
              <a:t>Step 4: Resetting all the indexes and setting the datatype as “String” of all the tuples.</a:t>
            </a:r>
          </a:p>
          <a:p>
            <a:pPr marL="0" indent="0">
              <a:buNone/>
            </a:pPr>
            <a:r>
              <a:rPr lang="en-IN" dirty="0"/>
              <a:t>Step 5: Perform Label Encoding to the dataset</a:t>
            </a:r>
          </a:p>
          <a:p>
            <a:pPr marL="0" indent="0">
              <a:buNone/>
            </a:pPr>
            <a:r>
              <a:rPr lang="en-IN" dirty="0"/>
              <a:t>Step 6: Rearranging the columns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4E4A6-BB47-5C35-24A5-AB67C4B1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92" y="4942444"/>
            <a:ext cx="6249096" cy="18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0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B97F-CB85-5867-E080-9D35F342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71E5-5442-7ECC-55E1-51952630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predicted the item sales using two different approaches and measured the performance using RMSE approach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we will be using root mean square error (RMSE).</a:t>
            </a:r>
          </a:p>
          <a:p>
            <a:r>
              <a:rPr lang="en-US" dirty="0"/>
              <a:t>The root mean square (RMS) is the square root of the mean square, which is the arithmetic mean of the squares of a group of values. RMS is also called a quadratic mean and is a special case of the generalized mean whose exponent is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27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2AAA-FC41-0D33-702E-1E42669A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D026-AAA6-1F6B-3FF6-7819A872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Submissions are evaluated by root mean squared error (RMSE). True target values are clipped into [0,20] range.</a:t>
            </a:r>
          </a:p>
          <a:p>
            <a:pPr marL="0" indent="0">
              <a:buNone/>
            </a:pPr>
            <a:r>
              <a:rPr lang="en-US" dirty="0"/>
              <a:t>For each id in the test set, you must predict a total number of sales. The file should contain a header and have the following format: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E2B31-6FAC-E706-725F-E0C0FD20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56" y="3790263"/>
            <a:ext cx="9940306" cy="196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69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F55E-21BC-8149-6BFC-7474652C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– 1 : </a:t>
            </a:r>
            <a:r>
              <a:rPr lang="en-IN" dirty="0" err="1"/>
              <a:t>xgb</a:t>
            </a:r>
            <a:r>
              <a:rPr lang="en-IN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778D-0C65-B893-F462-8E33923C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Dmatrix</a:t>
            </a:r>
            <a:r>
              <a:rPr lang="en-IN" dirty="0"/>
              <a:t> is an internal data structure that is used by </a:t>
            </a:r>
            <a:r>
              <a:rPr lang="en-IN" dirty="0" err="1"/>
              <a:t>XGBoost</a:t>
            </a:r>
            <a:r>
              <a:rPr lang="en-IN" dirty="0"/>
              <a:t> which is optimized for both memory efficiency and training speed.</a:t>
            </a:r>
          </a:p>
          <a:p>
            <a:r>
              <a:rPr lang="en-IN" dirty="0"/>
              <a:t>We generated </a:t>
            </a:r>
            <a:r>
              <a:rPr lang="en-IN" dirty="0" err="1"/>
              <a:t>Dmatrix</a:t>
            </a:r>
            <a:r>
              <a:rPr lang="en-IN" dirty="0"/>
              <a:t> for training the model. We divided the dataset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used various parameters and assigned values for accurate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B98F8-AFA2-9D94-59BD-A8E1D2BD5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11"/>
          <a:stretch/>
        </p:blipFill>
        <p:spPr>
          <a:xfrm>
            <a:off x="1427407" y="3429000"/>
            <a:ext cx="8555492" cy="46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58915-E9A3-1D84-F433-35446FDF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63" y="4801942"/>
            <a:ext cx="283884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94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4B71-62F2-CB6E-E3C7-B6B8E364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– 1 : </a:t>
            </a:r>
            <a:r>
              <a:rPr lang="en-IN" dirty="0" err="1"/>
              <a:t>xgb</a:t>
            </a:r>
            <a:r>
              <a:rPr lang="en-IN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271D-58C1-EF38-FEFA-BB370B20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trained the model using the </a:t>
            </a:r>
            <a:r>
              <a:rPr lang="en-IN" dirty="0" err="1"/>
              <a:t>Dmatrix</a:t>
            </a:r>
            <a:r>
              <a:rPr lang="en-IN" dirty="0"/>
              <a:t> and the specified parameters.</a:t>
            </a:r>
          </a:p>
          <a:p>
            <a:r>
              <a:rPr lang="en-IN" dirty="0"/>
              <a:t>We predicted by putting the first 32 columns as input and the last 33 column as output just as we did in </a:t>
            </a:r>
            <a:r>
              <a:rPr lang="en-IN" dirty="0" err="1"/>
              <a:t>Dmatrix</a:t>
            </a:r>
            <a:r>
              <a:rPr lang="en-IN" dirty="0"/>
              <a:t>.</a:t>
            </a:r>
          </a:p>
          <a:p>
            <a:r>
              <a:rPr lang="en-IN" dirty="0"/>
              <a:t>We predicted using the trained model and calculated the RMSE score. </a:t>
            </a:r>
          </a:p>
          <a:p>
            <a:r>
              <a:rPr lang="en-IN" dirty="0"/>
              <a:t>For this particular dataset and model, the score was quite low </a:t>
            </a:r>
            <a:r>
              <a:rPr lang="en-IN" dirty="0" err="1"/>
              <a:t>i.e</a:t>
            </a:r>
            <a:r>
              <a:rPr lang="en-IN" dirty="0"/>
              <a:t> 0.43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C0CA-9A4C-A1DD-FECF-5EAB12C57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79" y="4920574"/>
            <a:ext cx="3286584" cy="562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3ABC0-EB6C-44C8-AB3A-7BE3D02B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41" y="4448231"/>
            <a:ext cx="781159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2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E7C9-CC0C-0AFA-F46C-A58B579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-1 : </a:t>
            </a:r>
            <a:r>
              <a:rPr lang="en-IN" dirty="0" err="1"/>
              <a:t>xgb</a:t>
            </a:r>
            <a:r>
              <a:rPr lang="en-IN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D697-E467-4745-229E-07B7D0E3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this is a machine learning approach, we also explored the most important features extracted.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DB77D-CA1F-B07C-0F91-77EA57A8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58160"/>
            <a:ext cx="7617203" cy="37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23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E7C9-CC0C-0AFA-F46C-A58B579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-1 : </a:t>
            </a:r>
            <a:r>
              <a:rPr lang="en-IN" dirty="0" err="1"/>
              <a:t>xgb</a:t>
            </a:r>
            <a:r>
              <a:rPr lang="en-IN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D697-E467-4745-229E-07B7D0E3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tested the model using the test dataset. Just like the training dataset, we cleaned the test data and rearranged the columns.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82CCC-DCA3-E4EF-9B10-AEDB0661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10" y="3173081"/>
            <a:ext cx="895475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0990-69AE-D94D-8262-4BEE921D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56830-D285-ED00-6D6B-FBF67EF46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73" y="1783273"/>
            <a:ext cx="9687619" cy="4024313"/>
          </a:xfrm>
        </p:spPr>
      </p:pic>
    </p:spTree>
    <p:extLst>
      <p:ext uri="{BB962C8B-B14F-4D97-AF65-F5344CB8AC3E}">
        <p14:creationId xmlns:p14="http://schemas.microsoft.com/office/powerpoint/2010/main" val="473006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E7C9-CC0C-0AFA-F46C-A58B579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-1 : </a:t>
            </a:r>
            <a:r>
              <a:rPr lang="en-IN" dirty="0" err="1"/>
              <a:t>xgb</a:t>
            </a:r>
            <a:r>
              <a:rPr lang="en-IN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D697-E467-4745-229E-07B7D0E3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predicted the sales by making the </a:t>
            </a:r>
            <a:r>
              <a:rPr lang="en-IN" dirty="0" err="1"/>
              <a:t>Dmatrix</a:t>
            </a:r>
            <a:r>
              <a:rPr lang="en-IN" dirty="0"/>
              <a:t> of the testing dataset.</a:t>
            </a:r>
          </a:p>
          <a:p>
            <a:r>
              <a:rPr lang="en-IN" dirty="0"/>
              <a:t>After predicting the sales, we saved the output in submissions using the item id and the its predicted sales.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CB744-527F-75B4-4E27-34931195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34" y="3409542"/>
            <a:ext cx="292458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2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8B06-CF18-41F2-297F-D0C9223E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-2 : LGBM 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B0D8-7D0B-A12D-C7BD-659F3C7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LGBMRegressor</a:t>
            </a:r>
            <a:r>
              <a:rPr lang="en-US" dirty="0"/>
              <a:t> is a general purpose script for model training using </a:t>
            </a:r>
            <a:r>
              <a:rPr lang="en-US" dirty="0" err="1"/>
              <a:t>LightGBM</a:t>
            </a:r>
            <a:r>
              <a:rPr lang="en-US" dirty="0"/>
              <a:t>. It contains: Functions to preprocess a data file into the necessary train and test Datasets for </a:t>
            </a:r>
            <a:r>
              <a:rPr lang="en-US" dirty="0" err="1"/>
              <a:t>LightGBM</a:t>
            </a:r>
            <a:endParaRPr lang="en-IN" dirty="0"/>
          </a:p>
          <a:p>
            <a:r>
              <a:rPr lang="en-IN" dirty="0"/>
              <a:t>We generated LGBM regressor for training the model. We divided the dataset into training and test dataset.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DED48-70B7-D3C7-B35F-F927E5C8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8" y="4021766"/>
            <a:ext cx="6638668" cy="190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58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8B06-CF18-41F2-297F-D0C9223E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-2 : LGBM 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B0D8-7D0B-A12D-C7BD-659F3C7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various parameters and assigned values for accurate results.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90DF9-A7AA-8361-0D15-8ADD1123B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3"/>
          <a:stretch/>
        </p:blipFill>
        <p:spPr>
          <a:xfrm>
            <a:off x="1275127" y="2635448"/>
            <a:ext cx="5539750" cy="27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5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2283-0C63-3D04-D962-6C6CBA89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8F65-65CF-40E9-2EFF-E3751057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0" dirty="0" err="1">
                <a:solidFill>
                  <a:srgbClr val="404040"/>
                </a:solidFill>
                <a:effectLst/>
              </a:rPr>
              <a:t>n_estimators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(</a:t>
            </a:r>
            <a:r>
              <a:rPr lang="en-US" b="0" i="1" dirty="0">
                <a:solidFill>
                  <a:srgbClr val="404040"/>
                </a:solidFill>
                <a:effectLst/>
              </a:rPr>
              <a:t>int, optional (default=100)</a:t>
            </a:r>
            <a:r>
              <a:rPr lang="en-US" b="0" i="0" dirty="0">
                <a:solidFill>
                  <a:srgbClr val="404040"/>
                </a:solidFill>
                <a:effectLst/>
              </a:rPr>
              <a:t>) – Number of boosted trees to fit.</a:t>
            </a:r>
          </a:p>
          <a:p>
            <a:r>
              <a:rPr lang="en-US" b="1" i="0" dirty="0" err="1">
                <a:solidFill>
                  <a:srgbClr val="404040"/>
                </a:solidFill>
                <a:effectLst/>
              </a:rPr>
              <a:t>learning_rate</a:t>
            </a:r>
            <a:r>
              <a:rPr lang="en-US" b="1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>
                <a:solidFill>
                  <a:srgbClr val="404040"/>
                </a:solidFill>
                <a:effectLst/>
              </a:rPr>
              <a:t>(float, optional (default=0.1)) – Boosting learning rate. You can use callbacks parameter of fit method to shrink/adapt learning rate in training using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reset_parameter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callback. Note, that this will ignore the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learning_rate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argument in training.</a:t>
            </a:r>
          </a:p>
          <a:p>
            <a:r>
              <a:rPr lang="en-US" dirty="0"/>
              <a:t> </a:t>
            </a:r>
            <a:r>
              <a:rPr lang="en-US" b="1" dirty="0" err="1"/>
              <a:t>num_leaves</a:t>
            </a:r>
            <a:r>
              <a:rPr lang="en-US" b="1" dirty="0"/>
              <a:t> </a:t>
            </a:r>
            <a:r>
              <a:rPr lang="en-US" dirty="0"/>
              <a:t>(int, optional (default=31)) – Maximum tree leaves for base learners.</a:t>
            </a:r>
          </a:p>
          <a:p>
            <a:r>
              <a:rPr lang="en-US" b="1" dirty="0" err="1"/>
              <a:t>colsample_bytree</a:t>
            </a:r>
            <a:r>
              <a:rPr lang="en-US" b="1" dirty="0"/>
              <a:t> </a:t>
            </a:r>
            <a:r>
              <a:rPr lang="en-US" dirty="0"/>
              <a:t>(float, optional (default=1.)) – Subsample ratio of columns when constructing each tree.</a:t>
            </a:r>
          </a:p>
          <a:p>
            <a:r>
              <a:rPr lang="en-US" b="1" i="0" dirty="0">
                <a:solidFill>
                  <a:srgbClr val="404040"/>
                </a:solidFill>
                <a:effectLst/>
              </a:rPr>
              <a:t>subsample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(</a:t>
            </a:r>
            <a:r>
              <a:rPr lang="en-US" b="0" i="1" dirty="0">
                <a:solidFill>
                  <a:srgbClr val="404040"/>
                </a:solidFill>
                <a:effectLst/>
              </a:rPr>
              <a:t>float, optional (default=1.)</a:t>
            </a:r>
            <a:r>
              <a:rPr lang="en-US" b="0" i="0" dirty="0">
                <a:solidFill>
                  <a:srgbClr val="404040"/>
                </a:solidFill>
                <a:effectLst/>
              </a:rPr>
              <a:t>) – Subsample ratio of the training instance.</a:t>
            </a:r>
          </a:p>
          <a:p>
            <a:r>
              <a:rPr lang="en-US" b="1" i="0" dirty="0" err="1">
                <a:solidFill>
                  <a:srgbClr val="404040"/>
                </a:solidFill>
                <a:effectLst/>
              </a:rPr>
              <a:t>max_depth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(</a:t>
            </a:r>
            <a:r>
              <a:rPr lang="en-US" b="0" i="1" dirty="0">
                <a:solidFill>
                  <a:srgbClr val="404040"/>
                </a:solidFill>
                <a:effectLst/>
              </a:rPr>
              <a:t>int, optional (default=-1)</a:t>
            </a:r>
            <a:r>
              <a:rPr lang="en-US" b="0" i="0" dirty="0">
                <a:solidFill>
                  <a:srgbClr val="404040"/>
                </a:solidFill>
                <a:effectLst/>
              </a:rPr>
              <a:t>) – Maximum tree depth for base learners, &lt;=0 means no limit.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</a:rPr>
              <a:t>reg_alpha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(</a:t>
            </a:r>
            <a:r>
              <a:rPr lang="en-US" b="0" i="1" dirty="0">
                <a:solidFill>
                  <a:srgbClr val="404040"/>
                </a:solidFill>
                <a:effectLst/>
              </a:rPr>
              <a:t>float, optional (default=0.)</a:t>
            </a:r>
            <a:r>
              <a:rPr lang="en-US" b="0" i="0" dirty="0">
                <a:solidFill>
                  <a:srgbClr val="404040"/>
                </a:solidFill>
                <a:effectLst/>
              </a:rPr>
              <a:t>) – L1 regularization term on weights.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</a:rPr>
              <a:t>reg_lambda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(</a:t>
            </a:r>
            <a:r>
              <a:rPr lang="en-US" b="0" i="1" dirty="0">
                <a:solidFill>
                  <a:srgbClr val="404040"/>
                </a:solidFill>
                <a:effectLst/>
              </a:rPr>
              <a:t>float, optional (default=0.)</a:t>
            </a:r>
            <a:r>
              <a:rPr lang="en-US" b="0" i="0" dirty="0">
                <a:solidFill>
                  <a:srgbClr val="404040"/>
                </a:solidFill>
                <a:effectLst/>
              </a:rPr>
              <a:t>) – L2 regularization term on weights.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</a:rPr>
              <a:t>min_split_gain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(</a:t>
            </a:r>
            <a:r>
              <a:rPr lang="en-US" b="0" i="1" dirty="0">
                <a:solidFill>
                  <a:srgbClr val="404040"/>
                </a:solidFill>
                <a:effectLst/>
              </a:rPr>
              <a:t>float, optional (default=0.)</a:t>
            </a:r>
            <a:r>
              <a:rPr lang="en-US" b="0" i="0" dirty="0">
                <a:solidFill>
                  <a:srgbClr val="404040"/>
                </a:solidFill>
                <a:effectLst/>
              </a:rPr>
              <a:t>) – Minimum loss reduction required to make a further partition on a leaf node of the tree.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</a:rPr>
              <a:t>min_child_weight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(</a:t>
            </a:r>
            <a:r>
              <a:rPr lang="en-US" b="0" i="1" dirty="0">
                <a:solidFill>
                  <a:srgbClr val="404040"/>
                </a:solidFill>
                <a:effectLst/>
              </a:rPr>
              <a:t>float, optional (default=1e-3)</a:t>
            </a:r>
            <a:r>
              <a:rPr lang="en-US" b="0" i="0" dirty="0">
                <a:solidFill>
                  <a:srgbClr val="404040"/>
                </a:solidFill>
                <a:effectLst/>
              </a:rPr>
              <a:t>) – Minimum sum of instance weight (Hessian) needed in a child (leaf).</a:t>
            </a:r>
          </a:p>
          <a:p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25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8B06-CF18-41F2-297F-D0C9223E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-2 : LGBM 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B0D8-7D0B-A12D-C7BD-659F3C7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trained the model using the LGBM Regressor and the specified parameters.</a:t>
            </a:r>
          </a:p>
          <a:p>
            <a:r>
              <a:rPr lang="en-IN" dirty="0"/>
              <a:t>We predicted by putting the first 80% of data as training data and rest 20% as testing data.</a:t>
            </a:r>
          </a:p>
          <a:p>
            <a:r>
              <a:rPr lang="en-US" dirty="0"/>
              <a:t>We later made the prediction using the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48814-C02D-BBF2-0254-C950C052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38" y="4021766"/>
            <a:ext cx="6698946" cy="8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3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DB8B06-CF18-41F2-297F-D0C9223E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IN"/>
              <a:t>Model -2 : LGBM Regressor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B0D8-7D0B-A12D-C7BD-659F3C7B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n-IN" dirty="0"/>
              <a:t>We predicted the sales by making the LGBM of the testing dataset.</a:t>
            </a:r>
          </a:p>
          <a:p>
            <a:r>
              <a:rPr lang="en-IN" dirty="0"/>
              <a:t>After predicting the sales, we saved the output in submissions using the item id and the its predicted sales. </a:t>
            </a:r>
          </a:p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D2D7D70-8AA4-0EDF-5588-91B2E578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74" y="2341159"/>
            <a:ext cx="3467696" cy="36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31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B8B06-CF18-41F2-297F-D0C9223E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25148"/>
            <a:ext cx="5327074" cy="1500594"/>
          </a:xfrm>
        </p:spPr>
        <p:txBody>
          <a:bodyPr>
            <a:normAutofit/>
          </a:bodyPr>
          <a:lstStyle/>
          <a:p>
            <a:r>
              <a:rPr lang="en-IN" dirty="0"/>
              <a:t>Model 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B0D8-7D0B-A12D-C7BD-659F3C7B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205038"/>
            <a:ext cx="6241775" cy="41195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Prediction Model 2 has better outcome with </a:t>
            </a:r>
            <a:r>
              <a:rPr lang="en-US" sz="2200" dirty="0" err="1"/>
              <a:t>rmse</a:t>
            </a:r>
            <a:r>
              <a:rPr lang="en-US" sz="2200" dirty="0"/>
              <a:t> value as 0.45. The submission file had item counts with decimal value greater than 5 which was then rounded to 2digits after decimal. 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dirty="0" err="1"/>
              <a:t>rsme</a:t>
            </a:r>
            <a:r>
              <a:rPr lang="en-US" sz="2200" dirty="0"/>
              <a:t> value of the first model dropped from 0.8 to 0.43 by changing the </a:t>
            </a:r>
            <a:r>
              <a:rPr lang="en-US" sz="2200" dirty="0" err="1"/>
              <a:t>max_depth</a:t>
            </a:r>
            <a:r>
              <a:rPr lang="en-US" sz="2200" dirty="0"/>
              <a:t> parameters appropriately.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err="1"/>
              <a:t>LightGBM</a:t>
            </a:r>
            <a:r>
              <a:rPr lang="en-US" sz="2200" dirty="0"/>
              <a:t> Vs </a:t>
            </a:r>
            <a:r>
              <a:rPr lang="en-US" sz="2200" dirty="0" err="1"/>
              <a:t>XGBoost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err="1"/>
              <a:t>LightGBM</a:t>
            </a:r>
            <a:r>
              <a:rPr lang="en-US" sz="2200" dirty="0"/>
              <a:t> is a great implementation that is similar to </a:t>
            </a:r>
            <a:r>
              <a:rPr lang="en-US" sz="2200" dirty="0" err="1"/>
              <a:t>XGBoost</a:t>
            </a:r>
            <a:r>
              <a:rPr lang="en-US" sz="2200" dirty="0"/>
              <a:t> but varies in a few specific ways, especially in how it creates the trees.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It offers some different parameters but most of them are very similar to their </a:t>
            </a:r>
            <a:r>
              <a:rPr lang="en-US" sz="2200" dirty="0" err="1"/>
              <a:t>XGBoost</a:t>
            </a:r>
            <a:r>
              <a:rPr lang="en-US" sz="2200" dirty="0"/>
              <a:t> counterparts.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If you use the same parameters, you almost always get a very close score. In most cases, the training will be 2-10 times faster though.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6C745475-F6E1-4944-B2F1-A82F3444F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7323273" y="-18942"/>
            <a:ext cx="4868727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3105369 w 7480786"/>
              <a:gd name="connsiteY0" fmla="*/ 18674 h 6822053"/>
              <a:gd name="connsiteX1" fmla="*/ 7480786 w 7480786"/>
              <a:gd name="connsiteY1" fmla="*/ 0 h 6822053"/>
              <a:gd name="connsiteX2" fmla="*/ 7480786 w 7480786"/>
              <a:gd name="connsiteY2" fmla="*/ 6822053 h 6822053"/>
              <a:gd name="connsiteX3" fmla="*/ 0 w 7480786"/>
              <a:gd name="connsiteY3" fmla="*/ 6820387 h 6822053"/>
              <a:gd name="connsiteX4" fmla="*/ 3105369 w 7480786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86" h="6822053">
                <a:moveTo>
                  <a:pt x="3105369" y="18674"/>
                </a:moveTo>
                <a:lnTo>
                  <a:pt x="7480786" y="0"/>
                </a:lnTo>
                <a:lnTo>
                  <a:pt x="7480786" y="6822053"/>
                </a:lnTo>
                <a:lnTo>
                  <a:pt x="0" y="6820387"/>
                </a:lnTo>
                <a:lnTo>
                  <a:pt x="3105369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F61726-9292-4844-9EBF-341051AAF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0256" y="0"/>
            <a:ext cx="4651744" cy="26130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4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92D9D-531D-4717-C2B7-0C24EEF8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25148"/>
            <a:ext cx="5327074" cy="1500594"/>
          </a:xfrm>
        </p:spPr>
        <p:txBody>
          <a:bodyPr>
            <a:normAutofit/>
          </a:bodyPr>
          <a:lstStyle/>
          <a:p>
            <a:r>
              <a:rPr lang="en-US" dirty="0"/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73E7-5D06-8920-5847-29448A755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205038"/>
            <a:ext cx="5198066" cy="4119562"/>
          </a:xfrm>
        </p:spPr>
        <p:txBody>
          <a:bodyPr>
            <a:normAutofit/>
          </a:bodyPr>
          <a:lstStyle/>
          <a:p>
            <a:r>
              <a:rPr lang="en-US"/>
              <a:t>Submission 1 gives a public score of 1.06217 on Kaggle competition.</a:t>
            </a:r>
          </a:p>
          <a:p>
            <a:r>
              <a:rPr lang="en-US"/>
              <a:t>Submission 2 gives a public score of 0.87922 which leads to Rank 1636 on the leaderboard</a:t>
            </a:r>
          </a:p>
          <a:p>
            <a:endParaRPr lang="en-US" dirty="0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6C745475-F6E1-4944-B2F1-A82F3444F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7323273" y="-18942"/>
            <a:ext cx="4868727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3105369 w 7480786"/>
              <a:gd name="connsiteY0" fmla="*/ 18674 h 6822053"/>
              <a:gd name="connsiteX1" fmla="*/ 7480786 w 7480786"/>
              <a:gd name="connsiteY1" fmla="*/ 0 h 6822053"/>
              <a:gd name="connsiteX2" fmla="*/ 7480786 w 7480786"/>
              <a:gd name="connsiteY2" fmla="*/ 6822053 h 6822053"/>
              <a:gd name="connsiteX3" fmla="*/ 0 w 7480786"/>
              <a:gd name="connsiteY3" fmla="*/ 6820387 h 6822053"/>
              <a:gd name="connsiteX4" fmla="*/ 3105369 w 7480786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86" h="6822053">
                <a:moveTo>
                  <a:pt x="3105369" y="18674"/>
                </a:moveTo>
                <a:lnTo>
                  <a:pt x="7480786" y="0"/>
                </a:lnTo>
                <a:lnTo>
                  <a:pt x="7480786" y="6822053"/>
                </a:lnTo>
                <a:lnTo>
                  <a:pt x="0" y="6820387"/>
                </a:lnTo>
                <a:lnTo>
                  <a:pt x="3105369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F61726-9292-4844-9EBF-341051AAF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0256" y="0"/>
            <a:ext cx="4651744" cy="26130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9A3651-E20C-7CBB-8710-8BEE6D3B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98" y="1188649"/>
            <a:ext cx="5707557" cy="2696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A696A-B3F6-C5E9-B626-71082A00B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16"/>
          <a:stretch/>
        </p:blipFill>
        <p:spPr>
          <a:xfrm>
            <a:off x="1322322" y="4372730"/>
            <a:ext cx="7950966" cy="21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83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E86C1-5E63-103E-EEAB-160EAB5B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4947C-0B53-B100-E384-B0CD0D850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We are open for questions now !</a:t>
            </a:r>
          </a:p>
        </p:txBody>
      </p:sp>
    </p:spTree>
    <p:extLst>
      <p:ext uri="{BB962C8B-B14F-4D97-AF65-F5344CB8AC3E}">
        <p14:creationId xmlns:p14="http://schemas.microsoft.com/office/powerpoint/2010/main" val="187374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DBE-BD70-DCC6-8061-CA78D4A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5E05-D424-E565-99C2-55E45C3D1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107501" cy="40244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project we will work with a challenging time-series dataset consisting of daily sales data, kindly provided by one of the largest Russian software firms - 1C Company.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provided with daily historical sales data. The task is to forecast the total amount of products sold in every shop for the test set. </a:t>
            </a:r>
          </a:p>
        </p:txBody>
      </p:sp>
    </p:spTree>
    <p:extLst>
      <p:ext uri="{BB962C8B-B14F-4D97-AF65-F5344CB8AC3E}">
        <p14:creationId xmlns:p14="http://schemas.microsoft.com/office/powerpoint/2010/main" val="3907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8AA2-AF5A-D662-8D9F-EA57D625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7B0B-6979-948A-5C3F-6A43EBA8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Below shown is the description of all 6 datasets given.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5E6CC-1E58-844E-0276-D4B81808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452"/>
            <a:ext cx="9059839" cy="27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2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EB55-D443-A6C9-EFDE-683F704D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5030-A6EB-D5E1-CE7E-CD8A8457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Univers Condensed Light" panose="020B0306020202040204" pitchFamily="34" charset="0"/>
              </a:rPr>
              <a:t>Here we are using </a:t>
            </a:r>
            <a:r>
              <a:rPr lang="en-US" dirty="0" err="1">
                <a:latin typeface="Univers Condensed Light" panose="020B0306020202040204" pitchFamily="34" charset="0"/>
              </a:rPr>
              <a:t>read_csv</a:t>
            </a:r>
            <a:r>
              <a:rPr lang="en-US" dirty="0">
                <a:latin typeface="Univers Condensed Light" panose="020B0306020202040204" pitchFamily="34" charset="0"/>
              </a:rPr>
              <a:t> by i</a:t>
            </a:r>
            <a:r>
              <a:rPr lang="en-US" b="0" i="0" dirty="0">
                <a:effectLst/>
                <a:latin typeface="Univers Condensed Light" panose="020B0306020202040204" pitchFamily="34" charset="0"/>
              </a:rPr>
              <a:t>nstalling the </a:t>
            </a:r>
            <a:r>
              <a:rPr lang="en-US" b="0" i="0" dirty="0" err="1">
                <a:effectLst/>
                <a:latin typeface="Univers Condensed Light" panose="020B0306020202040204" pitchFamily="34" charset="0"/>
              </a:rPr>
              <a:t>readr</a:t>
            </a:r>
            <a:r>
              <a:rPr lang="en-US" b="0" i="0" dirty="0">
                <a:effectLst/>
                <a:latin typeface="Univers Condensed Light" panose="020B0306020202040204" pitchFamily="34" charset="0"/>
              </a:rPr>
              <a:t> Package for reading large csv files which could not be loaded with read.csv. Using </a:t>
            </a:r>
            <a:r>
              <a:rPr lang="en-US" b="0" i="0" dirty="0" err="1">
                <a:effectLst/>
                <a:latin typeface="Univers Condensed Light" panose="020B0306020202040204" pitchFamily="34" charset="0"/>
              </a:rPr>
              <a:t>read_csv</a:t>
            </a:r>
            <a:r>
              <a:rPr lang="en-US" b="0" i="0" dirty="0">
                <a:effectLst/>
                <a:latin typeface="Univers Condensed Light" panose="020B0306020202040204" pitchFamily="34" charset="0"/>
              </a:rPr>
              <a:t> in terms of speed is faster. Also, this function adds some nice user-oriented features.</a:t>
            </a:r>
            <a:endParaRPr lang="en-US" dirty="0">
              <a:latin typeface="Univers Condensed Light" panose="020B0306020202040204" pitchFamily="34" charset="0"/>
            </a:endParaRPr>
          </a:p>
          <a:p>
            <a:r>
              <a:rPr lang="en-US" dirty="0" err="1"/>
              <a:t>training_data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("sales_train.csv",</a:t>
            </a:r>
            <a:r>
              <a:rPr lang="en-US" dirty="0" err="1"/>
              <a:t>parse_dates</a:t>
            </a:r>
            <a:r>
              <a:rPr lang="en-US" dirty="0"/>
              <a:t> = ['date'], </a:t>
            </a:r>
            <a:r>
              <a:rPr lang="en-US" dirty="0" err="1"/>
              <a:t>infer_datetime_format</a:t>
            </a:r>
            <a:r>
              <a:rPr lang="en-US" dirty="0"/>
              <a:t> = True, </a:t>
            </a:r>
            <a:r>
              <a:rPr lang="en-US" dirty="0" err="1"/>
              <a:t>dayfirst</a:t>
            </a:r>
            <a:r>
              <a:rPr lang="en-US" dirty="0"/>
              <a:t> = True)</a:t>
            </a:r>
          </a:p>
          <a:p>
            <a:r>
              <a:rPr lang="en-US" dirty="0"/>
              <a:t>test = </a:t>
            </a:r>
            <a:r>
              <a:rPr lang="en-US" dirty="0" err="1"/>
              <a:t>pd.read_csv</a:t>
            </a:r>
            <a:r>
              <a:rPr lang="en-US" dirty="0"/>
              <a:t>("test.csv")</a:t>
            </a:r>
          </a:p>
          <a:p>
            <a:r>
              <a:rPr lang="en-US" dirty="0" err="1"/>
              <a:t>items_data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("items.csv")</a:t>
            </a:r>
          </a:p>
          <a:p>
            <a:r>
              <a:rPr lang="en-US" dirty="0" err="1"/>
              <a:t>shops_data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("shops.csv")</a:t>
            </a:r>
          </a:p>
          <a:p>
            <a:r>
              <a:rPr lang="en-US" dirty="0" err="1"/>
              <a:t>item_categories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("item_categories.csv")</a:t>
            </a:r>
          </a:p>
          <a:p>
            <a:r>
              <a:rPr lang="en-US" dirty="0" err="1"/>
              <a:t>sample_submission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("sample_submission.csv")</a:t>
            </a:r>
          </a:p>
        </p:txBody>
      </p:sp>
    </p:spTree>
    <p:extLst>
      <p:ext uri="{BB962C8B-B14F-4D97-AF65-F5344CB8AC3E}">
        <p14:creationId xmlns:p14="http://schemas.microsoft.com/office/powerpoint/2010/main" val="146352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BB02-6C0B-0869-EAA6-46584912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Sales_train</a:t>
            </a:r>
            <a:r>
              <a:rPr lang="en-US" dirty="0"/>
              <a:t>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BE649-22D6-6C8C-37E2-F19F8B17F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06632"/>
            <a:ext cx="9143990" cy="2635812"/>
          </a:xfrm>
        </p:spPr>
      </p:pic>
    </p:spTree>
    <p:extLst>
      <p:ext uri="{BB962C8B-B14F-4D97-AF65-F5344CB8AC3E}">
        <p14:creationId xmlns:p14="http://schemas.microsoft.com/office/powerpoint/2010/main" val="256509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4B9C-3BF5-8A37-0170-FD7B0AEB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1D807-9942-ABD5-1560-6BF59A0A1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82688"/>
            <a:ext cx="5751433" cy="3862903"/>
          </a:xfrm>
        </p:spPr>
      </p:pic>
    </p:spTree>
    <p:extLst>
      <p:ext uri="{BB962C8B-B14F-4D97-AF65-F5344CB8AC3E}">
        <p14:creationId xmlns:p14="http://schemas.microsoft.com/office/powerpoint/2010/main" val="270807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9249-F31E-6704-E2E8-FE6AF846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87D79-C022-B1B2-149C-72702AC30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345" y="2025271"/>
            <a:ext cx="6984284" cy="3672149"/>
          </a:xfrm>
        </p:spPr>
      </p:pic>
    </p:spTree>
    <p:extLst>
      <p:ext uri="{BB962C8B-B14F-4D97-AF65-F5344CB8AC3E}">
        <p14:creationId xmlns:p14="http://schemas.microsoft.com/office/powerpoint/2010/main" val="102229643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1546</Words>
  <Application>Microsoft Office PowerPoint</Application>
  <PresentationFormat>Widescreen</PresentationFormat>
  <Paragraphs>139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Lato</vt:lpstr>
      <vt:lpstr>Univers Condensed Light</vt:lpstr>
      <vt:lpstr>Walbaum Display Light</vt:lpstr>
      <vt:lpstr>AngleLinesVTI</vt:lpstr>
      <vt:lpstr>Data Analytics Final project   Predict Future Sales</vt:lpstr>
      <vt:lpstr>contributions</vt:lpstr>
      <vt:lpstr>Proposed methodology</vt:lpstr>
      <vt:lpstr>Problem Statement</vt:lpstr>
      <vt:lpstr>DataSET used</vt:lpstr>
      <vt:lpstr>Reading the data</vt:lpstr>
      <vt:lpstr>Sales_train dataset</vt:lpstr>
      <vt:lpstr>Test dataset</vt:lpstr>
      <vt:lpstr>Items dataset</vt:lpstr>
      <vt:lpstr>Shops dataset</vt:lpstr>
      <vt:lpstr>Item categories dataset</vt:lpstr>
      <vt:lpstr>Sample submission dataset</vt:lpstr>
      <vt:lpstr>Merging datasets</vt:lpstr>
      <vt:lpstr>Tools used</vt:lpstr>
      <vt:lpstr>Tools used</vt:lpstr>
      <vt:lpstr>Data Analysis</vt:lpstr>
      <vt:lpstr>Data ANALYSIS</vt:lpstr>
      <vt:lpstr>Data ANALYSIS</vt:lpstr>
      <vt:lpstr>Data analysis</vt:lpstr>
      <vt:lpstr>Data analysis</vt:lpstr>
      <vt:lpstr>Data analysis</vt:lpstr>
      <vt:lpstr>Data cleaning</vt:lpstr>
      <vt:lpstr>Data cleaning</vt:lpstr>
      <vt:lpstr>Prediction model</vt:lpstr>
      <vt:lpstr>Evaluation</vt:lpstr>
      <vt:lpstr>Model – 1 : xgb Approach</vt:lpstr>
      <vt:lpstr>Model – 1 : xgb Approach</vt:lpstr>
      <vt:lpstr>Model -1 : xgb approach</vt:lpstr>
      <vt:lpstr>Model -1 : xgb approach</vt:lpstr>
      <vt:lpstr>Model -1 : xgb approach</vt:lpstr>
      <vt:lpstr>Model -2 : LGBM Regressor</vt:lpstr>
      <vt:lpstr>Model -2 : LGBM Regressor</vt:lpstr>
      <vt:lpstr>parameters</vt:lpstr>
      <vt:lpstr>Model -2 : LGBM Regressor</vt:lpstr>
      <vt:lpstr>Model -2 : LGBM Regressor</vt:lpstr>
      <vt:lpstr>Model Improvements</vt:lpstr>
      <vt:lpstr>ranking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Krisha Shah</dc:creator>
  <cp:lastModifiedBy>Krisha Shah</cp:lastModifiedBy>
  <cp:revision>102</cp:revision>
  <dcterms:created xsi:type="dcterms:W3CDTF">2022-10-18T14:48:44Z</dcterms:created>
  <dcterms:modified xsi:type="dcterms:W3CDTF">2022-12-01T18:11:04Z</dcterms:modified>
</cp:coreProperties>
</file>