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30"/>
  </p:notesMasterIdLst>
  <p:sldIdLst>
    <p:sldId id="256" r:id="rId2"/>
    <p:sldId id="27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7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59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mpact" panose="020B0806030902050204" pitchFamily="34" charset="0"/>
      <p:regular r:id="rId35"/>
    </p:embeddedFont>
    <p:embeddedFont>
      <p:font typeface="Libre Baskerville" panose="02000000000000000000" pitchFamily="2" charset="0"/>
      <p:regular r:id="rId36"/>
      <p:bold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dempudi bhavya" userId="1302476ec55a6d00" providerId="LiveId" clId="{EC7335D8-0C17-477C-A142-6F33543577D4}"/>
    <pc:docChg chg="addSld delSld modSld sldOrd">
      <pc:chgData name="bodempudi bhavya" userId="1302476ec55a6d00" providerId="LiveId" clId="{EC7335D8-0C17-477C-A142-6F33543577D4}" dt="2023-03-13T14:44:40.129" v="170" actId="2696"/>
      <pc:docMkLst>
        <pc:docMk/>
      </pc:docMkLst>
      <pc:sldChg chg="del">
        <pc:chgData name="bodempudi bhavya" userId="1302476ec55a6d00" providerId="LiveId" clId="{EC7335D8-0C17-477C-A142-6F33543577D4}" dt="2023-02-16T18:19:19.997" v="166" actId="2696"/>
        <pc:sldMkLst>
          <pc:docMk/>
          <pc:sldMk cId="0" sldId="257"/>
        </pc:sldMkLst>
      </pc:sldChg>
      <pc:sldChg chg="ord">
        <pc:chgData name="bodempudi bhavya" userId="1302476ec55a6d00" providerId="LiveId" clId="{EC7335D8-0C17-477C-A142-6F33543577D4}" dt="2023-02-04T08:03:08.274" v="120"/>
        <pc:sldMkLst>
          <pc:docMk/>
          <pc:sldMk cId="2958161795" sldId="272"/>
        </pc:sldMkLst>
      </pc:sldChg>
      <pc:sldChg chg="addSp delSp modSp mod">
        <pc:chgData name="bodempudi bhavya" userId="1302476ec55a6d00" providerId="LiveId" clId="{EC7335D8-0C17-477C-A142-6F33543577D4}" dt="2023-02-04T07:46:54.941" v="118" actId="207"/>
        <pc:sldMkLst>
          <pc:docMk/>
          <pc:sldMk cId="2635620530" sldId="277"/>
        </pc:sldMkLst>
        <pc:spChg chg="mod">
          <ac:chgData name="bodempudi bhavya" userId="1302476ec55a6d00" providerId="LiveId" clId="{EC7335D8-0C17-477C-A142-6F33543577D4}" dt="2023-02-04T07:43:38.827" v="0" actId="20577"/>
          <ac:spMkLst>
            <pc:docMk/>
            <pc:sldMk cId="2635620530" sldId="277"/>
            <ac:spMk id="2" creationId="{670F6E4F-6FCA-EE46-DB31-81EEBF462AFF}"/>
          </ac:spMkLst>
        </pc:spChg>
        <pc:spChg chg="add del mod">
          <ac:chgData name="bodempudi bhavya" userId="1302476ec55a6d00" providerId="LiveId" clId="{EC7335D8-0C17-477C-A142-6F33543577D4}" dt="2023-02-04T07:43:59.589" v="4"/>
          <ac:spMkLst>
            <pc:docMk/>
            <pc:sldMk cId="2635620530" sldId="277"/>
            <ac:spMk id="3" creationId="{B798F31C-3870-71E4-1CE3-A92471C19922}"/>
          </ac:spMkLst>
        </pc:spChg>
        <pc:spChg chg="add del mod">
          <ac:chgData name="bodempudi bhavya" userId="1302476ec55a6d00" providerId="LiveId" clId="{EC7335D8-0C17-477C-A142-6F33543577D4}" dt="2023-02-04T07:44:06.549" v="7"/>
          <ac:spMkLst>
            <pc:docMk/>
            <pc:sldMk cId="2635620530" sldId="277"/>
            <ac:spMk id="4" creationId="{EC97214E-C49C-8008-DC19-8DA737CCECE4}"/>
          </ac:spMkLst>
        </pc:spChg>
        <pc:spChg chg="add del mod">
          <ac:chgData name="bodempudi bhavya" userId="1302476ec55a6d00" providerId="LiveId" clId="{EC7335D8-0C17-477C-A142-6F33543577D4}" dt="2023-02-04T07:44:47.043" v="12"/>
          <ac:spMkLst>
            <pc:docMk/>
            <pc:sldMk cId="2635620530" sldId="277"/>
            <ac:spMk id="5" creationId="{F6969E0A-71EE-44A3-E226-169540C8D9C5}"/>
          </ac:spMkLst>
        </pc:spChg>
        <pc:spChg chg="add mod">
          <ac:chgData name="bodempudi bhavya" userId="1302476ec55a6d00" providerId="LiveId" clId="{EC7335D8-0C17-477C-A142-6F33543577D4}" dt="2023-02-04T07:46:54.941" v="118" actId="207"/>
          <ac:spMkLst>
            <pc:docMk/>
            <pc:sldMk cId="2635620530" sldId="277"/>
            <ac:spMk id="6" creationId="{A61B4C6A-F0BC-3B9B-9FEE-96339E906FE6}"/>
          </ac:spMkLst>
        </pc:spChg>
      </pc:sldChg>
      <pc:sldChg chg="add del">
        <pc:chgData name="bodempudi bhavya" userId="1302476ec55a6d00" providerId="LiveId" clId="{EC7335D8-0C17-477C-A142-6F33543577D4}" dt="2023-03-13T14:44:35.240" v="169"/>
        <pc:sldMkLst>
          <pc:docMk/>
          <pc:sldMk cId="1782834172" sldId="287"/>
        </pc:sldMkLst>
      </pc:sldChg>
      <pc:sldChg chg="modSp mod">
        <pc:chgData name="bodempudi bhavya" userId="1302476ec55a6d00" providerId="LiveId" clId="{EC7335D8-0C17-477C-A142-6F33543577D4}" dt="2023-02-04T08:04:00.458" v="165" actId="20577"/>
        <pc:sldMkLst>
          <pc:docMk/>
          <pc:sldMk cId="2556714335" sldId="289"/>
        </pc:sldMkLst>
        <pc:spChg chg="mod">
          <ac:chgData name="bodempudi bhavya" userId="1302476ec55a6d00" providerId="LiveId" clId="{EC7335D8-0C17-477C-A142-6F33543577D4}" dt="2023-02-04T08:04:00.458" v="165" actId="20577"/>
          <ac:spMkLst>
            <pc:docMk/>
            <pc:sldMk cId="2556714335" sldId="289"/>
            <ac:spMk id="2" creationId="{112A048B-6367-26AB-19A8-6F4E897BFDB3}"/>
          </ac:spMkLst>
        </pc:spChg>
      </pc:sldChg>
      <pc:sldChg chg="new del">
        <pc:chgData name="bodempudi bhavya" userId="1302476ec55a6d00" providerId="LiveId" clId="{EC7335D8-0C17-477C-A142-6F33543577D4}" dt="2023-03-13T14:44:40.129" v="170" actId="2696"/>
        <pc:sldMkLst>
          <pc:docMk/>
          <pc:sldMk cId="91176170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643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56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souto-digitalteacher.blogspot.com/2017/06/schools-20th-anniversary-of-harry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346" y="2704"/>
            <a:ext cx="12288688" cy="69935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61529"/>
            <a:ext cx="72461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Analysis of</a:t>
            </a:r>
            <a:br>
              <a:rPr lang="en-IN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IN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Best Fictional Books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80034-10C0-29FE-D8C4-4D60A9261BBE}"/>
              </a:ext>
            </a:extLst>
          </p:cNvPr>
          <p:cNvSpPr txBox="1"/>
          <p:nvPr/>
        </p:nvSpPr>
        <p:spPr>
          <a:xfrm>
            <a:off x="8544272" y="544522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Batch No. : </a:t>
            </a:r>
            <a:r>
              <a:rPr lang="en-IN" dirty="0">
                <a:solidFill>
                  <a:schemeClr val="tx1"/>
                </a:solidFill>
              </a:rPr>
              <a:t>202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8381F-1DB7-95F7-9005-1DBBCCDC8ABC}"/>
              </a:ext>
            </a:extLst>
          </p:cNvPr>
          <p:cNvSpPr txBox="1"/>
          <p:nvPr/>
        </p:nvSpPr>
        <p:spPr>
          <a:xfrm>
            <a:off x="1055440" y="6926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Data Cleaning: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03455-C69B-F47C-9137-E3AC24107271}"/>
              </a:ext>
            </a:extLst>
          </p:cNvPr>
          <p:cNvSpPr txBox="1"/>
          <p:nvPr/>
        </p:nvSpPr>
        <p:spPr>
          <a:xfrm>
            <a:off x="1055440" y="1167135"/>
            <a:ext cx="97930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Identifying the Null and missing values.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Using </a:t>
            </a:r>
            <a:r>
              <a:rPr lang="en-IN" sz="2000" b="1" dirty="0">
                <a:solidFill>
                  <a:schemeClr val="tx1"/>
                </a:solidFill>
              </a:rPr>
              <a:t>split() and Regex </a:t>
            </a:r>
            <a:r>
              <a:rPr lang="en-IN" sz="2000" dirty="0">
                <a:solidFill>
                  <a:schemeClr val="tx1"/>
                </a:solidFill>
              </a:rPr>
              <a:t>on Rating column to create two new columns Ratings and Reviews.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Dropping Rating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Applying </a:t>
            </a:r>
            <a:r>
              <a:rPr lang="en-IN" sz="2000" b="1" dirty="0">
                <a:solidFill>
                  <a:schemeClr val="tx1"/>
                </a:solidFill>
              </a:rPr>
              <a:t>Regex</a:t>
            </a:r>
            <a:r>
              <a:rPr lang="en-IN" sz="2000" dirty="0">
                <a:solidFill>
                  <a:schemeClr val="tx1"/>
                </a:solidFill>
              </a:rPr>
              <a:t> and </a:t>
            </a:r>
            <a:r>
              <a:rPr lang="en-IN" sz="2000" b="1" dirty="0">
                <a:solidFill>
                  <a:schemeClr val="tx1"/>
                </a:solidFill>
              </a:rPr>
              <a:t>split() </a:t>
            </a:r>
            <a:r>
              <a:rPr lang="en-IN" sz="2000" dirty="0">
                <a:solidFill>
                  <a:schemeClr val="tx1"/>
                </a:solidFill>
              </a:rPr>
              <a:t>on Author , Score and Votes columns.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Adding Overview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Extracting the required data from the Title column using</a:t>
            </a:r>
            <a:r>
              <a:rPr lang="en-IN" sz="2000" b="1" dirty="0">
                <a:solidFill>
                  <a:schemeClr val="tx1"/>
                </a:solidFill>
              </a:rPr>
              <a:t> Regex </a:t>
            </a:r>
            <a:r>
              <a:rPr lang="en-IN" sz="2000" dirty="0">
                <a:solidFill>
                  <a:schemeClr val="tx1"/>
                </a:solidFill>
              </a:rPr>
              <a:t>to create new columns.(Hashtag , Denotes, Series)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Converting the required columns which are of object type into int and float.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6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1C8DC-B8D9-B486-24B0-267C56B2F4CC}"/>
              </a:ext>
            </a:extLst>
          </p:cNvPr>
          <p:cNvSpPr txBox="1"/>
          <p:nvPr/>
        </p:nvSpPr>
        <p:spPr>
          <a:xfrm>
            <a:off x="983432" y="83671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Cleaned Data Frame: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854D2-360C-9C82-303C-9AAB3376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28799"/>
            <a:ext cx="9577064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F6E4F-6FCA-EE46-DB31-81EEBF462AFF}"/>
              </a:ext>
            </a:extLst>
          </p:cNvPr>
          <p:cNvSpPr txBox="1"/>
          <p:nvPr/>
        </p:nvSpPr>
        <p:spPr>
          <a:xfrm>
            <a:off x="1559496" y="2780928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endParaRPr lang="en-IN" sz="4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B4C6A-F0BC-3B9B-9FEE-96339E906FE6}"/>
              </a:ext>
            </a:extLst>
          </p:cNvPr>
          <p:cNvSpPr txBox="1"/>
          <p:nvPr/>
        </p:nvSpPr>
        <p:spPr>
          <a:xfrm>
            <a:off x="1055440" y="69269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Data Visualization: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63562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2A0131-1C31-97A2-8B8F-5F51A6F6635A}"/>
              </a:ext>
            </a:extLst>
          </p:cNvPr>
          <p:cNvSpPr txBox="1"/>
          <p:nvPr/>
        </p:nvSpPr>
        <p:spPr>
          <a:xfrm>
            <a:off x="1055440" y="692696"/>
            <a:ext cx="986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which Author has written highest number of Books.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AB333-EC73-C7F3-02B6-92B015A12BDC}"/>
              </a:ext>
            </a:extLst>
          </p:cNvPr>
          <p:cNvSpPr txBox="1"/>
          <p:nvPr/>
        </p:nvSpPr>
        <p:spPr>
          <a:xfrm>
            <a:off x="1127448" y="5235894"/>
            <a:ext cx="100091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From the above plot we can see that there are three Authors who wrote five Books, which means the three Authors are repeated for five times in the Data Frame. </a:t>
            </a:r>
            <a:endParaRPr lang="en-IN" sz="2000" i="1" dirty="0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BBCAA8-42DF-7283-8850-F3742074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335020"/>
            <a:ext cx="9433048" cy="36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13348-3963-8241-7EFE-74A2BF7D0415}"/>
              </a:ext>
            </a:extLst>
          </p:cNvPr>
          <p:cNvSpPr txBox="1"/>
          <p:nvPr/>
        </p:nvSpPr>
        <p:spPr>
          <a:xfrm>
            <a:off x="1055440" y="692696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the percentage and count of Individual Overview.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52809-1D90-C785-136D-74445B71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196753"/>
            <a:ext cx="4032448" cy="3672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852CE5-1B1F-DE6F-49A9-918C7278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9" y="1225291"/>
            <a:ext cx="4464496" cy="364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55B97-DECA-B87C-3960-574CEAE7A4A6}"/>
              </a:ext>
            </a:extLst>
          </p:cNvPr>
          <p:cNvSpPr txBox="1"/>
          <p:nvPr/>
        </p:nvSpPr>
        <p:spPr>
          <a:xfrm>
            <a:off x="1199456" y="5157192"/>
            <a:ext cx="907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above plots we can observe that maximum number of Books are rated between 4 - 4.5 has Good Overview and are above 250.</a:t>
            </a:r>
          </a:p>
        </p:txBody>
      </p:sp>
    </p:spTree>
    <p:extLst>
      <p:ext uri="{BB962C8B-B14F-4D97-AF65-F5344CB8AC3E}">
        <p14:creationId xmlns:p14="http://schemas.microsoft.com/office/powerpoint/2010/main" val="426786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0E887-78A2-1615-1325-16C3701CD35E}"/>
              </a:ext>
            </a:extLst>
          </p:cNvPr>
          <p:cNvSpPr txBox="1"/>
          <p:nvPr/>
        </p:nvSpPr>
        <p:spPr>
          <a:xfrm>
            <a:off x="1055440" y="692696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 Relation between Hashtag and Denotes columns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0CEFC-4657-2849-EA53-7DFCE7D5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484784"/>
            <a:ext cx="5832648" cy="4464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F3DFDF-90FE-E000-831E-FEC60F6248C6}"/>
              </a:ext>
            </a:extLst>
          </p:cNvPr>
          <p:cNvSpPr txBox="1"/>
          <p:nvPr/>
        </p:nvSpPr>
        <p:spPr>
          <a:xfrm>
            <a:off x="1055440" y="1196752"/>
            <a:ext cx="460851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r>
              <a:rPr lang="en-IN" sz="1800" dirty="0">
                <a:solidFill>
                  <a:schemeClr val="tx1"/>
                </a:solidFill>
              </a:rPr>
              <a:t>We can see many Books are printed with a Hashtag, which has a specific meaning. In the Data Frame we can see three types of Hashtags.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pie plot we can observe most of the books are First Book of the series, so as it is given #1.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We have 1 Prequel Book which narrates the past story of the series, so as it is given #0.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There is 1 Prequel of the next Book(second book) of the series, so as it is given #2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CE352E-0E28-007E-050F-BF0697CC7A60}"/>
              </a:ext>
            </a:extLst>
          </p:cNvPr>
          <p:cNvSpPr txBox="1"/>
          <p:nvPr/>
        </p:nvSpPr>
        <p:spPr>
          <a:xfrm>
            <a:off x="1055440" y="764704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the density of Votes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A3A2B-16F7-7881-8BEB-428F3E77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556792"/>
            <a:ext cx="5349251" cy="4142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61521-FFC3-5028-D01F-D302DD2F093D}"/>
              </a:ext>
            </a:extLst>
          </p:cNvPr>
          <p:cNvSpPr txBox="1"/>
          <p:nvPr/>
        </p:nvSpPr>
        <p:spPr>
          <a:xfrm>
            <a:off x="6888088" y="1772816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</a:t>
            </a:r>
            <a:r>
              <a:rPr lang="en-IN" sz="1800" dirty="0" err="1">
                <a:solidFill>
                  <a:schemeClr val="tx1"/>
                </a:solidFill>
              </a:rPr>
              <a:t>dist</a:t>
            </a:r>
            <a:r>
              <a:rPr lang="en-IN" sz="1800" dirty="0">
                <a:solidFill>
                  <a:schemeClr val="tx1"/>
                </a:solidFill>
              </a:rPr>
              <a:t> plot we can observe that most of the books got Votes between 0 and 500 and very few books got votes above 1000.</a:t>
            </a:r>
          </a:p>
        </p:txBody>
      </p:sp>
    </p:spTree>
    <p:extLst>
      <p:ext uri="{BB962C8B-B14F-4D97-AF65-F5344CB8AC3E}">
        <p14:creationId xmlns:p14="http://schemas.microsoft.com/office/powerpoint/2010/main" val="359885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65AC7-6A34-047A-2DB1-B69D221A36E2}"/>
              </a:ext>
            </a:extLst>
          </p:cNvPr>
          <p:cNvSpPr txBox="1"/>
          <p:nvPr/>
        </p:nvSpPr>
        <p:spPr>
          <a:xfrm>
            <a:off x="1127448" y="764704"/>
            <a:ext cx="950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the Frequency of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39B90-3247-CE62-0A8B-DB960D51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2" y="1550946"/>
            <a:ext cx="5047498" cy="4142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8B3EF-2F46-BD23-A448-F5A4EF5DFE1E}"/>
              </a:ext>
            </a:extLst>
          </p:cNvPr>
          <p:cNvSpPr txBox="1"/>
          <p:nvPr/>
        </p:nvSpPr>
        <p:spPr>
          <a:xfrm>
            <a:off x="6384032" y="1805897"/>
            <a:ext cx="48965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Observation:</a:t>
            </a:r>
          </a:p>
          <a:p>
            <a:endParaRPr lang="en-IN" sz="20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hist plot we can observe the frequency of Ratings. We can see 4.1 has highest frequency of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DE3DC-4F2B-DA63-48E5-CFF2C9BF5153}"/>
              </a:ext>
            </a:extLst>
          </p:cNvPr>
          <p:cNvSpPr txBox="1"/>
          <p:nvPr/>
        </p:nvSpPr>
        <p:spPr>
          <a:xfrm>
            <a:off x="1055440" y="62068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Bivariate Analysis: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13C87-1A64-CCB2-3F5F-0BAF195A4BB0}"/>
              </a:ext>
            </a:extLst>
          </p:cNvPr>
          <p:cNvSpPr txBox="1"/>
          <p:nvPr/>
        </p:nvSpPr>
        <p:spPr>
          <a:xfrm>
            <a:off x="1307468" y="1268759"/>
            <a:ext cx="80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the Title of the Books, that got Votes above 1000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727D6-8EE2-16A4-2511-E9F93792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94" y="1668870"/>
            <a:ext cx="5303531" cy="4352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EED8DF-FA7A-B66D-C8CE-E72B67A3142D}"/>
              </a:ext>
            </a:extLst>
          </p:cNvPr>
          <p:cNvSpPr txBox="1"/>
          <p:nvPr/>
        </p:nvSpPr>
        <p:spPr>
          <a:xfrm>
            <a:off x="1127448" y="2420888"/>
            <a:ext cx="53035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There are five books that got Votes above 1000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the bar plot we can observe that the Book Harry Potter and the Sorcerer’s Stone got the highest number of Votes which are above 3000.</a:t>
            </a:r>
            <a:endParaRPr lang="en-US" sz="18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2734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B1BDE-D961-1453-670A-FCDC21ECBD3E}"/>
              </a:ext>
            </a:extLst>
          </p:cNvPr>
          <p:cNvSpPr txBox="1"/>
          <p:nvPr/>
        </p:nvSpPr>
        <p:spPr>
          <a:xfrm>
            <a:off x="1055440" y="69269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the relation between Votes and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6A359-6F1B-C547-0206-D11B2E32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56792"/>
            <a:ext cx="6120680" cy="4142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0D0BC-6EB8-6EBC-0D57-74CFB9A16EE6}"/>
              </a:ext>
            </a:extLst>
          </p:cNvPr>
          <p:cNvSpPr txBox="1"/>
          <p:nvPr/>
        </p:nvSpPr>
        <p:spPr>
          <a:xfrm>
            <a:off x="7248128" y="1772816"/>
            <a:ext cx="41044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We can observe Score and Votes have positive correlation which is nearly equal to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Votes and Score depend on each other. </a:t>
            </a:r>
          </a:p>
        </p:txBody>
      </p:sp>
    </p:spTree>
    <p:extLst>
      <p:ext uri="{BB962C8B-B14F-4D97-AF65-F5344CB8AC3E}">
        <p14:creationId xmlns:p14="http://schemas.microsoft.com/office/powerpoint/2010/main" val="3565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9640AC-773D-A614-CBA8-BD99318BDEB5}"/>
              </a:ext>
            </a:extLst>
          </p:cNvPr>
          <p:cNvSpPr txBox="1"/>
          <p:nvPr/>
        </p:nvSpPr>
        <p:spPr>
          <a:xfrm>
            <a:off x="911424" y="476672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Objective Of The Project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4B8BE-C5B6-6638-1542-A81A03EA3EFB}"/>
              </a:ext>
            </a:extLst>
          </p:cNvPr>
          <p:cNvSpPr txBox="1"/>
          <p:nvPr/>
        </p:nvSpPr>
        <p:spPr>
          <a:xfrm>
            <a:off x="911424" y="1766122"/>
            <a:ext cx="102251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To know the name of the book of the series which is mostly preferred by the nominees, on the basis of votes, score,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722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83598-3F6D-F1EB-D3FA-1FBFCEA197D3}"/>
              </a:ext>
            </a:extLst>
          </p:cNvPr>
          <p:cNvSpPr txBox="1"/>
          <p:nvPr/>
        </p:nvSpPr>
        <p:spPr>
          <a:xfrm>
            <a:off x="983432" y="764704"/>
            <a:ext cx="950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To know the relation between Reviews and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12D2C-B8FE-3D91-F334-1DD6B745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14" y="1700808"/>
            <a:ext cx="5065786" cy="4142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F2AC5-D871-3897-0BDE-B749705C0A1B}"/>
              </a:ext>
            </a:extLst>
          </p:cNvPr>
          <p:cNvSpPr txBox="1"/>
          <p:nvPr/>
        </p:nvSpPr>
        <p:spPr>
          <a:xfrm>
            <a:off x="6600056" y="1916832"/>
            <a:ext cx="41764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Scattered plot we can observe Ratings and reviews are not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They don’t depend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235149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F0DF3-57AE-8C5A-15BF-162C8A969E30}"/>
              </a:ext>
            </a:extLst>
          </p:cNvPr>
          <p:cNvSpPr txBox="1"/>
          <p:nvPr/>
        </p:nvSpPr>
        <p:spPr>
          <a:xfrm>
            <a:off x="6312024" y="1484784"/>
            <a:ext cx="4824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 Box plot we can observe that only Good and Average Overviewed Books has </a:t>
            </a:r>
            <a:r>
              <a:rPr lang="en-IN" sz="1800" dirty="0" err="1">
                <a:solidFill>
                  <a:schemeClr val="tx1"/>
                </a:solidFill>
              </a:rPr>
              <a:t>outlayers</a:t>
            </a:r>
            <a:r>
              <a:rPr lang="en-IN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BB987-9E09-6FBE-EF07-EE77B0C3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42" y="1268760"/>
            <a:ext cx="5184658" cy="4590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B907A-FB7F-0D08-2D13-2611C4EAC219}"/>
              </a:ext>
            </a:extLst>
          </p:cNvPr>
          <p:cNvSpPr txBox="1"/>
          <p:nvPr/>
        </p:nvSpPr>
        <p:spPr>
          <a:xfrm>
            <a:off x="1199456" y="725522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accent1"/>
                </a:solidFill>
              </a:rPr>
              <a:t>Ratings and Overviews</a:t>
            </a:r>
          </a:p>
        </p:txBody>
      </p:sp>
    </p:spTree>
    <p:extLst>
      <p:ext uri="{BB962C8B-B14F-4D97-AF65-F5344CB8AC3E}">
        <p14:creationId xmlns:p14="http://schemas.microsoft.com/office/powerpoint/2010/main" val="407802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73190-74A2-B1D4-050D-BA90B98687C4}"/>
              </a:ext>
            </a:extLst>
          </p:cNvPr>
          <p:cNvSpPr txBox="1"/>
          <p:nvPr/>
        </p:nvSpPr>
        <p:spPr>
          <a:xfrm>
            <a:off x="6456040" y="1427045"/>
            <a:ext cx="45365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From the violin plot we can observe Average Overviewed books have high density.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CD727-7385-3B0F-81CC-53C05C1D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5" y="1340768"/>
            <a:ext cx="5303531" cy="4590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A9DFA-4500-6AD2-EEA4-3D2A0C0659A1}"/>
              </a:ext>
            </a:extLst>
          </p:cNvPr>
          <p:cNvSpPr txBox="1"/>
          <p:nvPr/>
        </p:nvSpPr>
        <p:spPr>
          <a:xfrm>
            <a:off x="1127448" y="620688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1"/>
                </a:solidFill>
              </a:rPr>
              <a:t>Votes and Overviews</a:t>
            </a:r>
          </a:p>
        </p:txBody>
      </p:sp>
    </p:spTree>
    <p:extLst>
      <p:ext uri="{BB962C8B-B14F-4D97-AF65-F5344CB8AC3E}">
        <p14:creationId xmlns:p14="http://schemas.microsoft.com/office/powerpoint/2010/main" val="102526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18DAC-407A-40C8-2C87-14B00C3EBC8B}"/>
              </a:ext>
            </a:extLst>
          </p:cNvPr>
          <p:cNvSpPr txBox="1"/>
          <p:nvPr/>
        </p:nvSpPr>
        <p:spPr>
          <a:xfrm>
            <a:off x="911424" y="836712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Multivariate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81AB3-A18D-2704-67BB-782577A73D9C}"/>
              </a:ext>
            </a:extLst>
          </p:cNvPr>
          <p:cNvSpPr txBox="1"/>
          <p:nvPr/>
        </p:nvSpPr>
        <p:spPr>
          <a:xfrm>
            <a:off x="1055440" y="1550199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161EF-A840-4803-17B2-8939793F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62" y="2060848"/>
            <a:ext cx="4709169" cy="382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851583-7CC0-069B-264F-D437A5E61890}"/>
              </a:ext>
            </a:extLst>
          </p:cNvPr>
          <p:cNvSpPr txBox="1"/>
          <p:nvPr/>
        </p:nvSpPr>
        <p:spPr>
          <a:xfrm>
            <a:off x="6108509" y="2060848"/>
            <a:ext cx="48245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From the heatmap plot we can observe that all numerical values are positively correlated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Score and Votes are highly correlated which means as Votes increases Score increases.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Ratings and Reviews are less correlated which is nearly equal to zero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7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2C575-7046-0230-F8D7-D81BA14F7AEB}"/>
              </a:ext>
            </a:extLst>
          </p:cNvPr>
          <p:cNvSpPr txBox="1"/>
          <p:nvPr/>
        </p:nvSpPr>
        <p:spPr>
          <a:xfrm>
            <a:off x="1055440" y="83671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</a:rPr>
              <a:t>Pair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EE2AA-AF73-A64C-74E7-4217BFC2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60" y="437321"/>
            <a:ext cx="6858000" cy="561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134CA-378C-E63A-E136-7202132D9904}"/>
              </a:ext>
            </a:extLst>
          </p:cNvPr>
          <p:cNvSpPr txBox="1"/>
          <p:nvPr/>
        </p:nvSpPr>
        <p:spPr>
          <a:xfrm>
            <a:off x="839416" y="2276872"/>
            <a:ext cx="3312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Observation: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From the pair plot we can observe the both distribution of single variable and relation between two variable</a:t>
            </a:r>
          </a:p>
          <a:p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1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25D14-5725-ABF8-20BD-35FDB0610AAB}"/>
              </a:ext>
            </a:extLst>
          </p:cNvPr>
          <p:cNvSpPr txBox="1"/>
          <p:nvPr/>
        </p:nvSpPr>
        <p:spPr>
          <a:xfrm>
            <a:off x="983432" y="83671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Scenario: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774E9-62D4-F4C5-2139-93716723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1592796"/>
            <a:ext cx="971556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34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01DC1-6C46-843F-E687-1799DBB73925}"/>
              </a:ext>
            </a:extLst>
          </p:cNvPr>
          <p:cNvSpPr txBox="1"/>
          <p:nvPr/>
        </p:nvSpPr>
        <p:spPr>
          <a:xfrm>
            <a:off x="1199456" y="98072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93F98-A3B9-B209-4BA0-F68B6CA90B45}"/>
              </a:ext>
            </a:extLst>
          </p:cNvPr>
          <p:cNvSpPr txBox="1"/>
          <p:nvPr/>
        </p:nvSpPr>
        <p:spPr>
          <a:xfrm>
            <a:off x="1919536" y="1599183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From the above Scenario we can say that Harry Potter and the Sorcerer’s Stone the First book of Harry Potter Series, is mostly read and highly recommended by the  nominees.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E3B9B-B4FD-59F2-0B65-F4D7E565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2765004"/>
            <a:ext cx="5472608" cy="3140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BD0794-8AEA-5E8B-3855-FE2E26C6F5D7}"/>
              </a:ext>
            </a:extLst>
          </p:cNvPr>
          <p:cNvSpPr txBox="1"/>
          <p:nvPr/>
        </p:nvSpPr>
        <p:spPr>
          <a:xfrm>
            <a:off x="4079776" y="5489848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gsouto-digitalteacher.blogspot.com/2017/06/schools-20th-anniversary-of-harry.html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2833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A048B-6367-26AB-19A8-6F4E897BFDB3}"/>
              </a:ext>
            </a:extLst>
          </p:cNvPr>
          <p:cNvSpPr txBox="1"/>
          <p:nvPr/>
        </p:nvSpPr>
        <p:spPr>
          <a:xfrm>
            <a:off x="1343472" y="2852936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                                           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255671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908720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</a:rPr>
              <a:t>PROCESS  FOLLOWED :</a:t>
            </a: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/>
              <a:t>				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1. Importing Libraries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2. Data Collection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3. Web Scrapping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4. Data cleaning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5. Data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		6. Univariate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               7. Bivariate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8. Multivariate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      9. Observation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66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64" y="54868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LIBRARIES USED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9616" y="1484784"/>
            <a:ext cx="78488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1. Data Collection: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	                        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Requests 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Beautifulsoup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Pandas,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RE</a:t>
            </a:r>
          </a:p>
          <a:p>
            <a:endParaRPr lang="en-IN" sz="2000" dirty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r>
              <a:rPr lang="en-IN" sz="2000" b="1" dirty="0">
                <a:solidFill>
                  <a:srgbClr val="C00000"/>
                </a:solidFill>
              </a:rPr>
              <a:t>2. Data Cleaning</a:t>
            </a:r>
            <a:r>
              <a:rPr lang="en-IN" sz="1600" b="1" dirty="0">
                <a:solidFill>
                  <a:srgbClr val="C00000"/>
                </a:solidFill>
              </a:rPr>
              <a:t>: </a:t>
            </a:r>
          </a:p>
          <a:p>
            <a:r>
              <a:rPr lang="en-IN" sz="1600" b="1" dirty="0">
                <a:solidFill>
                  <a:srgbClr val="C00000"/>
                </a:solidFill>
                <a:cs typeface="Times New Roman" pitchFamily="18" charset="0"/>
              </a:rPr>
              <a:t>			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   Pandas , RE(Regular Expressions)</a:t>
            </a:r>
          </a:p>
          <a:p>
            <a:endParaRPr lang="en-IN" dirty="0"/>
          </a:p>
          <a:p>
            <a:r>
              <a:rPr lang="en-IN" sz="1800" b="1" dirty="0">
                <a:solidFill>
                  <a:srgbClr val="C00000"/>
                </a:solidFill>
              </a:rPr>
              <a:t>3. Data Visualization: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		       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   Seaborn , matplotlib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115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416" y="6206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DATA COLLECTION: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8" y="1340768"/>
            <a:ext cx="9217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Website: 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	  </a:t>
            </a:r>
            <a:r>
              <a:rPr lang="en-IN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goodreads.com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Website link:</a:t>
            </a:r>
          </a:p>
          <a:p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https://www.goodreads.com/list/show/1381.Best_Series</a:t>
            </a:r>
          </a:p>
          <a:p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5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08" y="62068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BE0202"/>
                </a:solidFill>
              </a:rPr>
              <a:t>Website view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C44CC-CEFE-1831-866D-2B78EC5F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92494"/>
            <a:ext cx="11161240" cy="50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404664"/>
            <a:ext cx="46805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83432" y="54868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WEB SCRAPING: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1327365"/>
            <a:ext cx="37147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5520" y="32849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Web scraping</a:t>
            </a:r>
            <a:r>
              <a:rPr lang="en-US" sz="1600" dirty="0"/>
              <a:t> refers to the </a:t>
            </a:r>
            <a:r>
              <a:rPr lang="en-US" sz="1600" b="1" dirty="0"/>
              <a:t>extraction of data from a website</a:t>
            </a:r>
            <a:r>
              <a:rPr lang="en-US" sz="1600" dirty="0"/>
              <a:t>. This information is collected and then exported into a format that is more useful for the user. Be it a spreadsheet or an API.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6090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424" y="764704"/>
            <a:ext cx="62646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collection process: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21413" y="1441811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First step was to extract links from each page of website using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request.get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BeautifulSoup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Inspect the class name by websites page and by using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soup.find_all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 the features.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Store the extracted features in empty lists by using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if condition.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Check if the above lists are of the same length so as to form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formed is of 500 rows and 5 columns.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Finally we store the above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csv and Excel files.</a:t>
            </a:r>
          </a:p>
        </p:txBody>
      </p:sp>
    </p:spTree>
    <p:extLst>
      <p:ext uri="{BB962C8B-B14F-4D97-AF65-F5344CB8AC3E}">
        <p14:creationId xmlns:p14="http://schemas.microsoft.com/office/powerpoint/2010/main" val="42014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DF2847-2DFE-F50A-1DB6-D70F148DE42A}"/>
              </a:ext>
            </a:extLst>
          </p:cNvPr>
          <p:cNvSpPr txBox="1"/>
          <p:nvPr/>
        </p:nvSpPr>
        <p:spPr>
          <a:xfrm>
            <a:off x="1127448" y="76470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Data Collected: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FAED-3A8A-6D36-6DDF-D6726897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68318"/>
            <a:ext cx="9433048" cy="45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07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2235</TotalTime>
  <Words>974</Words>
  <Application>Microsoft Office PowerPoint</Application>
  <PresentationFormat>Widescreen</PresentationFormat>
  <Paragraphs>152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Helvetica Neue</vt:lpstr>
      <vt:lpstr>Calibri</vt:lpstr>
      <vt:lpstr>Times New Roman</vt:lpstr>
      <vt:lpstr>Libre Baskerville</vt:lpstr>
      <vt:lpstr>Wingdings</vt:lpstr>
      <vt:lpstr>Impact</vt:lpstr>
      <vt:lpstr>Arial</vt:lpstr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bodempudi bhavya</cp:lastModifiedBy>
  <cp:revision>26</cp:revision>
  <dcterms:created xsi:type="dcterms:W3CDTF">2021-02-16T05:19:01Z</dcterms:created>
  <dcterms:modified xsi:type="dcterms:W3CDTF">2023-03-13T14:44:59Z</dcterms:modified>
</cp:coreProperties>
</file>