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66" r:id="rId3"/>
    <p:sldId id="257" r:id="rId4"/>
    <p:sldId id="274" r:id="rId5"/>
    <p:sldId id="269" r:id="rId6"/>
    <p:sldId id="258" r:id="rId7"/>
    <p:sldId id="270" r:id="rId8"/>
    <p:sldId id="275" r:id="rId9"/>
    <p:sldId id="259" r:id="rId10"/>
    <p:sldId id="271" r:id="rId11"/>
    <p:sldId id="276" r:id="rId12"/>
    <p:sldId id="260" r:id="rId13"/>
    <p:sldId id="267" r:id="rId14"/>
    <p:sldId id="277" r:id="rId15"/>
    <p:sldId id="261" r:id="rId16"/>
    <p:sldId id="272" r:id="rId17"/>
    <p:sldId id="278" r:id="rId18"/>
    <p:sldId id="262" r:id="rId19"/>
    <p:sldId id="268" r:id="rId20"/>
    <p:sldId id="279" r:id="rId21"/>
    <p:sldId id="273" r:id="rId22"/>
    <p:sldId id="263" r:id="rId23"/>
    <p:sldId id="26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3" d="100"/>
          <a:sy n="93" d="100"/>
        </p:scale>
        <p:origin x="25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80D66C9-7685-45C5-ADBB-449DFE244C6F}" type="datetimeFigureOut">
              <a:rPr lang="en-IN" smtClean="0"/>
              <a:t>16-11-2024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CF98061-38DD-4DDF-81F9-4171235B7CD9}" type="slidenum">
              <a:rPr lang="en-IN" smtClean="0"/>
              <a:t>‹#›</a:t>
            </a:fld>
            <a:endParaRPr lang="en-IN"/>
          </a:p>
        </p:txBody>
      </p:sp>
    </p:spTree>
    <p:extLst>
      <p:ext uri="{BB962C8B-B14F-4D97-AF65-F5344CB8AC3E}">
        <p14:creationId xmlns:p14="http://schemas.microsoft.com/office/powerpoint/2010/main" val="3038316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80D66C9-7685-45C5-ADBB-449DFE244C6F}" type="datetimeFigureOut">
              <a:rPr lang="en-IN" smtClean="0"/>
              <a:t>16-11-2024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CF98061-38DD-4DDF-81F9-4171235B7CD9}" type="slidenum">
              <a:rPr lang="en-IN" smtClean="0"/>
              <a:t>‹#›</a:t>
            </a:fld>
            <a:endParaRPr lang="en-IN"/>
          </a:p>
        </p:txBody>
      </p:sp>
    </p:spTree>
    <p:extLst>
      <p:ext uri="{BB962C8B-B14F-4D97-AF65-F5344CB8AC3E}">
        <p14:creationId xmlns:p14="http://schemas.microsoft.com/office/powerpoint/2010/main" val="290595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80D66C9-7685-45C5-ADBB-449DFE244C6F}" type="datetimeFigureOut">
              <a:rPr lang="en-IN" smtClean="0"/>
              <a:t>16-11-2024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CF98061-38DD-4DDF-81F9-4171235B7CD9}" type="slidenum">
              <a:rPr lang="en-IN" smtClean="0"/>
              <a:t>‹#›</a:t>
            </a:fld>
            <a:endParaRPr lang="en-IN"/>
          </a:p>
        </p:txBody>
      </p:sp>
    </p:spTree>
    <p:extLst>
      <p:ext uri="{BB962C8B-B14F-4D97-AF65-F5344CB8AC3E}">
        <p14:creationId xmlns:p14="http://schemas.microsoft.com/office/powerpoint/2010/main" val="3533199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80D66C9-7685-45C5-ADBB-449DFE244C6F}" type="datetimeFigureOut">
              <a:rPr lang="en-IN" smtClean="0"/>
              <a:t>16-11-2024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CF98061-38DD-4DDF-81F9-4171235B7CD9}" type="slidenum">
              <a:rPr lang="en-IN" smtClean="0"/>
              <a:t>‹#›</a:t>
            </a:fld>
            <a:endParaRPr lang="en-IN"/>
          </a:p>
        </p:txBody>
      </p:sp>
    </p:spTree>
    <p:extLst>
      <p:ext uri="{BB962C8B-B14F-4D97-AF65-F5344CB8AC3E}">
        <p14:creationId xmlns:p14="http://schemas.microsoft.com/office/powerpoint/2010/main" val="3758645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80D66C9-7685-45C5-ADBB-449DFE244C6F}" type="datetimeFigureOut">
              <a:rPr lang="en-IN" smtClean="0"/>
              <a:t>16-11-2024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CF98061-38DD-4DDF-81F9-4171235B7CD9}" type="slidenum">
              <a:rPr lang="en-IN" smtClean="0"/>
              <a:t>‹#›</a:t>
            </a:fld>
            <a:endParaRPr lang="en-IN"/>
          </a:p>
        </p:txBody>
      </p:sp>
    </p:spTree>
    <p:extLst>
      <p:ext uri="{BB962C8B-B14F-4D97-AF65-F5344CB8AC3E}">
        <p14:creationId xmlns:p14="http://schemas.microsoft.com/office/powerpoint/2010/main" val="1436148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80D66C9-7685-45C5-ADBB-449DFE244C6F}" type="datetimeFigureOut">
              <a:rPr lang="en-IN" smtClean="0"/>
              <a:t>16-11-2024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F98061-38DD-4DDF-81F9-4171235B7CD9}" type="slidenum">
              <a:rPr lang="en-IN" smtClean="0"/>
              <a:t>‹#›</a:t>
            </a:fld>
            <a:endParaRPr lang="en-IN"/>
          </a:p>
        </p:txBody>
      </p:sp>
    </p:spTree>
    <p:extLst>
      <p:ext uri="{BB962C8B-B14F-4D97-AF65-F5344CB8AC3E}">
        <p14:creationId xmlns:p14="http://schemas.microsoft.com/office/powerpoint/2010/main" val="6534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80D66C9-7685-45C5-ADBB-449DFE244C6F}" type="datetimeFigureOut">
              <a:rPr lang="en-IN" smtClean="0"/>
              <a:t>16-11-2024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7CF98061-38DD-4DDF-81F9-4171235B7CD9}" type="slidenum">
              <a:rPr lang="en-IN" smtClean="0"/>
              <a:t>‹#›</a:t>
            </a:fld>
            <a:endParaRPr lang="en-IN"/>
          </a:p>
        </p:txBody>
      </p:sp>
    </p:spTree>
    <p:extLst>
      <p:ext uri="{BB962C8B-B14F-4D97-AF65-F5344CB8AC3E}">
        <p14:creationId xmlns:p14="http://schemas.microsoft.com/office/powerpoint/2010/main" val="3838537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80D66C9-7685-45C5-ADBB-449DFE244C6F}" type="datetimeFigureOut">
              <a:rPr lang="en-IN" smtClean="0"/>
              <a:t>16-11-2024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F98061-38DD-4DDF-81F9-4171235B7CD9}" type="slidenum">
              <a:rPr lang="en-IN" smtClean="0"/>
              <a:t>‹#›</a:t>
            </a:fld>
            <a:endParaRPr lang="en-IN"/>
          </a:p>
        </p:txBody>
      </p:sp>
    </p:spTree>
    <p:extLst>
      <p:ext uri="{BB962C8B-B14F-4D97-AF65-F5344CB8AC3E}">
        <p14:creationId xmlns:p14="http://schemas.microsoft.com/office/powerpoint/2010/main" val="1344801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80D66C9-7685-45C5-ADBB-449DFE244C6F}" type="datetimeFigureOut">
              <a:rPr lang="en-IN" smtClean="0"/>
              <a:t>16-11-2024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CF98061-38DD-4DDF-81F9-4171235B7CD9}" type="slidenum">
              <a:rPr lang="en-IN" smtClean="0"/>
              <a:t>‹#›</a:t>
            </a:fld>
            <a:endParaRPr lang="en-IN"/>
          </a:p>
        </p:txBody>
      </p:sp>
    </p:spTree>
    <p:extLst>
      <p:ext uri="{BB962C8B-B14F-4D97-AF65-F5344CB8AC3E}">
        <p14:creationId xmlns:p14="http://schemas.microsoft.com/office/powerpoint/2010/main" val="235278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0D66C9-7685-45C5-ADBB-449DFE244C6F}" type="datetimeFigureOut">
              <a:rPr lang="en-IN" smtClean="0"/>
              <a:t>16-11-2024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F98061-38DD-4DDF-81F9-4171235B7CD9}" type="slidenum">
              <a:rPr lang="en-IN" smtClean="0"/>
              <a:t>‹#›</a:t>
            </a:fld>
            <a:endParaRPr lang="en-IN"/>
          </a:p>
        </p:txBody>
      </p:sp>
    </p:spTree>
    <p:extLst>
      <p:ext uri="{BB962C8B-B14F-4D97-AF65-F5344CB8AC3E}">
        <p14:creationId xmlns:p14="http://schemas.microsoft.com/office/powerpoint/2010/main" val="357666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80D66C9-7685-45C5-ADBB-449DFE244C6F}" type="datetimeFigureOut">
              <a:rPr lang="en-IN" smtClean="0"/>
              <a:t>16-11-2024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CF98061-38DD-4DDF-81F9-4171235B7CD9}" type="slidenum">
              <a:rPr lang="en-IN" smtClean="0"/>
              <a:t>‹#›</a:t>
            </a:fld>
            <a:endParaRPr lang="en-IN"/>
          </a:p>
        </p:txBody>
      </p:sp>
    </p:spTree>
    <p:extLst>
      <p:ext uri="{BB962C8B-B14F-4D97-AF65-F5344CB8AC3E}">
        <p14:creationId xmlns:p14="http://schemas.microsoft.com/office/powerpoint/2010/main" val="124402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80D66C9-7685-45C5-ADBB-449DFE244C6F}" type="datetimeFigureOut">
              <a:rPr lang="en-IN" smtClean="0"/>
              <a:t>16-11-2024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F98061-38DD-4DDF-81F9-4171235B7CD9}" type="slidenum">
              <a:rPr lang="en-IN" smtClean="0"/>
              <a:t>‹#›</a:t>
            </a:fld>
            <a:endParaRPr lang="en-IN"/>
          </a:p>
        </p:txBody>
      </p:sp>
    </p:spTree>
    <p:extLst>
      <p:ext uri="{BB962C8B-B14F-4D97-AF65-F5344CB8AC3E}">
        <p14:creationId xmlns:p14="http://schemas.microsoft.com/office/powerpoint/2010/main" val="7857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80D66C9-7685-45C5-ADBB-449DFE244C6F}" type="datetimeFigureOut">
              <a:rPr lang="en-IN" smtClean="0"/>
              <a:t>16-11-2024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F98061-38DD-4DDF-81F9-4171235B7CD9}" type="slidenum">
              <a:rPr lang="en-IN" smtClean="0"/>
              <a:t>‹#›</a:t>
            </a:fld>
            <a:endParaRPr lang="en-IN"/>
          </a:p>
        </p:txBody>
      </p:sp>
    </p:spTree>
    <p:extLst>
      <p:ext uri="{BB962C8B-B14F-4D97-AF65-F5344CB8AC3E}">
        <p14:creationId xmlns:p14="http://schemas.microsoft.com/office/powerpoint/2010/main" val="1270392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80D66C9-7685-45C5-ADBB-449DFE244C6F}" type="datetimeFigureOut">
              <a:rPr lang="en-IN" smtClean="0"/>
              <a:t>16-11-2024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F98061-38DD-4DDF-81F9-4171235B7CD9}" type="slidenum">
              <a:rPr lang="en-IN" smtClean="0"/>
              <a:t>‹#›</a:t>
            </a:fld>
            <a:endParaRPr lang="en-IN"/>
          </a:p>
        </p:txBody>
      </p:sp>
    </p:spTree>
    <p:extLst>
      <p:ext uri="{BB962C8B-B14F-4D97-AF65-F5344CB8AC3E}">
        <p14:creationId xmlns:p14="http://schemas.microsoft.com/office/powerpoint/2010/main" val="3296892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0D66C9-7685-45C5-ADBB-449DFE244C6F}" type="datetimeFigureOut">
              <a:rPr lang="en-IN" smtClean="0"/>
              <a:t>16-11-2024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CF98061-38DD-4DDF-81F9-4171235B7CD9}" type="slidenum">
              <a:rPr lang="en-IN" smtClean="0"/>
              <a:t>‹#›</a:t>
            </a:fld>
            <a:endParaRPr lang="en-IN"/>
          </a:p>
        </p:txBody>
      </p:sp>
    </p:spTree>
    <p:extLst>
      <p:ext uri="{BB962C8B-B14F-4D97-AF65-F5344CB8AC3E}">
        <p14:creationId xmlns:p14="http://schemas.microsoft.com/office/powerpoint/2010/main" val="2127635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80D66C9-7685-45C5-ADBB-449DFE244C6F}" type="datetimeFigureOut">
              <a:rPr lang="en-IN" smtClean="0"/>
              <a:t>16-11-2024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CF98061-38DD-4DDF-81F9-4171235B7CD9}" type="slidenum">
              <a:rPr lang="en-IN" smtClean="0"/>
              <a:t>‹#›</a:t>
            </a:fld>
            <a:endParaRPr lang="en-IN"/>
          </a:p>
        </p:txBody>
      </p:sp>
    </p:spTree>
    <p:extLst>
      <p:ext uri="{BB962C8B-B14F-4D97-AF65-F5344CB8AC3E}">
        <p14:creationId xmlns:p14="http://schemas.microsoft.com/office/powerpoint/2010/main" val="2758902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80D66C9-7685-45C5-ADBB-449DFE244C6F}" type="datetimeFigureOut">
              <a:rPr lang="en-IN" smtClean="0"/>
              <a:t>16-11-2024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CF98061-38DD-4DDF-81F9-4171235B7CD9}" type="slidenum">
              <a:rPr lang="en-IN" smtClean="0"/>
              <a:t>‹#›</a:t>
            </a:fld>
            <a:endParaRPr lang="en-IN"/>
          </a:p>
        </p:txBody>
      </p:sp>
    </p:spTree>
    <p:extLst>
      <p:ext uri="{BB962C8B-B14F-4D97-AF65-F5344CB8AC3E}">
        <p14:creationId xmlns:p14="http://schemas.microsoft.com/office/powerpoint/2010/main" val="3224613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80D66C9-7685-45C5-ADBB-449DFE244C6F}" type="datetimeFigureOut">
              <a:rPr lang="en-IN" smtClean="0"/>
              <a:t>16-11-2024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CF98061-38DD-4DDF-81F9-4171235B7CD9}" type="slidenum">
              <a:rPr lang="en-IN" smtClean="0"/>
              <a:t>‹#›</a:t>
            </a:fld>
            <a:endParaRPr lang="en-IN"/>
          </a:p>
        </p:txBody>
      </p:sp>
    </p:spTree>
    <p:extLst>
      <p:ext uri="{BB962C8B-B14F-4D97-AF65-F5344CB8AC3E}">
        <p14:creationId xmlns:p14="http://schemas.microsoft.com/office/powerpoint/2010/main" val="251828965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academia.edu/38956576/Boosting_Ridesharing_Efficiency_Through_Blockchain_GreenRide_Application_Case_Study" TargetMode="External"/><Relationship Id="rId2" Type="http://schemas.openxmlformats.org/officeDocument/2006/relationships/hyperlink" Target="https://www.mdpi.com/2071-1050/14/21/13732" TargetMode="External"/><Relationship Id="rId1" Type="http://schemas.openxmlformats.org/officeDocument/2006/relationships/slideLayout" Target="../slideLayouts/slideLayout2.xml"/><Relationship Id="rId4" Type="http://schemas.openxmlformats.org/officeDocument/2006/relationships/hyperlink" Target="https://corpgov.law.harvard.edu/2018/05/26/an-introduction-to-smart-contracts-and-their-potential-and-inherent-limitation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7968" y="955589"/>
            <a:ext cx="10181967" cy="3006811"/>
          </a:xfrm>
        </p:spPr>
        <p:txBody>
          <a:bodyPr/>
          <a:lstStyle/>
          <a:p>
            <a:r>
              <a:rPr lang="en-IN" dirty="0" smtClean="0"/>
              <a:t>Smart Contracts And Ride Sharing: A </a:t>
            </a:r>
            <a:r>
              <a:rPr lang="en-IN" dirty="0" err="1" smtClean="0"/>
              <a:t>Blockchain</a:t>
            </a:r>
            <a:r>
              <a:rPr lang="en-IN" dirty="0" smtClean="0"/>
              <a:t> Approach To Secure Transportation.</a:t>
            </a:r>
            <a:endParaRPr lang="en-IN" dirty="0"/>
          </a:p>
        </p:txBody>
      </p:sp>
      <p:sp>
        <p:nvSpPr>
          <p:cNvPr id="3" name="Subtitle 2"/>
          <p:cNvSpPr>
            <a:spLocks noGrp="1"/>
          </p:cNvSpPr>
          <p:nvPr>
            <p:ph type="subTitle" idx="1"/>
          </p:nvPr>
        </p:nvSpPr>
        <p:spPr>
          <a:xfrm>
            <a:off x="1113766" y="4044778"/>
            <a:ext cx="10345066" cy="1799968"/>
          </a:xfrm>
        </p:spPr>
        <p:txBody>
          <a:bodyPr>
            <a:normAutofit fontScale="92500" lnSpcReduction="10000"/>
          </a:bodyPr>
          <a:lstStyle/>
          <a:p>
            <a:r>
              <a:rPr lang="en-US" dirty="0" smtClean="0"/>
              <a:t>												under the guidance of:</a:t>
            </a:r>
          </a:p>
          <a:p>
            <a:r>
              <a:rPr lang="en-US" dirty="0"/>
              <a:t>	</a:t>
            </a:r>
            <a:r>
              <a:rPr lang="en-US" dirty="0" smtClean="0"/>
              <a:t>															</a:t>
            </a:r>
            <a:r>
              <a:rPr lang="en-US" dirty="0" err="1" smtClean="0"/>
              <a:t>t.neelima</a:t>
            </a:r>
            <a:endParaRPr lang="en-US" dirty="0" smtClean="0"/>
          </a:p>
          <a:p>
            <a:r>
              <a:rPr lang="en-US" dirty="0" smtClean="0"/>
              <a:t>21R11A05J0		MKS Gautham</a:t>
            </a:r>
          </a:p>
          <a:p>
            <a:r>
              <a:rPr lang="en-US" dirty="0" smtClean="0"/>
              <a:t>21R11A05H8		M SHASHANK</a:t>
            </a:r>
          </a:p>
          <a:p>
            <a:r>
              <a:rPr lang="en-US" dirty="0" smtClean="0"/>
              <a:t>21R11A05J7		P ANUROOP REDDY</a:t>
            </a:r>
            <a:endParaRPr lang="en-IN" dirty="0"/>
          </a:p>
        </p:txBody>
      </p:sp>
    </p:spTree>
    <p:extLst>
      <p:ext uri="{BB962C8B-B14F-4D97-AF65-F5344CB8AC3E}">
        <p14:creationId xmlns:p14="http://schemas.microsoft.com/office/powerpoint/2010/main" val="3733214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094965" y="980303"/>
            <a:ext cx="7509642" cy="5088924"/>
          </a:xfrm>
          <a:prstGeom prst="rect">
            <a:avLst/>
          </a:prstGeom>
        </p:spPr>
      </p:pic>
    </p:spTree>
    <p:extLst>
      <p:ext uri="{BB962C8B-B14F-4D97-AF65-F5344CB8AC3E}">
        <p14:creationId xmlns:p14="http://schemas.microsoft.com/office/powerpoint/2010/main" val="2450614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INPUTS</a:t>
            </a:r>
            <a:endParaRPr lang="en-IN" dirty="0"/>
          </a:p>
        </p:txBody>
      </p:sp>
      <p:sp>
        <p:nvSpPr>
          <p:cNvPr id="3" name="Content Placeholder 2"/>
          <p:cNvSpPr>
            <a:spLocks noGrp="1"/>
          </p:cNvSpPr>
          <p:nvPr>
            <p:ph idx="1"/>
          </p:nvPr>
        </p:nvSpPr>
        <p:spPr/>
        <p:txBody>
          <a:bodyPr/>
          <a:lstStyle/>
          <a:p>
            <a:r>
              <a:rPr lang="en-US" dirty="0"/>
              <a:t>Incorporate real-time data analytics for </a:t>
            </a:r>
            <a:r>
              <a:rPr lang="en-US" dirty="0" smtClean="0"/>
              <a:t>ride optimization.</a:t>
            </a:r>
            <a:endParaRPr lang="en-US" dirty="0"/>
          </a:p>
          <a:p>
            <a:r>
              <a:rPr lang="en-US" dirty="0"/>
              <a:t>Focus on user engagement strategies like gamification to attract users to the platform.</a:t>
            </a:r>
          </a:p>
          <a:p>
            <a:endParaRPr lang="en-IN" dirty="0"/>
          </a:p>
        </p:txBody>
      </p:sp>
    </p:spTree>
    <p:extLst>
      <p:ext uri="{BB962C8B-B14F-4D97-AF65-F5344CB8AC3E}">
        <p14:creationId xmlns:p14="http://schemas.microsoft.com/office/powerpoint/2010/main" val="1528693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0" i="0" dirty="0" smtClean="0">
                <a:effectLst/>
                <a:latin typeface="var(--font-fk-grotesk)"/>
              </a:rPr>
              <a:t>An Introduction to Smart Contracts and Their Potential and Inherent Limitations(2018) </a:t>
            </a:r>
            <a:endParaRPr lang="en-US" b="0" i="0" dirty="0">
              <a:effectLst/>
              <a:latin typeface="var(--font-fk-grotesk)"/>
            </a:endParaRPr>
          </a:p>
        </p:txBody>
      </p:sp>
      <p:sp>
        <p:nvSpPr>
          <p:cNvPr id="3" name="Content Placeholder 2"/>
          <p:cNvSpPr>
            <a:spLocks noGrp="1"/>
          </p:cNvSpPr>
          <p:nvPr>
            <p:ph idx="1"/>
          </p:nvPr>
        </p:nvSpPr>
        <p:spPr/>
        <p:txBody>
          <a:bodyPr>
            <a:normAutofit fontScale="92500" lnSpcReduction="10000"/>
          </a:bodyPr>
          <a:lstStyle/>
          <a:p>
            <a:r>
              <a:rPr lang="en-US" dirty="0"/>
              <a:t>Definition and Functionality: Defines smart contracts as self-executing contracts with the terms written in code, stored on a </a:t>
            </a:r>
            <a:r>
              <a:rPr lang="en-US" dirty="0" err="1"/>
              <a:t>blockchain</a:t>
            </a:r>
            <a:r>
              <a:rPr lang="en-US" dirty="0"/>
              <a:t>.</a:t>
            </a:r>
          </a:p>
          <a:p>
            <a:r>
              <a:rPr lang="en-US" dirty="0"/>
              <a:t>Legal Considerations: Discusses the enforceability of smart contracts under U.S. contract law and highlights necessary legal considerations for broader adoption.</a:t>
            </a:r>
          </a:p>
          <a:p>
            <a:r>
              <a:rPr lang="en-US" dirty="0"/>
              <a:t>Automation Benefits: Emphasizes the potential for smart contracts to automate transactions, reducing reliance on intermediaries and lowering execution costs.</a:t>
            </a:r>
          </a:p>
          <a:p>
            <a:r>
              <a:rPr lang="en-US" dirty="0"/>
              <a:t>Use Cases: Provides examples of practical applications, such as automating payments upon delivery of goods or services.</a:t>
            </a:r>
          </a:p>
          <a:p>
            <a:r>
              <a:rPr lang="en-US" dirty="0"/>
              <a:t>Challenges Ahead: Identifies challenges related to the integration of smart contracts into existing legal frameworks and the need for clarity in their operational parameters.</a:t>
            </a:r>
          </a:p>
          <a:p>
            <a:endParaRPr lang="en-IN" dirty="0"/>
          </a:p>
        </p:txBody>
      </p:sp>
    </p:spTree>
    <p:extLst>
      <p:ext uri="{BB962C8B-B14F-4D97-AF65-F5344CB8AC3E}">
        <p14:creationId xmlns:p14="http://schemas.microsoft.com/office/powerpoint/2010/main" val="3717597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54660" y="711070"/>
            <a:ext cx="7760043" cy="5506438"/>
          </a:xfrm>
          <a:prstGeom prst="rect">
            <a:avLst/>
          </a:prstGeom>
        </p:spPr>
      </p:pic>
    </p:spTree>
    <p:extLst>
      <p:ext uri="{BB962C8B-B14F-4D97-AF65-F5344CB8AC3E}">
        <p14:creationId xmlns:p14="http://schemas.microsoft.com/office/powerpoint/2010/main" val="2923657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INPUTS</a:t>
            </a:r>
            <a:endParaRPr lang="en-IN" dirty="0"/>
          </a:p>
        </p:txBody>
      </p:sp>
      <p:sp>
        <p:nvSpPr>
          <p:cNvPr id="3" name="Content Placeholder 2"/>
          <p:cNvSpPr>
            <a:spLocks noGrp="1"/>
          </p:cNvSpPr>
          <p:nvPr>
            <p:ph idx="1"/>
          </p:nvPr>
        </p:nvSpPr>
        <p:spPr/>
        <p:txBody>
          <a:bodyPr/>
          <a:lstStyle/>
          <a:p>
            <a:r>
              <a:rPr lang="en-US" dirty="0"/>
              <a:t>Address legal considerations in the smart contract design</a:t>
            </a:r>
            <a:r>
              <a:rPr lang="en-US" dirty="0" smtClean="0"/>
              <a:t>.</a:t>
            </a:r>
          </a:p>
          <a:p>
            <a:r>
              <a:rPr lang="en-US" dirty="0"/>
              <a:t>Ensure flexibility in your implementation for potential future changes.</a:t>
            </a:r>
            <a:endParaRPr lang="en-IN" dirty="0"/>
          </a:p>
        </p:txBody>
      </p:sp>
    </p:spTree>
    <p:extLst>
      <p:ext uri="{BB962C8B-B14F-4D97-AF65-F5344CB8AC3E}">
        <p14:creationId xmlns:p14="http://schemas.microsoft.com/office/powerpoint/2010/main" val="1870324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Decentralised</a:t>
            </a:r>
            <a:r>
              <a:rPr lang="en-US" dirty="0"/>
              <a:t> Applications Using </a:t>
            </a:r>
            <a:r>
              <a:rPr lang="en-US" dirty="0" err="1"/>
              <a:t>Ethereum</a:t>
            </a:r>
            <a:r>
              <a:rPr lang="en-US" dirty="0"/>
              <a:t> </a:t>
            </a:r>
            <a:r>
              <a:rPr lang="en-US" dirty="0" err="1"/>
              <a:t>Blockchain</a:t>
            </a:r>
            <a:endParaRPr lang="en-US" dirty="0"/>
          </a:p>
        </p:txBody>
      </p:sp>
      <p:sp>
        <p:nvSpPr>
          <p:cNvPr id="3" name="Content Placeholder 2"/>
          <p:cNvSpPr>
            <a:spLocks noGrp="1"/>
          </p:cNvSpPr>
          <p:nvPr>
            <p:ph idx="1"/>
          </p:nvPr>
        </p:nvSpPr>
        <p:spPr/>
        <p:txBody>
          <a:bodyPr/>
          <a:lstStyle/>
          <a:p>
            <a:r>
              <a:rPr lang="en-US" dirty="0"/>
              <a:t>The paper provides a comprehensive overview of </a:t>
            </a:r>
            <a:r>
              <a:rPr lang="en-US" dirty="0" err="1"/>
              <a:t>Ethereum</a:t>
            </a:r>
            <a:r>
              <a:rPr lang="en-US" dirty="0"/>
              <a:t>, detailing its purpose, functionality, and significance in the </a:t>
            </a:r>
            <a:r>
              <a:rPr lang="en-US" dirty="0" err="1"/>
              <a:t>blockchain</a:t>
            </a:r>
            <a:r>
              <a:rPr lang="en-US" dirty="0"/>
              <a:t> ecosystem. Here are the key points regarding what the paper discusses</a:t>
            </a:r>
            <a:r>
              <a:rPr lang="en-US" dirty="0" smtClean="0"/>
              <a:t>:</a:t>
            </a:r>
          </a:p>
          <a:p>
            <a:pPr lvl="2"/>
            <a:r>
              <a:rPr lang="en-IN" dirty="0"/>
              <a:t>Purpose of </a:t>
            </a:r>
            <a:r>
              <a:rPr lang="en-IN" dirty="0" err="1" smtClean="0"/>
              <a:t>Ethereum</a:t>
            </a:r>
            <a:endParaRPr lang="en-IN" dirty="0"/>
          </a:p>
          <a:p>
            <a:pPr lvl="2"/>
            <a:r>
              <a:rPr lang="en-IN" dirty="0" err="1"/>
              <a:t>Blockchain</a:t>
            </a:r>
            <a:r>
              <a:rPr lang="en-IN" dirty="0"/>
              <a:t> </a:t>
            </a:r>
            <a:r>
              <a:rPr lang="en-IN" dirty="0" smtClean="0"/>
              <a:t>Architecture</a:t>
            </a:r>
          </a:p>
          <a:p>
            <a:pPr lvl="2"/>
            <a:r>
              <a:rPr lang="en-IN" dirty="0" smtClean="0"/>
              <a:t>Applications </a:t>
            </a:r>
            <a:r>
              <a:rPr lang="en-IN" dirty="0"/>
              <a:t>of </a:t>
            </a:r>
            <a:r>
              <a:rPr lang="en-IN" dirty="0" err="1" smtClean="0"/>
              <a:t>Ethereum</a:t>
            </a:r>
            <a:endParaRPr lang="en-IN" dirty="0" smtClean="0"/>
          </a:p>
          <a:p>
            <a:pPr lvl="2"/>
            <a:r>
              <a:rPr lang="en-IN" dirty="0"/>
              <a:t>Future Prospects</a:t>
            </a:r>
          </a:p>
        </p:txBody>
      </p:sp>
    </p:spTree>
    <p:extLst>
      <p:ext uri="{BB962C8B-B14F-4D97-AF65-F5344CB8AC3E}">
        <p14:creationId xmlns:p14="http://schemas.microsoft.com/office/powerpoint/2010/main" val="307662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38182" y="972065"/>
            <a:ext cx="8532232" cy="5105400"/>
          </a:xfrm>
          <a:prstGeom prst="rect">
            <a:avLst/>
          </a:prstGeom>
        </p:spPr>
      </p:pic>
    </p:spTree>
    <p:extLst>
      <p:ext uri="{BB962C8B-B14F-4D97-AF65-F5344CB8AC3E}">
        <p14:creationId xmlns:p14="http://schemas.microsoft.com/office/powerpoint/2010/main" val="1040144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INPUTS</a:t>
            </a:r>
            <a:endParaRPr lang="en-IN" dirty="0"/>
          </a:p>
        </p:txBody>
      </p:sp>
      <p:sp>
        <p:nvSpPr>
          <p:cNvPr id="3" name="Content Placeholder 2"/>
          <p:cNvSpPr>
            <a:spLocks noGrp="1"/>
          </p:cNvSpPr>
          <p:nvPr>
            <p:ph idx="1"/>
          </p:nvPr>
        </p:nvSpPr>
        <p:spPr>
          <a:xfrm>
            <a:off x="495927" y="2158657"/>
            <a:ext cx="8825659" cy="3416300"/>
          </a:xfrm>
        </p:spPr>
        <p:txBody>
          <a:bodyPr/>
          <a:lstStyle/>
          <a:p>
            <a:endParaRPr lang="en-US" dirty="0"/>
          </a:p>
          <a:p>
            <a:pPr lvl="1"/>
            <a:r>
              <a:rPr lang="en-US" dirty="0"/>
              <a:t>Use </a:t>
            </a:r>
            <a:r>
              <a:rPr lang="en-US" dirty="0" err="1"/>
              <a:t>Ethereum's</a:t>
            </a:r>
            <a:r>
              <a:rPr lang="en-US" dirty="0"/>
              <a:t> robust tools for implementing smart contracts.</a:t>
            </a:r>
          </a:p>
          <a:p>
            <a:pPr lvl="1"/>
            <a:r>
              <a:rPr lang="en-US" dirty="0"/>
              <a:t>Mitigate computational costs and scalability issues by exploring alternatives like layer-2 solutions or other </a:t>
            </a:r>
            <a:r>
              <a:rPr lang="en-US" dirty="0" err="1"/>
              <a:t>blockchain</a:t>
            </a:r>
            <a:r>
              <a:rPr lang="en-US" dirty="0"/>
              <a:t> platforms.</a:t>
            </a:r>
          </a:p>
        </p:txBody>
      </p:sp>
    </p:spTree>
    <p:extLst>
      <p:ext uri="{BB962C8B-B14F-4D97-AF65-F5344CB8AC3E}">
        <p14:creationId xmlns:p14="http://schemas.microsoft.com/office/powerpoint/2010/main" val="1899662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DriveGo</a:t>
            </a:r>
            <a:r>
              <a:rPr lang="en-US" dirty="0"/>
              <a:t> - </a:t>
            </a:r>
            <a:r>
              <a:rPr lang="en-US" dirty="0" err="1"/>
              <a:t>Blockchain</a:t>
            </a:r>
            <a:r>
              <a:rPr lang="en-US" dirty="0"/>
              <a:t> Based Peer To Peer Ride Sharing </a:t>
            </a:r>
            <a:r>
              <a:rPr lang="en-US" dirty="0" smtClean="0"/>
              <a:t>(2023)</a:t>
            </a:r>
            <a:endParaRPr lang="en-IN" dirty="0"/>
          </a:p>
        </p:txBody>
      </p:sp>
      <p:sp>
        <p:nvSpPr>
          <p:cNvPr id="3" name="Content Placeholder 2"/>
          <p:cNvSpPr>
            <a:spLocks noGrp="1"/>
          </p:cNvSpPr>
          <p:nvPr>
            <p:ph idx="1"/>
          </p:nvPr>
        </p:nvSpPr>
        <p:spPr/>
        <p:txBody>
          <a:bodyPr/>
          <a:lstStyle/>
          <a:p>
            <a:r>
              <a:rPr lang="en-US" dirty="0"/>
              <a:t>The paper titled "</a:t>
            </a:r>
            <a:r>
              <a:rPr lang="en-US" dirty="0" err="1"/>
              <a:t>DriveGo</a:t>
            </a:r>
            <a:r>
              <a:rPr lang="en-US" dirty="0"/>
              <a:t> - </a:t>
            </a:r>
            <a:r>
              <a:rPr lang="en-US" dirty="0" err="1"/>
              <a:t>Blockchain</a:t>
            </a:r>
            <a:r>
              <a:rPr lang="en-US" dirty="0"/>
              <a:t>-Based Peer-to-Peer Ride Sharing" explores the integration of </a:t>
            </a:r>
            <a:r>
              <a:rPr lang="en-US" dirty="0" err="1"/>
              <a:t>blockchain</a:t>
            </a:r>
            <a:r>
              <a:rPr lang="en-US" dirty="0"/>
              <a:t> technology into the ride-sharing industry, focusing on creating a decentralized platform that enhances security, transparency, and user experience</a:t>
            </a:r>
            <a:r>
              <a:rPr lang="en-US" dirty="0" smtClean="0"/>
              <a:t>.</a:t>
            </a:r>
          </a:p>
          <a:p>
            <a:r>
              <a:rPr lang="en-IN" dirty="0"/>
              <a:t>Scalability Issues</a:t>
            </a:r>
          </a:p>
          <a:p>
            <a:r>
              <a:rPr lang="en-IN" dirty="0"/>
              <a:t>High Computational Costs</a:t>
            </a:r>
          </a:p>
          <a:p>
            <a:r>
              <a:rPr lang="en-IN" dirty="0"/>
              <a:t>User Adoption Challenges</a:t>
            </a:r>
          </a:p>
          <a:p>
            <a:pPr marL="0" indent="0">
              <a:buNone/>
            </a:pPr>
            <a:endParaRPr lang="en-US" dirty="0" smtClean="0"/>
          </a:p>
          <a:p>
            <a:endParaRPr lang="en-IN" dirty="0"/>
          </a:p>
        </p:txBody>
      </p:sp>
    </p:spTree>
    <p:extLst>
      <p:ext uri="{BB962C8B-B14F-4D97-AF65-F5344CB8AC3E}">
        <p14:creationId xmlns:p14="http://schemas.microsoft.com/office/powerpoint/2010/main" val="3012672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04307" y="683741"/>
            <a:ext cx="7986828" cy="5766486"/>
          </a:xfrm>
          <a:prstGeom prst="rect">
            <a:avLst/>
          </a:prstGeom>
        </p:spPr>
      </p:pic>
    </p:spTree>
    <p:extLst>
      <p:ext uri="{BB962C8B-B14F-4D97-AF65-F5344CB8AC3E}">
        <p14:creationId xmlns:p14="http://schemas.microsoft.com/office/powerpoint/2010/main" val="2858075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ABSTRACT</a:t>
            </a:r>
            <a:endParaRPr lang="en-IN" dirty="0"/>
          </a:p>
        </p:txBody>
      </p:sp>
      <p:sp>
        <p:nvSpPr>
          <p:cNvPr id="3" name="Content Placeholder 2"/>
          <p:cNvSpPr>
            <a:spLocks noGrp="1"/>
          </p:cNvSpPr>
          <p:nvPr>
            <p:ph idx="1"/>
          </p:nvPr>
        </p:nvSpPr>
        <p:spPr>
          <a:xfrm>
            <a:off x="807308" y="2405449"/>
            <a:ext cx="10470292" cy="3614351"/>
          </a:xfrm>
        </p:spPr>
        <p:txBody>
          <a:bodyPr>
            <a:normAutofit lnSpcReduction="10000"/>
          </a:bodyPr>
          <a:lstStyle/>
          <a:p>
            <a:r>
              <a:rPr lang="en-US" dirty="0"/>
              <a:t>The sharing economy has sparked the emergence of innovative businesses that focus on smart city transportation </a:t>
            </a:r>
            <a:r>
              <a:rPr lang="en-US" dirty="0" err="1"/>
              <a:t>systems.This</a:t>
            </a:r>
            <a:r>
              <a:rPr lang="en-US" dirty="0"/>
              <a:t> project aims to explore the potential of integrating </a:t>
            </a:r>
            <a:r>
              <a:rPr lang="en-US" dirty="0" err="1"/>
              <a:t>blockchain</a:t>
            </a:r>
            <a:r>
              <a:rPr lang="en-US" dirty="0"/>
              <a:t> technology into ridesharing services to enhance security and decentralization. </a:t>
            </a:r>
            <a:r>
              <a:rPr lang="en-US" dirty="0" err="1"/>
              <a:t>Blockchain</a:t>
            </a:r>
            <a:r>
              <a:rPr lang="en-US" dirty="0"/>
              <a:t> is a public ledger that enables peer-to-peer transactions without intermediaries, offering a secure </a:t>
            </a:r>
            <a:r>
              <a:rPr lang="en-US" dirty="0" err="1"/>
              <a:t>anddecentralized</a:t>
            </a:r>
            <a:r>
              <a:rPr lang="en-US" dirty="0"/>
              <a:t> solution. The proposed approach involves a </a:t>
            </a:r>
            <a:r>
              <a:rPr lang="en-US" dirty="0" err="1"/>
              <a:t>blockchain</a:t>
            </a:r>
            <a:r>
              <a:rPr lang="en-US" dirty="0"/>
              <a:t>-based framework built on the </a:t>
            </a:r>
            <a:r>
              <a:rPr lang="en-US" dirty="0" err="1"/>
              <a:t>Ethereum</a:t>
            </a:r>
            <a:r>
              <a:rPr lang="en-US" dirty="0"/>
              <a:t> </a:t>
            </a:r>
            <a:r>
              <a:rPr lang="en-US" dirty="0" err="1"/>
              <a:t>Blockchain</a:t>
            </a:r>
            <a:r>
              <a:rPr lang="en-US" dirty="0"/>
              <a:t> that replaces the current centralized system with a decentralized application (DAPP). The use of smart contracts allows for automated transactions, ensuring secure and efficient activity without intermediaries. Smart contracts are implemented using Solidity programming language, and the DAPP uses a minimum matching algorithm to match riders seeking rideshares, minimizing total travel distance. As cryptocurrencies continue to gain popularity, the use of smart contracts in applications, as proposed in this </a:t>
            </a:r>
            <a:r>
              <a:rPr lang="en-US" dirty="0" err="1"/>
              <a:t>project,has</a:t>
            </a:r>
            <a:r>
              <a:rPr lang="en-US" dirty="0"/>
              <a:t> the potential to revolutionize the sharing economy</a:t>
            </a:r>
            <a:endParaRPr lang="en-IN" dirty="0"/>
          </a:p>
        </p:txBody>
      </p:sp>
    </p:spTree>
    <p:extLst>
      <p:ext uri="{BB962C8B-B14F-4D97-AF65-F5344CB8AC3E}">
        <p14:creationId xmlns:p14="http://schemas.microsoft.com/office/powerpoint/2010/main" val="263358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INPUTS</a:t>
            </a:r>
            <a:endParaRPr lang="en-IN" dirty="0"/>
          </a:p>
        </p:txBody>
      </p:sp>
      <p:sp>
        <p:nvSpPr>
          <p:cNvPr id="3" name="Content Placeholder 2"/>
          <p:cNvSpPr>
            <a:spLocks noGrp="1"/>
          </p:cNvSpPr>
          <p:nvPr>
            <p:ph idx="1"/>
          </p:nvPr>
        </p:nvSpPr>
        <p:spPr/>
        <p:txBody>
          <a:bodyPr/>
          <a:lstStyle/>
          <a:p>
            <a:r>
              <a:rPr lang="en-US" dirty="0"/>
              <a:t>Build a user-friendly interface to improve adoption rates</a:t>
            </a:r>
            <a:r>
              <a:rPr lang="en-US" dirty="0" smtClean="0"/>
              <a:t>.</a:t>
            </a:r>
          </a:p>
          <a:p>
            <a:r>
              <a:rPr lang="en-US" dirty="0" smtClean="0"/>
              <a:t>Prioritize </a:t>
            </a:r>
            <a:r>
              <a:rPr lang="en-US" dirty="0"/>
              <a:t>solving scalability issues through modular and flexible design.</a:t>
            </a:r>
            <a:endParaRPr lang="en-IN" dirty="0"/>
          </a:p>
        </p:txBody>
      </p:sp>
    </p:spTree>
    <p:extLst>
      <p:ext uri="{BB962C8B-B14F-4D97-AF65-F5344CB8AC3E}">
        <p14:creationId xmlns:p14="http://schemas.microsoft.com/office/powerpoint/2010/main" val="360035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SUMMARY</a:t>
            </a:r>
            <a:endParaRPr lang="en-IN" dirty="0"/>
          </a:p>
        </p:txBody>
      </p:sp>
      <p:sp>
        <p:nvSpPr>
          <p:cNvPr id="3" name="Content Placeholder 2"/>
          <p:cNvSpPr>
            <a:spLocks noGrp="1"/>
          </p:cNvSpPr>
          <p:nvPr>
            <p:ph idx="1"/>
          </p:nvPr>
        </p:nvSpPr>
        <p:spPr>
          <a:xfrm>
            <a:off x="800727" y="2306594"/>
            <a:ext cx="8825659" cy="3803822"/>
          </a:xfrm>
        </p:spPr>
        <p:txBody>
          <a:bodyPr>
            <a:normAutofit fontScale="92500" lnSpcReduction="20000"/>
          </a:bodyPr>
          <a:lstStyle/>
          <a:p>
            <a:r>
              <a:rPr lang="en-US" b="1" dirty="0"/>
              <a:t>Smart Contract Design:</a:t>
            </a:r>
            <a:endParaRPr lang="en-US" dirty="0"/>
          </a:p>
          <a:p>
            <a:pPr lvl="1"/>
            <a:r>
              <a:rPr lang="en-US" dirty="0"/>
              <a:t>Use insights from reviewed papers to design automated contracts for registration, payments, and fare calculations.</a:t>
            </a:r>
          </a:p>
          <a:p>
            <a:r>
              <a:rPr lang="en-US" b="1" dirty="0"/>
              <a:t>Decentralized Architecture:</a:t>
            </a:r>
            <a:endParaRPr lang="en-US" dirty="0"/>
          </a:p>
          <a:p>
            <a:pPr lvl="1"/>
            <a:r>
              <a:rPr lang="en-US" dirty="0"/>
              <a:t>Eliminate intermediaries to ensure cost reduction and enhance trust.</a:t>
            </a:r>
          </a:p>
          <a:p>
            <a:r>
              <a:rPr lang="en-US" b="1" dirty="0"/>
              <a:t>Scalability Solutions:</a:t>
            </a:r>
            <a:endParaRPr lang="en-US" dirty="0"/>
          </a:p>
          <a:p>
            <a:pPr lvl="1"/>
            <a:r>
              <a:rPr lang="en-US" dirty="0"/>
              <a:t>Address </a:t>
            </a:r>
            <a:r>
              <a:rPr lang="en-US" dirty="0" err="1"/>
              <a:t>blockchain</a:t>
            </a:r>
            <a:r>
              <a:rPr lang="en-US" dirty="0"/>
              <a:t> scalability by using efficient frameworks or alternative platforms.</a:t>
            </a:r>
          </a:p>
          <a:p>
            <a:r>
              <a:rPr lang="en-US" b="1" dirty="0"/>
              <a:t>User-Centric Features:</a:t>
            </a:r>
            <a:endParaRPr lang="en-US" dirty="0"/>
          </a:p>
          <a:p>
            <a:pPr lvl="1"/>
            <a:r>
              <a:rPr lang="en-US" dirty="0"/>
              <a:t>Implement identity verification and gamification techniques for higher engagement.</a:t>
            </a:r>
          </a:p>
          <a:p>
            <a:r>
              <a:rPr lang="en-US" b="1" dirty="0"/>
              <a:t>Data Analytics Integration:</a:t>
            </a:r>
            <a:endParaRPr lang="en-US" dirty="0"/>
          </a:p>
          <a:p>
            <a:pPr lvl="1"/>
            <a:r>
              <a:rPr lang="en-US" dirty="0"/>
              <a:t>Use real-time analytics for efficient ride allocation and environmentally sustainable practices.</a:t>
            </a:r>
          </a:p>
          <a:p>
            <a:endParaRPr lang="en-IN" dirty="0"/>
          </a:p>
        </p:txBody>
      </p:sp>
    </p:spTree>
    <p:extLst>
      <p:ext uri="{BB962C8B-B14F-4D97-AF65-F5344CB8AC3E}">
        <p14:creationId xmlns:p14="http://schemas.microsoft.com/office/powerpoint/2010/main" val="2067145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idx="1"/>
          </p:nvPr>
        </p:nvSpPr>
        <p:spPr/>
        <p:txBody>
          <a:bodyPr/>
          <a:lstStyle/>
          <a:p>
            <a:r>
              <a:rPr lang="en-IN" dirty="0">
                <a:hlinkClick r:id="rId2"/>
              </a:rPr>
              <a:t>https://</a:t>
            </a:r>
            <a:r>
              <a:rPr lang="en-IN" dirty="0" smtClean="0">
                <a:hlinkClick r:id="rId2"/>
              </a:rPr>
              <a:t>www.mdpi.com/2071-1050/14/21/13732</a:t>
            </a:r>
            <a:endParaRPr lang="en-IN" dirty="0" smtClean="0"/>
          </a:p>
          <a:p>
            <a:r>
              <a:rPr lang="en-IN" dirty="0"/>
              <a:t>https://doi.org/10.47392/IRJAEH.2024.0275</a:t>
            </a:r>
          </a:p>
          <a:p>
            <a:r>
              <a:rPr lang="en-IN" dirty="0">
                <a:hlinkClick r:id="rId3"/>
              </a:rPr>
              <a:t>https://</a:t>
            </a:r>
            <a:r>
              <a:rPr lang="en-IN" dirty="0" smtClean="0">
                <a:hlinkClick r:id="rId3"/>
              </a:rPr>
              <a:t>www.academia.edu/38956576/Boosting_Ridesharing_Efficiency_Through_Blockchain_GreenRide_Application_Case_Study</a:t>
            </a:r>
            <a:endParaRPr lang="en-IN" dirty="0" smtClean="0"/>
          </a:p>
          <a:p>
            <a:r>
              <a:rPr lang="en-IN" dirty="0">
                <a:hlinkClick r:id="rId4"/>
              </a:rPr>
              <a:t>https://corpgov.law.harvard.edu/2018/05/26/an-introduction-to-smart-contracts-and-their-potential-and-inherent-limitations</a:t>
            </a:r>
            <a:r>
              <a:rPr lang="en-IN" dirty="0" smtClean="0">
                <a:hlinkClick r:id="rId4"/>
              </a:rPr>
              <a:t>/</a:t>
            </a:r>
            <a:endParaRPr lang="en-IN" dirty="0" smtClean="0"/>
          </a:p>
          <a:p>
            <a:r>
              <a:rPr lang="en-IN" dirty="0"/>
              <a:t>https://ieeexplore.ieee.org/document/8918887</a:t>
            </a:r>
            <a:endParaRPr lang="en-IN" dirty="0" smtClean="0"/>
          </a:p>
          <a:p>
            <a:r>
              <a:rPr lang="en-IN" dirty="0"/>
              <a:t>https://www.ijert.org/research/drivego-blockchain-based-peer-to-peer-ride-sharing-IJERTCONV11IS04030.pdf</a:t>
            </a:r>
            <a:endParaRPr lang="en-IN" dirty="0" smtClean="0"/>
          </a:p>
          <a:p>
            <a:endParaRPr lang="en-IN" dirty="0"/>
          </a:p>
        </p:txBody>
      </p:sp>
    </p:spTree>
    <p:extLst>
      <p:ext uri="{BB962C8B-B14F-4D97-AF65-F5344CB8AC3E}">
        <p14:creationId xmlns:p14="http://schemas.microsoft.com/office/powerpoint/2010/main" val="1450590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IN" dirty="0"/>
          </a:p>
        </p:txBody>
      </p:sp>
    </p:spTree>
    <p:extLst>
      <p:ext uri="{BB962C8B-B14F-4D97-AF65-F5344CB8AC3E}">
        <p14:creationId xmlns:p14="http://schemas.microsoft.com/office/powerpoint/2010/main" val="2168455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978" y="889686"/>
            <a:ext cx="9224389" cy="790946"/>
          </a:xfrm>
        </p:spPr>
        <p:txBody>
          <a:bodyPr/>
          <a:lstStyle/>
          <a:p>
            <a:r>
              <a:rPr lang="en-US" dirty="0" err="1"/>
              <a:t>Blockchain</a:t>
            </a:r>
            <a:r>
              <a:rPr lang="en-US" dirty="0"/>
              <a:t> Meets Sharing Economy: A Case of Smart Contract Enabled Ridesharing </a:t>
            </a:r>
            <a:r>
              <a:rPr lang="en-US" dirty="0" smtClean="0"/>
              <a:t>Service(2022)</a:t>
            </a:r>
            <a:endParaRPr lang="en-US" dirty="0"/>
          </a:p>
        </p:txBody>
      </p:sp>
      <p:sp>
        <p:nvSpPr>
          <p:cNvPr id="3" name="Content Placeholder 2"/>
          <p:cNvSpPr>
            <a:spLocks noGrp="1"/>
          </p:cNvSpPr>
          <p:nvPr>
            <p:ph idx="1"/>
          </p:nvPr>
        </p:nvSpPr>
        <p:spPr>
          <a:xfrm>
            <a:off x="510746" y="2248930"/>
            <a:ext cx="10882184" cy="3770870"/>
          </a:xfrm>
        </p:spPr>
        <p:txBody>
          <a:bodyPr>
            <a:normAutofit fontScale="92500" lnSpcReduction="20000"/>
          </a:bodyPr>
          <a:lstStyle/>
          <a:p>
            <a:r>
              <a:rPr lang="en-US" dirty="0"/>
              <a:t>Decentralization and Efficiency: The paper proposes a decentralized ridesharing system that eliminates intermediaries, thus reducing service fees and enhancing efficiency in matching riders with drivers.</a:t>
            </a:r>
          </a:p>
          <a:p>
            <a:r>
              <a:rPr lang="en-US" dirty="0"/>
              <a:t>Improved Security: By leveraging </a:t>
            </a:r>
            <a:r>
              <a:rPr lang="en-US" dirty="0" err="1"/>
              <a:t>blockchain's</a:t>
            </a:r>
            <a:r>
              <a:rPr lang="en-US" dirty="0"/>
              <a:t> characteristics such as immutability and transparency, the proposed system addresses security vulnerabilities associated with centralized models, thereby protecting user data and transactions.</a:t>
            </a:r>
          </a:p>
          <a:p>
            <a:r>
              <a:rPr lang="en-US" dirty="0"/>
              <a:t>Smart Contract Implementation: The study details the design of smart contracts that automate processes such as user registration, fare calculations, and payment settlements, ensuring a seamless experience for users.</a:t>
            </a:r>
          </a:p>
          <a:p>
            <a:r>
              <a:rPr lang="en-US" dirty="0"/>
              <a:t>User Trust Enhancement: A peer-to-peer trust evaluation subsystem is introduced to allow users to rate each other after rides, fostering a trustworthy environment that encourages participation in the platform.</a:t>
            </a:r>
          </a:p>
          <a:p>
            <a:r>
              <a:rPr lang="en-US" dirty="0"/>
              <a:t>Comprehensive System Design: The paper provides detailed implementation insights, including the development tools and smart contract deployment, filling a gap in existing literature regarding practical applications of </a:t>
            </a:r>
            <a:r>
              <a:rPr lang="en-US" dirty="0" err="1"/>
              <a:t>blockchain</a:t>
            </a:r>
            <a:r>
              <a:rPr lang="en-US" dirty="0"/>
              <a:t> in the sharing economy.</a:t>
            </a:r>
          </a:p>
        </p:txBody>
      </p:sp>
    </p:spTree>
    <p:extLst>
      <p:ext uri="{BB962C8B-B14F-4D97-AF65-F5344CB8AC3E}">
        <p14:creationId xmlns:p14="http://schemas.microsoft.com/office/powerpoint/2010/main" val="1917477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INPUTS</a:t>
            </a:r>
            <a:endParaRPr lang="en-IN" dirty="0"/>
          </a:p>
        </p:txBody>
      </p:sp>
      <p:sp>
        <p:nvSpPr>
          <p:cNvPr id="3" name="Content Placeholder 2"/>
          <p:cNvSpPr>
            <a:spLocks noGrp="1"/>
          </p:cNvSpPr>
          <p:nvPr>
            <p:ph idx="1"/>
          </p:nvPr>
        </p:nvSpPr>
        <p:spPr/>
        <p:txBody>
          <a:bodyPr/>
          <a:lstStyle/>
          <a:p>
            <a:r>
              <a:rPr lang="en-US" dirty="0" smtClean="0"/>
              <a:t>The </a:t>
            </a:r>
            <a:r>
              <a:rPr lang="en-US" dirty="0"/>
              <a:t>literature on </a:t>
            </a:r>
            <a:r>
              <a:rPr lang="en-US" dirty="0" err="1"/>
              <a:t>blockchain</a:t>
            </a:r>
            <a:r>
              <a:rPr lang="en-US" dirty="0"/>
              <a:t>-enabled ride-sharing solutions highlights the potential of smart contracts to transform traditional transportation systems by enhancing security, transparency, and efficiency. Below are key themes from the existing body of </a:t>
            </a:r>
            <a:r>
              <a:rPr lang="en-US" dirty="0" smtClean="0"/>
              <a:t>knowledge:</a:t>
            </a:r>
          </a:p>
          <a:p>
            <a:pPr lvl="1"/>
            <a:r>
              <a:rPr lang="en-US" dirty="0"/>
              <a:t>The Need for Decentralized Ride-Sharing </a:t>
            </a:r>
            <a:r>
              <a:rPr lang="en-US" dirty="0" smtClean="0"/>
              <a:t>Platforms.</a:t>
            </a:r>
          </a:p>
          <a:p>
            <a:pPr lvl="1"/>
            <a:r>
              <a:rPr lang="en-US" dirty="0" err="1" smtClean="0"/>
              <a:t>Blockchain</a:t>
            </a:r>
            <a:r>
              <a:rPr lang="en-US" dirty="0" smtClean="0"/>
              <a:t> </a:t>
            </a:r>
            <a:r>
              <a:rPr lang="en-US" dirty="0"/>
              <a:t>Fundamentals and Applications in </a:t>
            </a:r>
            <a:r>
              <a:rPr lang="en-US" dirty="0" smtClean="0"/>
              <a:t>Transportation.</a:t>
            </a:r>
          </a:p>
          <a:p>
            <a:pPr lvl="1"/>
            <a:r>
              <a:rPr lang="en-US" dirty="0" smtClean="0"/>
              <a:t>Real-World </a:t>
            </a:r>
            <a:r>
              <a:rPr lang="en-US" dirty="0"/>
              <a:t>Implementations and </a:t>
            </a:r>
            <a:r>
              <a:rPr lang="en-US" dirty="0" smtClean="0"/>
              <a:t>Challenges.</a:t>
            </a:r>
          </a:p>
          <a:p>
            <a:pPr lvl="1"/>
            <a:r>
              <a:rPr lang="en-US" dirty="0"/>
              <a:t>Address gaps in trust mechanisms and explore more user-friendly </a:t>
            </a:r>
            <a:r>
              <a:rPr lang="en-US" dirty="0" smtClean="0"/>
              <a:t>methods.</a:t>
            </a:r>
            <a:endParaRPr lang="en-US" dirty="0"/>
          </a:p>
          <a:p>
            <a:pPr lvl="1"/>
            <a:endParaRPr lang="en-US" dirty="0"/>
          </a:p>
          <a:p>
            <a:pPr lvl="1"/>
            <a:endParaRPr lang="en-IN" dirty="0"/>
          </a:p>
        </p:txBody>
      </p:sp>
    </p:spTree>
    <p:extLst>
      <p:ext uri="{BB962C8B-B14F-4D97-AF65-F5344CB8AC3E}">
        <p14:creationId xmlns:p14="http://schemas.microsoft.com/office/powerpoint/2010/main" val="3358798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21708" y="697590"/>
            <a:ext cx="7150443" cy="5678495"/>
          </a:xfrm>
          <a:prstGeom prst="rect">
            <a:avLst/>
          </a:prstGeom>
        </p:spPr>
      </p:pic>
    </p:spTree>
    <p:extLst>
      <p:ext uri="{BB962C8B-B14F-4D97-AF65-F5344CB8AC3E}">
        <p14:creationId xmlns:p14="http://schemas.microsoft.com/office/powerpoint/2010/main" val="489588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Peer to Peer Ride Sharing Using </a:t>
            </a:r>
            <a:r>
              <a:rPr lang="en-US" dirty="0" err="1" smtClean="0"/>
              <a:t>Blockchain</a:t>
            </a:r>
            <a:r>
              <a:rPr lang="en-US" dirty="0" smtClean="0"/>
              <a:t>(2024)</a:t>
            </a:r>
            <a:endParaRPr lang="en-US" dirty="0"/>
          </a:p>
        </p:txBody>
      </p:sp>
      <p:sp>
        <p:nvSpPr>
          <p:cNvPr id="3" name="Content Placeholder 2"/>
          <p:cNvSpPr>
            <a:spLocks noGrp="1"/>
          </p:cNvSpPr>
          <p:nvPr>
            <p:ph idx="1"/>
          </p:nvPr>
        </p:nvSpPr>
        <p:spPr>
          <a:xfrm>
            <a:off x="963828" y="2273643"/>
            <a:ext cx="9016786" cy="3746157"/>
          </a:xfrm>
        </p:spPr>
        <p:txBody>
          <a:bodyPr>
            <a:normAutofit fontScale="92500" lnSpcReduction="20000"/>
          </a:bodyPr>
          <a:lstStyle/>
          <a:p>
            <a:r>
              <a:rPr lang="en-US" dirty="0"/>
              <a:t>Direct User Interaction: This research emphasizes the potential of </a:t>
            </a:r>
            <a:r>
              <a:rPr lang="en-US" dirty="0" err="1"/>
              <a:t>blockchain</a:t>
            </a:r>
            <a:r>
              <a:rPr lang="en-US" dirty="0"/>
              <a:t> to facilitate direct interactions between riders and drivers, eliminating the need for centralized platforms and reducing associated costs.</a:t>
            </a:r>
          </a:p>
          <a:p>
            <a:r>
              <a:rPr lang="en-US" dirty="0"/>
              <a:t>Enhanced Trust Mechanisms: The study proposes a framework for identity verification using </a:t>
            </a:r>
            <a:r>
              <a:rPr lang="en-US" dirty="0" err="1"/>
              <a:t>blockchain</a:t>
            </a:r>
            <a:r>
              <a:rPr lang="en-US" dirty="0"/>
              <a:t> technology, which helps build trust among users by ensuring that only verified individuals can participate in ridesharing.</a:t>
            </a:r>
          </a:p>
          <a:p>
            <a:r>
              <a:rPr lang="en-US" dirty="0"/>
              <a:t>Smart Contracts for Automation: It discusses how smart contracts can automate various aspects of the ridesharing process, including fare agreements and payment processing, thus increasing operational efficiency.</a:t>
            </a:r>
          </a:p>
          <a:p>
            <a:r>
              <a:rPr lang="en-US" dirty="0"/>
              <a:t>Data Privacy Protection: By decentralizing data storage on the </a:t>
            </a:r>
            <a:r>
              <a:rPr lang="en-US" dirty="0" err="1"/>
              <a:t>blockchain</a:t>
            </a:r>
            <a:r>
              <a:rPr lang="en-US" dirty="0"/>
              <a:t>, the research highlights how user privacy can be better protected compared to traditional centralized systems prone to data breaches.</a:t>
            </a:r>
          </a:p>
          <a:p>
            <a:r>
              <a:rPr lang="en-US" dirty="0"/>
              <a:t>Scalability Considerations: The paper addresses scalability challenges in implementing </a:t>
            </a:r>
            <a:r>
              <a:rPr lang="en-US" dirty="0" err="1"/>
              <a:t>blockchain</a:t>
            </a:r>
            <a:r>
              <a:rPr lang="en-US" dirty="0"/>
              <a:t>-based ridesharing solutions and suggests potential strategies for overcoming these hurdles to ensure widespread adoption.</a:t>
            </a:r>
          </a:p>
        </p:txBody>
      </p:sp>
    </p:spTree>
    <p:extLst>
      <p:ext uri="{BB962C8B-B14F-4D97-AF65-F5344CB8AC3E}">
        <p14:creationId xmlns:p14="http://schemas.microsoft.com/office/powerpoint/2010/main" val="349140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51813" y="881449"/>
            <a:ext cx="8631301" cy="5544065"/>
          </a:xfrm>
          <a:prstGeom prst="rect">
            <a:avLst/>
          </a:prstGeom>
        </p:spPr>
      </p:pic>
    </p:spTree>
    <p:extLst>
      <p:ext uri="{BB962C8B-B14F-4D97-AF65-F5344CB8AC3E}">
        <p14:creationId xmlns:p14="http://schemas.microsoft.com/office/powerpoint/2010/main" val="1873454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INPUTS</a:t>
            </a:r>
            <a:endParaRPr lang="en-IN" dirty="0"/>
          </a:p>
        </p:txBody>
      </p:sp>
      <p:sp>
        <p:nvSpPr>
          <p:cNvPr id="3" name="Content Placeholder 2"/>
          <p:cNvSpPr>
            <a:spLocks noGrp="1"/>
          </p:cNvSpPr>
          <p:nvPr>
            <p:ph idx="1"/>
          </p:nvPr>
        </p:nvSpPr>
        <p:spPr/>
        <p:txBody>
          <a:bodyPr/>
          <a:lstStyle/>
          <a:p>
            <a:r>
              <a:rPr lang="en-US" dirty="0"/>
              <a:t>Leverage identity verification techniques and automate ride-sharing processes</a:t>
            </a:r>
            <a:r>
              <a:rPr lang="en-US" dirty="0" smtClean="0"/>
              <a:t>.</a:t>
            </a:r>
            <a:endParaRPr lang="en-IN" dirty="0"/>
          </a:p>
          <a:p>
            <a:r>
              <a:rPr lang="en-US" dirty="0"/>
              <a:t>A</a:t>
            </a:r>
            <a:r>
              <a:rPr lang="en-US" dirty="0" smtClean="0"/>
              <a:t>ddress </a:t>
            </a:r>
            <a:r>
              <a:rPr lang="en-US" dirty="0"/>
              <a:t>scalability in your system design by choosing an appropriate </a:t>
            </a:r>
            <a:r>
              <a:rPr lang="en-US" dirty="0" err="1"/>
              <a:t>blockchain</a:t>
            </a:r>
            <a:r>
              <a:rPr lang="en-US" dirty="0"/>
              <a:t> platform.</a:t>
            </a:r>
            <a:endParaRPr lang="en-IN" dirty="0"/>
          </a:p>
        </p:txBody>
      </p:sp>
    </p:spTree>
    <p:extLst>
      <p:ext uri="{BB962C8B-B14F-4D97-AF65-F5344CB8AC3E}">
        <p14:creationId xmlns:p14="http://schemas.microsoft.com/office/powerpoint/2010/main" val="4255390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930" y="766119"/>
            <a:ext cx="9191437" cy="914513"/>
          </a:xfrm>
        </p:spPr>
        <p:txBody>
          <a:bodyPr/>
          <a:lstStyle/>
          <a:p>
            <a:r>
              <a:rPr lang="en-US" dirty="0"/>
              <a:t>Boosting Ridesharing Efficiency Through </a:t>
            </a:r>
            <a:r>
              <a:rPr lang="en-US" dirty="0" err="1"/>
              <a:t>Blockchain</a:t>
            </a:r>
            <a:r>
              <a:rPr lang="en-US" dirty="0"/>
              <a:t>: </a:t>
            </a:r>
            <a:r>
              <a:rPr lang="en-US" dirty="0" err="1"/>
              <a:t>Greenride</a:t>
            </a:r>
            <a:r>
              <a:rPr lang="en-US" dirty="0"/>
              <a:t> Application Case </a:t>
            </a:r>
            <a:r>
              <a:rPr lang="en-US" dirty="0" smtClean="0"/>
              <a:t>Study(2019)</a:t>
            </a:r>
            <a:endParaRPr lang="en-US" dirty="0"/>
          </a:p>
        </p:txBody>
      </p:sp>
      <p:sp>
        <p:nvSpPr>
          <p:cNvPr id="3" name="Content Placeholder 2"/>
          <p:cNvSpPr>
            <a:spLocks noGrp="1"/>
          </p:cNvSpPr>
          <p:nvPr>
            <p:ph idx="1"/>
          </p:nvPr>
        </p:nvSpPr>
        <p:spPr>
          <a:xfrm>
            <a:off x="724930" y="2306937"/>
            <a:ext cx="8825659" cy="3416300"/>
          </a:xfrm>
        </p:spPr>
        <p:txBody>
          <a:bodyPr>
            <a:normAutofit fontScale="85000" lnSpcReduction="20000"/>
          </a:bodyPr>
          <a:lstStyle/>
          <a:p>
            <a:r>
              <a:rPr lang="en-US" dirty="0" smtClean="0"/>
              <a:t>Application </a:t>
            </a:r>
            <a:r>
              <a:rPr lang="en-US" dirty="0"/>
              <a:t>Case Study: This research provides a case study of "</a:t>
            </a:r>
            <a:r>
              <a:rPr lang="en-US" dirty="0" err="1"/>
              <a:t>Greenride</a:t>
            </a:r>
            <a:r>
              <a:rPr lang="en-US" dirty="0"/>
              <a:t>," a </a:t>
            </a:r>
            <a:r>
              <a:rPr lang="en-US" dirty="0" err="1"/>
              <a:t>blockchain</a:t>
            </a:r>
            <a:r>
              <a:rPr lang="en-US" dirty="0"/>
              <a:t> application designed to enhance ridesharing efficiency by optimizing routes and reducing wait times for passengers.</a:t>
            </a:r>
          </a:p>
          <a:p>
            <a:r>
              <a:rPr lang="en-US" dirty="0"/>
              <a:t>Environmental Sustainability Focus: It emphasizes how </a:t>
            </a:r>
            <a:r>
              <a:rPr lang="en-US" dirty="0" err="1"/>
              <a:t>blockchain</a:t>
            </a:r>
            <a:r>
              <a:rPr lang="en-US" dirty="0"/>
              <a:t> can contribute to more sustainable transportation options by promoting shared rides and reducing individual car usage.</a:t>
            </a:r>
          </a:p>
          <a:p>
            <a:r>
              <a:rPr lang="en-US" dirty="0"/>
              <a:t>Data-Driven Decision Making: The study highlights how real-time data analytics can be utilized within the </a:t>
            </a:r>
            <a:r>
              <a:rPr lang="en-US" dirty="0" err="1"/>
              <a:t>blockchain</a:t>
            </a:r>
            <a:r>
              <a:rPr lang="en-US" dirty="0"/>
              <a:t> framework to make informed decisions about ride allocation and pricing strategies.</a:t>
            </a:r>
          </a:p>
          <a:p>
            <a:r>
              <a:rPr lang="en-US" dirty="0"/>
              <a:t>User Engagement Strategies: It discusses methods for engaging users through gamification techniques that reward eco-friendly travel choices made through the platform.</a:t>
            </a:r>
          </a:p>
          <a:p>
            <a:r>
              <a:rPr lang="en-US" dirty="0"/>
              <a:t>Challenges and Limitations: The paper addresses potential challenges in implementing </a:t>
            </a:r>
            <a:r>
              <a:rPr lang="en-US" dirty="0" err="1"/>
              <a:t>blockchain</a:t>
            </a:r>
            <a:r>
              <a:rPr lang="en-US" dirty="0"/>
              <a:t> technology in ridesharing, including regulatory hurdles and user acceptance issues, while suggesting areas for future research.</a:t>
            </a:r>
          </a:p>
        </p:txBody>
      </p:sp>
    </p:spTree>
    <p:extLst>
      <p:ext uri="{BB962C8B-B14F-4D97-AF65-F5344CB8AC3E}">
        <p14:creationId xmlns:p14="http://schemas.microsoft.com/office/powerpoint/2010/main" val="25538016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64</TotalTime>
  <Words>1122</Words>
  <Application>Microsoft Office PowerPoint</Application>
  <PresentationFormat>Widescreen</PresentationFormat>
  <Paragraphs>84</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Century Gothic</vt:lpstr>
      <vt:lpstr>var(--font-fk-grotesk)</vt:lpstr>
      <vt:lpstr>Wingdings 3</vt:lpstr>
      <vt:lpstr>Ion Boardroom</vt:lpstr>
      <vt:lpstr>Smart Contracts And Ride Sharing: A Blockchain Approach To Secure Transportation.</vt:lpstr>
      <vt:lpstr>       ABSTRACT</vt:lpstr>
      <vt:lpstr>Blockchain Meets Sharing Economy: A Case of Smart Contract Enabled Ridesharing Service(2022)</vt:lpstr>
      <vt:lpstr>INPUTS</vt:lpstr>
      <vt:lpstr>PowerPoint Presentation</vt:lpstr>
      <vt:lpstr>Peer to Peer Ride Sharing Using Blockchain(2024)</vt:lpstr>
      <vt:lpstr>PowerPoint Presentation</vt:lpstr>
      <vt:lpstr>INPUTS</vt:lpstr>
      <vt:lpstr>Boosting Ridesharing Efficiency Through Blockchain: Greenride Application Case Study(2019)</vt:lpstr>
      <vt:lpstr>PowerPoint Presentation</vt:lpstr>
      <vt:lpstr>INPUTS</vt:lpstr>
      <vt:lpstr>An Introduction to Smart Contracts and Their Potential and Inherent Limitations(2018) </vt:lpstr>
      <vt:lpstr>PowerPoint Presentation</vt:lpstr>
      <vt:lpstr>INPUTS</vt:lpstr>
      <vt:lpstr>Decentralised Applications Using Ethereum Blockchain</vt:lpstr>
      <vt:lpstr>PowerPoint Presentation</vt:lpstr>
      <vt:lpstr>INPUTS</vt:lpstr>
      <vt:lpstr>DriveGo - Blockchain Based Peer To Peer Ride Sharing (2023)</vt:lpstr>
      <vt:lpstr>PowerPoint Presentation</vt:lpstr>
      <vt:lpstr>INPUTS</vt:lpstr>
      <vt:lpstr>SUMMARY</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Contracts And Ride Sharing: A Blockchain Approach To Secure Transportation.</dc:title>
  <dc:creator>Gautham Raj</dc:creator>
  <cp:lastModifiedBy>Gautham Raj</cp:lastModifiedBy>
  <cp:revision>12</cp:revision>
  <dcterms:created xsi:type="dcterms:W3CDTF">2024-11-16T03:57:53Z</dcterms:created>
  <dcterms:modified xsi:type="dcterms:W3CDTF">2024-11-16T05:51:29Z</dcterms:modified>
</cp:coreProperties>
</file>