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3" r:id="rId17"/>
    <p:sldId id="274" r:id="rId18"/>
    <p:sldId id="275" r:id="rId19"/>
    <p:sldId id="276" r:id="rId20"/>
    <p:sldId id="277" r:id="rId21"/>
    <p:sldId id="278" r:id="rId22"/>
    <p:sldId id="272" r:id="rId23"/>
    <p:sldId id="280" r:id="rId24"/>
    <p:sldId id="281" r:id="rId25"/>
    <p:sldId id="279" r:id="rId26"/>
    <p:sldId id="28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C5746C-8A61-4130-A190-B28079805F45}" type="doc">
      <dgm:prSet loTypeId="urn:microsoft.com/office/officeart/2008/layout/LinedList" loCatId="list" qsTypeId="urn:microsoft.com/office/officeart/2005/8/quickstyle/simple2" qsCatId="simple" csTypeId="urn:microsoft.com/office/officeart/2005/8/colors/colorful5" csCatId="colorful" phldr="1"/>
      <dgm:spPr/>
      <dgm:t>
        <a:bodyPr/>
        <a:lstStyle/>
        <a:p>
          <a:endParaRPr lang="en-US"/>
        </a:p>
      </dgm:t>
    </dgm:pt>
    <dgm:pt modelId="{9515FF47-45E7-4371-93C9-5FB9A59A03C4}">
      <dgm:prSet/>
      <dgm:spPr/>
      <dgm:t>
        <a:bodyPr/>
        <a:lstStyle/>
        <a:p>
          <a:r>
            <a:rPr lang="en-US" dirty="0"/>
            <a:t>Introduction</a:t>
          </a:r>
        </a:p>
      </dgm:t>
    </dgm:pt>
    <dgm:pt modelId="{A20080FF-E1A5-4CCC-BBFD-D3D9BD662EA2}" type="parTrans" cxnId="{5E3A6A45-3622-4075-9E92-BBD1C91E8768}">
      <dgm:prSet/>
      <dgm:spPr/>
      <dgm:t>
        <a:bodyPr/>
        <a:lstStyle/>
        <a:p>
          <a:endParaRPr lang="en-US"/>
        </a:p>
      </dgm:t>
    </dgm:pt>
    <dgm:pt modelId="{E90CA89E-171A-4B6F-9332-C66075EED607}" type="sibTrans" cxnId="{5E3A6A45-3622-4075-9E92-BBD1C91E8768}">
      <dgm:prSet/>
      <dgm:spPr/>
      <dgm:t>
        <a:bodyPr/>
        <a:lstStyle/>
        <a:p>
          <a:endParaRPr lang="en-US"/>
        </a:p>
      </dgm:t>
    </dgm:pt>
    <dgm:pt modelId="{BA547080-5DD2-4E3D-B03A-489D6851F021}">
      <dgm:prSet/>
      <dgm:spPr/>
      <dgm:t>
        <a:bodyPr/>
        <a:lstStyle/>
        <a:p>
          <a:r>
            <a:rPr lang="en-US" dirty="0"/>
            <a:t>Data Cleaning</a:t>
          </a:r>
        </a:p>
      </dgm:t>
    </dgm:pt>
    <dgm:pt modelId="{95F28040-1F2F-4F54-A30F-9BB6A4133B48}" type="parTrans" cxnId="{1AC0EBF8-DAAB-4E26-B54A-A92FCCC8DE2A}">
      <dgm:prSet/>
      <dgm:spPr/>
      <dgm:t>
        <a:bodyPr/>
        <a:lstStyle/>
        <a:p>
          <a:endParaRPr lang="en-US"/>
        </a:p>
      </dgm:t>
    </dgm:pt>
    <dgm:pt modelId="{E8890F7E-85A6-4828-AC4B-46E88D07A09F}" type="sibTrans" cxnId="{1AC0EBF8-DAAB-4E26-B54A-A92FCCC8DE2A}">
      <dgm:prSet/>
      <dgm:spPr/>
      <dgm:t>
        <a:bodyPr/>
        <a:lstStyle/>
        <a:p>
          <a:endParaRPr lang="en-US"/>
        </a:p>
      </dgm:t>
    </dgm:pt>
    <dgm:pt modelId="{D08FDD41-EBF8-4B07-AC71-E6CEA80755AF}">
      <dgm:prSet/>
      <dgm:spPr/>
      <dgm:t>
        <a:bodyPr/>
        <a:lstStyle/>
        <a:p>
          <a:r>
            <a:rPr lang="en-US"/>
            <a:t>Exploratory Data Analysis</a:t>
          </a:r>
        </a:p>
      </dgm:t>
    </dgm:pt>
    <dgm:pt modelId="{EF21B0E2-D550-4042-8B81-4B2A3F57B703}" type="parTrans" cxnId="{B86F3BDA-58B7-4F74-8DB4-1A72BBE9705A}">
      <dgm:prSet/>
      <dgm:spPr/>
      <dgm:t>
        <a:bodyPr/>
        <a:lstStyle/>
        <a:p>
          <a:endParaRPr lang="en-US"/>
        </a:p>
      </dgm:t>
    </dgm:pt>
    <dgm:pt modelId="{04CE9856-ED15-480F-81CF-DFA7E640DAE2}" type="sibTrans" cxnId="{B86F3BDA-58B7-4F74-8DB4-1A72BBE9705A}">
      <dgm:prSet/>
      <dgm:spPr/>
      <dgm:t>
        <a:bodyPr/>
        <a:lstStyle/>
        <a:p>
          <a:endParaRPr lang="en-US"/>
        </a:p>
      </dgm:t>
    </dgm:pt>
    <dgm:pt modelId="{BDD6A260-165D-4149-9DDB-BBE663407BB1}">
      <dgm:prSet/>
      <dgm:spPr/>
      <dgm:t>
        <a:bodyPr/>
        <a:lstStyle/>
        <a:p>
          <a:r>
            <a:rPr lang="en-US"/>
            <a:t>Unsupervised Modelling</a:t>
          </a:r>
        </a:p>
      </dgm:t>
    </dgm:pt>
    <dgm:pt modelId="{CD998535-C623-4A02-B95B-D1D0BFD2949C}" type="parTrans" cxnId="{B141C4C0-64F2-41CB-8446-C91B52C21B63}">
      <dgm:prSet/>
      <dgm:spPr/>
      <dgm:t>
        <a:bodyPr/>
        <a:lstStyle/>
        <a:p>
          <a:endParaRPr lang="en-US"/>
        </a:p>
      </dgm:t>
    </dgm:pt>
    <dgm:pt modelId="{A2E1E12A-5981-409A-A67C-3476EA62C911}" type="sibTrans" cxnId="{B141C4C0-64F2-41CB-8446-C91B52C21B63}">
      <dgm:prSet/>
      <dgm:spPr/>
      <dgm:t>
        <a:bodyPr/>
        <a:lstStyle/>
        <a:p>
          <a:endParaRPr lang="en-US"/>
        </a:p>
      </dgm:t>
    </dgm:pt>
    <dgm:pt modelId="{FB276297-E88A-4D95-8EAC-1CFB49B3402E}">
      <dgm:prSet/>
      <dgm:spPr/>
      <dgm:t>
        <a:bodyPr/>
        <a:lstStyle/>
        <a:p>
          <a:r>
            <a:rPr lang="en-US" dirty="0"/>
            <a:t>Supervised modelling for patients 80 years and above </a:t>
          </a:r>
        </a:p>
      </dgm:t>
    </dgm:pt>
    <dgm:pt modelId="{8076C59D-9E1C-471A-A3EB-6D21AAC3F9C3}" type="parTrans" cxnId="{33C2387B-DF9B-437D-A683-8B30848ADB2A}">
      <dgm:prSet/>
      <dgm:spPr/>
      <dgm:t>
        <a:bodyPr/>
        <a:lstStyle/>
        <a:p>
          <a:endParaRPr lang="en-US"/>
        </a:p>
      </dgm:t>
    </dgm:pt>
    <dgm:pt modelId="{D162CC0F-C339-4D66-A920-FBFF7CF83846}" type="sibTrans" cxnId="{33C2387B-DF9B-437D-A683-8B30848ADB2A}">
      <dgm:prSet/>
      <dgm:spPr/>
      <dgm:t>
        <a:bodyPr/>
        <a:lstStyle/>
        <a:p>
          <a:endParaRPr lang="en-US"/>
        </a:p>
      </dgm:t>
    </dgm:pt>
    <dgm:pt modelId="{6286C8EF-316A-49FD-AEB3-28CF30CAF39F}">
      <dgm:prSet/>
      <dgm:spPr/>
      <dgm:t>
        <a:bodyPr/>
        <a:lstStyle/>
        <a:p>
          <a:r>
            <a:rPr lang="en-US" dirty="0"/>
            <a:t>Best model for patients 80 years and above</a:t>
          </a:r>
        </a:p>
      </dgm:t>
    </dgm:pt>
    <dgm:pt modelId="{4E66C5D7-F609-4C4C-A3FB-B4859B50C447}" type="parTrans" cxnId="{153EF2DF-ED90-444F-9FA1-0ABD6D7BC8CB}">
      <dgm:prSet/>
      <dgm:spPr/>
      <dgm:t>
        <a:bodyPr/>
        <a:lstStyle/>
        <a:p>
          <a:endParaRPr lang="en-US"/>
        </a:p>
      </dgm:t>
    </dgm:pt>
    <dgm:pt modelId="{C0D5E6CB-FD08-41E7-8505-9752B5421720}" type="sibTrans" cxnId="{153EF2DF-ED90-444F-9FA1-0ABD6D7BC8CB}">
      <dgm:prSet/>
      <dgm:spPr/>
      <dgm:t>
        <a:bodyPr/>
        <a:lstStyle/>
        <a:p>
          <a:endParaRPr lang="en-US"/>
        </a:p>
      </dgm:t>
    </dgm:pt>
    <dgm:pt modelId="{62C3B4D2-7D4D-4930-9A47-B5EEB268FFA8}">
      <dgm:prSet/>
      <dgm:spPr/>
      <dgm:t>
        <a:bodyPr/>
        <a:lstStyle/>
        <a:p>
          <a:r>
            <a:rPr lang="en-US" dirty="0"/>
            <a:t>Conclusions</a:t>
          </a:r>
        </a:p>
      </dgm:t>
    </dgm:pt>
    <dgm:pt modelId="{55BB178E-F6E0-45D8-AAAF-402CA265D7F0}" type="parTrans" cxnId="{AD472ACD-190C-45F6-B3C1-4D4147F660E3}">
      <dgm:prSet/>
      <dgm:spPr/>
      <dgm:t>
        <a:bodyPr/>
        <a:lstStyle/>
        <a:p>
          <a:endParaRPr lang="en-US"/>
        </a:p>
      </dgm:t>
    </dgm:pt>
    <dgm:pt modelId="{4B9B4128-624E-4EFA-99A4-5BD56442659B}" type="sibTrans" cxnId="{AD472ACD-190C-45F6-B3C1-4D4147F660E3}">
      <dgm:prSet/>
      <dgm:spPr/>
      <dgm:t>
        <a:bodyPr/>
        <a:lstStyle/>
        <a:p>
          <a:endParaRPr lang="en-US"/>
        </a:p>
      </dgm:t>
    </dgm:pt>
    <dgm:pt modelId="{4109C6B7-4FFB-468F-B650-A1061A3804D2}">
      <dgm:prSet/>
      <dgm:spPr/>
      <dgm:t>
        <a:bodyPr/>
        <a:lstStyle/>
        <a:p>
          <a:r>
            <a:rPr lang="en-US" dirty="0"/>
            <a:t>Next Steps</a:t>
          </a:r>
        </a:p>
      </dgm:t>
    </dgm:pt>
    <dgm:pt modelId="{A6ADD064-DCDE-42D0-91DC-B38A0CDDB3D9}" type="parTrans" cxnId="{D41012DB-4D24-4C3F-A544-97EA8F6EEAF4}">
      <dgm:prSet/>
      <dgm:spPr/>
      <dgm:t>
        <a:bodyPr/>
        <a:lstStyle/>
        <a:p>
          <a:endParaRPr lang="en-US"/>
        </a:p>
      </dgm:t>
    </dgm:pt>
    <dgm:pt modelId="{D0E36EB5-59CF-45DE-9A7C-5C1407E8B8CA}" type="sibTrans" cxnId="{D41012DB-4D24-4C3F-A544-97EA8F6EEAF4}">
      <dgm:prSet/>
      <dgm:spPr/>
      <dgm:t>
        <a:bodyPr/>
        <a:lstStyle/>
        <a:p>
          <a:endParaRPr lang="en-US"/>
        </a:p>
      </dgm:t>
    </dgm:pt>
    <dgm:pt modelId="{B8C5306B-CFA0-4FE9-A8E9-E610551263D6}">
      <dgm:prSet/>
      <dgm:spPr/>
      <dgm:t>
        <a:bodyPr/>
        <a:lstStyle/>
        <a:p>
          <a:r>
            <a:rPr lang="en-US" dirty="0"/>
            <a:t>Credits</a:t>
          </a:r>
        </a:p>
      </dgm:t>
    </dgm:pt>
    <dgm:pt modelId="{5583F060-7E2D-4697-861F-A7DC9AD207B6}" type="parTrans" cxnId="{2BCAE4C1-988A-4466-9858-BA6FB0D63FB5}">
      <dgm:prSet/>
      <dgm:spPr/>
      <dgm:t>
        <a:bodyPr/>
        <a:lstStyle/>
        <a:p>
          <a:endParaRPr lang="en-US"/>
        </a:p>
      </dgm:t>
    </dgm:pt>
    <dgm:pt modelId="{F1757023-9720-4BAD-A427-5038E71C3FDB}" type="sibTrans" cxnId="{2BCAE4C1-988A-4466-9858-BA6FB0D63FB5}">
      <dgm:prSet/>
      <dgm:spPr/>
      <dgm:t>
        <a:bodyPr/>
        <a:lstStyle/>
        <a:p>
          <a:endParaRPr lang="en-US"/>
        </a:p>
      </dgm:t>
    </dgm:pt>
    <dgm:pt modelId="{8537919D-167C-4C0E-873B-82E3228EB397}">
      <dgm:prSet/>
      <dgm:spPr/>
      <dgm:t>
        <a:bodyPr/>
        <a:lstStyle/>
        <a:p>
          <a:r>
            <a:rPr lang="en-US" dirty="0"/>
            <a:t>Thank You</a:t>
          </a:r>
        </a:p>
      </dgm:t>
    </dgm:pt>
    <dgm:pt modelId="{C092D3F6-A112-4519-9763-7C2A4FAB12AA}" type="parTrans" cxnId="{A8B629E2-0875-4916-BD6E-891EF4492449}">
      <dgm:prSet/>
      <dgm:spPr/>
      <dgm:t>
        <a:bodyPr/>
        <a:lstStyle/>
        <a:p>
          <a:endParaRPr lang="en-US"/>
        </a:p>
      </dgm:t>
    </dgm:pt>
    <dgm:pt modelId="{BFE1A70B-5821-4D72-AB0A-BE43F21792BB}" type="sibTrans" cxnId="{A8B629E2-0875-4916-BD6E-891EF4492449}">
      <dgm:prSet/>
      <dgm:spPr/>
      <dgm:t>
        <a:bodyPr/>
        <a:lstStyle/>
        <a:p>
          <a:endParaRPr lang="en-US"/>
        </a:p>
      </dgm:t>
    </dgm:pt>
    <dgm:pt modelId="{9A06E6BD-0FB7-4112-97A6-D2541865CEBF}">
      <dgm:prSet/>
      <dgm:spPr/>
      <dgm:t>
        <a:bodyPr/>
        <a:lstStyle/>
        <a:p>
          <a:r>
            <a:rPr lang="en-US" dirty="0"/>
            <a:t>Understanding the Dataset</a:t>
          </a:r>
        </a:p>
      </dgm:t>
    </dgm:pt>
    <dgm:pt modelId="{9DD9AF7C-9D74-4113-AFAE-CB60705C2218}" type="parTrans" cxnId="{73C12FE1-4784-4307-B4DA-DAE14F015EAD}">
      <dgm:prSet/>
      <dgm:spPr/>
      <dgm:t>
        <a:bodyPr/>
        <a:lstStyle/>
        <a:p>
          <a:endParaRPr lang="en-US"/>
        </a:p>
      </dgm:t>
    </dgm:pt>
    <dgm:pt modelId="{BE8419AF-AAFD-4032-B2BD-74350EDD42A4}" type="sibTrans" cxnId="{73C12FE1-4784-4307-B4DA-DAE14F015EAD}">
      <dgm:prSet/>
      <dgm:spPr/>
      <dgm:t>
        <a:bodyPr/>
        <a:lstStyle/>
        <a:p>
          <a:endParaRPr lang="en-US"/>
        </a:p>
      </dgm:t>
    </dgm:pt>
    <dgm:pt modelId="{75EA4CF0-CBBB-49B9-905E-60BD8B1B2B28}" type="pres">
      <dgm:prSet presAssocID="{D7C5746C-8A61-4130-A190-B28079805F45}" presName="vert0" presStyleCnt="0">
        <dgm:presLayoutVars>
          <dgm:dir/>
          <dgm:animOne val="branch"/>
          <dgm:animLvl val="lvl"/>
        </dgm:presLayoutVars>
      </dgm:prSet>
      <dgm:spPr/>
    </dgm:pt>
    <dgm:pt modelId="{55F5B099-07BA-41BF-82B1-9C1984329899}" type="pres">
      <dgm:prSet presAssocID="{9515FF47-45E7-4371-93C9-5FB9A59A03C4}" presName="thickLine" presStyleLbl="alignNode1" presStyleIdx="0" presStyleCnt="11"/>
      <dgm:spPr/>
    </dgm:pt>
    <dgm:pt modelId="{0E5F946E-DCE2-4BCA-83F6-B231E2F470D0}" type="pres">
      <dgm:prSet presAssocID="{9515FF47-45E7-4371-93C9-5FB9A59A03C4}" presName="horz1" presStyleCnt="0"/>
      <dgm:spPr/>
    </dgm:pt>
    <dgm:pt modelId="{C5940706-A82A-4C1A-8D2C-4C75AA7C35FC}" type="pres">
      <dgm:prSet presAssocID="{9515FF47-45E7-4371-93C9-5FB9A59A03C4}" presName="tx1" presStyleLbl="revTx" presStyleIdx="0" presStyleCnt="11"/>
      <dgm:spPr/>
    </dgm:pt>
    <dgm:pt modelId="{7AC4E723-DDB8-4856-8CE0-E78F5A58228B}" type="pres">
      <dgm:prSet presAssocID="{9515FF47-45E7-4371-93C9-5FB9A59A03C4}" presName="vert1" presStyleCnt="0"/>
      <dgm:spPr/>
    </dgm:pt>
    <dgm:pt modelId="{4D632563-CB28-4372-8BEC-DAD239674122}" type="pres">
      <dgm:prSet presAssocID="{9A06E6BD-0FB7-4112-97A6-D2541865CEBF}" presName="thickLine" presStyleLbl="alignNode1" presStyleIdx="1" presStyleCnt="11"/>
      <dgm:spPr/>
    </dgm:pt>
    <dgm:pt modelId="{C73D6B72-1887-458C-93DD-D14DAD6AFE36}" type="pres">
      <dgm:prSet presAssocID="{9A06E6BD-0FB7-4112-97A6-D2541865CEBF}" presName="horz1" presStyleCnt="0"/>
      <dgm:spPr/>
    </dgm:pt>
    <dgm:pt modelId="{B2B165AB-E920-4ECD-8A28-D1378B1B13D4}" type="pres">
      <dgm:prSet presAssocID="{9A06E6BD-0FB7-4112-97A6-D2541865CEBF}" presName="tx1" presStyleLbl="revTx" presStyleIdx="1" presStyleCnt="11"/>
      <dgm:spPr/>
    </dgm:pt>
    <dgm:pt modelId="{681B267A-789F-478F-BFB1-0BC39939047E}" type="pres">
      <dgm:prSet presAssocID="{9A06E6BD-0FB7-4112-97A6-D2541865CEBF}" presName="vert1" presStyleCnt="0"/>
      <dgm:spPr/>
    </dgm:pt>
    <dgm:pt modelId="{36A6C5CF-42D4-4F0B-BECF-CCD0AF75141A}" type="pres">
      <dgm:prSet presAssocID="{BA547080-5DD2-4E3D-B03A-489D6851F021}" presName="thickLine" presStyleLbl="alignNode1" presStyleIdx="2" presStyleCnt="11"/>
      <dgm:spPr/>
    </dgm:pt>
    <dgm:pt modelId="{DE1FD1C4-FE35-44B2-B713-3245F80BDD5F}" type="pres">
      <dgm:prSet presAssocID="{BA547080-5DD2-4E3D-B03A-489D6851F021}" presName="horz1" presStyleCnt="0"/>
      <dgm:spPr/>
    </dgm:pt>
    <dgm:pt modelId="{6043AFB7-6914-4119-9F45-0664FD5C659D}" type="pres">
      <dgm:prSet presAssocID="{BA547080-5DD2-4E3D-B03A-489D6851F021}" presName="tx1" presStyleLbl="revTx" presStyleIdx="2" presStyleCnt="11"/>
      <dgm:spPr/>
    </dgm:pt>
    <dgm:pt modelId="{9BD6F1E7-8ED7-41E0-98ED-D6B09CD06B64}" type="pres">
      <dgm:prSet presAssocID="{BA547080-5DD2-4E3D-B03A-489D6851F021}" presName="vert1" presStyleCnt="0"/>
      <dgm:spPr/>
    </dgm:pt>
    <dgm:pt modelId="{CC4E018C-527E-4DC3-8CBD-0C9756763C8F}" type="pres">
      <dgm:prSet presAssocID="{D08FDD41-EBF8-4B07-AC71-E6CEA80755AF}" presName="thickLine" presStyleLbl="alignNode1" presStyleIdx="3" presStyleCnt="11"/>
      <dgm:spPr/>
    </dgm:pt>
    <dgm:pt modelId="{DD43707D-0CF5-4C11-82DD-B1FE29F6B197}" type="pres">
      <dgm:prSet presAssocID="{D08FDD41-EBF8-4B07-AC71-E6CEA80755AF}" presName="horz1" presStyleCnt="0"/>
      <dgm:spPr/>
    </dgm:pt>
    <dgm:pt modelId="{038711C8-54F1-496E-8D92-6AD86F894F4C}" type="pres">
      <dgm:prSet presAssocID="{D08FDD41-EBF8-4B07-AC71-E6CEA80755AF}" presName="tx1" presStyleLbl="revTx" presStyleIdx="3" presStyleCnt="11"/>
      <dgm:spPr/>
    </dgm:pt>
    <dgm:pt modelId="{455715E8-4942-4386-B269-A27A85F9E0B0}" type="pres">
      <dgm:prSet presAssocID="{D08FDD41-EBF8-4B07-AC71-E6CEA80755AF}" presName="vert1" presStyleCnt="0"/>
      <dgm:spPr/>
    </dgm:pt>
    <dgm:pt modelId="{4ECAD274-C541-4551-AB9E-D12FAADF419F}" type="pres">
      <dgm:prSet presAssocID="{BDD6A260-165D-4149-9DDB-BBE663407BB1}" presName="thickLine" presStyleLbl="alignNode1" presStyleIdx="4" presStyleCnt="11"/>
      <dgm:spPr/>
    </dgm:pt>
    <dgm:pt modelId="{F175C7CB-2352-468F-9EF4-BBF327C48DD9}" type="pres">
      <dgm:prSet presAssocID="{BDD6A260-165D-4149-9DDB-BBE663407BB1}" presName="horz1" presStyleCnt="0"/>
      <dgm:spPr/>
    </dgm:pt>
    <dgm:pt modelId="{A2FE44BE-C5A6-442A-8C02-D11B49A6FA24}" type="pres">
      <dgm:prSet presAssocID="{BDD6A260-165D-4149-9DDB-BBE663407BB1}" presName="tx1" presStyleLbl="revTx" presStyleIdx="4" presStyleCnt="11"/>
      <dgm:spPr/>
    </dgm:pt>
    <dgm:pt modelId="{11810A30-33EE-42AB-B59A-331104F5FF0B}" type="pres">
      <dgm:prSet presAssocID="{BDD6A260-165D-4149-9DDB-BBE663407BB1}" presName="vert1" presStyleCnt="0"/>
      <dgm:spPr/>
    </dgm:pt>
    <dgm:pt modelId="{7D3E1C64-C374-4F75-901F-4747B47DCC6B}" type="pres">
      <dgm:prSet presAssocID="{FB276297-E88A-4D95-8EAC-1CFB49B3402E}" presName="thickLine" presStyleLbl="alignNode1" presStyleIdx="5" presStyleCnt="11"/>
      <dgm:spPr/>
    </dgm:pt>
    <dgm:pt modelId="{65AFFA18-0C0C-44E9-8B89-828736C8E041}" type="pres">
      <dgm:prSet presAssocID="{FB276297-E88A-4D95-8EAC-1CFB49B3402E}" presName="horz1" presStyleCnt="0"/>
      <dgm:spPr/>
    </dgm:pt>
    <dgm:pt modelId="{983904F4-C4A2-41B3-AE8D-AFEF984A7D76}" type="pres">
      <dgm:prSet presAssocID="{FB276297-E88A-4D95-8EAC-1CFB49B3402E}" presName="tx1" presStyleLbl="revTx" presStyleIdx="5" presStyleCnt="11"/>
      <dgm:spPr/>
    </dgm:pt>
    <dgm:pt modelId="{ABC90E8C-D3BE-428C-99EC-ED3BB6E910F0}" type="pres">
      <dgm:prSet presAssocID="{FB276297-E88A-4D95-8EAC-1CFB49B3402E}" presName="vert1" presStyleCnt="0"/>
      <dgm:spPr/>
    </dgm:pt>
    <dgm:pt modelId="{90F5AFDC-AA7F-43A8-A293-1C6B1EFF6AD5}" type="pres">
      <dgm:prSet presAssocID="{6286C8EF-316A-49FD-AEB3-28CF30CAF39F}" presName="thickLine" presStyleLbl="alignNode1" presStyleIdx="6" presStyleCnt="11"/>
      <dgm:spPr/>
    </dgm:pt>
    <dgm:pt modelId="{3FEA61E2-64E0-4F99-9ED7-9574EE172F61}" type="pres">
      <dgm:prSet presAssocID="{6286C8EF-316A-49FD-AEB3-28CF30CAF39F}" presName="horz1" presStyleCnt="0"/>
      <dgm:spPr/>
    </dgm:pt>
    <dgm:pt modelId="{D1A6DD7A-FF81-4089-BC67-AFB6967EA589}" type="pres">
      <dgm:prSet presAssocID="{6286C8EF-316A-49FD-AEB3-28CF30CAF39F}" presName="tx1" presStyleLbl="revTx" presStyleIdx="6" presStyleCnt="11" custLinFactNeighborY="0"/>
      <dgm:spPr/>
    </dgm:pt>
    <dgm:pt modelId="{67D55124-3728-4B68-958E-CF36EB445445}" type="pres">
      <dgm:prSet presAssocID="{6286C8EF-316A-49FD-AEB3-28CF30CAF39F}" presName="vert1" presStyleCnt="0"/>
      <dgm:spPr/>
    </dgm:pt>
    <dgm:pt modelId="{FA0E36AD-48BF-4851-AFAD-FDF368315018}" type="pres">
      <dgm:prSet presAssocID="{62C3B4D2-7D4D-4930-9A47-B5EEB268FFA8}" presName="thickLine" presStyleLbl="alignNode1" presStyleIdx="7" presStyleCnt="11"/>
      <dgm:spPr/>
    </dgm:pt>
    <dgm:pt modelId="{809BC5B1-8343-462C-8869-0182F9FF2C98}" type="pres">
      <dgm:prSet presAssocID="{62C3B4D2-7D4D-4930-9A47-B5EEB268FFA8}" presName="horz1" presStyleCnt="0"/>
      <dgm:spPr/>
    </dgm:pt>
    <dgm:pt modelId="{0277FFED-0628-4253-A385-92FC4AB878B6}" type="pres">
      <dgm:prSet presAssocID="{62C3B4D2-7D4D-4930-9A47-B5EEB268FFA8}" presName="tx1" presStyleLbl="revTx" presStyleIdx="7" presStyleCnt="11"/>
      <dgm:spPr/>
    </dgm:pt>
    <dgm:pt modelId="{EDDEF717-ED73-4BE6-A570-FE8BE2BEB5BD}" type="pres">
      <dgm:prSet presAssocID="{62C3B4D2-7D4D-4930-9A47-B5EEB268FFA8}" presName="vert1" presStyleCnt="0"/>
      <dgm:spPr/>
    </dgm:pt>
    <dgm:pt modelId="{1D9DD2EA-F98E-48A5-9A9E-4BA55C312D34}" type="pres">
      <dgm:prSet presAssocID="{4109C6B7-4FFB-468F-B650-A1061A3804D2}" presName="thickLine" presStyleLbl="alignNode1" presStyleIdx="8" presStyleCnt="11"/>
      <dgm:spPr/>
    </dgm:pt>
    <dgm:pt modelId="{AA21D5AF-D8CE-4779-8134-2465E915C9A2}" type="pres">
      <dgm:prSet presAssocID="{4109C6B7-4FFB-468F-B650-A1061A3804D2}" presName="horz1" presStyleCnt="0"/>
      <dgm:spPr/>
    </dgm:pt>
    <dgm:pt modelId="{3CB9BA46-D8C8-4EBC-A1E5-FC2AEFE0218E}" type="pres">
      <dgm:prSet presAssocID="{4109C6B7-4FFB-468F-B650-A1061A3804D2}" presName="tx1" presStyleLbl="revTx" presStyleIdx="8" presStyleCnt="11"/>
      <dgm:spPr/>
    </dgm:pt>
    <dgm:pt modelId="{699BD745-A956-4E99-B2BC-1481009CE645}" type="pres">
      <dgm:prSet presAssocID="{4109C6B7-4FFB-468F-B650-A1061A3804D2}" presName="vert1" presStyleCnt="0"/>
      <dgm:spPr/>
    </dgm:pt>
    <dgm:pt modelId="{067A344D-2703-4A0B-A6C9-6FFB17696258}" type="pres">
      <dgm:prSet presAssocID="{B8C5306B-CFA0-4FE9-A8E9-E610551263D6}" presName="thickLine" presStyleLbl="alignNode1" presStyleIdx="9" presStyleCnt="11"/>
      <dgm:spPr/>
    </dgm:pt>
    <dgm:pt modelId="{0804AF04-D3E8-44B7-B4C4-96BDED6B1639}" type="pres">
      <dgm:prSet presAssocID="{B8C5306B-CFA0-4FE9-A8E9-E610551263D6}" presName="horz1" presStyleCnt="0"/>
      <dgm:spPr/>
    </dgm:pt>
    <dgm:pt modelId="{B7562828-C6A6-4271-B357-D97E746D659D}" type="pres">
      <dgm:prSet presAssocID="{B8C5306B-CFA0-4FE9-A8E9-E610551263D6}" presName="tx1" presStyleLbl="revTx" presStyleIdx="9" presStyleCnt="11"/>
      <dgm:spPr/>
    </dgm:pt>
    <dgm:pt modelId="{7D2A290B-DEC3-4453-8F48-776D37751ED1}" type="pres">
      <dgm:prSet presAssocID="{B8C5306B-CFA0-4FE9-A8E9-E610551263D6}" presName="vert1" presStyleCnt="0"/>
      <dgm:spPr/>
    </dgm:pt>
    <dgm:pt modelId="{43592A04-4284-4D4D-A24D-D4AE6D9415F7}" type="pres">
      <dgm:prSet presAssocID="{8537919D-167C-4C0E-873B-82E3228EB397}" presName="thickLine" presStyleLbl="alignNode1" presStyleIdx="10" presStyleCnt="11"/>
      <dgm:spPr/>
    </dgm:pt>
    <dgm:pt modelId="{EC9411AF-6BA0-468B-9AAC-2A752D09FAE7}" type="pres">
      <dgm:prSet presAssocID="{8537919D-167C-4C0E-873B-82E3228EB397}" presName="horz1" presStyleCnt="0"/>
      <dgm:spPr/>
    </dgm:pt>
    <dgm:pt modelId="{F913E3D1-85BC-40C3-AE07-6DBFFAA18B6E}" type="pres">
      <dgm:prSet presAssocID="{8537919D-167C-4C0E-873B-82E3228EB397}" presName="tx1" presStyleLbl="revTx" presStyleIdx="10" presStyleCnt="11"/>
      <dgm:spPr/>
    </dgm:pt>
    <dgm:pt modelId="{05849CD0-2555-4B9A-9F8C-29E853083133}" type="pres">
      <dgm:prSet presAssocID="{8537919D-167C-4C0E-873B-82E3228EB397}" presName="vert1" presStyleCnt="0"/>
      <dgm:spPr/>
    </dgm:pt>
  </dgm:ptLst>
  <dgm:cxnLst>
    <dgm:cxn modelId="{C8F52B00-F199-40B1-BFBB-80775B7F94DC}" type="presOf" srcId="{9515FF47-45E7-4371-93C9-5FB9A59A03C4}" destId="{C5940706-A82A-4C1A-8D2C-4C75AA7C35FC}" srcOrd="0" destOrd="0" presId="urn:microsoft.com/office/officeart/2008/layout/LinedList"/>
    <dgm:cxn modelId="{BCC1EB40-A40C-49BB-BC95-E64DE884DE94}" type="presOf" srcId="{B8C5306B-CFA0-4FE9-A8E9-E610551263D6}" destId="{B7562828-C6A6-4271-B357-D97E746D659D}" srcOrd="0" destOrd="0" presId="urn:microsoft.com/office/officeart/2008/layout/LinedList"/>
    <dgm:cxn modelId="{5E3A6A45-3622-4075-9E92-BBD1C91E8768}" srcId="{D7C5746C-8A61-4130-A190-B28079805F45}" destId="{9515FF47-45E7-4371-93C9-5FB9A59A03C4}" srcOrd="0" destOrd="0" parTransId="{A20080FF-E1A5-4CCC-BBFD-D3D9BD662EA2}" sibTransId="{E90CA89E-171A-4B6F-9332-C66075EED607}"/>
    <dgm:cxn modelId="{33C2387B-DF9B-437D-A683-8B30848ADB2A}" srcId="{D7C5746C-8A61-4130-A190-B28079805F45}" destId="{FB276297-E88A-4D95-8EAC-1CFB49B3402E}" srcOrd="5" destOrd="0" parTransId="{8076C59D-9E1C-471A-A3EB-6D21AAC3F9C3}" sibTransId="{D162CC0F-C339-4D66-A920-FBFF7CF83846}"/>
    <dgm:cxn modelId="{FC21CC83-295C-4F49-B5EB-6669E393464B}" type="presOf" srcId="{FB276297-E88A-4D95-8EAC-1CFB49B3402E}" destId="{983904F4-C4A2-41B3-AE8D-AFEF984A7D76}" srcOrd="0" destOrd="0" presId="urn:microsoft.com/office/officeart/2008/layout/LinedList"/>
    <dgm:cxn modelId="{8EA6ED86-4EA3-4534-B7E1-475EC421E231}" type="presOf" srcId="{4109C6B7-4FFB-468F-B650-A1061A3804D2}" destId="{3CB9BA46-D8C8-4EBC-A1E5-FC2AEFE0218E}" srcOrd="0" destOrd="0" presId="urn:microsoft.com/office/officeart/2008/layout/LinedList"/>
    <dgm:cxn modelId="{A1FBC787-D11A-4301-A829-8F21E9D122E2}" type="presOf" srcId="{BDD6A260-165D-4149-9DDB-BBE663407BB1}" destId="{A2FE44BE-C5A6-442A-8C02-D11B49A6FA24}" srcOrd="0" destOrd="0" presId="urn:microsoft.com/office/officeart/2008/layout/LinedList"/>
    <dgm:cxn modelId="{77E4B6A0-7E1A-4E11-BE35-253B3C320CA8}" type="presOf" srcId="{62C3B4D2-7D4D-4930-9A47-B5EEB268FFA8}" destId="{0277FFED-0628-4253-A385-92FC4AB878B6}" srcOrd="0" destOrd="0" presId="urn:microsoft.com/office/officeart/2008/layout/LinedList"/>
    <dgm:cxn modelId="{D72B3DB1-2358-462D-82FD-478A3FF2ED60}" type="presOf" srcId="{8537919D-167C-4C0E-873B-82E3228EB397}" destId="{F913E3D1-85BC-40C3-AE07-6DBFFAA18B6E}" srcOrd="0" destOrd="0" presId="urn:microsoft.com/office/officeart/2008/layout/LinedList"/>
    <dgm:cxn modelId="{B141C4C0-64F2-41CB-8446-C91B52C21B63}" srcId="{D7C5746C-8A61-4130-A190-B28079805F45}" destId="{BDD6A260-165D-4149-9DDB-BBE663407BB1}" srcOrd="4" destOrd="0" parTransId="{CD998535-C623-4A02-B95B-D1D0BFD2949C}" sibTransId="{A2E1E12A-5981-409A-A67C-3476EA62C911}"/>
    <dgm:cxn modelId="{2BCAE4C1-988A-4466-9858-BA6FB0D63FB5}" srcId="{D7C5746C-8A61-4130-A190-B28079805F45}" destId="{B8C5306B-CFA0-4FE9-A8E9-E610551263D6}" srcOrd="9" destOrd="0" parTransId="{5583F060-7E2D-4697-861F-A7DC9AD207B6}" sibTransId="{F1757023-9720-4BAD-A427-5038E71C3FDB}"/>
    <dgm:cxn modelId="{AD472ACD-190C-45F6-B3C1-4D4147F660E3}" srcId="{D7C5746C-8A61-4130-A190-B28079805F45}" destId="{62C3B4D2-7D4D-4930-9A47-B5EEB268FFA8}" srcOrd="7" destOrd="0" parTransId="{55BB178E-F6E0-45D8-AAAF-402CA265D7F0}" sibTransId="{4B9B4128-624E-4EFA-99A4-5BD56442659B}"/>
    <dgm:cxn modelId="{697E38DA-5573-4E77-8DBB-72FD95D66B75}" type="presOf" srcId="{D7C5746C-8A61-4130-A190-B28079805F45}" destId="{75EA4CF0-CBBB-49B9-905E-60BD8B1B2B28}" srcOrd="0" destOrd="0" presId="urn:microsoft.com/office/officeart/2008/layout/LinedList"/>
    <dgm:cxn modelId="{B86F3BDA-58B7-4F74-8DB4-1A72BBE9705A}" srcId="{D7C5746C-8A61-4130-A190-B28079805F45}" destId="{D08FDD41-EBF8-4B07-AC71-E6CEA80755AF}" srcOrd="3" destOrd="0" parTransId="{EF21B0E2-D550-4042-8B81-4B2A3F57B703}" sibTransId="{04CE9856-ED15-480F-81CF-DFA7E640DAE2}"/>
    <dgm:cxn modelId="{D41012DB-4D24-4C3F-A544-97EA8F6EEAF4}" srcId="{D7C5746C-8A61-4130-A190-B28079805F45}" destId="{4109C6B7-4FFB-468F-B650-A1061A3804D2}" srcOrd="8" destOrd="0" parTransId="{A6ADD064-DCDE-42D0-91DC-B38A0CDDB3D9}" sibTransId="{D0E36EB5-59CF-45DE-9A7C-5C1407E8B8CA}"/>
    <dgm:cxn modelId="{153EF2DF-ED90-444F-9FA1-0ABD6D7BC8CB}" srcId="{D7C5746C-8A61-4130-A190-B28079805F45}" destId="{6286C8EF-316A-49FD-AEB3-28CF30CAF39F}" srcOrd="6" destOrd="0" parTransId="{4E66C5D7-F609-4C4C-A3FB-B4859B50C447}" sibTransId="{C0D5E6CB-FD08-41E7-8505-9752B5421720}"/>
    <dgm:cxn modelId="{73C12FE1-4784-4307-B4DA-DAE14F015EAD}" srcId="{D7C5746C-8A61-4130-A190-B28079805F45}" destId="{9A06E6BD-0FB7-4112-97A6-D2541865CEBF}" srcOrd="1" destOrd="0" parTransId="{9DD9AF7C-9D74-4113-AFAE-CB60705C2218}" sibTransId="{BE8419AF-AAFD-4032-B2BD-74350EDD42A4}"/>
    <dgm:cxn modelId="{A8B629E2-0875-4916-BD6E-891EF4492449}" srcId="{D7C5746C-8A61-4130-A190-B28079805F45}" destId="{8537919D-167C-4C0E-873B-82E3228EB397}" srcOrd="10" destOrd="0" parTransId="{C092D3F6-A112-4519-9763-7C2A4FAB12AA}" sibTransId="{BFE1A70B-5821-4D72-AB0A-BE43F21792BB}"/>
    <dgm:cxn modelId="{A9754FE3-2BE0-4D25-8324-0F2FF78FF5DD}" type="presOf" srcId="{D08FDD41-EBF8-4B07-AC71-E6CEA80755AF}" destId="{038711C8-54F1-496E-8D92-6AD86F894F4C}" srcOrd="0" destOrd="0" presId="urn:microsoft.com/office/officeart/2008/layout/LinedList"/>
    <dgm:cxn modelId="{E7A2A9ED-FC48-443C-8C91-2838912D4215}" type="presOf" srcId="{6286C8EF-316A-49FD-AEB3-28CF30CAF39F}" destId="{D1A6DD7A-FF81-4089-BC67-AFB6967EA589}" srcOrd="0" destOrd="0" presId="urn:microsoft.com/office/officeart/2008/layout/LinedList"/>
    <dgm:cxn modelId="{1DA81FF5-1BF2-42C7-92F5-24E4366C1D69}" type="presOf" srcId="{BA547080-5DD2-4E3D-B03A-489D6851F021}" destId="{6043AFB7-6914-4119-9F45-0664FD5C659D}" srcOrd="0" destOrd="0" presId="urn:microsoft.com/office/officeart/2008/layout/LinedList"/>
    <dgm:cxn modelId="{1AC0EBF8-DAAB-4E26-B54A-A92FCCC8DE2A}" srcId="{D7C5746C-8A61-4130-A190-B28079805F45}" destId="{BA547080-5DD2-4E3D-B03A-489D6851F021}" srcOrd="2" destOrd="0" parTransId="{95F28040-1F2F-4F54-A30F-9BB6A4133B48}" sibTransId="{E8890F7E-85A6-4828-AC4B-46E88D07A09F}"/>
    <dgm:cxn modelId="{06E9DAFF-AA67-4F81-A6DA-FD5299078A3B}" type="presOf" srcId="{9A06E6BD-0FB7-4112-97A6-D2541865CEBF}" destId="{B2B165AB-E920-4ECD-8A28-D1378B1B13D4}" srcOrd="0" destOrd="0" presId="urn:microsoft.com/office/officeart/2008/layout/LinedList"/>
    <dgm:cxn modelId="{1C5FF58C-6CA8-4FCD-A75A-4BDE78D0FA0F}" type="presParOf" srcId="{75EA4CF0-CBBB-49B9-905E-60BD8B1B2B28}" destId="{55F5B099-07BA-41BF-82B1-9C1984329899}" srcOrd="0" destOrd="0" presId="urn:microsoft.com/office/officeart/2008/layout/LinedList"/>
    <dgm:cxn modelId="{B7139834-51BF-484E-A7BB-2195C72742FD}" type="presParOf" srcId="{75EA4CF0-CBBB-49B9-905E-60BD8B1B2B28}" destId="{0E5F946E-DCE2-4BCA-83F6-B231E2F470D0}" srcOrd="1" destOrd="0" presId="urn:microsoft.com/office/officeart/2008/layout/LinedList"/>
    <dgm:cxn modelId="{0E06290A-3E45-47E7-AF68-079CAE042BE7}" type="presParOf" srcId="{0E5F946E-DCE2-4BCA-83F6-B231E2F470D0}" destId="{C5940706-A82A-4C1A-8D2C-4C75AA7C35FC}" srcOrd="0" destOrd="0" presId="urn:microsoft.com/office/officeart/2008/layout/LinedList"/>
    <dgm:cxn modelId="{70733F90-D975-440E-88C6-1A4B2EE4BA9A}" type="presParOf" srcId="{0E5F946E-DCE2-4BCA-83F6-B231E2F470D0}" destId="{7AC4E723-DDB8-4856-8CE0-E78F5A58228B}" srcOrd="1" destOrd="0" presId="urn:microsoft.com/office/officeart/2008/layout/LinedList"/>
    <dgm:cxn modelId="{5DF605D7-E84E-47B7-96D1-668AE71E4095}" type="presParOf" srcId="{75EA4CF0-CBBB-49B9-905E-60BD8B1B2B28}" destId="{4D632563-CB28-4372-8BEC-DAD239674122}" srcOrd="2" destOrd="0" presId="urn:microsoft.com/office/officeart/2008/layout/LinedList"/>
    <dgm:cxn modelId="{A5C51E07-EB29-4BD8-9062-3FAC243CDEB0}" type="presParOf" srcId="{75EA4CF0-CBBB-49B9-905E-60BD8B1B2B28}" destId="{C73D6B72-1887-458C-93DD-D14DAD6AFE36}" srcOrd="3" destOrd="0" presId="urn:microsoft.com/office/officeart/2008/layout/LinedList"/>
    <dgm:cxn modelId="{86FDC904-B511-4543-8C72-E55EAE2DA0F5}" type="presParOf" srcId="{C73D6B72-1887-458C-93DD-D14DAD6AFE36}" destId="{B2B165AB-E920-4ECD-8A28-D1378B1B13D4}" srcOrd="0" destOrd="0" presId="urn:microsoft.com/office/officeart/2008/layout/LinedList"/>
    <dgm:cxn modelId="{82A66587-287A-429F-BC67-0E56D481B872}" type="presParOf" srcId="{C73D6B72-1887-458C-93DD-D14DAD6AFE36}" destId="{681B267A-789F-478F-BFB1-0BC39939047E}" srcOrd="1" destOrd="0" presId="urn:microsoft.com/office/officeart/2008/layout/LinedList"/>
    <dgm:cxn modelId="{AC7513AB-A1C0-41BB-BDB3-496860643D65}" type="presParOf" srcId="{75EA4CF0-CBBB-49B9-905E-60BD8B1B2B28}" destId="{36A6C5CF-42D4-4F0B-BECF-CCD0AF75141A}" srcOrd="4" destOrd="0" presId="urn:microsoft.com/office/officeart/2008/layout/LinedList"/>
    <dgm:cxn modelId="{EB764FFF-67BB-4CD9-801A-13BDF1D5076D}" type="presParOf" srcId="{75EA4CF0-CBBB-49B9-905E-60BD8B1B2B28}" destId="{DE1FD1C4-FE35-44B2-B713-3245F80BDD5F}" srcOrd="5" destOrd="0" presId="urn:microsoft.com/office/officeart/2008/layout/LinedList"/>
    <dgm:cxn modelId="{4E703EFB-0D77-496A-8537-A46D9FF91B59}" type="presParOf" srcId="{DE1FD1C4-FE35-44B2-B713-3245F80BDD5F}" destId="{6043AFB7-6914-4119-9F45-0664FD5C659D}" srcOrd="0" destOrd="0" presId="urn:microsoft.com/office/officeart/2008/layout/LinedList"/>
    <dgm:cxn modelId="{564E1DD2-E53D-4452-9635-9B7786AB91DD}" type="presParOf" srcId="{DE1FD1C4-FE35-44B2-B713-3245F80BDD5F}" destId="{9BD6F1E7-8ED7-41E0-98ED-D6B09CD06B64}" srcOrd="1" destOrd="0" presId="urn:microsoft.com/office/officeart/2008/layout/LinedList"/>
    <dgm:cxn modelId="{0A6CB763-E853-42C3-B0FA-6CD8BD6E7338}" type="presParOf" srcId="{75EA4CF0-CBBB-49B9-905E-60BD8B1B2B28}" destId="{CC4E018C-527E-4DC3-8CBD-0C9756763C8F}" srcOrd="6" destOrd="0" presId="urn:microsoft.com/office/officeart/2008/layout/LinedList"/>
    <dgm:cxn modelId="{D95E6609-8471-473C-A4A5-60DFAC40F23E}" type="presParOf" srcId="{75EA4CF0-CBBB-49B9-905E-60BD8B1B2B28}" destId="{DD43707D-0CF5-4C11-82DD-B1FE29F6B197}" srcOrd="7" destOrd="0" presId="urn:microsoft.com/office/officeart/2008/layout/LinedList"/>
    <dgm:cxn modelId="{1FACBE3E-74EC-4E4B-932C-43BD1670D558}" type="presParOf" srcId="{DD43707D-0CF5-4C11-82DD-B1FE29F6B197}" destId="{038711C8-54F1-496E-8D92-6AD86F894F4C}" srcOrd="0" destOrd="0" presId="urn:microsoft.com/office/officeart/2008/layout/LinedList"/>
    <dgm:cxn modelId="{FF502E10-568E-4ED1-BF48-D27E2A3DA13C}" type="presParOf" srcId="{DD43707D-0CF5-4C11-82DD-B1FE29F6B197}" destId="{455715E8-4942-4386-B269-A27A85F9E0B0}" srcOrd="1" destOrd="0" presId="urn:microsoft.com/office/officeart/2008/layout/LinedList"/>
    <dgm:cxn modelId="{F304FF4A-4C3C-4DE6-B336-5FB3105FE1EE}" type="presParOf" srcId="{75EA4CF0-CBBB-49B9-905E-60BD8B1B2B28}" destId="{4ECAD274-C541-4551-AB9E-D12FAADF419F}" srcOrd="8" destOrd="0" presId="urn:microsoft.com/office/officeart/2008/layout/LinedList"/>
    <dgm:cxn modelId="{503307C6-D697-4A2C-B80F-BEB39E00B6AD}" type="presParOf" srcId="{75EA4CF0-CBBB-49B9-905E-60BD8B1B2B28}" destId="{F175C7CB-2352-468F-9EF4-BBF327C48DD9}" srcOrd="9" destOrd="0" presId="urn:microsoft.com/office/officeart/2008/layout/LinedList"/>
    <dgm:cxn modelId="{A18FFC2A-2245-443A-87E7-3E8A3B2DE920}" type="presParOf" srcId="{F175C7CB-2352-468F-9EF4-BBF327C48DD9}" destId="{A2FE44BE-C5A6-442A-8C02-D11B49A6FA24}" srcOrd="0" destOrd="0" presId="urn:microsoft.com/office/officeart/2008/layout/LinedList"/>
    <dgm:cxn modelId="{6998F16E-3B1E-421E-9A78-89364B4E6E18}" type="presParOf" srcId="{F175C7CB-2352-468F-9EF4-BBF327C48DD9}" destId="{11810A30-33EE-42AB-B59A-331104F5FF0B}" srcOrd="1" destOrd="0" presId="urn:microsoft.com/office/officeart/2008/layout/LinedList"/>
    <dgm:cxn modelId="{12D5299E-56D5-438C-B364-19C148DDCAD3}" type="presParOf" srcId="{75EA4CF0-CBBB-49B9-905E-60BD8B1B2B28}" destId="{7D3E1C64-C374-4F75-901F-4747B47DCC6B}" srcOrd="10" destOrd="0" presId="urn:microsoft.com/office/officeart/2008/layout/LinedList"/>
    <dgm:cxn modelId="{A8BEE620-DE05-4BC0-BED2-1AA4746A15DC}" type="presParOf" srcId="{75EA4CF0-CBBB-49B9-905E-60BD8B1B2B28}" destId="{65AFFA18-0C0C-44E9-8B89-828736C8E041}" srcOrd="11" destOrd="0" presId="urn:microsoft.com/office/officeart/2008/layout/LinedList"/>
    <dgm:cxn modelId="{41C9FC99-72BD-4F10-A1DB-06348E3647C8}" type="presParOf" srcId="{65AFFA18-0C0C-44E9-8B89-828736C8E041}" destId="{983904F4-C4A2-41B3-AE8D-AFEF984A7D76}" srcOrd="0" destOrd="0" presId="urn:microsoft.com/office/officeart/2008/layout/LinedList"/>
    <dgm:cxn modelId="{4B6F833E-1943-4805-9EF6-30406143D9F2}" type="presParOf" srcId="{65AFFA18-0C0C-44E9-8B89-828736C8E041}" destId="{ABC90E8C-D3BE-428C-99EC-ED3BB6E910F0}" srcOrd="1" destOrd="0" presId="urn:microsoft.com/office/officeart/2008/layout/LinedList"/>
    <dgm:cxn modelId="{C07EFBE4-48CD-4258-B520-2CE90D16C814}" type="presParOf" srcId="{75EA4CF0-CBBB-49B9-905E-60BD8B1B2B28}" destId="{90F5AFDC-AA7F-43A8-A293-1C6B1EFF6AD5}" srcOrd="12" destOrd="0" presId="urn:microsoft.com/office/officeart/2008/layout/LinedList"/>
    <dgm:cxn modelId="{D7FDB65E-BE66-42D1-829D-6658C637CF6B}" type="presParOf" srcId="{75EA4CF0-CBBB-49B9-905E-60BD8B1B2B28}" destId="{3FEA61E2-64E0-4F99-9ED7-9574EE172F61}" srcOrd="13" destOrd="0" presId="urn:microsoft.com/office/officeart/2008/layout/LinedList"/>
    <dgm:cxn modelId="{8088289D-81FC-4AC8-8AA0-5EE609697431}" type="presParOf" srcId="{3FEA61E2-64E0-4F99-9ED7-9574EE172F61}" destId="{D1A6DD7A-FF81-4089-BC67-AFB6967EA589}" srcOrd="0" destOrd="0" presId="urn:microsoft.com/office/officeart/2008/layout/LinedList"/>
    <dgm:cxn modelId="{597282F9-FF64-483E-89F5-F0ECFEE60E17}" type="presParOf" srcId="{3FEA61E2-64E0-4F99-9ED7-9574EE172F61}" destId="{67D55124-3728-4B68-958E-CF36EB445445}" srcOrd="1" destOrd="0" presId="urn:microsoft.com/office/officeart/2008/layout/LinedList"/>
    <dgm:cxn modelId="{CED5F268-E349-4624-8B1C-5E98EA239E43}" type="presParOf" srcId="{75EA4CF0-CBBB-49B9-905E-60BD8B1B2B28}" destId="{FA0E36AD-48BF-4851-AFAD-FDF368315018}" srcOrd="14" destOrd="0" presId="urn:microsoft.com/office/officeart/2008/layout/LinedList"/>
    <dgm:cxn modelId="{F04F4D82-7AC6-4524-BD7A-A1ECF6778403}" type="presParOf" srcId="{75EA4CF0-CBBB-49B9-905E-60BD8B1B2B28}" destId="{809BC5B1-8343-462C-8869-0182F9FF2C98}" srcOrd="15" destOrd="0" presId="urn:microsoft.com/office/officeart/2008/layout/LinedList"/>
    <dgm:cxn modelId="{EF6ED267-326C-40ED-A8DD-3BEEB72FD96F}" type="presParOf" srcId="{809BC5B1-8343-462C-8869-0182F9FF2C98}" destId="{0277FFED-0628-4253-A385-92FC4AB878B6}" srcOrd="0" destOrd="0" presId="urn:microsoft.com/office/officeart/2008/layout/LinedList"/>
    <dgm:cxn modelId="{C0BE1846-8CFB-4985-83C1-B1440B0E9EE2}" type="presParOf" srcId="{809BC5B1-8343-462C-8869-0182F9FF2C98}" destId="{EDDEF717-ED73-4BE6-A570-FE8BE2BEB5BD}" srcOrd="1" destOrd="0" presId="urn:microsoft.com/office/officeart/2008/layout/LinedList"/>
    <dgm:cxn modelId="{6611E85D-E981-4039-8785-9953CB18CB68}" type="presParOf" srcId="{75EA4CF0-CBBB-49B9-905E-60BD8B1B2B28}" destId="{1D9DD2EA-F98E-48A5-9A9E-4BA55C312D34}" srcOrd="16" destOrd="0" presId="urn:microsoft.com/office/officeart/2008/layout/LinedList"/>
    <dgm:cxn modelId="{0E96378F-7ED9-4385-ADDF-BD573C6398A8}" type="presParOf" srcId="{75EA4CF0-CBBB-49B9-905E-60BD8B1B2B28}" destId="{AA21D5AF-D8CE-4779-8134-2465E915C9A2}" srcOrd="17" destOrd="0" presId="urn:microsoft.com/office/officeart/2008/layout/LinedList"/>
    <dgm:cxn modelId="{B23A77A4-A215-46E2-8563-CE0516020128}" type="presParOf" srcId="{AA21D5AF-D8CE-4779-8134-2465E915C9A2}" destId="{3CB9BA46-D8C8-4EBC-A1E5-FC2AEFE0218E}" srcOrd="0" destOrd="0" presId="urn:microsoft.com/office/officeart/2008/layout/LinedList"/>
    <dgm:cxn modelId="{0D648DF3-B3BF-48BB-A68A-5C4AC513FAD4}" type="presParOf" srcId="{AA21D5AF-D8CE-4779-8134-2465E915C9A2}" destId="{699BD745-A956-4E99-B2BC-1481009CE645}" srcOrd="1" destOrd="0" presId="urn:microsoft.com/office/officeart/2008/layout/LinedList"/>
    <dgm:cxn modelId="{B4CBA2E9-98C8-4CF0-96C4-3436367AEEF4}" type="presParOf" srcId="{75EA4CF0-CBBB-49B9-905E-60BD8B1B2B28}" destId="{067A344D-2703-4A0B-A6C9-6FFB17696258}" srcOrd="18" destOrd="0" presId="urn:microsoft.com/office/officeart/2008/layout/LinedList"/>
    <dgm:cxn modelId="{0D2548CD-7964-4623-8950-4F9A8237F958}" type="presParOf" srcId="{75EA4CF0-CBBB-49B9-905E-60BD8B1B2B28}" destId="{0804AF04-D3E8-44B7-B4C4-96BDED6B1639}" srcOrd="19" destOrd="0" presId="urn:microsoft.com/office/officeart/2008/layout/LinedList"/>
    <dgm:cxn modelId="{526E70C0-5191-42DD-AFA7-B8E1D9F40F7D}" type="presParOf" srcId="{0804AF04-D3E8-44B7-B4C4-96BDED6B1639}" destId="{B7562828-C6A6-4271-B357-D97E746D659D}" srcOrd="0" destOrd="0" presId="urn:microsoft.com/office/officeart/2008/layout/LinedList"/>
    <dgm:cxn modelId="{33B1492D-A08C-4697-86E3-33142A3211DD}" type="presParOf" srcId="{0804AF04-D3E8-44B7-B4C4-96BDED6B1639}" destId="{7D2A290B-DEC3-4453-8F48-776D37751ED1}" srcOrd="1" destOrd="0" presId="urn:microsoft.com/office/officeart/2008/layout/LinedList"/>
    <dgm:cxn modelId="{DDFF7A77-A6B1-4A3A-9C61-88FABFB48E5F}" type="presParOf" srcId="{75EA4CF0-CBBB-49B9-905E-60BD8B1B2B28}" destId="{43592A04-4284-4D4D-A24D-D4AE6D9415F7}" srcOrd="20" destOrd="0" presId="urn:microsoft.com/office/officeart/2008/layout/LinedList"/>
    <dgm:cxn modelId="{33A59A8A-D7A9-4FCF-8A24-09A334C8D00B}" type="presParOf" srcId="{75EA4CF0-CBBB-49B9-905E-60BD8B1B2B28}" destId="{EC9411AF-6BA0-468B-9AAC-2A752D09FAE7}" srcOrd="21" destOrd="0" presId="urn:microsoft.com/office/officeart/2008/layout/LinedList"/>
    <dgm:cxn modelId="{D6B1F36C-908F-46FC-ABA6-18F6317DCB66}" type="presParOf" srcId="{EC9411AF-6BA0-468B-9AAC-2A752D09FAE7}" destId="{F913E3D1-85BC-40C3-AE07-6DBFFAA18B6E}" srcOrd="0" destOrd="0" presId="urn:microsoft.com/office/officeart/2008/layout/LinedList"/>
    <dgm:cxn modelId="{8E586D3E-9E98-46CF-9F3D-44428ADF905C}" type="presParOf" srcId="{EC9411AF-6BA0-468B-9AAC-2A752D09FAE7}" destId="{05849CD0-2555-4B9A-9F8C-29E85308313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F5B099-07BA-41BF-82B1-9C1984329899}">
      <dsp:nvSpPr>
        <dsp:cNvPr id="0" name=""/>
        <dsp:cNvSpPr/>
      </dsp:nvSpPr>
      <dsp:spPr>
        <a:xfrm>
          <a:off x="0" y="2010"/>
          <a:ext cx="10553700" cy="0"/>
        </a:xfrm>
        <a:prstGeom prst="line">
          <a:avLst/>
        </a:prstGeom>
        <a:solidFill>
          <a:schemeClr val="accent5">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C5940706-A82A-4C1A-8D2C-4C75AA7C35FC}">
      <dsp:nvSpPr>
        <dsp:cNvPr id="0" name=""/>
        <dsp:cNvSpPr/>
      </dsp:nvSpPr>
      <dsp:spPr>
        <a:xfrm>
          <a:off x="0" y="2010"/>
          <a:ext cx="10553700" cy="373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Introduction</a:t>
          </a:r>
        </a:p>
      </dsp:txBody>
      <dsp:txXfrm>
        <a:off x="0" y="2010"/>
        <a:ext cx="10553700" cy="373977"/>
      </dsp:txXfrm>
    </dsp:sp>
    <dsp:sp modelId="{4D632563-CB28-4372-8BEC-DAD239674122}">
      <dsp:nvSpPr>
        <dsp:cNvPr id="0" name=""/>
        <dsp:cNvSpPr/>
      </dsp:nvSpPr>
      <dsp:spPr>
        <a:xfrm>
          <a:off x="0" y="375988"/>
          <a:ext cx="10553700" cy="0"/>
        </a:xfrm>
        <a:prstGeom prst="line">
          <a:avLst/>
        </a:prstGeom>
        <a:solidFill>
          <a:schemeClr val="accent5">
            <a:hueOff val="2079618"/>
            <a:satOff val="-57"/>
            <a:lumOff val="-314"/>
            <a:alphaOff val="0"/>
          </a:schemeClr>
        </a:solidFill>
        <a:ln w="15875" cap="rnd" cmpd="sng" algn="ctr">
          <a:solidFill>
            <a:schemeClr val="accent5">
              <a:hueOff val="2079618"/>
              <a:satOff val="-57"/>
              <a:lumOff val="-314"/>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B2B165AB-E920-4ECD-8A28-D1378B1B13D4}">
      <dsp:nvSpPr>
        <dsp:cNvPr id="0" name=""/>
        <dsp:cNvSpPr/>
      </dsp:nvSpPr>
      <dsp:spPr>
        <a:xfrm>
          <a:off x="0" y="375988"/>
          <a:ext cx="10553700" cy="373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Understanding the Dataset</a:t>
          </a:r>
        </a:p>
      </dsp:txBody>
      <dsp:txXfrm>
        <a:off x="0" y="375988"/>
        <a:ext cx="10553700" cy="373977"/>
      </dsp:txXfrm>
    </dsp:sp>
    <dsp:sp modelId="{36A6C5CF-42D4-4F0B-BECF-CCD0AF75141A}">
      <dsp:nvSpPr>
        <dsp:cNvPr id="0" name=""/>
        <dsp:cNvSpPr/>
      </dsp:nvSpPr>
      <dsp:spPr>
        <a:xfrm>
          <a:off x="0" y="749966"/>
          <a:ext cx="10553700" cy="0"/>
        </a:xfrm>
        <a:prstGeom prst="line">
          <a:avLst/>
        </a:prstGeom>
        <a:solidFill>
          <a:schemeClr val="accent5">
            <a:hueOff val="4159237"/>
            <a:satOff val="-114"/>
            <a:lumOff val="-628"/>
            <a:alphaOff val="0"/>
          </a:schemeClr>
        </a:solidFill>
        <a:ln w="15875" cap="rnd" cmpd="sng" algn="ctr">
          <a:solidFill>
            <a:schemeClr val="accent5">
              <a:hueOff val="4159237"/>
              <a:satOff val="-114"/>
              <a:lumOff val="-628"/>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6043AFB7-6914-4119-9F45-0664FD5C659D}">
      <dsp:nvSpPr>
        <dsp:cNvPr id="0" name=""/>
        <dsp:cNvSpPr/>
      </dsp:nvSpPr>
      <dsp:spPr>
        <a:xfrm>
          <a:off x="0" y="749966"/>
          <a:ext cx="10553700" cy="373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Data Cleaning</a:t>
          </a:r>
        </a:p>
      </dsp:txBody>
      <dsp:txXfrm>
        <a:off x="0" y="749966"/>
        <a:ext cx="10553700" cy="373977"/>
      </dsp:txXfrm>
    </dsp:sp>
    <dsp:sp modelId="{CC4E018C-527E-4DC3-8CBD-0C9756763C8F}">
      <dsp:nvSpPr>
        <dsp:cNvPr id="0" name=""/>
        <dsp:cNvSpPr/>
      </dsp:nvSpPr>
      <dsp:spPr>
        <a:xfrm>
          <a:off x="0" y="1123944"/>
          <a:ext cx="10553700" cy="0"/>
        </a:xfrm>
        <a:prstGeom prst="line">
          <a:avLst/>
        </a:prstGeom>
        <a:solidFill>
          <a:schemeClr val="accent5">
            <a:hueOff val="6238855"/>
            <a:satOff val="-170"/>
            <a:lumOff val="-941"/>
            <a:alphaOff val="0"/>
          </a:schemeClr>
        </a:solidFill>
        <a:ln w="15875" cap="rnd" cmpd="sng" algn="ctr">
          <a:solidFill>
            <a:schemeClr val="accent5">
              <a:hueOff val="6238855"/>
              <a:satOff val="-170"/>
              <a:lumOff val="-941"/>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038711C8-54F1-496E-8D92-6AD86F894F4C}">
      <dsp:nvSpPr>
        <dsp:cNvPr id="0" name=""/>
        <dsp:cNvSpPr/>
      </dsp:nvSpPr>
      <dsp:spPr>
        <a:xfrm>
          <a:off x="0" y="1123944"/>
          <a:ext cx="10553700" cy="373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Exploratory Data Analysis</a:t>
          </a:r>
        </a:p>
      </dsp:txBody>
      <dsp:txXfrm>
        <a:off x="0" y="1123944"/>
        <a:ext cx="10553700" cy="373977"/>
      </dsp:txXfrm>
    </dsp:sp>
    <dsp:sp modelId="{4ECAD274-C541-4551-AB9E-D12FAADF419F}">
      <dsp:nvSpPr>
        <dsp:cNvPr id="0" name=""/>
        <dsp:cNvSpPr/>
      </dsp:nvSpPr>
      <dsp:spPr>
        <a:xfrm>
          <a:off x="0" y="1497921"/>
          <a:ext cx="10553700" cy="0"/>
        </a:xfrm>
        <a:prstGeom prst="line">
          <a:avLst/>
        </a:prstGeom>
        <a:solidFill>
          <a:schemeClr val="accent5">
            <a:hueOff val="8318473"/>
            <a:satOff val="-227"/>
            <a:lumOff val="-1255"/>
            <a:alphaOff val="0"/>
          </a:schemeClr>
        </a:solidFill>
        <a:ln w="15875" cap="rnd" cmpd="sng" algn="ctr">
          <a:solidFill>
            <a:schemeClr val="accent5">
              <a:hueOff val="8318473"/>
              <a:satOff val="-227"/>
              <a:lumOff val="-1255"/>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A2FE44BE-C5A6-442A-8C02-D11B49A6FA24}">
      <dsp:nvSpPr>
        <dsp:cNvPr id="0" name=""/>
        <dsp:cNvSpPr/>
      </dsp:nvSpPr>
      <dsp:spPr>
        <a:xfrm>
          <a:off x="0" y="1497921"/>
          <a:ext cx="10553700" cy="373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Unsupervised Modelling</a:t>
          </a:r>
        </a:p>
      </dsp:txBody>
      <dsp:txXfrm>
        <a:off x="0" y="1497921"/>
        <a:ext cx="10553700" cy="373977"/>
      </dsp:txXfrm>
    </dsp:sp>
    <dsp:sp modelId="{7D3E1C64-C374-4F75-901F-4747B47DCC6B}">
      <dsp:nvSpPr>
        <dsp:cNvPr id="0" name=""/>
        <dsp:cNvSpPr/>
      </dsp:nvSpPr>
      <dsp:spPr>
        <a:xfrm>
          <a:off x="0" y="1871899"/>
          <a:ext cx="10553700" cy="0"/>
        </a:xfrm>
        <a:prstGeom prst="line">
          <a:avLst/>
        </a:prstGeom>
        <a:solidFill>
          <a:schemeClr val="accent5">
            <a:hueOff val="10398092"/>
            <a:satOff val="-284"/>
            <a:lumOff val="-1569"/>
            <a:alphaOff val="0"/>
          </a:schemeClr>
        </a:solidFill>
        <a:ln w="15875" cap="rnd" cmpd="sng" algn="ctr">
          <a:solidFill>
            <a:schemeClr val="accent5">
              <a:hueOff val="10398092"/>
              <a:satOff val="-284"/>
              <a:lumOff val="-1569"/>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983904F4-C4A2-41B3-AE8D-AFEF984A7D76}">
      <dsp:nvSpPr>
        <dsp:cNvPr id="0" name=""/>
        <dsp:cNvSpPr/>
      </dsp:nvSpPr>
      <dsp:spPr>
        <a:xfrm>
          <a:off x="0" y="1871899"/>
          <a:ext cx="10553700" cy="373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Supervised modelling for patients 80 years and above </a:t>
          </a:r>
        </a:p>
      </dsp:txBody>
      <dsp:txXfrm>
        <a:off x="0" y="1871899"/>
        <a:ext cx="10553700" cy="373977"/>
      </dsp:txXfrm>
    </dsp:sp>
    <dsp:sp modelId="{90F5AFDC-AA7F-43A8-A293-1C6B1EFF6AD5}">
      <dsp:nvSpPr>
        <dsp:cNvPr id="0" name=""/>
        <dsp:cNvSpPr/>
      </dsp:nvSpPr>
      <dsp:spPr>
        <a:xfrm>
          <a:off x="0" y="2245877"/>
          <a:ext cx="10553700" cy="0"/>
        </a:xfrm>
        <a:prstGeom prst="line">
          <a:avLst/>
        </a:prstGeom>
        <a:solidFill>
          <a:schemeClr val="accent5">
            <a:hueOff val="12477710"/>
            <a:satOff val="-341"/>
            <a:lumOff val="-1883"/>
            <a:alphaOff val="0"/>
          </a:schemeClr>
        </a:solidFill>
        <a:ln w="15875" cap="rnd" cmpd="sng" algn="ctr">
          <a:solidFill>
            <a:schemeClr val="accent5">
              <a:hueOff val="12477710"/>
              <a:satOff val="-341"/>
              <a:lumOff val="-1883"/>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D1A6DD7A-FF81-4089-BC67-AFB6967EA589}">
      <dsp:nvSpPr>
        <dsp:cNvPr id="0" name=""/>
        <dsp:cNvSpPr/>
      </dsp:nvSpPr>
      <dsp:spPr>
        <a:xfrm>
          <a:off x="0" y="2245877"/>
          <a:ext cx="10553700" cy="373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Best model for patients 80 years and above</a:t>
          </a:r>
        </a:p>
      </dsp:txBody>
      <dsp:txXfrm>
        <a:off x="0" y="2245877"/>
        <a:ext cx="10553700" cy="373977"/>
      </dsp:txXfrm>
    </dsp:sp>
    <dsp:sp modelId="{FA0E36AD-48BF-4851-AFAD-FDF368315018}">
      <dsp:nvSpPr>
        <dsp:cNvPr id="0" name=""/>
        <dsp:cNvSpPr/>
      </dsp:nvSpPr>
      <dsp:spPr>
        <a:xfrm>
          <a:off x="0" y="2619855"/>
          <a:ext cx="10553700" cy="0"/>
        </a:xfrm>
        <a:prstGeom prst="line">
          <a:avLst/>
        </a:prstGeom>
        <a:solidFill>
          <a:schemeClr val="accent5">
            <a:hueOff val="14557328"/>
            <a:satOff val="-398"/>
            <a:lumOff val="-2197"/>
            <a:alphaOff val="0"/>
          </a:schemeClr>
        </a:solidFill>
        <a:ln w="15875" cap="rnd" cmpd="sng" algn="ctr">
          <a:solidFill>
            <a:schemeClr val="accent5">
              <a:hueOff val="14557328"/>
              <a:satOff val="-398"/>
              <a:lumOff val="-2197"/>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0277FFED-0628-4253-A385-92FC4AB878B6}">
      <dsp:nvSpPr>
        <dsp:cNvPr id="0" name=""/>
        <dsp:cNvSpPr/>
      </dsp:nvSpPr>
      <dsp:spPr>
        <a:xfrm>
          <a:off x="0" y="2619855"/>
          <a:ext cx="10553700" cy="373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Conclusions</a:t>
          </a:r>
        </a:p>
      </dsp:txBody>
      <dsp:txXfrm>
        <a:off x="0" y="2619855"/>
        <a:ext cx="10553700" cy="373977"/>
      </dsp:txXfrm>
    </dsp:sp>
    <dsp:sp modelId="{1D9DD2EA-F98E-48A5-9A9E-4BA55C312D34}">
      <dsp:nvSpPr>
        <dsp:cNvPr id="0" name=""/>
        <dsp:cNvSpPr/>
      </dsp:nvSpPr>
      <dsp:spPr>
        <a:xfrm>
          <a:off x="0" y="2993832"/>
          <a:ext cx="10553700" cy="0"/>
        </a:xfrm>
        <a:prstGeom prst="line">
          <a:avLst/>
        </a:prstGeom>
        <a:solidFill>
          <a:schemeClr val="accent5">
            <a:hueOff val="16636946"/>
            <a:satOff val="-454"/>
            <a:lumOff val="-2510"/>
            <a:alphaOff val="0"/>
          </a:schemeClr>
        </a:solidFill>
        <a:ln w="15875" cap="rnd" cmpd="sng" algn="ctr">
          <a:solidFill>
            <a:schemeClr val="accent5">
              <a:hueOff val="16636946"/>
              <a:satOff val="-454"/>
              <a:lumOff val="-251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3CB9BA46-D8C8-4EBC-A1E5-FC2AEFE0218E}">
      <dsp:nvSpPr>
        <dsp:cNvPr id="0" name=""/>
        <dsp:cNvSpPr/>
      </dsp:nvSpPr>
      <dsp:spPr>
        <a:xfrm>
          <a:off x="0" y="2993832"/>
          <a:ext cx="10553700" cy="373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Next Steps</a:t>
          </a:r>
        </a:p>
      </dsp:txBody>
      <dsp:txXfrm>
        <a:off x="0" y="2993832"/>
        <a:ext cx="10553700" cy="373977"/>
      </dsp:txXfrm>
    </dsp:sp>
    <dsp:sp modelId="{067A344D-2703-4A0B-A6C9-6FFB17696258}">
      <dsp:nvSpPr>
        <dsp:cNvPr id="0" name=""/>
        <dsp:cNvSpPr/>
      </dsp:nvSpPr>
      <dsp:spPr>
        <a:xfrm>
          <a:off x="0" y="3367810"/>
          <a:ext cx="10553700" cy="0"/>
        </a:xfrm>
        <a:prstGeom prst="line">
          <a:avLst/>
        </a:prstGeom>
        <a:solidFill>
          <a:schemeClr val="accent5">
            <a:hueOff val="18716565"/>
            <a:satOff val="-511"/>
            <a:lumOff val="-2824"/>
            <a:alphaOff val="0"/>
          </a:schemeClr>
        </a:solidFill>
        <a:ln w="15875" cap="rnd" cmpd="sng" algn="ctr">
          <a:solidFill>
            <a:schemeClr val="accent5">
              <a:hueOff val="18716565"/>
              <a:satOff val="-511"/>
              <a:lumOff val="-2824"/>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B7562828-C6A6-4271-B357-D97E746D659D}">
      <dsp:nvSpPr>
        <dsp:cNvPr id="0" name=""/>
        <dsp:cNvSpPr/>
      </dsp:nvSpPr>
      <dsp:spPr>
        <a:xfrm>
          <a:off x="0" y="3367810"/>
          <a:ext cx="10553700" cy="373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Credits</a:t>
          </a:r>
        </a:p>
      </dsp:txBody>
      <dsp:txXfrm>
        <a:off x="0" y="3367810"/>
        <a:ext cx="10553700" cy="373977"/>
      </dsp:txXfrm>
    </dsp:sp>
    <dsp:sp modelId="{43592A04-4284-4D4D-A24D-D4AE6D9415F7}">
      <dsp:nvSpPr>
        <dsp:cNvPr id="0" name=""/>
        <dsp:cNvSpPr/>
      </dsp:nvSpPr>
      <dsp:spPr>
        <a:xfrm>
          <a:off x="0" y="3741788"/>
          <a:ext cx="10553700" cy="0"/>
        </a:xfrm>
        <a:prstGeom prst="line">
          <a:avLst/>
        </a:prstGeom>
        <a:solidFill>
          <a:schemeClr val="accent5">
            <a:hueOff val="20796183"/>
            <a:satOff val="-568"/>
            <a:lumOff val="-3138"/>
            <a:alphaOff val="0"/>
          </a:schemeClr>
        </a:solidFill>
        <a:ln w="15875" cap="rnd" cmpd="sng" algn="ctr">
          <a:solidFill>
            <a:schemeClr val="accent5">
              <a:hueOff val="20796183"/>
              <a:satOff val="-568"/>
              <a:lumOff val="-3138"/>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F913E3D1-85BC-40C3-AE07-6DBFFAA18B6E}">
      <dsp:nvSpPr>
        <dsp:cNvPr id="0" name=""/>
        <dsp:cNvSpPr/>
      </dsp:nvSpPr>
      <dsp:spPr>
        <a:xfrm>
          <a:off x="0" y="3741788"/>
          <a:ext cx="10553700" cy="373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Thank You</a:t>
          </a:r>
        </a:p>
      </dsp:txBody>
      <dsp:txXfrm>
        <a:off x="0" y="3741788"/>
        <a:ext cx="10553700" cy="37397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5/19/2019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5/19/2019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5/19/2019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5/19/2019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5/19/2019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5/19/2019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5/19/2019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5/19/2019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5/19/2019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5/19/2019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5/19/2019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5/19/2019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5/19/2019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5/19/2019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5/19/2019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37.jpg"/><Relationship Id="rId1" Type="http://schemas.openxmlformats.org/officeDocument/2006/relationships/slideLayout" Target="../slideLayouts/slideLayout6.xml"/><Relationship Id="rId4" Type="http://schemas.openxmlformats.org/officeDocument/2006/relationships/image" Target="../media/image39.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8.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A8DA03B-94FB-4D60-AB01-932F819AC46C}"/>
              </a:ext>
            </a:extLst>
          </p:cNvPr>
          <p:cNvSpPr>
            <a:spLocks noGrp="1"/>
          </p:cNvSpPr>
          <p:nvPr>
            <p:ph type="title"/>
          </p:nvPr>
        </p:nvSpPr>
        <p:spPr>
          <a:xfrm>
            <a:off x="451515" y="1734857"/>
            <a:ext cx="3765483" cy="3388287"/>
          </a:xfrm>
        </p:spPr>
        <p:txBody>
          <a:bodyPr vert="horz" lIns="91440" tIns="45720" rIns="91440" bIns="45720" rtlCol="0" anchor="ctr">
            <a:normAutofit fontScale="90000"/>
          </a:bodyPr>
          <a:lstStyle/>
          <a:p>
            <a:r>
              <a:rPr lang="en-US" dirty="0"/>
              <a:t>Predicting Survival chances for stroke patients 80 years and above</a:t>
            </a:r>
            <a:br>
              <a:rPr lang="en-US" dirty="0"/>
            </a:br>
            <a:endParaRPr lang="en-US" dirty="0"/>
          </a:p>
        </p:txBody>
      </p:sp>
      <p:sp>
        <p:nvSpPr>
          <p:cNvPr id="7" name="Content Placeholder 6">
            <a:extLst>
              <a:ext uri="{FF2B5EF4-FFF2-40B4-BE49-F238E27FC236}">
                <a16:creationId xmlns:a16="http://schemas.microsoft.com/office/drawing/2014/main" id="{0E90CF30-FC9E-486D-AAFC-AFC54F01A6D8}"/>
              </a:ext>
            </a:extLst>
          </p:cNvPr>
          <p:cNvSpPr>
            <a:spLocks noGrp="1"/>
          </p:cNvSpPr>
          <p:nvPr>
            <p:ph idx="1"/>
          </p:nvPr>
        </p:nvSpPr>
        <p:spPr>
          <a:xfrm>
            <a:off x="6008068" y="978993"/>
            <a:ext cx="5365218" cy="4900014"/>
          </a:xfrm>
          <a:effectLst/>
        </p:spPr>
        <p:txBody>
          <a:bodyPr vert="horz" lIns="91440" tIns="45720" rIns="91440" bIns="45720" rtlCol="0">
            <a:normAutofit/>
          </a:bodyPr>
          <a:lstStyle/>
          <a:p>
            <a:pPr marL="0" indent="0">
              <a:buNone/>
            </a:pPr>
            <a:r>
              <a:rPr lang="en-US"/>
              <a:t>By: Bhavya Balasubramanya</a:t>
            </a:r>
          </a:p>
          <a:p>
            <a:pPr marL="0" indent="0">
              <a:buNone/>
            </a:pPr>
            <a:r>
              <a:rPr lang="en-US"/>
              <a:t>May 2019</a:t>
            </a:r>
          </a:p>
        </p:txBody>
      </p:sp>
    </p:spTree>
    <p:extLst>
      <p:ext uri="{BB962C8B-B14F-4D97-AF65-F5344CB8AC3E}">
        <p14:creationId xmlns:p14="http://schemas.microsoft.com/office/powerpoint/2010/main" val="950040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Freeform 6">
            <a:extLst>
              <a:ext uri="{FF2B5EF4-FFF2-40B4-BE49-F238E27FC236}">
                <a16:creationId xmlns:a16="http://schemas.microsoft.com/office/drawing/2014/main" id="{11114F18-D12D-43C6-895F-5BA92C290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grpSp>
        <p:nvGrpSpPr>
          <p:cNvPr id="15" name="Group 14">
            <a:extLst>
              <a:ext uri="{FF2B5EF4-FFF2-40B4-BE49-F238E27FC236}">
                <a16:creationId xmlns:a16="http://schemas.microsoft.com/office/drawing/2014/main" id="{DE2DD4A6-DC96-421E-9E1C-7CD0D26814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bwMode="white">
          <a:xfrm>
            <a:off x="0" y="4525094"/>
            <a:ext cx="12203151" cy="2344057"/>
            <a:chOff x="0" y="4525094"/>
            <a:chExt cx="12203151" cy="2344057"/>
          </a:xfrm>
        </p:grpSpPr>
        <p:sp>
          <p:nvSpPr>
            <p:cNvPr id="16" name="Freeform 9">
              <a:extLst>
                <a:ext uri="{FF2B5EF4-FFF2-40B4-BE49-F238E27FC236}">
                  <a16:creationId xmlns:a16="http://schemas.microsoft.com/office/drawing/2014/main" id="{5E6BB74D-E85C-4CCB-90CE-024600640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0" y="4525094"/>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lumMod val="85000"/>
                <a:lumOff val="1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52808592-600C-4349-9F27-EC36C0BA4C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flipH="1">
              <a:off x="3820" y="4536245"/>
              <a:ext cx="5660999"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B5E00D3B-1E29-4E11-BCD3-8E3A56F4BE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4813714" y="4536245"/>
              <a:ext cx="7389437"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088BA6BD-99F7-488A-B72C-3309165E0BC2}"/>
              </a:ext>
            </a:extLst>
          </p:cNvPr>
          <p:cNvSpPr>
            <a:spLocks noGrp="1"/>
          </p:cNvSpPr>
          <p:nvPr>
            <p:ph type="title"/>
          </p:nvPr>
        </p:nvSpPr>
        <p:spPr>
          <a:xfrm>
            <a:off x="810001" y="4817533"/>
            <a:ext cx="10572000" cy="779529"/>
          </a:xfrm>
        </p:spPr>
        <p:txBody>
          <a:bodyPr vert="horz" lIns="91440" tIns="45720" rIns="91440" bIns="45720" rtlCol="0" anchor="b">
            <a:normAutofit/>
          </a:bodyPr>
          <a:lstStyle/>
          <a:p>
            <a:r>
              <a:rPr lang="en-US" dirty="0"/>
              <a:t>Geographical Data</a:t>
            </a:r>
          </a:p>
        </p:txBody>
      </p:sp>
      <p:pic>
        <p:nvPicPr>
          <p:cNvPr id="7" name="Picture 6">
            <a:extLst>
              <a:ext uri="{FF2B5EF4-FFF2-40B4-BE49-F238E27FC236}">
                <a16:creationId xmlns:a16="http://schemas.microsoft.com/office/drawing/2014/main" id="{8D82BC1C-7AB3-48F0-9DB5-BD80962AE4DC}"/>
              </a:ext>
            </a:extLst>
          </p:cNvPr>
          <p:cNvPicPr>
            <a:picLocks noChangeAspect="1"/>
          </p:cNvPicPr>
          <p:nvPr/>
        </p:nvPicPr>
        <p:blipFill>
          <a:blip r:embed="rId2"/>
          <a:stretch>
            <a:fillRect/>
          </a:stretch>
        </p:blipFill>
        <p:spPr>
          <a:xfrm>
            <a:off x="279140" y="239151"/>
            <a:ext cx="5376369" cy="4003665"/>
          </a:xfrm>
          <a:prstGeom prst="roundRect">
            <a:avLst>
              <a:gd name="adj" fmla="val 3876"/>
            </a:avLst>
          </a:prstGeom>
          <a:ln>
            <a:solidFill>
              <a:schemeClr val="accent1"/>
            </a:solidFill>
          </a:ln>
          <a:effectLst/>
        </p:spPr>
      </p:pic>
      <p:pic>
        <p:nvPicPr>
          <p:cNvPr id="3" name="Picture 2">
            <a:extLst>
              <a:ext uri="{FF2B5EF4-FFF2-40B4-BE49-F238E27FC236}">
                <a16:creationId xmlns:a16="http://schemas.microsoft.com/office/drawing/2014/main" id="{C0867E94-D5E2-4338-A9E5-EAEB904BB84E}"/>
              </a:ext>
            </a:extLst>
          </p:cNvPr>
          <p:cNvPicPr>
            <a:picLocks noChangeAspect="1"/>
          </p:cNvPicPr>
          <p:nvPr/>
        </p:nvPicPr>
        <p:blipFill>
          <a:blip r:embed="rId3"/>
          <a:stretch>
            <a:fillRect/>
          </a:stretch>
        </p:blipFill>
        <p:spPr>
          <a:xfrm>
            <a:off x="5934649" y="455045"/>
            <a:ext cx="5978211" cy="3571875"/>
          </a:xfrm>
          <a:prstGeom prst="rect">
            <a:avLst/>
          </a:prstGeom>
        </p:spPr>
      </p:pic>
    </p:spTree>
    <p:extLst>
      <p:ext uri="{BB962C8B-B14F-4D97-AF65-F5344CB8AC3E}">
        <p14:creationId xmlns:p14="http://schemas.microsoft.com/office/powerpoint/2010/main" val="2447092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6" name="Freeform 6">
            <a:extLst>
              <a:ext uri="{FF2B5EF4-FFF2-40B4-BE49-F238E27FC236}">
                <a16:creationId xmlns:a16="http://schemas.microsoft.com/office/drawing/2014/main" id="{11114F18-D12D-43C6-895F-5BA92C290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grpSp>
        <p:nvGrpSpPr>
          <p:cNvPr id="38" name="Group 37">
            <a:extLst>
              <a:ext uri="{FF2B5EF4-FFF2-40B4-BE49-F238E27FC236}">
                <a16:creationId xmlns:a16="http://schemas.microsoft.com/office/drawing/2014/main" id="{DE2DD4A6-DC96-421E-9E1C-7CD0D26814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bwMode="white">
          <a:xfrm>
            <a:off x="0" y="4525094"/>
            <a:ext cx="12203151" cy="2344057"/>
            <a:chOff x="0" y="4525094"/>
            <a:chExt cx="12203151" cy="2344057"/>
          </a:xfrm>
        </p:grpSpPr>
        <p:sp>
          <p:nvSpPr>
            <p:cNvPr id="39" name="Freeform 9">
              <a:extLst>
                <a:ext uri="{FF2B5EF4-FFF2-40B4-BE49-F238E27FC236}">
                  <a16:creationId xmlns:a16="http://schemas.microsoft.com/office/drawing/2014/main" id="{5E6BB74D-E85C-4CCB-90CE-024600640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0" y="4525094"/>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lumMod val="85000"/>
                <a:lumOff val="1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a:extLst>
                <a:ext uri="{FF2B5EF4-FFF2-40B4-BE49-F238E27FC236}">
                  <a16:creationId xmlns:a16="http://schemas.microsoft.com/office/drawing/2014/main" id="{52808592-600C-4349-9F27-EC36C0BA4C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flipH="1">
              <a:off x="3820" y="4536245"/>
              <a:ext cx="5660999"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Isosceles Triangle 40">
              <a:extLst>
                <a:ext uri="{FF2B5EF4-FFF2-40B4-BE49-F238E27FC236}">
                  <a16:creationId xmlns:a16="http://schemas.microsoft.com/office/drawing/2014/main" id="{B5E00D3B-1E29-4E11-BCD3-8E3A56F4BE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4813714" y="4536245"/>
              <a:ext cx="7389437"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DA0EC8BE-E5F4-4A96-B049-37E465901B71}"/>
              </a:ext>
            </a:extLst>
          </p:cNvPr>
          <p:cNvSpPr>
            <a:spLocks noGrp="1"/>
          </p:cNvSpPr>
          <p:nvPr>
            <p:ph type="title"/>
          </p:nvPr>
        </p:nvSpPr>
        <p:spPr>
          <a:xfrm>
            <a:off x="810001" y="4817533"/>
            <a:ext cx="10572000" cy="779529"/>
          </a:xfrm>
        </p:spPr>
        <p:txBody>
          <a:bodyPr vert="horz" lIns="91440" tIns="45720" rIns="91440" bIns="45720" rtlCol="0" anchor="b">
            <a:normAutofit/>
          </a:bodyPr>
          <a:lstStyle/>
          <a:p>
            <a:r>
              <a:rPr lang="en-US" dirty="0"/>
              <a:t>Where do they end up?</a:t>
            </a:r>
          </a:p>
        </p:txBody>
      </p:sp>
      <p:pic>
        <p:nvPicPr>
          <p:cNvPr id="5" name="Picture 4">
            <a:extLst>
              <a:ext uri="{FF2B5EF4-FFF2-40B4-BE49-F238E27FC236}">
                <a16:creationId xmlns:a16="http://schemas.microsoft.com/office/drawing/2014/main" id="{F2B6AD47-C2BC-4C38-8B95-804DE2066E6E}"/>
              </a:ext>
            </a:extLst>
          </p:cNvPr>
          <p:cNvPicPr>
            <a:picLocks noChangeAspect="1"/>
          </p:cNvPicPr>
          <p:nvPr/>
        </p:nvPicPr>
        <p:blipFill>
          <a:blip r:embed="rId2"/>
          <a:stretch>
            <a:fillRect/>
          </a:stretch>
        </p:blipFill>
        <p:spPr>
          <a:xfrm>
            <a:off x="211015" y="379828"/>
            <a:ext cx="5800811" cy="3760004"/>
          </a:xfrm>
          <a:prstGeom prst="roundRect">
            <a:avLst>
              <a:gd name="adj" fmla="val 3876"/>
            </a:avLst>
          </a:prstGeom>
          <a:ln>
            <a:solidFill>
              <a:schemeClr val="accent1"/>
            </a:solidFill>
          </a:ln>
          <a:effectLst/>
        </p:spPr>
      </p:pic>
      <p:pic>
        <p:nvPicPr>
          <p:cNvPr id="6" name="Picture 5" descr="A screenshot of a cell phone&#10;&#10;Description automatically generated">
            <a:extLst>
              <a:ext uri="{FF2B5EF4-FFF2-40B4-BE49-F238E27FC236}">
                <a16:creationId xmlns:a16="http://schemas.microsoft.com/office/drawing/2014/main" id="{FDE31B1A-952F-479B-8A99-7E3452F7EF2F}"/>
              </a:ext>
            </a:extLst>
          </p:cNvPr>
          <p:cNvPicPr>
            <a:picLocks noChangeAspect="1"/>
          </p:cNvPicPr>
          <p:nvPr/>
        </p:nvPicPr>
        <p:blipFill>
          <a:blip r:embed="rId3"/>
          <a:stretch>
            <a:fillRect/>
          </a:stretch>
        </p:blipFill>
        <p:spPr>
          <a:xfrm>
            <a:off x="6175551" y="379827"/>
            <a:ext cx="5800811" cy="3760005"/>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778448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11114F18-D12D-43C6-895F-5BA92C290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grpSp>
        <p:nvGrpSpPr>
          <p:cNvPr id="13" name="Group 12">
            <a:extLst>
              <a:ext uri="{FF2B5EF4-FFF2-40B4-BE49-F238E27FC236}">
                <a16:creationId xmlns:a16="http://schemas.microsoft.com/office/drawing/2014/main" id="{DE2DD4A6-DC96-421E-9E1C-7CD0D26814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bwMode="white">
          <a:xfrm>
            <a:off x="0" y="4525094"/>
            <a:ext cx="12203151" cy="2344057"/>
            <a:chOff x="0" y="4525094"/>
            <a:chExt cx="12203151" cy="2344057"/>
          </a:xfrm>
        </p:grpSpPr>
        <p:sp>
          <p:nvSpPr>
            <p:cNvPr id="14" name="Freeform 9">
              <a:extLst>
                <a:ext uri="{FF2B5EF4-FFF2-40B4-BE49-F238E27FC236}">
                  <a16:creationId xmlns:a16="http://schemas.microsoft.com/office/drawing/2014/main" id="{5E6BB74D-E85C-4CCB-90CE-024600640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0" y="4525094"/>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lumMod val="85000"/>
                <a:lumOff val="1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52808592-600C-4349-9F27-EC36C0BA4C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flipH="1">
              <a:off x="3820" y="4536245"/>
              <a:ext cx="5660999"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B5E00D3B-1E29-4E11-BCD3-8E3A56F4BE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4813714" y="4536245"/>
              <a:ext cx="7389437"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D7FA32CD-6EA6-46D2-ABBC-1F8E6DAD6329}"/>
              </a:ext>
            </a:extLst>
          </p:cNvPr>
          <p:cNvSpPr>
            <a:spLocks noGrp="1"/>
          </p:cNvSpPr>
          <p:nvPr>
            <p:ph type="title"/>
          </p:nvPr>
        </p:nvSpPr>
        <p:spPr>
          <a:xfrm>
            <a:off x="810001" y="4817533"/>
            <a:ext cx="10572000" cy="779529"/>
          </a:xfrm>
        </p:spPr>
        <p:txBody>
          <a:bodyPr vert="horz" lIns="91440" tIns="45720" rIns="91440" bIns="45720" rtlCol="0" anchor="b">
            <a:normAutofit/>
          </a:bodyPr>
          <a:lstStyle/>
          <a:p>
            <a:r>
              <a:rPr lang="en-US" dirty="0"/>
              <a:t>Blood pressure and Symptoms</a:t>
            </a:r>
          </a:p>
        </p:txBody>
      </p:sp>
      <p:pic>
        <p:nvPicPr>
          <p:cNvPr id="6" name="Picture 5">
            <a:extLst>
              <a:ext uri="{FF2B5EF4-FFF2-40B4-BE49-F238E27FC236}">
                <a16:creationId xmlns:a16="http://schemas.microsoft.com/office/drawing/2014/main" id="{CAFE362C-0AEA-4F02-ACCA-444EC8F625D0}"/>
              </a:ext>
            </a:extLst>
          </p:cNvPr>
          <p:cNvPicPr>
            <a:picLocks noChangeAspect="1"/>
          </p:cNvPicPr>
          <p:nvPr/>
        </p:nvPicPr>
        <p:blipFill>
          <a:blip r:embed="rId2"/>
          <a:stretch>
            <a:fillRect/>
          </a:stretch>
        </p:blipFill>
        <p:spPr>
          <a:xfrm>
            <a:off x="304800" y="450166"/>
            <a:ext cx="4731434" cy="3792650"/>
          </a:xfrm>
          <a:prstGeom prst="roundRect">
            <a:avLst>
              <a:gd name="adj" fmla="val 3876"/>
            </a:avLst>
          </a:prstGeom>
          <a:ln>
            <a:solidFill>
              <a:schemeClr val="accent1"/>
            </a:solidFill>
          </a:ln>
          <a:effectLst/>
        </p:spPr>
      </p:pic>
      <p:pic>
        <p:nvPicPr>
          <p:cNvPr id="5" name="Picture 4">
            <a:extLst>
              <a:ext uri="{FF2B5EF4-FFF2-40B4-BE49-F238E27FC236}">
                <a16:creationId xmlns:a16="http://schemas.microsoft.com/office/drawing/2014/main" id="{67219714-8315-4C82-8B5F-6C18AD127F8C}"/>
              </a:ext>
            </a:extLst>
          </p:cNvPr>
          <p:cNvPicPr>
            <a:picLocks noChangeAspect="1"/>
          </p:cNvPicPr>
          <p:nvPr/>
        </p:nvPicPr>
        <p:blipFill>
          <a:blip r:embed="rId3"/>
          <a:stretch>
            <a:fillRect/>
          </a:stretch>
        </p:blipFill>
        <p:spPr>
          <a:xfrm>
            <a:off x="5664819" y="450088"/>
            <a:ext cx="6222381" cy="3792650"/>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008473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Freeform 6">
            <a:extLst>
              <a:ext uri="{FF2B5EF4-FFF2-40B4-BE49-F238E27FC236}">
                <a16:creationId xmlns:a16="http://schemas.microsoft.com/office/drawing/2014/main" id="{11114F18-D12D-43C6-895F-5BA92C290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5" name="Rounded Rectangle 16">
            <a:extLst>
              <a:ext uri="{FF2B5EF4-FFF2-40B4-BE49-F238E27FC236}">
                <a16:creationId xmlns:a16="http://schemas.microsoft.com/office/drawing/2014/main" id="{AF9B2B08-75D2-47EB-A5C0-986478393C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5458" y="643464"/>
            <a:ext cx="5365605" cy="3599352"/>
          </a:xfrm>
          <a:prstGeom prst="roundRect">
            <a:avLst>
              <a:gd name="adj" fmla="val 4219"/>
            </a:avLst>
          </a:prstGeom>
          <a:solidFill>
            <a:schemeClr val="tx1"/>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8">
            <a:extLst>
              <a:ext uri="{FF2B5EF4-FFF2-40B4-BE49-F238E27FC236}">
                <a16:creationId xmlns:a16="http://schemas.microsoft.com/office/drawing/2014/main" id="{7E25C7D9-6246-4DD6-8994-4BC3A9EE4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0932" y="643464"/>
            <a:ext cx="5365605" cy="3599352"/>
          </a:xfrm>
          <a:prstGeom prst="roundRect">
            <a:avLst>
              <a:gd name="adj" fmla="val 4219"/>
            </a:avLst>
          </a:prstGeom>
          <a:solidFill>
            <a:schemeClr val="tx1"/>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D16A414C-5E5E-4426-8403-003A08DA390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bwMode="white">
          <a:xfrm>
            <a:off x="0" y="4525094"/>
            <a:ext cx="12203151" cy="2344057"/>
            <a:chOff x="0" y="4525094"/>
            <a:chExt cx="12203151" cy="2344057"/>
          </a:xfrm>
        </p:grpSpPr>
        <p:sp>
          <p:nvSpPr>
            <p:cNvPr id="20" name="Freeform 9">
              <a:extLst>
                <a:ext uri="{FF2B5EF4-FFF2-40B4-BE49-F238E27FC236}">
                  <a16:creationId xmlns:a16="http://schemas.microsoft.com/office/drawing/2014/main" id="{94DB3BEE-6C96-46FB-8C15-8B113A650B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0" y="4525094"/>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lumMod val="85000"/>
                <a:lumOff val="1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F40BAA06-E9BA-470B-A5C0-46A23420F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flipH="1">
              <a:off x="3820" y="4536245"/>
              <a:ext cx="5660999"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062096F8-9F75-4506-A42C-8867603F67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4813714" y="4536245"/>
              <a:ext cx="7389437"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CDDF6BAD-0BEE-4383-AACF-CED49161D59E}"/>
              </a:ext>
            </a:extLst>
          </p:cNvPr>
          <p:cNvSpPr>
            <a:spLocks noGrp="1"/>
          </p:cNvSpPr>
          <p:nvPr>
            <p:ph type="title"/>
          </p:nvPr>
        </p:nvSpPr>
        <p:spPr>
          <a:xfrm>
            <a:off x="810001" y="4817533"/>
            <a:ext cx="10572000" cy="779529"/>
          </a:xfrm>
        </p:spPr>
        <p:txBody>
          <a:bodyPr vert="horz" lIns="91440" tIns="45720" rIns="91440" bIns="45720" rtlCol="0" anchor="b">
            <a:normAutofit/>
          </a:bodyPr>
          <a:lstStyle/>
          <a:p>
            <a:r>
              <a:rPr lang="en-US" dirty="0"/>
              <a:t>Randomization data</a:t>
            </a:r>
          </a:p>
        </p:txBody>
      </p:sp>
      <p:pic>
        <p:nvPicPr>
          <p:cNvPr id="7" name="Picture 6" descr="A close up of a map&#10;&#10;Description automatically generated">
            <a:extLst>
              <a:ext uri="{FF2B5EF4-FFF2-40B4-BE49-F238E27FC236}">
                <a16:creationId xmlns:a16="http://schemas.microsoft.com/office/drawing/2014/main" id="{DB1F38C2-FB44-4D46-A53D-62E8F84D678C}"/>
              </a:ext>
            </a:extLst>
          </p:cNvPr>
          <p:cNvPicPr>
            <a:picLocks noChangeAspect="1"/>
          </p:cNvPicPr>
          <p:nvPr/>
        </p:nvPicPr>
        <p:blipFill>
          <a:blip r:embed="rId2"/>
          <a:stretch>
            <a:fillRect/>
          </a:stretch>
        </p:blipFill>
        <p:spPr>
          <a:xfrm>
            <a:off x="6169781" y="643464"/>
            <a:ext cx="5365605" cy="3599352"/>
          </a:xfrm>
          <a:prstGeom prst="rect">
            <a:avLst/>
          </a:prstGeom>
        </p:spPr>
      </p:pic>
      <p:pic>
        <p:nvPicPr>
          <p:cNvPr id="9" name="Picture 8">
            <a:extLst>
              <a:ext uri="{FF2B5EF4-FFF2-40B4-BE49-F238E27FC236}">
                <a16:creationId xmlns:a16="http://schemas.microsoft.com/office/drawing/2014/main" id="{CEE4A2F8-CDFB-4A95-B427-502CEA15CEA8}"/>
              </a:ext>
            </a:extLst>
          </p:cNvPr>
          <p:cNvPicPr>
            <a:picLocks noChangeAspect="1"/>
          </p:cNvPicPr>
          <p:nvPr/>
        </p:nvPicPr>
        <p:blipFill>
          <a:blip r:embed="rId3"/>
          <a:stretch>
            <a:fillRect/>
          </a:stretch>
        </p:blipFill>
        <p:spPr>
          <a:xfrm>
            <a:off x="656614" y="643465"/>
            <a:ext cx="5344449" cy="3599352"/>
          </a:xfrm>
          <a:prstGeom prst="rect">
            <a:avLst/>
          </a:prstGeom>
        </p:spPr>
      </p:pic>
    </p:spTree>
    <p:extLst>
      <p:ext uri="{BB962C8B-B14F-4D97-AF65-F5344CB8AC3E}">
        <p14:creationId xmlns:p14="http://schemas.microsoft.com/office/powerpoint/2010/main" val="1230829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Freeform 6">
            <a:extLst>
              <a:ext uri="{FF2B5EF4-FFF2-40B4-BE49-F238E27FC236}">
                <a16:creationId xmlns:a16="http://schemas.microsoft.com/office/drawing/2014/main" id="{11114F18-D12D-43C6-895F-5BA92C290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0" name="Rounded Rectangle 16">
            <a:extLst>
              <a:ext uri="{FF2B5EF4-FFF2-40B4-BE49-F238E27FC236}">
                <a16:creationId xmlns:a16="http://schemas.microsoft.com/office/drawing/2014/main" id="{426744B4-184B-4EE0-82A8-5A4CAEEDD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5198" y="643464"/>
            <a:ext cx="9885830" cy="3599352"/>
          </a:xfrm>
          <a:prstGeom prst="roundRect">
            <a:avLst>
              <a:gd name="adj" fmla="val 3513"/>
            </a:avLst>
          </a:prstGeom>
          <a:solidFill>
            <a:schemeClr val="tx1"/>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E17C15A5-89C5-4909-903C-AC859B8314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bwMode="white">
          <a:xfrm>
            <a:off x="0" y="4525094"/>
            <a:ext cx="12203151" cy="2344057"/>
            <a:chOff x="0" y="4525094"/>
            <a:chExt cx="12203151" cy="2344057"/>
          </a:xfrm>
        </p:grpSpPr>
        <p:sp>
          <p:nvSpPr>
            <p:cNvPr id="16" name="Freeform 9">
              <a:extLst>
                <a:ext uri="{FF2B5EF4-FFF2-40B4-BE49-F238E27FC236}">
                  <a16:creationId xmlns:a16="http://schemas.microsoft.com/office/drawing/2014/main" id="{E53B21AE-0514-47EF-A4F8-065F25B6C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0" y="4525094"/>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lumMod val="85000"/>
                <a:lumOff val="1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CDE47429-9BFC-4EE5-81AD-BEB5DEAD8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flipH="1">
              <a:off x="3820" y="4536245"/>
              <a:ext cx="5660999"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FA6E8F50-0D2E-4905-AFE7-F872E3CB0F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4813714" y="4536245"/>
              <a:ext cx="7389437"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8A1CD556-4EF8-4F51-95AB-DFA7622C6C18}"/>
              </a:ext>
            </a:extLst>
          </p:cNvPr>
          <p:cNvSpPr>
            <a:spLocks noGrp="1"/>
          </p:cNvSpPr>
          <p:nvPr>
            <p:ph type="title"/>
          </p:nvPr>
        </p:nvSpPr>
        <p:spPr>
          <a:xfrm>
            <a:off x="810001" y="4817533"/>
            <a:ext cx="10572000" cy="779529"/>
          </a:xfrm>
        </p:spPr>
        <p:txBody>
          <a:bodyPr vert="horz" lIns="91440" tIns="45720" rIns="91440" bIns="45720" rtlCol="0" anchor="b">
            <a:normAutofit/>
          </a:bodyPr>
          <a:lstStyle/>
          <a:p>
            <a:r>
              <a:rPr lang="en-US" dirty="0"/>
              <a:t>Age distribution and Atrial Fibrillation</a:t>
            </a:r>
          </a:p>
        </p:txBody>
      </p:sp>
      <p:pic>
        <p:nvPicPr>
          <p:cNvPr id="5" name="Picture 4">
            <a:extLst>
              <a:ext uri="{FF2B5EF4-FFF2-40B4-BE49-F238E27FC236}">
                <a16:creationId xmlns:a16="http://schemas.microsoft.com/office/drawing/2014/main" id="{B9512A83-F7F0-453A-8FA0-34CB53BAED57}"/>
              </a:ext>
            </a:extLst>
          </p:cNvPr>
          <p:cNvPicPr>
            <a:picLocks noChangeAspect="1"/>
          </p:cNvPicPr>
          <p:nvPr/>
        </p:nvPicPr>
        <p:blipFill>
          <a:blip r:embed="rId2"/>
          <a:stretch>
            <a:fillRect/>
          </a:stretch>
        </p:blipFill>
        <p:spPr>
          <a:xfrm>
            <a:off x="429492" y="643464"/>
            <a:ext cx="5456538" cy="3599352"/>
          </a:xfrm>
          <a:prstGeom prst="rect">
            <a:avLst/>
          </a:prstGeom>
        </p:spPr>
      </p:pic>
      <p:pic>
        <p:nvPicPr>
          <p:cNvPr id="6" name="Picture 5" descr="A close up of a logo&#10;&#10;Description automatically generated">
            <a:extLst>
              <a:ext uri="{FF2B5EF4-FFF2-40B4-BE49-F238E27FC236}">
                <a16:creationId xmlns:a16="http://schemas.microsoft.com/office/drawing/2014/main" id="{7882C7FD-2575-4F73-8F89-6DBAA13FDBBC}"/>
              </a:ext>
            </a:extLst>
          </p:cNvPr>
          <p:cNvPicPr>
            <a:picLocks noChangeAspect="1"/>
          </p:cNvPicPr>
          <p:nvPr/>
        </p:nvPicPr>
        <p:blipFill>
          <a:blip r:embed="rId3"/>
          <a:stretch>
            <a:fillRect/>
          </a:stretch>
        </p:blipFill>
        <p:spPr>
          <a:xfrm>
            <a:off x="6315522" y="643464"/>
            <a:ext cx="5446986" cy="3599352"/>
          </a:xfrm>
          <a:prstGeom prst="rect">
            <a:avLst/>
          </a:prstGeom>
        </p:spPr>
      </p:pic>
    </p:spTree>
    <p:extLst>
      <p:ext uri="{BB962C8B-B14F-4D97-AF65-F5344CB8AC3E}">
        <p14:creationId xmlns:p14="http://schemas.microsoft.com/office/powerpoint/2010/main" val="1666106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599BE-A201-42A0-ABB2-CE729E7E2561}"/>
              </a:ext>
            </a:extLst>
          </p:cNvPr>
          <p:cNvSpPr>
            <a:spLocks noGrp="1"/>
          </p:cNvSpPr>
          <p:nvPr>
            <p:ph type="title"/>
          </p:nvPr>
        </p:nvSpPr>
        <p:spPr>
          <a:xfrm>
            <a:off x="810000" y="447188"/>
            <a:ext cx="10571998" cy="970450"/>
          </a:xfrm>
        </p:spPr>
        <p:txBody>
          <a:bodyPr>
            <a:normAutofit/>
          </a:bodyPr>
          <a:lstStyle/>
          <a:p>
            <a:r>
              <a:rPr lang="en-US"/>
              <a:t>Unsupervised Modelling - PCA</a:t>
            </a:r>
            <a:endParaRPr lang="en-US" dirty="0"/>
          </a:p>
        </p:txBody>
      </p:sp>
      <p:sp>
        <p:nvSpPr>
          <p:cNvPr id="26" name="Content Placeholder 10">
            <a:extLst>
              <a:ext uri="{FF2B5EF4-FFF2-40B4-BE49-F238E27FC236}">
                <a16:creationId xmlns:a16="http://schemas.microsoft.com/office/drawing/2014/main" id="{D4CF2729-9E45-453B-9F9C-1FE254F9155E}"/>
              </a:ext>
            </a:extLst>
          </p:cNvPr>
          <p:cNvSpPr>
            <a:spLocks noGrp="1"/>
          </p:cNvSpPr>
          <p:nvPr>
            <p:ph idx="1"/>
          </p:nvPr>
        </p:nvSpPr>
        <p:spPr>
          <a:xfrm>
            <a:off x="818714" y="2413000"/>
            <a:ext cx="5277286" cy="3632200"/>
          </a:xfrm>
        </p:spPr>
        <p:txBody>
          <a:bodyPr>
            <a:normAutofit/>
          </a:bodyPr>
          <a:lstStyle/>
          <a:p>
            <a:pPr marL="0" indent="0">
              <a:buNone/>
            </a:pPr>
            <a:r>
              <a:rPr lang="en-US" dirty="0"/>
              <a:t>Correlations of PCA components with other components in dataset containing patients 80 years or older.</a:t>
            </a:r>
          </a:p>
        </p:txBody>
      </p:sp>
      <p:pic>
        <p:nvPicPr>
          <p:cNvPr id="5" name="Picture 4">
            <a:extLst>
              <a:ext uri="{FF2B5EF4-FFF2-40B4-BE49-F238E27FC236}">
                <a16:creationId xmlns:a16="http://schemas.microsoft.com/office/drawing/2014/main" id="{CC8FB9EE-1ABC-479C-B878-4CBF3C1F8C53}"/>
              </a:ext>
            </a:extLst>
          </p:cNvPr>
          <p:cNvPicPr>
            <a:picLocks noChangeAspect="1"/>
          </p:cNvPicPr>
          <p:nvPr/>
        </p:nvPicPr>
        <p:blipFill>
          <a:blip r:embed="rId2"/>
          <a:stretch>
            <a:fillRect/>
          </a:stretch>
        </p:blipFill>
        <p:spPr>
          <a:xfrm>
            <a:off x="6330818" y="3080825"/>
            <a:ext cx="2684581" cy="2644726"/>
          </a:xfrm>
          <a:prstGeom prst="roundRect">
            <a:avLst>
              <a:gd name="adj" fmla="val 3876"/>
            </a:avLst>
          </a:prstGeom>
          <a:ln>
            <a:solidFill>
              <a:schemeClr val="accent1"/>
            </a:solidFill>
          </a:ln>
          <a:effectLst/>
        </p:spPr>
      </p:pic>
      <p:pic>
        <p:nvPicPr>
          <p:cNvPr id="6" name="Picture 5">
            <a:extLst>
              <a:ext uri="{FF2B5EF4-FFF2-40B4-BE49-F238E27FC236}">
                <a16:creationId xmlns:a16="http://schemas.microsoft.com/office/drawing/2014/main" id="{8F8B5E17-2B7D-4711-A216-7D05463CAC3C}"/>
              </a:ext>
            </a:extLst>
          </p:cNvPr>
          <p:cNvPicPr>
            <a:picLocks noChangeAspect="1"/>
          </p:cNvPicPr>
          <p:nvPr/>
        </p:nvPicPr>
        <p:blipFill>
          <a:blip r:embed="rId3"/>
          <a:stretch>
            <a:fillRect/>
          </a:stretch>
        </p:blipFill>
        <p:spPr>
          <a:xfrm>
            <a:off x="9224894" y="1921203"/>
            <a:ext cx="2684581" cy="2370893"/>
          </a:xfrm>
          <a:prstGeom prst="roundRect">
            <a:avLst>
              <a:gd name="adj" fmla="val 3876"/>
            </a:avLst>
          </a:prstGeom>
          <a:ln>
            <a:solidFill>
              <a:schemeClr val="accent1"/>
            </a:solidFill>
          </a:ln>
          <a:effectLst/>
        </p:spPr>
      </p:pic>
      <p:pic>
        <p:nvPicPr>
          <p:cNvPr id="9" name="Content Placeholder 3">
            <a:extLst>
              <a:ext uri="{FF2B5EF4-FFF2-40B4-BE49-F238E27FC236}">
                <a16:creationId xmlns:a16="http://schemas.microsoft.com/office/drawing/2014/main" id="{C7D34F84-23F9-4B0C-A433-A639F4A577D4}"/>
              </a:ext>
            </a:extLst>
          </p:cNvPr>
          <p:cNvPicPr>
            <a:picLocks noChangeAspect="1"/>
          </p:cNvPicPr>
          <p:nvPr/>
        </p:nvPicPr>
        <p:blipFill>
          <a:blip r:embed="rId4"/>
          <a:stretch>
            <a:fillRect/>
          </a:stretch>
        </p:blipFill>
        <p:spPr>
          <a:xfrm>
            <a:off x="9287025" y="4440996"/>
            <a:ext cx="2684581" cy="2370893"/>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778212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90F5-EBAA-4749-9023-77631D13C699}"/>
              </a:ext>
            </a:extLst>
          </p:cNvPr>
          <p:cNvSpPr>
            <a:spLocks noGrp="1"/>
          </p:cNvSpPr>
          <p:nvPr>
            <p:ph type="title"/>
          </p:nvPr>
        </p:nvSpPr>
        <p:spPr>
          <a:xfrm>
            <a:off x="810000" y="447188"/>
            <a:ext cx="10571998" cy="970450"/>
          </a:xfrm>
        </p:spPr>
        <p:txBody>
          <a:bodyPr>
            <a:normAutofit/>
          </a:bodyPr>
          <a:lstStyle/>
          <a:p>
            <a:r>
              <a:rPr lang="en-US" dirty="0"/>
              <a:t>Supervised modelling  </a:t>
            </a:r>
          </a:p>
        </p:txBody>
      </p:sp>
      <p:pic>
        <p:nvPicPr>
          <p:cNvPr id="7" name="Graphic 6" descr="Head with Gears">
            <a:extLst>
              <a:ext uri="{FF2B5EF4-FFF2-40B4-BE49-F238E27FC236}">
                <a16:creationId xmlns:a16="http://schemas.microsoft.com/office/drawing/2014/main" id="{1F0F13E5-7C8F-468B-BF2C-C24F3FA6BCC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0438" y="2814638"/>
            <a:ext cx="2913062" cy="2913062"/>
          </a:xfrm>
          <a:prstGeom prst="roundRect">
            <a:avLst>
              <a:gd name="adj" fmla="val 3876"/>
            </a:avLst>
          </a:prstGeom>
          <a:ln>
            <a:solidFill>
              <a:schemeClr val="accent1"/>
            </a:solidFill>
          </a:ln>
          <a:effectLst/>
        </p:spPr>
      </p:pic>
      <p:sp>
        <p:nvSpPr>
          <p:cNvPr id="3" name="Content Placeholder 2">
            <a:extLst>
              <a:ext uri="{FF2B5EF4-FFF2-40B4-BE49-F238E27FC236}">
                <a16:creationId xmlns:a16="http://schemas.microsoft.com/office/drawing/2014/main" id="{3360B435-15ED-425A-BC63-6F436A4A3BF5}"/>
              </a:ext>
            </a:extLst>
          </p:cNvPr>
          <p:cNvSpPr>
            <a:spLocks noGrp="1"/>
          </p:cNvSpPr>
          <p:nvPr>
            <p:ph idx="1"/>
          </p:nvPr>
        </p:nvSpPr>
        <p:spPr>
          <a:xfrm>
            <a:off x="4330699" y="2413000"/>
            <a:ext cx="7052733" cy="3632200"/>
          </a:xfrm>
        </p:spPr>
        <p:txBody>
          <a:bodyPr>
            <a:normAutofit/>
          </a:bodyPr>
          <a:lstStyle/>
          <a:p>
            <a:pPr marL="0" indent="0">
              <a:buNone/>
            </a:pPr>
            <a:r>
              <a:rPr lang="en-US" dirty="0"/>
              <a:t>Let us try some of the supervised modelling techniques on patients 80 years and above and hence predict survival chances. Older people have been substantially under represented in stroke trials to date, so we hope the number of patients aged over 80 in this data set could also facilitate planning of trials in the ‘older old’. </a:t>
            </a:r>
          </a:p>
        </p:txBody>
      </p:sp>
    </p:spTree>
    <p:extLst>
      <p:ext uri="{BB962C8B-B14F-4D97-AF65-F5344CB8AC3E}">
        <p14:creationId xmlns:p14="http://schemas.microsoft.com/office/powerpoint/2010/main" val="2291462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5B101-C2AE-4EA0-8C72-F85D93DA43E5}"/>
              </a:ext>
            </a:extLst>
          </p:cNvPr>
          <p:cNvSpPr>
            <a:spLocks noGrp="1"/>
          </p:cNvSpPr>
          <p:nvPr>
            <p:ph type="title"/>
          </p:nvPr>
        </p:nvSpPr>
        <p:spPr/>
        <p:txBody>
          <a:bodyPr/>
          <a:lstStyle/>
          <a:p>
            <a:r>
              <a:rPr lang="en-US" dirty="0"/>
              <a:t>Supervised Modelling Continued..</a:t>
            </a:r>
          </a:p>
        </p:txBody>
      </p:sp>
      <p:sp>
        <p:nvSpPr>
          <p:cNvPr id="3" name="Text Placeholder 2">
            <a:extLst>
              <a:ext uri="{FF2B5EF4-FFF2-40B4-BE49-F238E27FC236}">
                <a16:creationId xmlns:a16="http://schemas.microsoft.com/office/drawing/2014/main" id="{BF4D5629-6B57-4D9A-B371-9F2C4DE06833}"/>
              </a:ext>
            </a:extLst>
          </p:cNvPr>
          <p:cNvSpPr>
            <a:spLocks noGrp="1"/>
          </p:cNvSpPr>
          <p:nvPr>
            <p:ph type="body" idx="1"/>
          </p:nvPr>
        </p:nvSpPr>
        <p:spPr>
          <a:xfrm>
            <a:off x="454796" y="2174874"/>
            <a:ext cx="5189857" cy="421519"/>
          </a:xfrm>
        </p:spPr>
        <p:txBody>
          <a:bodyPr/>
          <a:lstStyle/>
          <a:p>
            <a:r>
              <a:rPr lang="en-US" dirty="0"/>
              <a:t>KNN Classifier Model</a:t>
            </a:r>
          </a:p>
        </p:txBody>
      </p:sp>
      <p:pic>
        <p:nvPicPr>
          <p:cNvPr id="7" name="Content Placeholder 6">
            <a:extLst>
              <a:ext uri="{FF2B5EF4-FFF2-40B4-BE49-F238E27FC236}">
                <a16:creationId xmlns:a16="http://schemas.microsoft.com/office/drawing/2014/main" id="{C726570D-44C8-4CF0-A483-02FE111783D2}"/>
              </a:ext>
            </a:extLst>
          </p:cNvPr>
          <p:cNvPicPr>
            <a:picLocks noGrp="1" noChangeAspect="1"/>
          </p:cNvPicPr>
          <p:nvPr>
            <p:ph sz="half" idx="2"/>
          </p:nvPr>
        </p:nvPicPr>
        <p:blipFill>
          <a:blip r:embed="rId2"/>
          <a:stretch>
            <a:fillRect/>
          </a:stretch>
        </p:blipFill>
        <p:spPr>
          <a:xfrm>
            <a:off x="810000" y="2596393"/>
            <a:ext cx="4479451" cy="4261608"/>
          </a:xfrm>
          <a:prstGeom prst="rect">
            <a:avLst/>
          </a:prstGeom>
        </p:spPr>
      </p:pic>
      <p:sp>
        <p:nvSpPr>
          <p:cNvPr id="5" name="Text Placeholder 4">
            <a:extLst>
              <a:ext uri="{FF2B5EF4-FFF2-40B4-BE49-F238E27FC236}">
                <a16:creationId xmlns:a16="http://schemas.microsoft.com/office/drawing/2014/main" id="{193DB86B-CE03-452E-B248-4562D631945F}"/>
              </a:ext>
            </a:extLst>
          </p:cNvPr>
          <p:cNvSpPr>
            <a:spLocks noGrp="1"/>
          </p:cNvSpPr>
          <p:nvPr>
            <p:ph type="body" sz="quarter" idx="3"/>
          </p:nvPr>
        </p:nvSpPr>
        <p:spPr>
          <a:xfrm>
            <a:off x="6187415" y="2174875"/>
            <a:ext cx="5194583" cy="421518"/>
          </a:xfrm>
        </p:spPr>
        <p:txBody>
          <a:bodyPr/>
          <a:lstStyle/>
          <a:p>
            <a:r>
              <a:rPr lang="en-US" dirty="0"/>
              <a:t>SVM Classifier Model</a:t>
            </a:r>
          </a:p>
        </p:txBody>
      </p:sp>
      <p:pic>
        <p:nvPicPr>
          <p:cNvPr id="8" name="Content Placeholder 7">
            <a:extLst>
              <a:ext uri="{FF2B5EF4-FFF2-40B4-BE49-F238E27FC236}">
                <a16:creationId xmlns:a16="http://schemas.microsoft.com/office/drawing/2014/main" id="{9117A3EF-978F-4158-9094-20A678AB2C2D}"/>
              </a:ext>
            </a:extLst>
          </p:cNvPr>
          <p:cNvPicPr>
            <a:picLocks noGrp="1" noChangeAspect="1"/>
          </p:cNvPicPr>
          <p:nvPr>
            <p:ph sz="quarter" idx="4"/>
          </p:nvPr>
        </p:nvPicPr>
        <p:blipFill>
          <a:blip r:embed="rId3"/>
          <a:stretch>
            <a:fillRect/>
          </a:stretch>
        </p:blipFill>
        <p:spPr>
          <a:xfrm>
            <a:off x="6902548" y="2596392"/>
            <a:ext cx="4479450" cy="4261608"/>
          </a:xfrm>
          <a:prstGeom prst="rect">
            <a:avLst/>
          </a:prstGeom>
        </p:spPr>
      </p:pic>
    </p:spTree>
    <p:extLst>
      <p:ext uri="{BB962C8B-B14F-4D97-AF65-F5344CB8AC3E}">
        <p14:creationId xmlns:p14="http://schemas.microsoft.com/office/powerpoint/2010/main" val="1377898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5B101-C2AE-4EA0-8C72-F85D93DA43E5}"/>
              </a:ext>
            </a:extLst>
          </p:cNvPr>
          <p:cNvSpPr>
            <a:spLocks noGrp="1"/>
          </p:cNvSpPr>
          <p:nvPr>
            <p:ph type="title"/>
          </p:nvPr>
        </p:nvSpPr>
        <p:spPr/>
        <p:txBody>
          <a:bodyPr/>
          <a:lstStyle/>
          <a:p>
            <a:r>
              <a:rPr lang="en-US" dirty="0"/>
              <a:t>Supervised Modelling Continued..</a:t>
            </a:r>
          </a:p>
        </p:txBody>
      </p:sp>
      <p:sp>
        <p:nvSpPr>
          <p:cNvPr id="3" name="Text Placeholder 2">
            <a:extLst>
              <a:ext uri="{FF2B5EF4-FFF2-40B4-BE49-F238E27FC236}">
                <a16:creationId xmlns:a16="http://schemas.microsoft.com/office/drawing/2014/main" id="{BF4D5629-6B57-4D9A-B371-9F2C4DE06833}"/>
              </a:ext>
            </a:extLst>
          </p:cNvPr>
          <p:cNvSpPr>
            <a:spLocks noGrp="1"/>
          </p:cNvSpPr>
          <p:nvPr>
            <p:ph type="body" idx="1"/>
          </p:nvPr>
        </p:nvSpPr>
        <p:spPr>
          <a:xfrm>
            <a:off x="454796" y="2174874"/>
            <a:ext cx="5189857" cy="421519"/>
          </a:xfrm>
        </p:spPr>
        <p:txBody>
          <a:bodyPr/>
          <a:lstStyle/>
          <a:p>
            <a:r>
              <a:rPr lang="en-US" dirty="0"/>
              <a:t>SGD Classifier Model</a:t>
            </a:r>
          </a:p>
        </p:txBody>
      </p:sp>
      <p:sp>
        <p:nvSpPr>
          <p:cNvPr id="5" name="Text Placeholder 4">
            <a:extLst>
              <a:ext uri="{FF2B5EF4-FFF2-40B4-BE49-F238E27FC236}">
                <a16:creationId xmlns:a16="http://schemas.microsoft.com/office/drawing/2014/main" id="{193DB86B-CE03-452E-B248-4562D631945F}"/>
              </a:ext>
            </a:extLst>
          </p:cNvPr>
          <p:cNvSpPr>
            <a:spLocks noGrp="1"/>
          </p:cNvSpPr>
          <p:nvPr>
            <p:ph type="body" sz="quarter" idx="3"/>
          </p:nvPr>
        </p:nvSpPr>
        <p:spPr>
          <a:xfrm>
            <a:off x="6187415" y="2174875"/>
            <a:ext cx="5194583" cy="421518"/>
          </a:xfrm>
        </p:spPr>
        <p:txBody>
          <a:bodyPr/>
          <a:lstStyle/>
          <a:p>
            <a:r>
              <a:rPr lang="en-US" dirty="0"/>
              <a:t>Decision Tree Classifier Model</a:t>
            </a:r>
          </a:p>
        </p:txBody>
      </p:sp>
      <p:pic>
        <p:nvPicPr>
          <p:cNvPr id="4" name="Picture 3">
            <a:extLst>
              <a:ext uri="{FF2B5EF4-FFF2-40B4-BE49-F238E27FC236}">
                <a16:creationId xmlns:a16="http://schemas.microsoft.com/office/drawing/2014/main" id="{F24E5A08-2D03-409B-8F84-02A7C082BEB8}"/>
              </a:ext>
            </a:extLst>
          </p:cNvPr>
          <p:cNvPicPr>
            <a:picLocks noChangeAspect="1"/>
          </p:cNvPicPr>
          <p:nvPr/>
        </p:nvPicPr>
        <p:blipFill>
          <a:blip r:embed="rId2"/>
          <a:stretch>
            <a:fillRect/>
          </a:stretch>
        </p:blipFill>
        <p:spPr>
          <a:xfrm>
            <a:off x="810000" y="2596392"/>
            <a:ext cx="4600574" cy="4261607"/>
          </a:xfrm>
          <a:prstGeom prst="rect">
            <a:avLst/>
          </a:prstGeom>
        </p:spPr>
      </p:pic>
      <p:pic>
        <p:nvPicPr>
          <p:cNvPr id="12" name="Picture 11">
            <a:extLst>
              <a:ext uri="{FF2B5EF4-FFF2-40B4-BE49-F238E27FC236}">
                <a16:creationId xmlns:a16="http://schemas.microsoft.com/office/drawing/2014/main" id="{AAF9AFBF-6D13-400F-9B7D-E3C73AA30461}"/>
              </a:ext>
            </a:extLst>
          </p:cNvPr>
          <p:cNvPicPr>
            <a:picLocks noChangeAspect="1"/>
          </p:cNvPicPr>
          <p:nvPr/>
        </p:nvPicPr>
        <p:blipFill>
          <a:blip r:embed="rId3"/>
          <a:stretch>
            <a:fillRect/>
          </a:stretch>
        </p:blipFill>
        <p:spPr>
          <a:xfrm>
            <a:off x="6781424" y="2596391"/>
            <a:ext cx="4600574" cy="4261609"/>
          </a:xfrm>
          <a:prstGeom prst="rect">
            <a:avLst/>
          </a:prstGeom>
        </p:spPr>
      </p:pic>
    </p:spTree>
    <p:extLst>
      <p:ext uri="{BB962C8B-B14F-4D97-AF65-F5344CB8AC3E}">
        <p14:creationId xmlns:p14="http://schemas.microsoft.com/office/powerpoint/2010/main" val="36376438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5B101-C2AE-4EA0-8C72-F85D93DA43E5}"/>
              </a:ext>
            </a:extLst>
          </p:cNvPr>
          <p:cNvSpPr>
            <a:spLocks noGrp="1"/>
          </p:cNvSpPr>
          <p:nvPr>
            <p:ph type="title"/>
          </p:nvPr>
        </p:nvSpPr>
        <p:spPr/>
        <p:txBody>
          <a:bodyPr/>
          <a:lstStyle/>
          <a:p>
            <a:r>
              <a:rPr lang="en-US" dirty="0"/>
              <a:t>Supervised Modelling Continued..</a:t>
            </a:r>
          </a:p>
        </p:txBody>
      </p:sp>
      <p:sp>
        <p:nvSpPr>
          <p:cNvPr id="3" name="Text Placeholder 2">
            <a:extLst>
              <a:ext uri="{FF2B5EF4-FFF2-40B4-BE49-F238E27FC236}">
                <a16:creationId xmlns:a16="http://schemas.microsoft.com/office/drawing/2014/main" id="{BF4D5629-6B57-4D9A-B371-9F2C4DE06833}"/>
              </a:ext>
            </a:extLst>
          </p:cNvPr>
          <p:cNvSpPr>
            <a:spLocks noGrp="1"/>
          </p:cNvSpPr>
          <p:nvPr>
            <p:ph type="body" idx="1"/>
          </p:nvPr>
        </p:nvSpPr>
        <p:spPr>
          <a:xfrm>
            <a:off x="454796" y="2174874"/>
            <a:ext cx="5189857" cy="421519"/>
          </a:xfrm>
        </p:spPr>
        <p:txBody>
          <a:bodyPr/>
          <a:lstStyle/>
          <a:p>
            <a:r>
              <a:rPr lang="en-US" dirty="0"/>
              <a:t>Random Forest Classifier Model</a:t>
            </a:r>
          </a:p>
        </p:txBody>
      </p:sp>
      <p:sp>
        <p:nvSpPr>
          <p:cNvPr id="5" name="Text Placeholder 4">
            <a:extLst>
              <a:ext uri="{FF2B5EF4-FFF2-40B4-BE49-F238E27FC236}">
                <a16:creationId xmlns:a16="http://schemas.microsoft.com/office/drawing/2014/main" id="{193DB86B-CE03-452E-B248-4562D631945F}"/>
              </a:ext>
            </a:extLst>
          </p:cNvPr>
          <p:cNvSpPr>
            <a:spLocks noGrp="1"/>
          </p:cNvSpPr>
          <p:nvPr>
            <p:ph type="body" sz="quarter" idx="3"/>
          </p:nvPr>
        </p:nvSpPr>
        <p:spPr>
          <a:xfrm>
            <a:off x="6187415" y="2174875"/>
            <a:ext cx="5194583" cy="421518"/>
          </a:xfrm>
        </p:spPr>
        <p:txBody>
          <a:bodyPr/>
          <a:lstStyle/>
          <a:p>
            <a:r>
              <a:rPr lang="en-US" dirty="0"/>
              <a:t>ADA Boost Classifier Model</a:t>
            </a:r>
          </a:p>
        </p:txBody>
      </p:sp>
      <p:pic>
        <p:nvPicPr>
          <p:cNvPr id="6" name="Picture 5">
            <a:extLst>
              <a:ext uri="{FF2B5EF4-FFF2-40B4-BE49-F238E27FC236}">
                <a16:creationId xmlns:a16="http://schemas.microsoft.com/office/drawing/2014/main" id="{A31573AF-6E89-437B-AF4A-BE07E2727EE3}"/>
              </a:ext>
            </a:extLst>
          </p:cNvPr>
          <p:cNvPicPr>
            <a:picLocks noChangeAspect="1"/>
          </p:cNvPicPr>
          <p:nvPr/>
        </p:nvPicPr>
        <p:blipFill>
          <a:blip r:embed="rId2"/>
          <a:stretch>
            <a:fillRect/>
          </a:stretch>
        </p:blipFill>
        <p:spPr>
          <a:xfrm>
            <a:off x="810000" y="2596391"/>
            <a:ext cx="4600575" cy="4261609"/>
          </a:xfrm>
          <a:prstGeom prst="rect">
            <a:avLst/>
          </a:prstGeom>
        </p:spPr>
      </p:pic>
      <p:pic>
        <p:nvPicPr>
          <p:cNvPr id="7" name="Picture 6">
            <a:extLst>
              <a:ext uri="{FF2B5EF4-FFF2-40B4-BE49-F238E27FC236}">
                <a16:creationId xmlns:a16="http://schemas.microsoft.com/office/drawing/2014/main" id="{FA80FB3F-E76A-4642-ACBA-E15A2B8DBC11}"/>
              </a:ext>
            </a:extLst>
          </p:cNvPr>
          <p:cNvPicPr>
            <a:picLocks noChangeAspect="1"/>
          </p:cNvPicPr>
          <p:nvPr/>
        </p:nvPicPr>
        <p:blipFill>
          <a:blip r:embed="rId3"/>
          <a:stretch>
            <a:fillRect/>
          </a:stretch>
        </p:blipFill>
        <p:spPr>
          <a:xfrm>
            <a:off x="6781427" y="2596391"/>
            <a:ext cx="4600571" cy="4261609"/>
          </a:xfrm>
          <a:prstGeom prst="rect">
            <a:avLst/>
          </a:prstGeom>
        </p:spPr>
      </p:pic>
    </p:spTree>
    <p:extLst>
      <p:ext uri="{BB962C8B-B14F-4D97-AF65-F5344CB8AC3E}">
        <p14:creationId xmlns:p14="http://schemas.microsoft.com/office/powerpoint/2010/main" val="823120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7019F1-47FC-49C9-9E36-092F86B27379}"/>
              </a:ext>
            </a:extLst>
          </p:cNvPr>
          <p:cNvSpPr>
            <a:spLocks noGrp="1"/>
          </p:cNvSpPr>
          <p:nvPr>
            <p:ph idx="1"/>
          </p:nvPr>
        </p:nvSpPr>
        <p:spPr>
          <a:xfrm>
            <a:off x="818712" y="2222288"/>
            <a:ext cx="10554574" cy="1975640"/>
          </a:xfrm>
        </p:spPr>
        <p:txBody>
          <a:bodyPr/>
          <a:lstStyle/>
          <a:p>
            <a:pPr marL="0" indent="0">
              <a:buNone/>
            </a:pPr>
            <a:r>
              <a:rPr lang="en-US" dirty="0">
                <a:solidFill>
                  <a:schemeClr val="accent1"/>
                </a:solidFill>
              </a:rPr>
              <a:t>For complete project please visit my repository</a:t>
            </a:r>
          </a:p>
          <a:p>
            <a:endParaRPr lang="en-US" dirty="0"/>
          </a:p>
        </p:txBody>
      </p:sp>
    </p:spTree>
    <p:extLst>
      <p:ext uri="{BB962C8B-B14F-4D97-AF65-F5344CB8AC3E}">
        <p14:creationId xmlns:p14="http://schemas.microsoft.com/office/powerpoint/2010/main" val="38472833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5B101-C2AE-4EA0-8C72-F85D93DA43E5}"/>
              </a:ext>
            </a:extLst>
          </p:cNvPr>
          <p:cNvSpPr>
            <a:spLocks noGrp="1"/>
          </p:cNvSpPr>
          <p:nvPr>
            <p:ph type="title"/>
          </p:nvPr>
        </p:nvSpPr>
        <p:spPr/>
        <p:txBody>
          <a:bodyPr/>
          <a:lstStyle/>
          <a:p>
            <a:r>
              <a:rPr lang="en-US" dirty="0"/>
              <a:t>Supervised Modelling Continued..</a:t>
            </a:r>
          </a:p>
        </p:txBody>
      </p:sp>
      <p:sp>
        <p:nvSpPr>
          <p:cNvPr id="3" name="Text Placeholder 2">
            <a:extLst>
              <a:ext uri="{FF2B5EF4-FFF2-40B4-BE49-F238E27FC236}">
                <a16:creationId xmlns:a16="http://schemas.microsoft.com/office/drawing/2014/main" id="{BF4D5629-6B57-4D9A-B371-9F2C4DE06833}"/>
              </a:ext>
            </a:extLst>
          </p:cNvPr>
          <p:cNvSpPr>
            <a:spLocks noGrp="1"/>
          </p:cNvSpPr>
          <p:nvPr>
            <p:ph type="body" idx="1"/>
          </p:nvPr>
        </p:nvSpPr>
        <p:spPr>
          <a:xfrm>
            <a:off x="454796" y="2174874"/>
            <a:ext cx="5189857" cy="421519"/>
          </a:xfrm>
        </p:spPr>
        <p:txBody>
          <a:bodyPr/>
          <a:lstStyle/>
          <a:p>
            <a:r>
              <a:rPr lang="en-US" dirty="0"/>
              <a:t>Gradient Boost Classifier Model</a:t>
            </a:r>
          </a:p>
        </p:txBody>
      </p:sp>
      <p:sp>
        <p:nvSpPr>
          <p:cNvPr id="5" name="Text Placeholder 4">
            <a:extLst>
              <a:ext uri="{FF2B5EF4-FFF2-40B4-BE49-F238E27FC236}">
                <a16:creationId xmlns:a16="http://schemas.microsoft.com/office/drawing/2014/main" id="{193DB86B-CE03-452E-B248-4562D631945F}"/>
              </a:ext>
            </a:extLst>
          </p:cNvPr>
          <p:cNvSpPr>
            <a:spLocks noGrp="1"/>
          </p:cNvSpPr>
          <p:nvPr>
            <p:ph type="body" sz="quarter" idx="3"/>
          </p:nvPr>
        </p:nvSpPr>
        <p:spPr>
          <a:xfrm>
            <a:off x="6484423" y="2174874"/>
            <a:ext cx="5194583" cy="421518"/>
          </a:xfrm>
        </p:spPr>
        <p:txBody>
          <a:bodyPr/>
          <a:lstStyle/>
          <a:p>
            <a:r>
              <a:rPr lang="en-US" dirty="0"/>
              <a:t>Gaussian Naïve Bayes Classifier Model</a:t>
            </a:r>
          </a:p>
        </p:txBody>
      </p:sp>
      <p:pic>
        <p:nvPicPr>
          <p:cNvPr id="4" name="Picture 3">
            <a:extLst>
              <a:ext uri="{FF2B5EF4-FFF2-40B4-BE49-F238E27FC236}">
                <a16:creationId xmlns:a16="http://schemas.microsoft.com/office/drawing/2014/main" id="{E41678BC-E477-4556-B061-365A37EB017A}"/>
              </a:ext>
            </a:extLst>
          </p:cNvPr>
          <p:cNvPicPr>
            <a:picLocks noChangeAspect="1"/>
          </p:cNvPicPr>
          <p:nvPr/>
        </p:nvPicPr>
        <p:blipFill>
          <a:blip r:embed="rId2"/>
          <a:stretch>
            <a:fillRect/>
          </a:stretch>
        </p:blipFill>
        <p:spPr>
          <a:xfrm>
            <a:off x="809999" y="2596391"/>
            <a:ext cx="4600571" cy="4261609"/>
          </a:xfrm>
          <a:prstGeom prst="rect">
            <a:avLst/>
          </a:prstGeom>
        </p:spPr>
      </p:pic>
      <p:pic>
        <p:nvPicPr>
          <p:cNvPr id="8" name="Picture 7">
            <a:extLst>
              <a:ext uri="{FF2B5EF4-FFF2-40B4-BE49-F238E27FC236}">
                <a16:creationId xmlns:a16="http://schemas.microsoft.com/office/drawing/2014/main" id="{1839E541-DE1F-404C-A08F-227FEB01C0E3}"/>
              </a:ext>
            </a:extLst>
          </p:cNvPr>
          <p:cNvPicPr>
            <a:picLocks noChangeAspect="1"/>
          </p:cNvPicPr>
          <p:nvPr/>
        </p:nvPicPr>
        <p:blipFill>
          <a:blip r:embed="rId3"/>
          <a:stretch>
            <a:fillRect/>
          </a:stretch>
        </p:blipFill>
        <p:spPr>
          <a:xfrm>
            <a:off x="6781432" y="2593259"/>
            <a:ext cx="4600566" cy="4264741"/>
          </a:xfrm>
          <a:prstGeom prst="rect">
            <a:avLst/>
          </a:prstGeom>
        </p:spPr>
      </p:pic>
    </p:spTree>
    <p:extLst>
      <p:ext uri="{BB962C8B-B14F-4D97-AF65-F5344CB8AC3E}">
        <p14:creationId xmlns:p14="http://schemas.microsoft.com/office/powerpoint/2010/main" val="13853306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5B101-C2AE-4EA0-8C72-F85D93DA43E5}"/>
              </a:ext>
            </a:extLst>
          </p:cNvPr>
          <p:cNvSpPr>
            <a:spLocks noGrp="1"/>
          </p:cNvSpPr>
          <p:nvPr>
            <p:ph type="title"/>
          </p:nvPr>
        </p:nvSpPr>
        <p:spPr/>
        <p:txBody>
          <a:bodyPr/>
          <a:lstStyle/>
          <a:p>
            <a:r>
              <a:rPr lang="en-US" dirty="0"/>
              <a:t>Supervised Modelling Continued..</a:t>
            </a:r>
          </a:p>
        </p:txBody>
      </p:sp>
      <p:sp>
        <p:nvSpPr>
          <p:cNvPr id="3" name="Text Placeholder 2">
            <a:extLst>
              <a:ext uri="{FF2B5EF4-FFF2-40B4-BE49-F238E27FC236}">
                <a16:creationId xmlns:a16="http://schemas.microsoft.com/office/drawing/2014/main" id="{BF4D5629-6B57-4D9A-B371-9F2C4DE06833}"/>
              </a:ext>
            </a:extLst>
          </p:cNvPr>
          <p:cNvSpPr>
            <a:spLocks noGrp="1"/>
          </p:cNvSpPr>
          <p:nvPr>
            <p:ph type="body" idx="1"/>
          </p:nvPr>
        </p:nvSpPr>
        <p:spPr>
          <a:xfrm>
            <a:off x="454796" y="2174874"/>
            <a:ext cx="5189857" cy="421519"/>
          </a:xfrm>
        </p:spPr>
        <p:txBody>
          <a:bodyPr/>
          <a:lstStyle/>
          <a:p>
            <a:r>
              <a:rPr lang="en-US" dirty="0"/>
              <a:t>Linear Discriminant Analysis Model</a:t>
            </a:r>
          </a:p>
        </p:txBody>
      </p:sp>
      <p:sp>
        <p:nvSpPr>
          <p:cNvPr id="5" name="Text Placeholder 4">
            <a:extLst>
              <a:ext uri="{FF2B5EF4-FFF2-40B4-BE49-F238E27FC236}">
                <a16:creationId xmlns:a16="http://schemas.microsoft.com/office/drawing/2014/main" id="{193DB86B-CE03-452E-B248-4562D631945F}"/>
              </a:ext>
            </a:extLst>
          </p:cNvPr>
          <p:cNvSpPr>
            <a:spLocks noGrp="1"/>
          </p:cNvSpPr>
          <p:nvPr>
            <p:ph type="body" sz="quarter" idx="3"/>
          </p:nvPr>
        </p:nvSpPr>
        <p:spPr>
          <a:xfrm>
            <a:off x="6484423" y="2174874"/>
            <a:ext cx="5194583" cy="421518"/>
          </a:xfrm>
        </p:spPr>
        <p:txBody>
          <a:bodyPr/>
          <a:lstStyle/>
          <a:p>
            <a:r>
              <a:rPr lang="en-US" dirty="0"/>
              <a:t>Quadratic Discriminant Analysis Model</a:t>
            </a:r>
          </a:p>
        </p:txBody>
      </p:sp>
      <p:pic>
        <p:nvPicPr>
          <p:cNvPr id="6" name="Picture 5">
            <a:extLst>
              <a:ext uri="{FF2B5EF4-FFF2-40B4-BE49-F238E27FC236}">
                <a16:creationId xmlns:a16="http://schemas.microsoft.com/office/drawing/2014/main" id="{E8D0A1B9-D905-42F7-A25E-C17968E013CA}"/>
              </a:ext>
            </a:extLst>
          </p:cNvPr>
          <p:cNvPicPr>
            <a:picLocks noChangeAspect="1"/>
          </p:cNvPicPr>
          <p:nvPr/>
        </p:nvPicPr>
        <p:blipFill>
          <a:blip r:embed="rId2"/>
          <a:stretch>
            <a:fillRect/>
          </a:stretch>
        </p:blipFill>
        <p:spPr>
          <a:xfrm>
            <a:off x="810000" y="2593259"/>
            <a:ext cx="4600567" cy="4264741"/>
          </a:xfrm>
          <a:prstGeom prst="rect">
            <a:avLst/>
          </a:prstGeom>
        </p:spPr>
      </p:pic>
      <p:pic>
        <p:nvPicPr>
          <p:cNvPr id="7" name="Picture 6">
            <a:extLst>
              <a:ext uri="{FF2B5EF4-FFF2-40B4-BE49-F238E27FC236}">
                <a16:creationId xmlns:a16="http://schemas.microsoft.com/office/drawing/2014/main" id="{1955A785-0CC7-4691-A10B-035AA850BC34}"/>
              </a:ext>
            </a:extLst>
          </p:cNvPr>
          <p:cNvPicPr>
            <a:picLocks noChangeAspect="1"/>
          </p:cNvPicPr>
          <p:nvPr/>
        </p:nvPicPr>
        <p:blipFill>
          <a:blip r:embed="rId3"/>
          <a:stretch>
            <a:fillRect/>
          </a:stretch>
        </p:blipFill>
        <p:spPr>
          <a:xfrm>
            <a:off x="6781435" y="2593259"/>
            <a:ext cx="4600563" cy="4264741"/>
          </a:xfrm>
          <a:prstGeom prst="rect">
            <a:avLst/>
          </a:prstGeom>
        </p:spPr>
      </p:pic>
    </p:spTree>
    <p:extLst>
      <p:ext uri="{BB962C8B-B14F-4D97-AF65-F5344CB8AC3E}">
        <p14:creationId xmlns:p14="http://schemas.microsoft.com/office/powerpoint/2010/main" val="30157202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97080B9-F3F7-4B54-AC2E-E14FECF67399}"/>
              </a:ext>
            </a:extLst>
          </p:cNvPr>
          <p:cNvSpPr>
            <a:spLocks noGrp="1"/>
          </p:cNvSpPr>
          <p:nvPr>
            <p:ph type="title"/>
          </p:nvPr>
        </p:nvSpPr>
        <p:spPr>
          <a:xfrm>
            <a:off x="810002" y="639097"/>
            <a:ext cx="3211392" cy="3781101"/>
          </a:xfrm>
        </p:spPr>
        <p:txBody>
          <a:bodyPr vert="horz" lIns="91440" tIns="45720" rIns="91440" bIns="45720" rtlCol="0" anchor="b">
            <a:normAutofit/>
          </a:bodyPr>
          <a:lstStyle/>
          <a:p>
            <a:pPr>
              <a:lnSpc>
                <a:spcPct val="90000"/>
              </a:lnSpc>
            </a:pPr>
            <a:r>
              <a:rPr lang="en-US" sz="4200" dirty="0"/>
              <a:t>Best</a:t>
            </a:r>
            <a:r>
              <a:rPr lang="en-US" sz="4200" dirty="0">
                <a:solidFill>
                  <a:schemeClr val="bg1"/>
                </a:solidFill>
              </a:rPr>
              <a:t> </a:t>
            </a:r>
            <a:r>
              <a:rPr lang="en-US" sz="4200" dirty="0"/>
              <a:t>Model for patients 80 years and above</a:t>
            </a:r>
          </a:p>
        </p:txBody>
      </p:sp>
      <p:sp>
        <p:nvSpPr>
          <p:cNvPr id="20" name="Freeform: Shape 19">
            <a:extLst>
              <a:ext uri="{FF2B5EF4-FFF2-40B4-BE49-F238E27FC236}">
                <a16:creationId xmlns:a16="http://schemas.microsoft.com/office/drawing/2014/main" id="{9674F1F8-962D-4FF5-B378-D9D2FFDFD2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896681"/>
            <a:ext cx="12188952" cy="1961319"/>
          </a:xfrm>
          <a:custGeom>
            <a:avLst/>
            <a:gdLst>
              <a:gd name="connsiteX0" fmla="*/ 0 w 12188952"/>
              <a:gd name="connsiteY0" fmla="*/ 0 h 1961319"/>
              <a:gd name="connsiteX1" fmla="*/ 1996017 w 12188952"/>
              <a:gd name="connsiteY1" fmla="*/ 0 h 1961319"/>
              <a:gd name="connsiteX2" fmla="*/ 2377017 w 12188952"/>
              <a:gd name="connsiteY2" fmla="*/ 263783 h 1961319"/>
              <a:gd name="connsiteX3" fmla="*/ 2385484 w 12188952"/>
              <a:gd name="connsiteY3" fmla="*/ 266713 h 1961319"/>
              <a:gd name="connsiteX4" fmla="*/ 2398184 w 12188952"/>
              <a:gd name="connsiteY4" fmla="*/ 271110 h 1961319"/>
              <a:gd name="connsiteX5" fmla="*/ 2410883 w 12188952"/>
              <a:gd name="connsiteY5" fmla="*/ 275506 h 1961319"/>
              <a:gd name="connsiteX6" fmla="*/ 2421467 w 12188952"/>
              <a:gd name="connsiteY6" fmla="*/ 275506 h 1961319"/>
              <a:gd name="connsiteX7" fmla="*/ 2434167 w 12188952"/>
              <a:gd name="connsiteY7" fmla="*/ 275506 h 1961319"/>
              <a:gd name="connsiteX8" fmla="*/ 2444750 w 12188952"/>
              <a:gd name="connsiteY8" fmla="*/ 271110 h 1961319"/>
              <a:gd name="connsiteX9" fmla="*/ 2457450 w 12188952"/>
              <a:gd name="connsiteY9" fmla="*/ 266713 h 1961319"/>
              <a:gd name="connsiteX10" fmla="*/ 2465917 w 12188952"/>
              <a:gd name="connsiteY10" fmla="*/ 263783 h 1961319"/>
              <a:gd name="connsiteX11" fmla="*/ 2846917 w 12188952"/>
              <a:gd name="connsiteY11" fmla="*/ 0 h 1961319"/>
              <a:gd name="connsiteX12" fmla="*/ 12188952 w 12188952"/>
              <a:gd name="connsiteY12" fmla="*/ 0 h 1961319"/>
              <a:gd name="connsiteX13" fmla="*/ 12188952 w 12188952"/>
              <a:gd name="connsiteY13" fmla="*/ 1264506 h 1961319"/>
              <a:gd name="connsiteX14" fmla="*/ 12188952 w 12188952"/>
              <a:gd name="connsiteY14" fmla="*/ 1917775 h 1961319"/>
              <a:gd name="connsiteX15" fmla="*/ 12188952 w 12188952"/>
              <a:gd name="connsiteY15" fmla="*/ 1961319 h 1961319"/>
              <a:gd name="connsiteX16" fmla="*/ 0 w 12188952"/>
              <a:gd name="connsiteY16" fmla="*/ 1961319 h 1961319"/>
              <a:gd name="connsiteX17" fmla="*/ 0 w 12188952"/>
              <a:gd name="connsiteY17" fmla="*/ 1917775 h 1961319"/>
              <a:gd name="connsiteX18" fmla="*/ 0 w 12188952"/>
              <a:gd name="connsiteY18" fmla="*/ 1264506 h 1961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88952" h="1961319">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88952" y="0"/>
                </a:lnTo>
                <a:lnTo>
                  <a:pt x="12188952" y="1264506"/>
                </a:lnTo>
                <a:lnTo>
                  <a:pt x="12188952" y="1917775"/>
                </a:lnTo>
                <a:lnTo>
                  <a:pt x="12188952" y="1961319"/>
                </a:lnTo>
                <a:lnTo>
                  <a:pt x="0" y="1961319"/>
                </a:lnTo>
                <a:lnTo>
                  <a:pt x="0" y="1917775"/>
                </a:lnTo>
                <a:lnTo>
                  <a:pt x="0" y="1264506"/>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Rectangle 21">
            <a:extLst>
              <a:ext uri="{FF2B5EF4-FFF2-40B4-BE49-F238E27FC236}">
                <a16:creationId xmlns:a16="http://schemas.microsoft.com/office/drawing/2014/main" id="{C701CDB4-05E2-481A-9165-2455B6FE22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658"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14">
            <a:extLst>
              <a:ext uri="{FF2B5EF4-FFF2-40B4-BE49-F238E27FC236}">
                <a16:creationId xmlns:a16="http://schemas.microsoft.com/office/drawing/2014/main" id="{93C43E0F-EC0A-4928-BA40-42313C099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0386" y="958640"/>
            <a:ext cx="6258150"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80E70CE3-DC8A-4010-801F-B6698ADACDA2}"/>
              </a:ext>
            </a:extLst>
          </p:cNvPr>
          <p:cNvPicPr>
            <a:picLocks noGrp="1" noChangeAspect="1"/>
          </p:cNvPicPr>
          <p:nvPr>
            <p:ph idx="1"/>
          </p:nvPr>
        </p:nvPicPr>
        <p:blipFill>
          <a:blip r:embed="rId2"/>
          <a:stretch>
            <a:fillRect/>
          </a:stretch>
        </p:blipFill>
        <p:spPr>
          <a:xfrm>
            <a:off x="5287338" y="954116"/>
            <a:ext cx="6258150" cy="4945244"/>
          </a:xfrm>
          <a:prstGeom prst="rect">
            <a:avLst/>
          </a:prstGeom>
        </p:spPr>
      </p:pic>
      <p:sp>
        <p:nvSpPr>
          <p:cNvPr id="5" name="TextBox 4">
            <a:extLst>
              <a:ext uri="{FF2B5EF4-FFF2-40B4-BE49-F238E27FC236}">
                <a16:creationId xmlns:a16="http://schemas.microsoft.com/office/drawing/2014/main" id="{8C2F9CD2-C1E5-44C9-8283-F85A04F5D195}"/>
              </a:ext>
            </a:extLst>
          </p:cNvPr>
          <p:cNvSpPr txBox="1"/>
          <p:nvPr/>
        </p:nvSpPr>
        <p:spPr>
          <a:xfrm>
            <a:off x="581891" y="5403273"/>
            <a:ext cx="3531498" cy="1200329"/>
          </a:xfrm>
          <a:prstGeom prst="rect">
            <a:avLst/>
          </a:prstGeom>
          <a:noFill/>
        </p:spPr>
        <p:txBody>
          <a:bodyPr wrap="square" rtlCol="0">
            <a:spAutoFit/>
          </a:bodyPr>
          <a:lstStyle/>
          <a:p>
            <a:r>
              <a:rPr lang="en-US" dirty="0">
                <a:solidFill>
                  <a:schemeClr val="bg1"/>
                </a:solidFill>
              </a:rPr>
              <a:t>We are choosing Linear Discriminant Analysis as the best model in terms of prediction as well as log loss.</a:t>
            </a:r>
          </a:p>
        </p:txBody>
      </p:sp>
    </p:spTree>
    <p:extLst>
      <p:ext uri="{BB962C8B-B14F-4D97-AF65-F5344CB8AC3E}">
        <p14:creationId xmlns:p14="http://schemas.microsoft.com/office/powerpoint/2010/main" val="4173372050"/>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8EE457FF-670E-4EC1-ACD4-1173DA9A7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0" name="Rectangle 9">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0E3C833-EDAF-4B98-933C-2F427AEC947E}"/>
              </a:ext>
            </a:extLst>
          </p:cNvPr>
          <p:cNvSpPr>
            <a:spLocks noGrp="1"/>
          </p:cNvSpPr>
          <p:nvPr>
            <p:ph type="title"/>
          </p:nvPr>
        </p:nvSpPr>
        <p:spPr>
          <a:xfrm>
            <a:off x="451515" y="1734857"/>
            <a:ext cx="3765483" cy="3388287"/>
          </a:xfrm>
        </p:spPr>
        <p:txBody>
          <a:bodyPr vert="horz" lIns="91440" tIns="45720" rIns="91440" bIns="45720" rtlCol="0" anchor="ctr">
            <a:normAutofit/>
          </a:bodyPr>
          <a:lstStyle/>
          <a:p>
            <a:r>
              <a:rPr lang="en-US" dirty="0"/>
              <a:t>Conclusion</a:t>
            </a:r>
          </a:p>
        </p:txBody>
      </p:sp>
      <p:sp>
        <p:nvSpPr>
          <p:cNvPr id="3" name="TextBox 2">
            <a:extLst>
              <a:ext uri="{FF2B5EF4-FFF2-40B4-BE49-F238E27FC236}">
                <a16:creationId xmlns:a16="http://schemas.microsoft.com/office/drawing/2014/main" id="{A0A4D0DF-FF5D-4F21-8814-D432CFC9F86C}"/>
              </a:ext>
            </a:extLst>
          </p:cNvPr>
          <p:cNvSpPr txBox="1"/>
          <p:nvPr/>
        </p:nvSpPr>
        <p:spPr>
          <a:xfrm>
            <a:off x="6008068" y="978993"/>
            <a:ext cx="5365218" cy="4900014"/>
          </a:xfrm>
          <a:prstGeom prst="rect">
            <a:avLst/>
          </a:prstGeom>
          <a:effectLst/>
        </p:spPr>
        <p:txBody>
          <a:bodyPr vert="horz" lIns="91440" tIns="45720" rIns="91440" bIns="45720" rtlCol="0" anchor="ctr">
            <a:normAutofit/>
          </a:bodyPr>
          <a:lstStyle/>
          <a:p>
            <a:pPr>
              <a:spcBef>
                <a:spcPct val="20000"/>
              </a:spcBef>
              <a:spcAft>
                <a:spcPts val="600"/>
              </a:spcAft>
              <a:buClr>
                <a:schemeClr val="accent1"/>
              </a:buClr>
            </a:pPr>
            <a:r>
              <a:rPr lang="en-US" dirty="0"/>
              <a:t>Linear Discriminant Analysis was able to provide an average prediction of 85% survival chances for patients 80 years and above with an accuracy of 91% and a Loss of 25% with consistent Cross Validation Scores. Even though it appears that elderly have good survival chances, we need to keep in mind that our predictions were based on the dataset surveyed between 1993 to 1996.</a:t>
            </a:r>
          </a:p>
          <a:p>
            <a:pPr>
              <a:spcBef>
                <a:spcPct val="20000"/>
              </a:spcBef>
              <a:spcAft>
                <a:spcPts val="600"/>
              </a:spcAft>
              <a:buClr>
                <a:schemeClr val="accent1"/>
              </a:buClr>
            </a:pPr>
            <a:endParaRPr lang="en-US" dirty="0"/>
          </a:p>
          <a:p>
            <a:pPr>
              <a:spcBef>
                <a:spcPct val="20000"/>
              </a:spcBef>
              <a:spcAft>
                <a:spcPts val="600"/>
              </a:spcAft>
              <a:buClr>
                <a:schemeClr val="accent1"/>
              </a:buClr>
            </a:pPr>
            <a:r>
              <a:rPr lang="en-US" dirty="0"/>
              <a:t>Our dataset also doesn’t capture some of the essential variables like height, weight, BMI, cholesterol, whether patients were smokers or alcoholics or diabetics and their measures, which, if provided, would help us make more accurate predictions.</a:t>
            </a:r>
          </a:p>
        </p:txBody>
      </p:sp>
    </p:spTree>
    <p:extLst>
      <p:ext uri="{BB962C8B-B14F-4D97-AF65-F5344CB8AC3E}">
        <p14:creationId xmlns:p14="http://schemas.microsoft.com/office/powerpoint/2010/main" val="2064510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8EE457FF-670E-4EC1-ACD4-1173DA9A7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27A9219-01E7-4B5D-973C-6461A9686995}"/>
              </a:ext>
            </a:extLst>
          </p:cNvPr>
          <p:cNvSpPr>
            <a:spLocks noGrp="1"/>
          </p:cNvSpPr>
          <p:nvPr>
            <p:ph type="title"/>
          </p:nvPr>
        </p:nvSpPr>
        <p:spPr>
          <a:xfrm>
            <a:off x="8432825" y="1303113"/>
            <a:ext cx="3372079" cy="4251775"/>
          </a:xfrm>
          <a:effectLst/>
        </p:spPr>
        <p:txBody>
          <a:bodyPr vert="horz" lIns="91440" tIns="45720" rIns="91440" bIns="45720" rtlCol="0" anchor="ctr">
            <a:normAutofit/>
          </a:bodyPr>
          <a:lstStyle/>
          <a:p>
            <a:r>
              <a:rPr lang="en-US" dirty="0"/>
              <a:t>Next Steps</a:t>
            </a:r>
          </a:p>
        </p:txBody>
      </p:sp>
      <p:sp useBgFill="1">
        <p:nvSpPr>
          <p:cNvPr id="15" name="Freeform: Shape 14">
            <a:extLst>
              <a:ext uri="{FF2B5EF4-FFF2-40B4-BE49-F238E27FC236}">
                <a16:creationId xmlns:a16="http://schemas.microsoft.com/office/drawing/2014/main" id="{68F2977E-E0AE-4EB4-A059-59E908EB8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66761" y="-666761"/>
            <a:ext cx="6858002" cy="8191524"/>
          </a:xfrm>
          <a:custGeom>
            <a:avLst/>
            <a:gdLst>
              <a:gd name="connsiteX0" fmla="*/ 6858002 w 6858002"/>
              <a:gd name="connsiteY0" fmla="*/ 6080676 h 8191524"/>
              <a:gd name="connsiteX1" fmla="*/ 3829244 w 6858002"/>
              <a:gd name="connsiteY1" fmla="*/ 8068294 h 8191524"/>
              <a:gd name="connsiteX2" fmla="*/ 3827371 w 6858002"/>
              <a:gd name="connsiteY2" fmla="*/ 8069839 h 8191524"/>
              <a:gd name="connsiteX3" fmla="*/ 3824585 w 6858002"/>
              <a:gd name="connsiteY3" fmla="*/ 8071350 h 8191524"/>
              <a:gd name="connsiteX4" fmla="*/ 3798695 w 6858002"/>
              <a:gd name="connsiteY4" fmla="*/ 8088342 h 8191524"/>
              <a:gd name="connsiteX5" fmla="*/ 3785013 w 6858002"/>
              <a:gd name="connsiteY5" fmla="*/ 8092830 h 8191524"/>
              <a:gd name="connsiteX6" fmla="*/ 3706341 w 6858002"/>
              <a:gd name="connsiteY6" fmla="*/ 8135531 h 8191524"/>
              <a:gd name="connsiteX7" fmla="*/ 3429000 w 6858002"/>
              <a:gd name="connsiteY7" fmla="*/ 8191524 h 8191524"/>
              <a:gd name="connsiteX8" fmla="*/ 3151660 w 6858002"/>
              <a:gd name="connsiteY8" fmla="*/ 8135531 h 8191524"/>
              <a:gd name="connsiteX9" fmla="*/ 3072998 w 6858002"/>
              <a:gd name="connsiteY9" fmla="*/ 8092835 h 8191524"/>
              <a:gd name="connsiteX10" fmla="*/ 3059300 w 6858002"/>
              <a:gd name="connsiteY10" fmla="*/ 8088342 h 8191524"/>
              <a:gd name="connsiteX11" fmla="*/ 3033385 w 6858002"/>
              <a:gd name="connsiteY11" fmla="*/ 8071334 h 8191524"/>
              <a:gd name="connsiteX12" fmla="*/ 3030629 w 6858002"/>
              <a:gd name="connsiteY12" fmla="*/ 8069839 h 8191524"/>
              <a:gd name="connsiteX13" fmla="*/ 3028777 w 6858002"/>
              <a:gd name="connsiteY13" fmla="*/ 8068310 h 8191524"/>
              <a:gd name="connsiteX14" fmla="*/ 2 w 6858002"/>
              <a:gd name="connsiteY14" fmla="*/ 6080676 h 8191524"/>
              <a:gd name="connsiteX15" fmla="*/ 6858002 w 6858002"/>
              <a:gd name="connsiteY15" fmla="*/ 0 h 8191524"/>
              <a:gd name="connsiteX16" fmla="*/ 6858002 w 6858002"/>
              <a:gd name="connsiteY16" fmla="*/ 2634972 h 8191524"/>
              <a:gd name="connsiteX17" fmla="*/ 6858002 w 6858002"/>
              <a:gd name="connsiteY17" fmla="*/ 2984308 h 8191524"/>
              <a:gd name="connsiteX18" fmla="*/ 6858002 w 6858002"/>
              <a:gd name="connsiteY18" fmla="*/ 3291840 h 8191524"/>
              <a:gd name="connsiteX19" fmla="*/ 6858002 w 6858002"/>
              <a:gd name="connsiteY19" fmla="*/ 6080675 h 8191524"/>
              <a:gd name="connsiteX20" fmla="*/ 2 w 6858002"/>
              <a:gd name="connsiteY20" fmla="*/ 6080675 h 8191524"/>
              <a:gd name="connsiteX21" fmla="*/ 2 w 6858002"/>
              <a:gd name="connsiteY21" fmla="*/ 3291840 h 8191524"/>
              <a:gd name="connsiteX22" fmla="*/ 0 w 6858002"/>
              <a:gd name="connsiteY22" fmla="*/ 3291840 h 8191524"/>
              <a:gd name="connsiteX23" fmla="*/ 0 w 6858002"/>
              <a:gd name="connsiteY23" fmla="*/ 0 h 8191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858002" h="8191524">
                <a:moveTo>
                  <a:pt x="6858002" y="6080676"/>
                </a:moveTo>
                <a:lnTo>
                  <a:pt x="3829244" y="8068294"/>
                </a:lnTo>
                <a:lnTo>
                  <a:pt x="3827371" y="8069839"/>
                </a:lnTo>
                <a:lnTo>
                  <a:pt x="3824585" y="8071350"/>
                </a:lnTo>
                <a:lnTo>
                  <a:pt x="3798695" y="8088342"/>
                </a:lnTo>
                <a:lnTo>
                  <a:pt x="3785013" y="8092830"/>
                </a:lnTo>
                <a:lnTo>
                  <a:pt x="3706341" y="8135531"/>
                </a:lnTo>
                <a:cubicBezTo>
                  <a:pt x="3621098" y="8171586"/>
                  <a:pt x="3527377" y="8191524"/>
                  <a:pt x="3429000" y="8191524"/>
                </a:cubicBezTo>
                <a:cubicBezTo>
                  <a:pt x="3330623" y="8191524"/>
                  <a:pt x="3236903" y="8171586"/>
                  <a:pt x="3151660" y="8135531"/>
                </a:cubicBezTo>
                <a:lnTo>
                  <a:pt x="3072998" y="8092835"/>
                </a:lnTo>
                <a:lnTo>
                  <a:pt x="3059300" y="8088342"/>
                </a:lnTo>
                <a:lnTo>
                  <a:pt x="3033385" y="8071334"/>
                </a:lnTo>
                <a:lnTo>
                  <a:pt x="3030629" y="8069839"/>
                </a:lnTo>
                <a:lnTo>
                  <a:pt x="3028777" y="8068310"/>
                </a:lnTo>
                <a:lnTo>
                  <a:pt x="2" y="6080676"/>
                </a:lnTo>
                <a:close/>
                <a:moveTo>
                  <a:pt x="6858002" y="0"/>
                </a:moveTo>
                <a:lnTo>
                  <a:pt x="6858002" y="2634972"/>
                </a:lnTo>
                <a:lnTo>
                  <a:pt x="6858002" y="2984308"/>
                </a:lnTo>
                <a:lnTo>
                  <a:pt x="6858002" y="3291840"/>
                </a:lnTo>
                <a:lnTo>
                  <a:pt x="6858002" y="6080675"/>
                </a:lnTo>
                <a:lnTo>
                  <a:pt x="2" y="6080675"/>
                </a:lnTo>
                <a:lnTo>
                  <a:pt x="2" y="3291840"/>
                </a:lnTo>
                <a:lnTo>
                  <a:pt x="0" y="3291840"/>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6" name="TextBox 5">
            <a:extLst>
              <a:ext uri="{FF2B5EF4-FFF2-40B4-BE49-F238E27FC236}">
                <a16:creationId xmlns:a16="http://schemas.microsoft.com/office/drawing/2014/main" id="{2006389C-E590-413D-A461-5D8AE292ACBC}"/>
              </a:ext>
            </a:extLst>
          </p:cNvPr>
          <p:cNvSpPr txBox="1"/>
          <p:nvPr/>
        </p:nvSpPr>
        <p:spPr>
          <a:xfrm>
            <a:off x="451514" y="978993"/>
            <a:ext cx="5830952" cy="4900014"/>
          </a:xfrm>
          <a:prstGeom prst="rect">
            <a:avLst/>
          </a:prstGeom>
          <a:effectLst/>
        </p:spPr>
        <p:txBody>
          <a:bodyPr vert="horz" lIns="91440" tIns="45720" rIns="91440" bIns="45720" rtlCol="0" anchor="ctr">
            <a:normAutofit/>
          </a:bodyPr>
          <a:lstStyle/>
          <a:p>
            <a:pPr>
              <a:spcBef>
                <a:spcPct val="20000"/>
              </a:spcBef>
              <a:spcAft>
                <a:spcPts val="600"/>
              </a:spcAft>
              <a:buClr>
                <a:schemeClr val="accent1"/>
              </a:buClr>
            </a:pPr>
            <a:r>
              <a:rPr lang="en-US" dirty="0"/>
              <a:t>Our predictions were for the 90s where medical facilities and surveying techniques were not as much advanced  as it is in the current age. Our next steps can be to survey the current stroke patients with all the essential variables and risk factors and use iteration and evaluation techniques and re-use the models which we used for this dataset and compare our findings and see if the differences were statistically significant or not using T-tests and P-Values.</a:t>
            </a:r>
          </a:p>
        </p:txBody>
      </p:sp>
    </p:spTree>
    <p:extLst>
      <p:ext uri="{BB962C8B-B14F-4D97-AF65-F5344CB8AC3E}">
        <p14:creationId xmlns:p14="http://schemas.microsoft.com/office/powerpoint/2010/main" val="13789733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Freeform 6">
            <a:extLst>
              <a:ext uri="{FF2B5EF4-FFF2-40B4-BE49-F238E27FC236}">
                <a16:creationId xmlns:a16="http://schemas.microsoft.com/office/drawing/2014/main" id="{70FFA424-278D-4545-90BA-07151469E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pic>
        <p:nvPicPr>
          <p:cNvPr id="4" name="Picture 3" descr="A close up of a person&#10;&#10;Description automatically generated">
            <a:extLst>
              <a:ext uri="{FF2B5EF4-FFF2-40B4-BE49-F238E27FC236}">
                <a16:creationId xmlns:a16="http://schemas.microsoft.com/office/drawing/2014/main" id="{964FF1F0-54EA-4278-B0E3-8A9BF542E96E}"/>
              </a:ext>
            </a:extLst>
          </p:cNvPr>
          <p:cNvPicPr>
            <a:picLocks noChangeAspect="1"/>
          </p:cNvPicPr>
          <p:nvPr/>
        </p:nvPicPr>
        <p:blipFill rotWithShape="1">
          <a:blip r:embed="rId2"/>
          <a:srcRect l="25306" r="10680"/>
          <a:stretch/>
        </p:blipFill>
        <p:spPr>
          <a:xfrm>
            <a:off x="8104909" y="11"/>
            <a:ext cx="4087091" cy="4195996"/>
          </a:xfrm>
          <a:prstGeom prst="rect">
            <a:avLst/>
          </a:prstGeom>
        </p:spPr>
      </p:pic>
      <p:pic>
        <p:nvPicPr>
          <p:cNvPr id="6" name="Picture 5" descr="A person wearing a suit and tie smiling at the camera&#10;&#10;Description automatically generated">
            <a:extLst>
              <a:ext uri="{FF2B5EF4-FFF2-40B4-BE49-F238E27FC236}">
                <a16:creationId xmlns:a16="http://schemas.microsoft.com/office/drawing/2014/main" id="{C884F66C-CE4B-4AE5-856A-90CF27E0CFDF}"/>
              </a:ext>
            </a:extLst>
          </p:cNvPr>
          <p:cNvPicPr>
            <a:picLocks noChangeAspect="1"/>
          </p:cNvPicPr>
          <p:nvPr/>
        </p:nvPicPr>
        <p:blipFill rotWithShape="1">
          <a:blip r:embed="rId3"/>
          <a:srcRect r="2" b="7921"/>
          <a:stretch/>
        </p:blipFill>
        <p:spPr>
          <a:xfrm>
            <a:off x="3750736" y="-1910"/>
            <a:ext cx="4087090" cy="4197916"/>
          </a:xfrm>
          <a:custGeom>
            <a:avLst/>
            <a:gdLst>
              <a:gd name="connsiteX0" fmla="*/ 0 w 4377267"/>
              <a:gd name="connsiteY0" fmla="*/ 0 h 4883281"/>
              <a:gd name="connsiteX1" fmla="*/ 313267 w 4377267"/>
              <a:gd name="connsiteY1" fmla="*/ 0 h 4883281"/>
              <a:gd name="connsiteX2" fmla="*/ 4064000 w 4377267"/>
              <a:gd name="connsiteY2" fmla="*/ 0 h 4883281"/>
              <a:gd name="connsiteX3" fmla="*/ 4377267 w 4377267"/>
              <a:gd name="connsiteY3" fmla="*/ 0 h 4883281"/>
              <a:gd name="connsiteX4" fmla="*/ 4377267 w 4377267"/>
              <a:gd name="connsiteY4" fmla="*/ 2014600 h 4883281"/>
              <a:gd name="connsiteX5" fmla="*/ 4129005 w 4377267"/>
              <a:gd name="connsiteY5" fmla="*/ 2373182 h 4883281"/>
              <a:gd name="connsiteX6" fmla="*/ 4126075 w 4377267"/>
              <a:gd name="connsiteY6" fmla="*/ 2381649 h 4883281"/>
              <a:gd name="connsiteX7" fmla="*/ 4121678 w 4377267"/>
              <a:gd name="connsiteY7" fmla="*/ 2394349 h 4883281"/>
              <a:gd name="connsiteX8" fmla="*/ 4117282 w 4377267"/>
              <a:gd name="connsiteY8" fmla="*/ 2407048 h 4883281"/>
              <a:gd name="connsiteX9" fmla="*/ 4117282 w 4377267"/>
              <a:gd name="connsiteY9" fmla="*/ 2417632 h 4883281"/>
              <a:gd name="connsiteX10" fmla="*/ 4117282 w 4377267"/>
              <a:gd name="connsiteY10" fmla="*/ 2430332 h 4883281"/>
              <a:gd name="connsiteX11" fmla="*/ 4121678 w 4377267"/>
              <a:gd name="connsiteY11" fmla="*/ 2440915 h 4883281"/>
              <a:gd name="connsiteX12" fmla="*/ 4126075 w 4377267"/>
              <a:gd name="connsiteY12" fmla="*/ 2453615 h 4883281"/>
              <a:gd name="connsiteX13" fmla="*/ 4129005 w 4377267"/>
              <a:gd name="connsiteY13" fmla="*/ 2462082 h 4883281"/>
              <a:gd name="connsiteX14" fmla="*/ 4377267 w 4377267"/>
              <a:gd name="connsiteY14" fmla="*/ 2820664 h 4883281"/>
              <a:gd name="connsiteX15" fmla="*/ 4377267 w 4377267"/>
              <a:gd name="connsiteY15" fmla="*/ 4883281 h 4883281"/>
              <a:gd name="connsiteX16" fmla="*/ 4064000 w 4377267"/>
              <a:gd name="connsiteY16" fmla="*/ 4883281 h 4883281"/>
              <a:gd name="connsiteX17" fmla="*/ 313267 w 4377267"/>
              <a:gd name="connsiteY17" fmla="*/ 4883281 h 4883281"/>
              <a:gd name="connsiteX18" fmla="*/ 0 w 4377267"/>
              <a:gd name="connsiteY18" fmla="*/ 4883281 h 4883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77267" h="4883281">
                <a:moveTo>
                  <a:pt x="0" y="0"/>
                </a:moveTo>
                <a:lnTo>
                  <a:pt x="313267" y="0"/>
                </a:lnTo>
                <a:lnTo>
                  <a:pt x="4064000" y="0"/>
                </a:lnTo>
                <a:lnTo>
                  <a:pt x="4377267" y="0"/>
                </a:lnTo>
                <a:lnTo>
                  <a:pt x="4377267" y="2014600"/>
                </a:lnTo>
                <a:lnTo>
                  <a:pt x="4129005" y="2373182"/>
                </a:lnTo>
                <a:lnTo>
                  <a:pt x="4126075" y="2381649"/>
                </a:lnTo>
                <a:lnTo>
                  <a:pt x="4121678" y="2394349"/>
                </a:lnTo>
                <a:lnTo>
                  <a:pt x="4117282" y="2407048"/>
                </a:lnTo>
                <a:lnTo>
                  <a:pt x="4117282" y="2417632"/>
                </a:lnTo>
                <a:lnTo>
                  <a:pt x="4117282" y="2430332"/>
                </a:lnTo>
                <a:lnTo>
                  <a:pt x="4121678" y="2440915"/>
                </a:lnTo>
                <a:lnTo>
                  <a:pt x="4126075" y="2453615"/>
                </a:lnTo>
                <a:lnTo>
                  <a:pt x="4129005" y="2462082"/>
                </a:lnTo>
                <a:lnTo>
                  <a:pt x="4377267" y="2820664"/>
                </a:lnTo>
                <a:lnTo>
                  <a:pt x="4377267" y="4883281"/>
                </a:lnTo>
                <a:lnTo>
                  <a:pt x="4064000" y="4883281"/>
                </a:lnTo>
                <a:lnTo>
                  <a:pt x="313267" y="4883281"/>
                </a:lnTo>
                <a:lnTo>
                  <a:pt x="0" y="4883281"/>
                </a:lnTo>
                <a:close/>
              </a:path>
            </a:pathLst>
          </a:custGeom>
          <a:ln w="12700">
            <a:solidFill>
              <a:schemeClr val="tx1"/>
            </a:solidFill>
          </a:ln>
        </p:spPr>
      </p:pic>
      <p:pic>
        <p:nvPicPr>
          <p:cNvPr id="8" name="Picture 7" descr="Prof. Anna Czlonkowska">
            <a:extLst>
              <a:ext uri="{FF2B5EF4-FFF2-40B4-BE49-F238E27FC236}">
                <a16:creationId xmlns:a16="http://schemas.microsoft.com/office/drawing/2014/main" id="{071385EE-1CDF-4796-A087-71EF7C35CB19}"/>
              </a:ext>
            </a:extLst>
          </p:cNvPr>
          <p:cNvPicPr>
            <a:picLocks noChangeAspect="1"/>
          </p:cNvPicPr>
          <p:nvPr/>
        </p:nvPicPr>
        <p:blipFill rotWithShape="1">
          <a:blip r:embed="rId4"/>
          <a:srcRect r="16776" b="-1"/>
          <a:stretch/>
        </p:blipFill>
        <p:spPr>
          <a:xfrm>
            <a:off x="20" y="11"/>
            <a:ext cx="3643725" cy="4197916"/>
          </a:xfrm>
          <a:custGeom>
            <a:avLst/>
            <a:gdLst>
              <a:gd name="connsiteX0" fmla="*/ 0 w 4064000"/>
              <a:gd name="connsiteY0" fmla="*/ 0 h 4883281"/>
              <a:gd name="connsiteX1" fmla="*/ 4064000 w 4064000"/>
              <a:gd name="connsiteY1" fmla="*/ 0 h 4883281"/>
              <a:gd name="connsiteX2" fmla="*/ 4064000 w 4064000"/>
              <a:gd name="connsiteY2" fmla="*/ 2014600 h 4883281"/>
              <a:gd name="connsiteX3" fmla="*/ 3815738 w 4064000"/>
              <a:gd name="connsiteY3" fmla="*/ 2373182 h 4883281"/>
              <a:gd name="connsiteX4" fmla="*/ 3812808 w 4064000"/>
              <a:gd name="connsiteY4" fmla="*/ 2381649 h 4883281"/>
              <a:gd name="connsiteX5" fmla="*/ 3808411 w 4064000"/>
              <a:gd name="connsiteY5" fmla="*/ 2394349 h 4883281"/>
              <a:gd name="connsiteX6" fmla="*/ 3804015 w 4064000"/>
              <a:gd name="connsiteY6" fmla="*/ 2407048 h 4883281"/>
              <a:gd name="connsiteX7" fmla="*/ 3804015 w 4064000"/>
              <a:gd name="connsiteY7" fmla="*/ 2417632 h 4883281"/>
              <a:gd name="connsiteX8" fmla="*/ 3804015 w 4064000"/>
              <a:gd name="connsiteY8" fmla="*/ 2430332 h 4883281"/>
              <a:gd name="connsiteX9" fmla="*/ 3808411 w 4064000"/>
              <a:gd name="connsiteY9" fmla="*/ 2440915 h 4883281"/>
              <a:gd name="connsiteX10" fmla="*/ 3812808 w 4064000"/>
              <a:gd name="connsiteY10" fmla="*/ 2453615 h 4883281"/>
              <a:gd name="connsiteX11" fmla="*/ 3815738 w 4064000"/>
              <a:gd name="connsiteY11" fmla="*/ 2462082 h 4883281"/>
              <a:gd name="connsiteX12" fmla="*/ 4064000 w 4064000"/>
              <a:gd name="connsiteY12" fmla="*/ 2820664 h 4883281"/>
              <a:gd name="connsiteX13" fmla="*/ 4064000 w 4064000"/>
              <a:gd name="connsiteY13" fmla="*/ 4883281 h 4883281"/>
              <a:gd name="connsiteX14" fmla="*/ 0 w 4064000"/>
              <a:gd name="connsiteY14" fmla="*/ 4883281 h 4883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64000" h="4883281">
                <a:moveTo>
                  <a:pt x="0" y="0"/>
                </a:moveTo>
                <a:lnTo>
                  <a:pt x="4064000" y="0"/>
                </a:lnTo>
                <a:lnTo>
                  <a:pt x="4064000" y="2014600"/>
                </a:lnTo>
                <a:lnTo>
                  <a:pt x="3815738" y="2373182"/>
                </a:lnTo>
                <a:lnTo>
                  <a:pt x="3812808" y="2381649"/>
                </a:lnTo>
                <a:lnTo>
                  <a:pt x="3808411" y="2394349"/>
                </a:lnTo>
                <a:lnTo>
                  <a:pt x="3804015" y="2407048"/>
                </a:lnTo>
                <a:lnTo>
                  <a:pt x="3804015" y="2417632"/>
                </a:lnTo>
                <a:lnTo>
                  <a:pt x="3804015" y="2430332"/>
                </a:lnTo>
                <a:lnTo>
                  <a:pt x="3808411" y="2440915"/>
                </a:lnTo>
                <a:lnTo>
                  <a:pt x="3812808" y="2453615"/>
                </a:lnTo>
                <a:lnTo>
                  <a:pt x="3815738" y="2462082"/>
                </a:lnTo>
                <a:lnTo>
                  <a:pt x="4064000" y="2820664"/>
                </a:lnTo>
                <a:lnTo>
                  <a:pt x="4064000" y="4883281"/>
                </a:lnTo>
                <a:lnTo>
                  <a:pt x="0" y="4883281"/>
                </a:lnTo>
                <a:close/>
              </a:path>
            </a:pathLst>
          </a:custGeom>
          <a:ln w="12700">
            <a:solidFill>
              <a:schemeClr val="tx1"/>
            </a:solidFill>
          </a:ln>
        </p:spPr>
      </p:pic>
      <p:sp>
        <p:nvSpPr>
          <p:cNvPr id="15" name="Freeform 9">
            <a:extLst>
              <a:ext uri="{FF2B5EF4-FFF2-40B4-BE49-F238E27FC236}">
                <a16:creationId xmlns:a16="http://schemas.microsoft.com/office/drawing/2014/main" id="{A10B3C8E-9FBF-459A-A9D9-2FA3784DBF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47642"/>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8EE453-3A04-4462-B347-A03329910105}"/>
              </a:ext>
            </a:extLst>
          </p:cNvPr>
          <p:cNvSpPr>
            <a:spLocks noGrp="1"/>
          </p:cNvSpPr>
          <p:nvPr>
            <p:ph type="title"/>
          </p:nvPr>
        </p:nvSpPr>
        <p:spPr>
          <a:xfrm>
            <a:off x="812788" y="4895558"/>
            <a:ext cx="10572000" cy="779529"/>
          </a:xfrm>
          <a:effectLst/>
        </p:spPr>
        <p:txBody>
          <a:bodyPr vert="horz" lIns="91440" tIns="45720" rIns="91440" bIns="45720" rtlCol="0" anchor="b">
            <a:normAutofit/>
          </a:bodyPr>
          <a:lstStyle/>
          <a:p>
            <a:r>
              <a:rPr lang="en-US" dirty="0">
                <a:solidFill>
                  <a:schemeClr val="tx1"/>
                </a:solidFill>
              </a:rPr>
              <a:t>Credits</a:t>
            </a:r>
          </a:p>
        </p:txBody>
      </p:sp>
      <p:sp>
        <p:nvSpPr>
          <p:cNvPr id="9" name="TextBox 8">
            <a:extLst>
              <a:ext uri="{FF2B5EF4-FFF2-40B4-BE49-F238E27FC236}">
                <a16:creationId xmlns:a16="http://schemas.microsoft.com/office/drawing/2014/main" id="{F1A92C01-8A44-4A1F-907F-FF82E83D78EA}"/>
              </a:ext>
            </a:extLst>
          </p:cNvPr>
          <p:cNvSpPr txBox="1"/>
          <p:nvPr/>
        </p:nvSpPr>
        <p:spPr>
          <a:xfrm>
            <a:off x="124691" y="4196006"/>
            <a:ext cx="3519054" cy="369332"/>
          </a:xfrm>
          <a:prstGeom prst="rect">
            <a:avLst/>
          </a:prstGeom>
          <a:noFill/>
        </p:spPr>
        <p:txBody>
          <a:bodyPr wrap="square" rtlCol="0">
            <a:spAutoFit/>
          </a:bodyPr>
          <a:lstStyle/>
          <a:p>
            <a:r>
              <a:rPr lang="en-US" b="1" dirty="0">
                <a:solidFill>
                  <a:schemeClr val="bg1"/>
                </a:solidFill>
              </a:rPr>
              <a:t>Prof. </a:t>
            </a:r>
            <a:r>
              <a:rPr lang="en-US" b="1" dirty="0"/>
              <a:t>Anna </a:t>
            </a:r>
            <a:r>
              <a:rPr lang="en-US" b="1" dirty="0" err="1"/>
              <a:t>Czlonkowska</a:t>
            </a:r>
            <a:endParaRPr lang="en-US" b="1" dirty="0">
              <a:solidFill>
                <a:schemeClr val="bg1"/>
              </a:solidFill>
            </a:endParaRPr>
          </a:p>
        </p:txBody>
      </p:sp>
      <p:sp>
        <p:nvSpPr>
          <p:cNvPr id="12" name="TextBox 11">
            <a:extLst>
              <a:ext uri="{FF2B5EF4-FFF2-40B4-BE49-F238E27FC236}">
                <a16:creationId xmlns:a16="http://schemas.microsoft.com/office/drawing/2014/main" id="{5D2A8C6F-678C-44A1-AF91-B9B1174E8EB4}"/>
              </a:ext>
            </a:extLst>
          </p:cNvPr>
          <p:cNvSpPr txBox="1"/>
          <p:nvPr/>
        </p:nvSpPr>
        <p:spPr>
          <a:xfrm>
            <a:off x="4034754" y="4156894"/>
            <a:ext cx="3519054" cy="369332"/>
          </a:xfrm>
          <a:prstGeom prst="rect">
            <a:avLst/>
          </a:prstGeom>
          <a:noFill/>
        </p:spPr>
        <p:txBody>
          <a:bodyPr wrap="square" rtlCol="0">
            <a:spAutoFit/>
          </a:bodyPr>
          <a:lstStyle/>
          <a:p>
            <a:r>
              <a:rPr lang="en-US" b="1" dirty="0">
                <a:solidFill>
                  <a:schemeClr val="bg1"/>
                </a:solidFill>
              </a:rPr>
              <a:t>Dr. </a:t>
            </a:r>
            <a:r>
              <a:rPr lang="en-US" b="1" dirty="0" err="1">
                <a:solidFill>
                  <a:schemeClr val="bg1"/>
                </a:solidFill>
              </a:rPr>
              <a:t>hab</a:t>
            </a:r>
            <a:r>
              <a:rPr lang="en-US" b="1" dirty="0">
                <a:solidFill>
                  <a:schemeClr val="bg1"/>
                </a:solidFill>
              </a:rPr>
              <a:t> </a:t>
            </a:r>
            <a:r>
              <a:rPr lang="en-US" b="1" dirty="0"/>
              <a:t>Maciej</a:t>
            </a:r>
            <a:r>
              <a:rPr lang="en-US" b="1" dirty="0">
                <a:solidFill>
                  <a:schemeClr val="bg1"/>
                </a:solidFill>
              </a:rPr>
              <a:t> </a:t>
            </a:r>
            <a:r>
              <a:rPr lang="en-US" b="1" dirty="0" err="1"/>
              <a:t>Niewada</a:t>
            </a:r>
            <a:endParaRPr lang="en-US" b="1" dirty="0"/>
          </a:p>
        </p:txBody>
      </p:sp>
      <p:sp>
        <p:nvSpPr>
          <p:cNvPr id="14" name="TextBox 13">
            <a:extLst>
              <a:ext uri="{FF2B5EF4-FFF2-40B4-BE49-F238E27FC236}">
                <a16:creationId xmlns:a16="http://schemas.microsoft.com/office/drawing/2014/main" id="{726219DA-F08C-4396-9C4B-51A62FF58D52}"/>
              </a:ext>
            </a:extLst>
          </p:cNvPr>
          <p:cNvSpPr txBox="1"/>
          <p:nvPr/>
        </p:nvSpPr>
        <p:spPr>
          <a:xfrm>
            <a:off x="8388927" y="4156895"/>
            <a:ext cx="3519054" cy="369332"/>
          </a:xfrm>
          <a:prstGeom prst="rect">
            <a:avLst/>
          </a:prstGeom>
          <a:noFill/>
        </p:spPr>
        <p:txBody>
          <a:bodyPr wrap="square" rtlCol="0">
            <a:spAutoFit/>
          </a:bodyPr>
          <a:lstStyle/>
          <a:p>
            <a:r>
              <a:rPr lang="en-US" b="1" dirty="0">
                <a:solidFill>
                  <a:schemeClr val="bg1"/>
                </a:solidFill>
              </a:rPr>
              <a:t>Prof. </a:t>
            </a:r>
            <a:r>
              <a:rPr lang="en-US" b="1" dirty="0"/>
              <a:t>Peter </a:t>
            </a:r>
            <a:r>
              <a:rPr lang="en-US" b="1" dirty="0" err="1"/>
              <a:t>Sandercock</a:t>
            </a:r>
            <a:endParaRPr lang="en-US" b="1" dirty="0">
              <a:solidFill>
                <a:schemeClr val="bg1"/>
              </a:solidFill>
            </a:endParaRPr>
          </a:p>
        </p:txBody>
      </p:sp>
    </p:spTree>
    <p:extLst>
      <p:ext uri="{BB962C8B-B14F-4D97-AF65-F5344CB8AC3E}">
        <p14:creationId xmlns:p14="http://schemas.microsoft.com/office/powerpoint/2010/main" val="1168195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2839A1C-34CB-4C3C-8531-CA67525FDE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DB6E46-371E-41DE-94F5-65C0BCBBC5C7}"/>
              </a:ext>
            </a:extLst>
          </p:cNvPr>
          <p:cNvSpPr>
            <a:spLocks noGrp="1"/>
          </p:cNvSpPr>
          <p:nvPr>
            <p:ph type="ctrTitle"/>
          </p:nvPr>
        </p:nvSpPr>
        <p:spPr>
          <a:xfrm>
            <a:off x="6095999" y="1032918"/>
            <a:ext cx="5452533" cy="4792165"/>
          </a:xfrm>
          <a:effectLst/>
        </p:spPr>
        <p:txBody>
          <a:bodyPr anchor="ctr">
            <a:normAutofit/>
          </a:bodyPr>
          <a:lstStyle/>
          <a:p>
            <a:r>
              <a:rPr lang="en-US" sz="6600">
                <a:solidFill>
                  <a:schemeClr val="accent1"/>
                </a:solidFill>
              </a:rPr>
              <a:t>Thank you!</a:t>
            </a:r>
          </a:p>
        </p:txBody>
      </p:sp>
      <p:sp useBgFill="1">
        <p:nvSpPr>
          <p:cNvPr id="9" name="Freeform: Shape 8">
            <a:extLst>
              <a:ext uri="{FF2B5EF4-FFF2-40B4-BE49-F238E27FC236}">
                <a16:creationId xmlns:a16="http://schemas.microsoft.com/office/drawing/2014/main" id="{FAC94EAF-F7F7-4727-AE69-A7036B4A5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59894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Freeform 6">
            <a:extLst>
              <a:ext uri="{FF2B5EF4-FFF2-40B4-BE49-F238E27FC236}">
                <a16:creationId xmlns:a16="http://schemas.microsoft.com/office/drawing/2014/main" id="{B9D93730-8C7D-423D-9137-597B5FA657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C3C9407-2250-4BC3-9DE8-0C24DA4C95E1}"/>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a:t>Outline</a:t>
            </a:r>
            <a:endParaRPr lang="en-US" dirty="0"/>
          </a:p>
        </p:txBody>
      </p:sp>
      <p:graphicFrame>
        <p:nvGraphicFramePr>
          <p:cNvPr id="7" name="Content Placeholder 2">
            <a:extLst>
              <a:ext uri="{FF2B5EF4-FFF2-40B4-BE49-F238E27FC236}">
                <a16:creationId xmlns:a16="http://schemas.microsoft.com/office/drawing/2014/main" id="{5E924161-0CFF-49C8-AE35-E334697D452B}"/>
              </a:ext>
            </a:extLst>
          </p:cNvPr>
          <p:cNvGraphicFramePr/>
          <p:nvPr>
            <p:extLst>
              <p:ext uri="{D42A27DB-BD31-4B8C-83A1-F6EECF244321}">
                <p14:modId xmlns:p14="http://schemas.microsoft.com/office/powerpoint/2010/main" val="3767526619"/>
              </p:ext>
            </p:extLst>
          </p:nvPr>
        </p:nvGraphicFramePr>
        <p:xfrm>
          <a:off x="847285" y="2293034"/>
          <a:ext cx="10553700" cy="41177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2685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F5D8CBC8-202F-4F3E-98DD-70D6FCB78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AE54669-764D-432E-BB48-38E2AAFEA8FC}"/>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sz="4000" dirty="0"/>
              <a:t>Introduction</a:t>
            </a:r>
          </a:p>
        </p:txBody>
      </p:sp>
      <p:pic>
        <p:nvPicPr>
          <p:cNvPr id="7" name="Picture 6" descr="A close up of a logo&#10;&#10;Description automatically generated">
            <a:extLst>
              <a:ext uri="{FF2B5EF4-FFF2-40B4-BE49-F238E27FC236}">
                <a16:creationId xmlns:a16="http://schemas.microsoft.com/office/drawing/2014/main" id="{2E2DC9EB-BE55-4C9A-B9C6-ABDFFE37EC09}"/>
              </a:ext>
            </a:extLst>
          </p:cNvPr>
          <p:cNvPicPr>
            <a:picLocks noChangeAspect="1"/>
          </p:cNvPicPr>
          <p:nvPr/>
        </p:nvPicPr>
        <p:blipFill rotWithShape="1">
          <a:blip r:embed="rId2"/>
          <a:srcRect l="16715" r="5" b="5"/>
          <a:stretch/>
        </p:blipFill>
        <p:spPr>
          <a:xfrm>
            <a:off x="960438" y="2413005"/>
            <a:ext cx="2120692" cy="1731885"/>
          </a:xfrm>
          <a:prstGeom prst="roundRect">
            <a:avLst>
              <a:gd name="adj" fmla="val 5343"/>
            </a:avLst>
          </a:prstGeom>
          <a:ln>
            <a:solidFill>
              <a:schemeClr val="accent1"/>
            </a:solidFill>
          </a:ln>
          <a:effectLst/>
        </p:spPr>
      </p:pic>
      <p:pic>
        <p:nvPicPr>
          <p:cNvPr id="6" name="Content Placeholder 5" descr="A screenshot of a cell phone&#10;&#10;Description automatically generated">
            <a:extLst>
              <a:ext uri="{FF2B5EF4-FFF2-40B4-BE49-F238E27FC236}">
                <a16:creationId xmlns:a16="http://schemas.microsoft.com/office/drawing/2014/main" id="{23840970-2BBA-4001-9E77-C9EBC1954B93}"/>
              </a:ext>
            </a:extLst>
          </p:cNvPr>
          <p:cNvPicPr>
            <a:picLocks noGrp="1" noChangeAspect="1"/>
          </p:cNvPicPr>
          <p:nvPr>
            <p:ph idx="1"/>
          </p:nvPr>
        </p:nvPicPr>
        <p:blipFill rotWithShape="1">
          <a:blip r:embed="rId3"/>
          <a:srcRect l="11815" r="8743" b="-4"/>
          <a:stretch/>
        </p:blipFill>
        <p:spPr>
          <a:xfrm>
            <a:off x="960437" y="4309476"/>
            <a:ext cx="2120692" cy="1731885"/>
          </a:xfrm>
          <a:prstGeom prst="roundRect">
            <a:avLst>
              <a:gd name="adj" fmla="val 5832"/>
            </a:avLst>
          </a:prstGeom>
          <a:ln>
            <a:solidFill>
              <a:schemeClr val="accent1"/>
            </a:solidFill>
          </a:ln>
          <a:effectLst/>
        </p:spPr>
      </p:pic>
      <p:pic>
        <p:nvPicPr>
          <p:cNvPr id="5" name="Picture 4" descr="A screenshot of a cell phone&#10;&#10;Description automatically generated">
            <a:extLst>
              <a:ext uri="{FF2B5EF4-FFF2-40B4-BE49-F238E27FC236}">
                <a16:creationId xmlns:a16="http://schemas.microsoft.com/office/drawing/2014/main" id="{555715F0-B21F-440A-A18C-AF341E53A88B}"/>
              </a:ext>
            </a:extLst>
          </p:cNvPr>
          <p:cNvPicPr>
            <a:picLocks noChangeAspect="1"/>
          </p:cNvPicPr>
          <p:nvPr/>
        </p:nvPicPr>
        <p:blipFill rotWithShape="1">
          <a:blip r:embed="rId4"/>
          <a:srcRect r="61106" b="-1"/>
          <a:stretch/>
        </p:blipFill>
        <p:spPr>
          <a:xfrm>
            <a:off x="3260035" y="2409157"/>
            <a:ext cx="2514233" cy="3632200"/>
          </a:xfrm>
          <a:prstGeom prst="roundRect">
            <a:avLst>
              <a:gd name="adj" fmla="val 2551"/>
            </a:avLst>
          </a:prstGeom>
          <a:ln>
            <a:solidFill>
              <a:schemeClr val="accent1"/>
            </a:solidFill>
          </a:ln>
          <a:effectLst/>
        </p:spPr>
      </p:pic>
      <p:sp>
        <p:nvSpPr>
          <p:cNvPr id="11" name="Text Placeholder 1">
            <a:extLst>
              <a:ext uri="{FF2B5EF4-FFF2-40B4-BE49-F238E27FC236}">
                <a16:creationId xmlns:a16="http://schemas.microsoft.com/office/drawing/2014/main" id="{7B533AD3-C201-4CAD-BFAB-A40C0D3A97CA}"/>
              </a:ext>
            </a:extLst>
          </p:cNvPr>
          <p:cNvSpPr>
            <a:spLocks noGrp="1"/>
          </p:cNvSpPr>
          <p:nvPr>
            <p:ph type="body" sz="half" idx="2"/>
          </p:nvPr>
        </p:nvSpPr>
        <p:spPr>
          <a:xfrm>
            <a:off x="6417734" y="2413000"/>
            <a:ext cx="4965698" cy="3632200"/>
          </a:xfrm>
        </p:spPr>
        <p:txBody>
          <a:bodyPr vert="horz" lIns="91440" tIns="45720" rIns="91440" bIns="45720" rtlCol="0" anchor="ctr">
            <a:normAutofit/>
          </a:bodyPr>
          <a:lstStyle/>
          <a:p>
            <a:pPr>
              <a:lnSpc>
                <a:spcPct val="90000"/>
              </a:lnSpc>
            </a:pPr>
            <a:r>
              <a:rPr lang="en-US"/>
              <a:t>According to WHO, 15 million people suffer from stroke every year. Of these 5 million die and other 5 million are permanently disabled. In, U.S., stroke is the 3</a:t>
            </a:r>
            <a:r>
              <a:rPr lang="en-US" baseline="30000"/>
              <a:t>rd</a:t>
            </a:r>
            <a:r>
              <a:rPr lang="en-US"/>
              <a:t> leading cause of death. More than 140,000 people die due to stroke and it is also a leading cause of serious and long-disability in US. On an average someone in US has a stroke every 40 seconds. Risk of having stroke more than doubles each decade after age of 55. It can occur at any age and nearly 1/4</a:t>
            </a:r>
            <a:r>
              <a:rPr lang="en-US" baseline="30000"/>
              <a:t>th</a:t>
            </a:r>
            <a:r>
              <a:rPr lang="en-US"/>
              <a:t> occur in people under age of 65. Risk factors increase with preconditions like diabetes, high blood pressure, high cholesterol, Atrial fibrillation. However, out of these, high blood pressure is the most common factor for stroke. In developed countries, incidence of stroke is declining, largely due to efforts to lower blood pressure and reduced smoking. However, overall rate of stroke remains high due to aging of the population.</a:t>
            </a:r>
            <a:endParaRPr lang="en-US" dirty="0"/>
          </a:p>
        </p:txBody>
      </p:sp>
    </p:spTree>
    <p:extLst>
      <p:ext uri="{BB962C8B-B14F-4D97-AF65-F5344CB8AC3E}">
        <p14:creationId xmlns:p14="http://schemas.microsoft.com/office/powerpoint/2010/main" val="43584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2DD3DC7-2703-4FD4-A407-D12C558738DF}"/>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sz="4000" b="1"/>
              <a:t>Understanding the dataset</a:t>
            </a:r>
          </a:p>
        </p:txBody>
      </p:sp>
      <p:sp>
        <p:nvSpPr>
          <p:cNvPr id="4" name="Text Placeholder 3">
            <a:extLst>
              <a:ext uri="{FF2B5EF4-FFF2-40B4-BE49-F238E27FC236}">
                <a16:creationId xmlns:a16="http://schemas.microsoft.com/office/drawing/2014/main" id="{4D9C6335-C62A-427B-B511-E678354D6EBB}"/>
              </a:ext>
            </a:extLst>
          </p:cNvPr>
          <p:cNvSpPr>
            <a:spLocks noGrp="1"/>
          </p:cNvSpPr>
          <p:nvPr>
            <p:ph type="body" sz="half" idx="2"/>
          </p:nvPr>
        </p:nvSpPr>
        <p:spPr>
          <a:xfrm>
            <a:off x="295422" y="2412999"/>
            <a:ext cx="7722511" cy="4212883"/>
          </a:xfrm>
        </p:spPr>
        <p:txBody>
          <a:bodyPr vert="horz" lIns="91440" tIns="45720" rIns="91440" bIns="45720" rtlCol="0" anchor="ctr">
            <a:normAutofit/>
          </a:bodyPr>
          <a:lstStyle/>
          <a:p>
            <a:pPr marL="171450" indent="-171450">
              <a:lnSpc>
                <a:spcPct val="90000"/>
              </a:lnSpc>
              <a:buFont typeface="Wingdings" panose="05000000000000000000" pitchFamily="2" charset="2"/>
              <a:buChar char="§"/>
            </a:pPr>
            <a:r>
              <a:rPr lang="en-US" sz="1400" dirty="0"/>
              <a:t>This dataset has been taken from the International Stroke trial database (version 2) which was one of the biggest randomized trials in actual stroke.</a:t>
            </a:r>
          </a:p>
          <a:p>
            <a:pPr marL="171450" indent="-171450">
              <a:lnSpc>
                <a:spcPct val="90000"/>
              </a:lnSpc>
              <a:buFont typeface="Wingdings" panose="05000000000000000000" pitchFamily="2" charset="2"/>
              <a:buChar char="§"/>
            </a:pPr>
            <a:r>
              <a:rPr lang="en-US" sz="1400" dirty="0"/>
              <a:t>The data was collected worldwide in 43 different countries.</a:t>
            </a:r>
          </a:p>
          <a:p>
            <a:pPr marL="171450" indent="-171450">
              <a:lnSpc>
                <a:spcPct val="90000"/>
              </a:lnSpc>
              <a:buFont typeface="Wingdings" panose="05000000000000000000" pitchFamily="2" charset="2"/>
              <a:buChar char="§"/>
            </a:pPr>
            <a:r>
              <a:rPr lang="en-US" sz="1400" dirty="0"/>
              <a:t>There were a total of 19,432 records and 112 attributes.</a:t>
            </a:r>
          </a:p>
          <a:p>
            <a:pPr marL="171450" indent="-171450">
              <a:lnSpc>
                <a:spcPct val="90000"/>
              </a:lnSpc>
              <a:buFont typeface="Wingdings" panose="05000000000000000000" pitchFamily="2" charset="2"/>
              <a:buChar char="§"/>
            </a:pPr>
            <a:r>
              <a:rPr lang="en-US" sz="1400" dirty="0"/>
              <a:t>The data was recorded from 1991 to 1996. </a:t>
            </a:r>
          </a:p>
          <a:p>
            <a:pPr marL="171450" indent="-171450">
              <a:lnSpc>
                <a:spcPct val="90000"/>
              </a:lnSpc>
              <a:buFont typeface="Wingdings" panose="05000000000000000000" pitchFamily="2" charset="2"/>
              <a:buChar char="§"/>
            </a:pPr>
            <a:r>
              <a:rPr lang="en-US" sz="1400" dirty="0"/>
              <a:t>Data from 1991 to 1993 was considered pilot phase. We haven’t considered this phase in our capstone since there was lot of missing data during this period. So for future reference our data is only from the period March 1993 – April 1996</a:t>
            </a:r>
          </a:p>
          <a:p>
            <a:pPr marL="171450" indent="-171450">
              <a:lnSpc>
                <a:spcPct val="90000"/>
              </a:lnSpc>
              <a:buFont typeface="Wingdings" panose="05000000000000000000" pitchFamily="2" charset="2"/>
              <a:buChar char="§"/>
            </a:pPr>
            <a:r>
              <a:rPr lang="en-US" sz="1400" dirty="0"/>
              <a:t>Target variable chosen for modelling purposes is ‘FDEAD’ which indicates if the person is alive or not at sixth month follow up</a:t>
            </a:r>
          </a:p>
          <a:p>
            <a:pPr marL="171450" indent="-171450">
              <a:lnSpc>
                <a:spcPct val="90000"/>
              </a:lnSpc>
              <a:buFont typeface="Wingdings" panose="05000000000000000000" pitchFamily="2" charset="2"/>
              <a:buChar char="§"/>
            </a:pPr>
            <a:r>
              <a:rPr lang="en-US" sz="1400" dirty="0"/>
              <a:t>The initial distribution of target variable is as shown in Fig A.</a:t>
            </a:r>
          </a:p>
          <a:p>
            <a:pPr marL="171450" indent="-171450">
              <a:lnSpc>
                <a:spcPct val="90000"/>
              </a:lnSpc>
              <a:buFont typeface="Wingdings" panose="05000000000000000000" pitchFamily="2" charset="2"/>
              <a:buChar char="§"/>
            </a:pPr>
            <a:r>
              <a:rPr lang="en-US" sz="1400" dirty="0"/>
              <a:t>Though there appears to be a bias in data, we will be using this data by removing just the unknowns and not really balancing the data as our predictions actually compares survival rate of patients aged 80 and above to those below.</a:t>
            </a:r>
          </a:p>
          <a:p>
            <a:pPr>
              <a:lnSpc>
                <a:spcPct val="90000"/>
              </a:lnSpc>
              <a:buFont typeface="Wingdings 2" charset="2"/>
              <a:buChar char=""/>
            </a:pPr>
            <a:endParaRPr lang="en-US" dirty="0"/>
          </a:p>
        </p:txBody>
      </p:sp>
      <p:pic>
        <p:nvPicPr>
          <p:cNvPr id="5" name="Picture 4">
            <a:extLst>
              <a:ext uri="{FF2B5EF4-FFF2-40B4-BE49-F238E27FC236}">
                <a16:creationId xmlns:a16="http://schemas.microsoft.com/office/drawing/2014/main" id="{E9A8CF5B-DD3E-4953-8C41-BC5E2C78FA80}"/>
              </a:ext>
            </a:extLst>
          </p:cNvPr>
          <p:cNvPicPr>
            <a:picLocks noChangeAspect="1"/>
          </p:cNvPicPr>
          <p:nvPr/>
        </p:nvPicPr>
        <p:blipFill>
          <a:blip r:embed="rId2"/>
          <a:stretch>
            <a:fillRect/>
          </a:stretch>
        </p:blipFill>
        <p:spPr>
          <a:xfrm>
            <a:off x="8466138" y="2827607"/>
            <a:ext cx="2913062" cy="3080824"/>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811075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D323A-61BA-4CF7-91A4-8CC86DFC4443}"/>
              </a:ext>
            </a:extLst>
          </p:cNvPr>
          <p:cNvSpPr>
            <a:spLocks noGrp="1"/>
          </p:cNvSpPr>
          <p:nvPr>
            <p:ph type="title"/>
          </p:nvPr>
        </p:nvSpPr>
        <p:spPr/>
        <p:txBody>
          <a:bodyPr/>
          <a:lstStyle/>
          <a:p>
            <a:r>
              <a:rPr lang="en-US" dirty="0"/>
              <a:t>Data Cleaning</a:t>
            </a:r>
          </a:p>
        </p:txBody>
      </p:sp>
      <p:sp>
        <p:nvSpPr>
          <p:cNvPr id="4" name="Text Placeholder 6">
            <a:extLst>
              <a:ext uri="{FF2B5EF4-FFF2-40B4-BE49-F238E27FC236}">
                <a16:creationId xmlns:a16="http://schemas.microsoft.com/office/drawing/2014/main" id="{DE91B0EB-EF76-44C1-802D-01E63C287EDF}"/>
              </a:ext>
            </a:extLst>
          </p:cNvPr>
          <p:cNvSpPr txBox="1">
            <a:spLocks/>
          </p:cNvSpPr>
          <p:nvPr/>
        </p:nvSpPr>
        <p:spPr>
          <a:xfrm>
            <a:off x="836614" y="3986332"/>
            <a:ext cx="2286000" cy="33491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t>Remove Unwanted columns</a:t>
            </a:r>
            <a:endParaRPr lang="ru-RU" sz="1400" b="1" dirty="0"/>
          </a:p>
        </p:txBody>
      </p:sp>
      <p:sp>
        <p:nvSpPr>
          <p:cNvPr id="5" name="Text Placeholder 8">
            <a:extLst>
              <a:ext uri="{FF2B5EF4-FFF2-40B4-BE49-F238E27FC236}">
                <a16:creationId xmlns:a16="http://schemas.microsoft.com/office/drawing/2014/main" id="{64CCFF5C-B3FE-4CE6-B98C-7730F342B40F}"/>
              </a:ext>
            </a:extLst>
          </p:cNvPr>
          <p:cNvSpPr txBox="1">
            <a:spLocks/>
          </p:cNvSpPr>
          <p:nvPr/>
        </p:nvSpPr>
        <p:spPr>
          <a:xfrm>
            <a:off x="3623390" y="3986332"/>
            <a:ext cx="2286000" cy="33491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t>Remove columns and rows that don’t have much data</a:t>
            </a:r>
            <a:endParaRPr lang="ru-RU" sz="1400" b="1" dirty="0"/>
          </a:p>
        </p:txBody>
      </p:sp>
      <p:sp>
        <p:nvSpPr>
          <p:cNvPr id="6" name="Text Placeholder 9">
            <a:extLst>
              <a:ext uri="{FF2B5EF4-FFF2-40B4-BE49-F238E27FC236}">
                <a16:creationId xmlns:a16="http://schemas.microsoft.com/office/drawing/2014/main" id="{C58B3438-F478-4099-AD90-CB08E9D1C2A4}"/>
              </a:ext>
            </a:extLst>
          </p:cNvPr>
          <p:cNvSpPr txBox="1">
            <a:spLocks/>
          </p:cNvSpPr>
          <p:nvPr/>
        </p:nvSpPr>
        <p:spPr>
          <a:xfrm>
            <a:off x="3581400" y="4835983"/>
            <a:ext cx="2286000" cy="144939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There were some columns for comments which didn’t have significant data to use imputation, so they were removed. Also most of the data was missing during pilot phase, so pilot phase rows were removed</a:t>
            </a:r>
            <a:endParaRPr lang="ru-RU" sz="1200" dirty="0"/>
          </a:p>
        </p:txBody>
      </p:sp>
      <p:sp>
        <p:nvSpPr>
          <p:cNvPr id="7" name="Text Placeholder 10">
            <a:extLst>
              <a:ext uri="{FF2B5EF4-FFF2-40B4-BE49-F238E27FC236}">
                <a16:creationId xmlns:a16="http://schemas.microsoft.com/office/drawing/2014/main" id="{A6E74500-4916-4498-B017-BCC361E616D7}"/>
              </a:ext>
            </a:extLst>
          </p:cNvPr>
          <p:cNvSpPr txBox="1">
            <a:spLocks/>
          </p:cNvSpPr>
          <p:nvPr/>
        </p:nvSpPr>
        <p:spPr>
          <a:xfrm>
            <a:off x="6410166" y="3986332"/>
            <a:ext cx="2286000" cy="33491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t>Convert categorical data to indicator variables</a:t>
            </a:r>
            <a:endParaRPr lang="ru-RU" sz="1400" b="1" dirty="0"/>
          </a:p>
        </p:txBody>
      </p:sp>
      <p:sp>
        <p:nvSpPr>
          <p:cNvPr id="8" name="Text Placeholder 11">
            <a:extLst>
              <a:ext uri="{FF2B5EF4-FFF2-40B4-BE49-F238E27FC236}">
                <a16:creationId xmlns:a16="http://schemas.microsoft.com/office/drawing/2014/main" id="{484ECAEE-173A-4D43-9BD6-746DB4757204}"/>
              </a:ext>
            </a:extLst>
          </p:cNvPr>
          <p:cNvSpPr txBox="1">
            <a:spLocks/>
          </p:cNvSpPr>
          <p:nvPr/>
        </p:nvSpPr>
        <p:spPr>
          <a:xfrm>
            <a:off x="6324552" y="4835983"/>
            <a:ext cx="2286000" cy="137753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We used dummy data for Stroke types. While doing this, we also replaced most common categorical data like Can’t access (C) to 0, No (N) to 1, Yes (Y) to 2 and Unknown (U) to 3</a:t>
            </a:r>
            <a:endParaRPr lang="ru-RU" sz="1200" dirty="0"/>
          </a:p>
        </p:txBody>
      </p:sp>
      <p:sp>
        <p:nvSpPr>
          <p:cNvPr id="9" name="Rectangle 8">
            <a:extLst>
              <a:ext uri="{FF2B5EF4-FFF2-40B4-BE49-F238E27FC236}">
                <a16:creationId xmlns:a16="http://schemas.microsoft.com/office/drawing/2014/main" id="{09D5886E-A945-4B88-B820-A7A56BF4B08B}"/>
              </a:ext>
            </a:extLst>
          </p:cNvPr>
          <p:cNvSpPr/>
          <p:nvPr/>
        </p:nvSpPr>
        <p:spPr>
          <a:xfrm>
            <a:off x="3695962" y="2704588"/>
            <a:ext cx="1427615" cy="923330"/>
          </a:xfrm>
          <a:prstGeom prst="rect">
            <a:avLst/>
          </a:prstGeom>
          <a:noFill/>
        </p:spPr>
        <p:txBody>
          <a:bodyPr wrap="square" lIns="91440" tIns="45720" rIns="91440" bIns="45720">
            <a:spAutoFit/>
          </a:bodyPr>
          <a:lstStyle/>
          <a:p>
            <a:pPr algn="ctr"/>
            <a:r>
              <a:rPr lang="en-US" sz="5400" b="1" spc="50" dirty="0">
                <a:ln w="0"/>
                <a:solidFill>
                  <a:schemeClr val="bg2"/>
                </a:solidFill>
                <a:effectLst>
                  <a:innerShdw blurRad="63500" dist="50800" dir="13500000">
                    <a:srgbClr val="000000">
                      <a:alpha val="50000"/>
                    </a:srgbClr>
                  </a:innerShdw>
                </a:effectLst>
                <a:highlight>
                  <a:srgbClr val="00FFFF"/>
                </a:highlight>
              </a:rPr>
              <a:t>19</a:t>
            </a:r>
            <a:endParaRPr lang="en-US" sz="5400" b="1" cap="none" spc="50" dirty="0">
              <a:ln w="0"/>
              <a:solidFill>
                <a:schemeClr val="bg2"/>
              </a:solidFill>
              <a:effectLst>
                <a:innerShdw blurRad="63500" dist="50800" dir="13500000">
                  <a:srgbClr val="000000">
                    <a:alpha val="50000"/>
                  </a:srgbClr>
                </a:innerShdw>
              </a:effectLst>
              <a:highlight>
                <a:srgbClr val="00FFFF"/>
              </a:highlight>
            </a:endParaRPr>
          </a:p>
        </p:txBody>
      </p:sp>
      <p:sp>
        <p:nvSpPr>
          <p:cNvPr id="10" name="Rectangle 9">
            <a:extLst>
              <a:ext uri="{FF2B5EF4-FFF2-40B4-BE49-F238E27FC236}">
                <a16:creationId xmlns:a16="http://schemas.microsoft.com/office/drawing/2014/main" id="{39F81BF5-09A0-475D-AAE7-84283BE6E32E}"/>
              </a:ext>
            </a:extLst>
          </p:cNvPr>
          <p:cNvSpPr/>
          <p:nvPr/>
        </p:nvSpPr>
        <p:spPr>
          <a:xfrm>
            <a:off x="989014" y="2704588"/>
            <a:ext cx="1427615" cy="923330"/>
          </a:xfrm>
          <a:prstGeom prst="rect">
            <a:avLst/>
          </a:prstGeom>
          <a:noFill/>
        </p:spPr>
        <p:txBody>
          <a:bodyPr wrap="square" lIns="91440" tIns="45720" rIns="91440" bIns="45720">
            <a:spAutoFit/>
          </a:bodyPr>
          <a:lstStyle/>
          <a:p>
            <a:pPr algn="ctr"/>
            <a:r>
              <a:rPr lang="en-US" sz="5400" b="1" spc="50" dirty="0">
                <a:ln w="0"/>
                <a:solidFill>
                  <a:schemeClr val="bg2"/>
                </a:solidFill>
                <a:effectLst>
                  <a:innerShdw blurRad="63500" dist="50800" dir="13500000">
                    <a:srgbClr val="000000">
                      <a:alpha val="50000"/>
                    </a:srgbClr>
                  </a:innerShdw>
                </a:effectLst>
                <a:highlight>
                  <a:srgbClr val="00FFFF"/>
                </a:highlight>
              </a:rPr>
              <a:t>10</a:t>
            </a:r>
            <a:endParaRPr lang="en-US" sz="5400" b="1" cap="none" spc="50" dirty="0">
              <a:ln w="0"/>
              <a:solidFill>
                <a:schemeClr val="bg2"/>
              </a:solidFill>
              <a:effectLst>
                <a:innerShdw blurRad="63500" dist="50800" dir="13500000">
                  <a:srgbClr val="000000">
                    <a:alpha val="50000"/>
                  </a:srgbClr>
                </a:innerShdw>
              </a:effectLst>
              <a:highlight>
                <a:srgbClr val="00FFFF"/>
              </a:highlight>
            </a:endParaRPr>
          </a:p>
        </p:txBody>
      </p:sp>
      <p:sp>
        <p:nvSpPr>
          <p:cNvPr id="11" name="Rectangle 10">
            <a:extLst>
              <a:ext uri="{FF2B5EF4-FFF2-40B4-BE49-F238E27FC236}">
                <a16:creationId xmlns:a16="http://schemas.microsoft.com/office/drawing/2014/main" id="{FCFD9F28-7AFC-40EC-B3A2-89CE2A4A1175}"/>
              </a:ext>
            </a:extLst>
          </p:cNvPr>
          <p:cNvSpPr/>
          <p:nvPr/>
        </p:nvSpPr>
        <p:spPr>
          <a:xfrm>
            <a:off x="6598785" y="2704588"/>
            <a:ext cx="1427615" cy="923330"/>
          </a:xfrm>
          <a:prstGeom prst="rect">
            <a:avLst/>
          </a:prstGeom>
          <a:noFill/>
        </p:spPr>
        <p:txBody>
          <a:bodyPr wrap="square" lIns="91440" tIns="45720" rIns="91440" bIns="45720">
            <a:spAutoFit/>
          </a:bodyPr>
          <a:lstStyle/>
          <a:p>
            <a:pPr algn="ctr"/>
            <a:r>
              <a:rPr lang="en-US" sz="5400" b="1" cap="none" spc="50" dirty="0">
                <a:ln w="0"/>
                <a:solidFill>
                  <a:schemeClr val="bg2"/>
                </a:solidFill>
                <a:effectLst>
                  <a:innerShdw blurRad="63500" dist="50800" dir="13500000">
                    <a:srgbClr val="000000">
                      <a:alpha val="50000"/>
                    </a:srgbClr>
                  </a:innerShdw>
                </a:effectLst>
                <a:highlight>
                  <a:srgbClr val="00FFFF"/>
                </a:highlight>
              </a:rPr>
              <a:t>53</a:t>
            </a:r>
          </a:p>
        </p:txBody>
      </p:sp>
      <p:sp>
        <p:nvSpPr>
          <p:cNvPr id="12" name="Rectangle 11">
            <a:extLst>
              <a:ext uri="{FF2B5EF4-FFF2-40B4-BE49-F238E27FC236}">
                <a16:creationId xmlns:a16="http://schemas.microsoft.com/office/drawing/2014/main" id="{21881907-5E31-4404-B974-B3F5B963B969}"/>
              </a:ext>
            </a:extLst>
          </p:cNvPr>
          <p:cNvSpPr/>
          <p:nvPr/>
        </p:nvSpPr>
        <p:spPr>
          <a:xfrm>
            <a:off x="9501608" y="2658885"/>
            <a:ext cx="1427615" cy="923330"/>
          </a:xfrm>
          <a:prstGeom prst="rect">
            <a:avLst/>
          </a:prstGeom>
          <a:noFill/>
        </p:spPr>
        <p:txBody>
          <a:bodyPr wrap="square" lIns="91440" tIns="45720" rIns="91440" bIns="45720">
            <a:spAutoFit/>
          </a:bodyPr>
          <a:lstStyle/>
          <a:p>
            <a:pPr algn="ctr"/>
            <a:r>
              <a:rPr lang="en-US" sz="5400" b="1" spc="50" dirty="0">
                <a:ln w="0"/>
                <a:solidFill>
                  <a:schemeClr val="bg2"/>
                </a:solidFill>
                <a:effectLst>
                  <a:innerShdw blurRad="63500" dist="50800" dir="13500000">
                    <a:srgbClr val="000000">
                      <a:alpha val="50000"/>
                    </a:srgbClr>
                  </a:innerShdw>
                </a:effectLst>
                <a:highlight>
                  <a:srgbClr val="00FFFF"/>
                </a:highlight>
              </a:rPr>
              <a:t>1</a:t>
            </a:r>
            <a:endParaRPr lang="en-US" sz="5400" b="1" cap="none" spc="50" dirty="0">
              <a:ln w="0"/>
              <a:solidFill>
                <a:schemeClr val="bg2"/>
              </a:solidFill>
              <a:effectLst>
                <a:innerShdw blurRad="63500" dist="50800" dir="13500000">
                  <a:srgbClr val="000000">
                    <a:alpha val="50000"/>
                  </a:srgbClr>
                </a:innerShdw>
              </a:effectLst>
              <a:highlight>
                <a:srgbClr val="00FFFF"/>
              </a:highlight>
            </a:endParaRPr>
          </a:p>
        </p:txBody>
      </p:sp>
      <p:sp>
        <p:nvSpPr>
          <p:cNvPr id="13" name="Flowchart: Connector 12">
            <a:extLst>
              <a:ext uri="{FF2B5EF4-FFF2-40B4-BE49-F238E27FC236}">
                <a16:creationId xmlns:a16="http://schemas.microsoft.com/office/drawing/2014/main" id="{449545A8-0E9A-4158-9D25-D04A6D1F011B}"/>
              </a:ext>
            </a:extLst>
          </p:cNvPr>
          <p:cNvSpPr/>
          <p:nvPr/>
        </p:nvSpPr>
        <p:spPr>
          <a:xfrm>
            <a:off x="3018971" y="3033486"/>
            <a:ext cx="246743" cy="231550"/>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Connector 13">
            <a:extLst>
              <a:ext uri="{FF2B5EF4-FFF2-40B4-BE49-F238E27FC236}">
                <a16:creationId xmlns:a16="http://schemas.microsoft.com/office/drawing/2014/main" id="{CD106AC6-3A6C-42C3-ADEB-5DE2A6DF1A0A}"/>
              </a:ext>
            </a:extLst>
          </p:cNvPr>
          <p:cNvSpPr/>
          <p:nvPr/>
        </p:nvSpPr>
        <p:spPr>
          <a:xfrm>
            <a:off x="5737809" y="3033486"/>
            <a:ext cx="246743" cy="231550"/>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Connector 14">
            <a:extLst>
              <a:ext uri="{FF2B5EF4-FFF2-40B4-BE49-F238E27FC236}">
                <a16:creationId xmlns:a16="http://schemas.microsoft.com/office/drawing/2014/main" id="{7784E0C3-8DB3-403B-B393-A8E09B2E552F}"/>
              </a:ext>
            </a:extLst>
          </p:cNvPr>
          <p:cNvSpPr/>
          <p:nvPr/>
        </p:nvSpPr>
        <p:spPr>
          <a:xfrm>
            <a:off x="8645298" y="3033486"/>
            <a:ext cx="246743" cy="231550"/>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Placeholder 12">
            <a:extLst>
              <a:ext uri="{FF2B5EF4-FFF2-40B4-BE49-F238E27FC236}">
                <a16:creationId xmlns:a16="http://schemas.microsoft.com/office/drawing/2014/main" id="{262ED570-FD93-48D2-9A66-97A10015CF8D}"/>
              </a:ext>
            </a:extLst>
          </p:cNvPr>
          <p:cNvSpPr txBox="1">
            <a:spLocks/>
          </p:cNvSpPr>
          <p:nvPr/>
        </p:nvSpPr>
        <p:spPr>
          <a:xfrm>
            <a:off x="9196942" y="3986332"/>
            <a:ext cx="2286000" cy="33491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t>Replace unreadable data to readable data</a:t>
            </a:r>
            <a:endParaRPr lang="ru-RU" sz="1400" b="1" dirty="0"/>
          </a:p>
        </p:txBody>
      </p:sp>
      <p:sp>
        <p:nvSpPr>
          <p:cNvPr id="17" name="Text Placeholder 13">
            <a:extLst>
              <a:ext uri="{FF2B5EF4-FFF2-40B4-BE49-F238E27FC236}">
                <a16:creationId xmlns:a16="http://schemas.microsoft.com/office/drawing/2014/main" id="{03A8E699-F216-41B4-A0DF-3F419535197A}"/>
              </a:ext>
            </a:extLst>
          </p:cNvPr>
          <p:cNvSpPr txBox="1">
            <a:spLocks/>
          </p:cNvSpPr>
          <p:nvPr/>
        </p:nvSpPr>
        <p:spPr>
          <a:xfrm>
            <a:off x="9196942" y="4823344"/>
            <a:ext cx="2429001" cy="137753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Most of the months in our data had Polish names and English names. Since Polish names are not understandable by the majority, we have converted them to English</a:t>
            </a:r>
            <a:endParaRPr lang="ru-RU" sz="1200" dirty="0"/>
          </a:p>
        </p:txBody>
      </p:sp>
      <p:sp>
        <p:nvSpPr>
          <p:cNvPr id="32" name="Text Placeholder 7">
            <a:extLst>
              <a:ext uri="{FF2B5EF4-FFF2-40B4-BE49-F238E27FC236}">
                <a16:creationId xmlns:a16="http://schemas.microsoft.com/office/drawing/2014/main" id="{F1DFEDC1-46AB-4619-B52D-5D0C79744F2B}"/>
              </a:ext>
            </a:extLst>
          </p:cNvPr>
          <p:cNvSpPr txBox="1">
            <a:spLocks/>
          </p:cNvSpPr>
          <p:nvPr/>
        </p:nvSpPr>
        <p:spPr>
          <a:xfrm>
            <a:off x="803588" y="4871910"/>
            <a:ext cx="2286000" cy="1377537"/>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There were a lot of columns in our data which was not necessary. Since this data was collected worldwide, the dates didn’t make sense as it was not uniform and didn’t tell anything important</a:t>
            </a:r>
            <a:endParaRPr lang="ru-RU" sz="1200" dirty="0"/>
          </a:p>
        </p:txBody>
      </p:sp>
    </p:spTree>
    <p:extLst>
      <p:ext uri="{BB962C8B-B14F-4D97-AF65-F5344CB8AC3E}">
        <p14:creationId xmlns:p14="http://schemas.microsoft.com/office/powerpoint/2010/main" val="162776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DE952AB-6C27-4765-BBDE-433827F12096}"/>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sz="4000"/>
              <a:t>Exploratory Data Analysis</a:t>
            </a:r>
            <a:endParaRPr lang="en-US" sz="4000" dirty="0"/>
          </a:p>
        </p:txBody>
      </p:sp>
      <p:sp>
        <p:nvSpPr>
          <p:cNvPr id="6" name="Text Placeholder 9">
            <a:extLst>
              <a:ext uri="{FF2B5EF4-FFF2-40B4-BE49-F238E27FC236}">
                <a16:creationId xmlns:a16="http://schemas.microsoft.com/office/drawing/2014/main" id="{9CA465F1-CC5D-4F97-87B8-584973362EC8}"/>
              </a:ext>
            </a:extLst>
          </p:cNvPr>
          <p:cNvSpPr>
            <a:spLocks noGrp="1"/>
          </p:cNvSpPr>
          <p:nvPr>
            <p:ph type="body" sz="half" idx="2"/>
          </p:nvPr>
        </p:nvSpPr>
        <p:spPr>
          <a:xfrm>
            <a:off x="818713" y="2413000"/>
            <a:ext cx="3835583" cy="3632200"/>
          </a:xfrm>
        </p:spPr>
        <p:txBody>
          <a:bodyPr vert="horz" lIns="91440" tIns="45720" rIns="91440" bIns="45720" rtlCol="0" anchor="ctr">
            <a:normAutofit/>
          </a:bodyPr>
          <a:lstStyle/>
          <a:p>
            <a:r>
              <a:rPr lang="en-US" sz="1600"/>
              <a:t>Let us try to explore our data and see how the attributes are related to each other and with our target. </a:t>
            </a:r>
            <a:endParaRPr lang="en-US" sz="1600" dirty="0"/>
          </a:p>
        </p:txBody>
      </p:sp>
      <p:pic>
        <p:nvPicPr>
          <p:cNvPr id="10" name="Content Placeholder 9">
            <a:extLst>
              <a:ext uri="{FF2B5EF4-FFF2-40B4-BE49-F238E27FC236}">
                <a16:creationId xmlns:a16="http://schemas.microsoft.com/office/drawing/2014/main" id="{3D0821C3-87D0-4400-AC70-21084BFF7A72}"/>
              </a:ext>
            </a:extLst>
          </p:cNvPr>
          <p:cNvPicPr>
            <a:picLocks noGrp="1" noChangeAspect="1"/>
          </p:cNvPicPr>
          <p:nvPr>
            <p:ph idx="1"/>
          </p:nvPr>
        </p:nvPicPr>
        <p:blipFill>
          <a:blip r:embed="rId2"/>
          <a:stretch>
            <a:fillRect/>
          </a:stretch>
        </p:blipFill>
        <p:spPr>
          <a:xfrm>
            <a:off x="6316394" y="1864826"/>
            <a:ext cx="5875606" cy="4993174"/>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13523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Freeform 6">
            <a:extLst>
              <a:ext uri="{FF2B5EF4-FFF2-40B4-BE49-F238E27FC236}">
                <a16:creationId xmlns:a16="http://schemas.microsoft.com/office/drawing/2014/main" id="{11114F18-D12D-43C6-895F-5BA92C290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grpSp>
        <p:nvGrpSpPr>
          <p:cNvPr id="15" name="Group 14">
            <a:extLst>
              <a:ext uri="{FF2B5EF4-FFF2-40B4-BE49-F238E27FC236}">
                <a16:creationId xmlns:a16="http://schemas.microsoft.com/office/drawing/2014/main" id="{DE2DD4A6-DC96-421E-9E1C-7CD0D26814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bwMode="white">
          <a:xfrm>
            <a:off x="0" y="4525094"/>
            <a:ext cx="12203151" cy="2344057"/>
            <a:chOff x="0" y="4525094"/>
            <a:chExt cx="12203151" cy="2344057"/>
          </a:xfrm>
        </p:grpSpPr>
        <p:sp>
          <p:nvSpPr>
            <p:cNvPr id="16" name="Freeform 9">
              <a:extLst>
                <a:ext uri="{FF2B5EF4-FFF2-40B4-BE49-F238E27FC236}">
                  <a16:creationId xmlns:a16="http://schemas.microsoft.com/office/drawing/2014/main" id="{5E6BB74D-E85C-4CCB-90CE-024600640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0" y="4525094"/>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lumMod val="85000"/>
                <a:lumOff val="1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52808592-600C-4349-9F27-EC36C0BA4C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flipH="1">
              <a:off x="3820" y="4536245"/>
              <a:ext cx="5660999"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B5E00D3B-1E29-4E11-BCD3-8E3A56F4BE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4813714" y="4536245"/>
              <a:ext cx="7389437"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AD9DBF5-9740-47DF-8520-5191B06FE709}"/>
              </a:ext>
            </a:extLst>
          </p:cNvPr>
          <p:cNvSpPr>
            <a:spLocks noGrp="1"/>
          </p:cNvSpPr>
          <p:nvPr>
            <p:ph type="title"/>
          </p:nvPr>
        </p:nvSpPr>
        <p:spPr>
          <a:xfrm>
            <a:off x="810001" y="4817533"/>
            <a:ext cx="10572000" cy="779529"/>
          </a:xfrm>
        </p:spPr>
        <p:txBody>
          <a:bodyPr vert="horz" lIns="91440" tIns="45720" rIns="91440" bIns="45720" rtlCol="0" anchor="b">
            <a:normAutofit/>
          </a:bodyPr>
          <a:lstStyle/>
          <a:p>
            <a:r>
              <a:rPr lang="en-US" dirty="0"/>
              <a:t>Correlations</a:t>
            </a:r>
          </a:p>
        </p:txBody>
      </p:sp>
      <p:pic>
        <p:nvPicPr>
          <p:cNvPr id="7" name="Picture 6">
            <a:extLst>
              <a:ext uri="{FF2B5EF4-FFF2-40B4-BE49-F238E27FC236}">
                <a16:creationId xmlns:a16="http://schemas.microsoft.com/office/drawing/2014/main" id="{72787761-EE86-4AA2-B7DD-1E91943B2A04}"/>
              </a:ext>
            </a:extLst>
          </p:cNvPr>
          <p:cNvPicPr>
            <a:picLocks noChangeAspect="1"/>
          </p:cNvPicPr>
          <p:nvPr/>
        </p:nvPicPr>
        <p:blipFill>
          <a:blip r:embed="rId2"/>
          <a:stretch>
            <a:fillRect/>
          </a:stretch>
        </p:blipFill>
        <p:spPr>
          <a:xfrm>
            <a:off x="157163" y="114299"/>
            <a:ext cx="5507655" cy="4306821"/>
          </a:xfrm>
          <a:prstGeom prst="roundRect">
            <a:avLst>
              <a:gd name="adj" fmla="val 3876"/>
            </a:avLst>
          </a:prstGeom>
          <a:ln>
            <a:solidFill>
              <a:schemeClr val="accent1"/>
            </a:solidFill>
          </a:ln>
          <a:effectLst/>
        </p:spPr>
      </p:pic>
      <p:pic>
        <p:nvPicPr>
          <p:cNvPr id="8" name="Picture 7">
            <a:extLst>
              <a:ext uri="{FF2B5EF4-FFF2-40B4-BE49-F238E27FC236}">
                <a16:creationId xmlns:a16="http://schemas.microsoft.com/office/drawing/2014/main" id="{3D91CB62-FF5B-4981-B8C2-8A0CA2A26EBA}"/>
              </a:ext>
            </a:extLst>
          </p:cNvPr>
          <p:cNvPicPr>
            <a:picLocks noChangeAspect="1"/>
          </p:cNvPicPr>
          <p:nvPr/>
        </p:nvPicPr>
        <p:blipFill>
          <a:blip r:embed="rId3"/>
          <a:stretch>
            <a:fillRect/>
          </a:stretch>
        </p:blipFill>
        <p:spPr>
          <a:xfrm>
            <a:off x="6805029" y="114299"/>
            <a:ext cx="5229808" cy="4306821"/>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1319228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Freeform 6">
            <a:extLst>
              <a:ext uri="{FF2B5EF4-FFF2-40B4-BE49-F238E27FC236}">
                <a16:creationId xmlns:a16="http://schemas.microsoft.com/office/drawing/2014/main" id="{11114F18-D12D-43C6-895F-5BA92C290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grpSp>
        <p:nvGrpSpPr>
          <p:cNvPr id="15" name="Group 14">
            <a:extLst>
              <a:ext uri="{FF2B5EF4-FFF2-40B4-BE49-F238E27FC236}">
                <a16:creationId xmlns:a16="http://schemas.microsoft.com/office/drawing/2014/main" id="{DE2DD4A6-DC96-421E-9E1C-7CD0D26814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bwMode="white">
          <a:xfrm>
            <a:off x="0" y="4525094"/>
            <a:ext cx="12203151" cy="2344057"/>
            <a:chOff x="0" y="4525094"/>
            <a:chExt cx="12203151" cy="2344057"/>
          </a:xfrm>
        </p:grpSpPr>
        <p:sp>
          <p:nvSpPr>
            <p:cNvPr id="16" name="Freeform 9">
              <a:extLst>
                <a:ext uri="{FF2B5EF4-FFF2-40B4-BE49-F238E27FC236}">
                  <a16:creationId xmlns:a16="http://schemas.microsoft.com/office/drawing/2014/main" id="{5E6BB74D-E85C-4CCB-90CE-024600640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0" y="4525094"/>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lumMod val="85000"/>
                <a:lumOff val="1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52808592-600C-4349-9F27-EC36C0BA4C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flipH="1">
              <a:off x="3820" y="4536245"/>
              <a:ext cx="5660999"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B5E00D3B-1E29-4E11-BCD3-8E3A56F4BE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4813714" y="4536245"/>
              <a:ext cx="7389437"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AD9DBF5-9740-47DF-8520-5191B06FE709}"/>
              </a:ext>
            </a:extLst>
          </p:cNvPr>
          <p:cNvSpPr>
            <a:spLocks noGrp="1"/>
          </p:cNvSpPr>
          <p:nvPr>
            <p:ph type="title"/>
          </p:nvPr>
        </p:nvSpPr>
        <p:spPr>
          <a:xfrm>
            <a:off x="810001" y="4817533"/>
            <a:ext cx="10572000" cy="779529"/>
          </a:xfrm>
        </p:spPr>
        <p:txBody>
          <a:bodyPr vert="horz" lIns="91440" tIns="45720" rIns="91440" bIns="45720" rtlCol="0" anchor="b">
            <a:normAutofit/>
          </a:bodyPr>
          <a:lstStyle/>
          <a:p>
            <a:r>
              <a:rPr lang="en-US" dirty="0"/>
              <a:t>Correlations Continued..</a:t>
            </a:r>
          </a:p>
        </p:txBody>
      </p:sp>
      <p:pic>
        <p:nvPicPr>
          <p:cNvPr id="10" name="Picture 9">
            <a:extLst>
              <a:ext uri="{FF2B5EF4-FFF2-40B4-BE49-F238E27FC236}">
                <a16:creationId xmlns:a16="http://schemas.microsoft.com/office/drawing/2014/main" id="{14A1B3A3-5ED2-49F4-81F7-2C09A97DA81C}"/>
              </a:ext>
            </a:extLst>
          </p:cNvPr>
          <p:cNvPicPr>
            <a:picLocks noChangeAspect="1"/>
          </p:cNvPicPr>
          <p:nvPr/>
        </p:nvPicPr>
        <p:blipFill>
          <a:blip r:embed="rId2"/>
          <a:stretch>
            <a:fillRect/>
          </a:stretch>
        </p:blipFill>
        <p:spPr>
          <a:xfrm>
            <a:off x="6583297" y="182056"/>
            <a:ext cx="5210175" cy="4146654"/>
          </a:xfrm>
          <a:prstGeom prst="rect">
            <a:avLst/>
          </a:prstGeom>
        </p:spPr>
      </p:pic>
      <p:pic>
        <p:nvPicPr>
          <p:cNvPr id="11" name="Picture 10">
            <a:extLst>
              <a:ext uri="{FF2B5EF4-FFF2-40B4-BE49-F238E27FC236}">
                <a16:creationId xmlns:a16="http://schemas.microsoft.com/office/drawing/2014/main" id="{3A65739E-15AD-4500-B56A-7D6BA2146728}"/>
              </a:ext>
            </a:extLst>
          </p:cNvPr>
          <p:cNvPicPr>
            <a:picLocks noChangeAspect="1"/>
          </p:cNvPicPr>
          <p:nvPr/>
        </p:nvPicPr>
        <p:blipFill>
          <a:blip r:embed="rId3"/>
          <a:stretch>
            <a:fillRect/>
          </a:stretch>
        </p:blipFill>
        <p:spPr>
          <a:xfrm>
            <a:off x="267105" y="182057"/>
            <a:ext cx="5257193" cy="4146654"/>
          </a:xfrm>
          <a:prstGeom prst="rect">
            <a:avLst/>
          </a:prstGeom>
        </p:spPr>
      </p:pic>
    </p:spTree>
    <p:extLst>
      <p:ext uri="{BB962C8B-B14F-4D97-AF65-F5344CB8AC3E}">
        <p14:creationId xmlns:p14="http://schemas.microsoft.com/office/powerpoint/2010/main" val="39350794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otalTime>104</TotalTime>
  <Words>1033</Words>
  <Application>Microsoft Office PowerPoint</Application>
  <PresentationFormat>Widescreen</PresentationFormat>
  <Paragraphs>81</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Century Gothic</vt:lpstr>
      <vt:lpstr>Wingdings</vt:lpstr>
      <vt:lpstr>Wingdings 2</vt:lpstr>
      <vt:lpstr>Quotable</vt:lpstr>
      <vt:lpstr>Predicting Survival chances for stroke patients 80 years and above </vt:lpstr>
      <vt:lpstr>PowerPoint Presentation</vt:lpstr>
      <vt:lpstr>Outline</vt:lpstr>
      <vt:lpstr>Introduction</vt:lpstr>
      <vt:lpstr>Understanding the dataset</vt:lpstr>
      <vt:lpstr>Data Cleaning</vt:lpstr>
      <vt:lpstr>Exploratory Data Analysis</vt:lpstr>
      <vt:lpstr>Correlations</vt:lpstr>
      <vt:lpstr>Correlations Continued..</vt:lpstr>
      <vt:lpstr>Geographical Data</vt:lpstr>
      <vt:lpstr>Where do they end up?</vt:lpstr>
      <vt:lpstr>Blood pressure and Symptoms</vt:lpstr>
      <vt:lpstr>Randomization data</vt:lpstr>
      <vt:lpstr>Age distribution and Atrial Fibrillation</vt:lpstr>
      <vt:lpstr>Unsupervised Modelling - PCA</vt:lpstr>
      <vt:lpstr>Supervised modelling  </vt:lpstr>
      <vt:lpstr>Supervised Modelling Continued..</vt:lpstr>
      <vt:lpstr>Supervised Modelling Continued..</vt:lpstr>
      <vt:lpstr>Supervised Modelling Continued..</vt:lpstr>
      <vt:lpstr>Supervised Modelling Continued..</vt:lpstr>
      <vt:lpstr>Supervised Modelling Continued..</vt:lpstr>
      <vt:lpstr>Best Model for patients 80 years and above</vt:lpstr>
      <vt:lpstr>Conclusion</vt:lpstr>
      <vt:lpstr>Next Steps</vt:lpstr>
      <vt:lpstr>Credits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Survival chances for stroke patients </dc:title>
  <dc:creator>Bharath Srinivasa</dc:creator>
  <cp:lastModifiedBy>Bharath Srinivasa</cp:lastModifiedBy>
  <cp:revision>8</cp:revision>
  <dcterms:created xsi:type="dcterms:W3CDTF">2019-05-19T16:37:58Z</dcterms:created>
  <dcterms:modified xsi:type="dcterms:W3CDTF">2019-05-19T18:22:08Z</dcterms:modified>
</cp:coreProperties>
</file>